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386" r:id="rId3"/>
    <p:sldId id="388" r:id="rId4"/>
    <p:sldId id="279" r:id="rId5"/>
    <p:sldId id="374" r:id="rId6"/>
    <p:sldId id="346" r:id="rId7"/>
    <p:sldId id="339" r:id="rId8"/>
    <p:sldId id="373" r:id="rId9"/>
    <p:sldId id="305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9" r:id="rId20"/>
    <p:sldId id="398" r:id="rId21"/>
    <p:sldId id="353" r:id="rId22"/>
    <p:sldId id="332" r:id="rId23"/>
    <p:sldId id="402" r:id="rId24"/>
    <p:sldId id="403" r:id="rId25"/>
    <p:sldId id="401" r:id="rId26"/>
    <p:sldId id="404" r:id="rId27"/>
    <p:sldId id="384" r:id="rId28"/>
    <p:sldId id="405" r:id="rId29"/>
    <p:sldId id="406" r:id="rId30"/>
    <p:sldId id="407" r:id="rId31"/>
    <p:sldId id="301" r:id="rId32"/>
    <p:sldId id="303" r:id="rId33"/>
    <p:sldId id="408" r:id="rId34"/>
    <p:sldId id="361" r:id="rId35"/>
    <p:sldId id="372" r:id="rId36"/>
    <p:sldId id="370" r:id="rId37"/>
    <p:sldId id="371" r:id="rId38"/>
    <p:sldId id="387" r:id="rId3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A46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9" autoAdjust="0"/>
    <p:restoredTop sz="94180" autoAdjust="0"/>
  </p:normalViewPr>
  <p:slideViewPr>
    <p:cSldViewPr>
      <p:cViewPr>
        <p:scale>
          <a:sx n="60" d="100"/>
          <a:sy n="60" d="100"/>
        </p:scale>
        <p:origin x="-6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Relorc%20-%20jan%20a%20ago%20-%20Res.%20por%20Grupo%20e%20F.%20de%20Despesa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quesqueiroz\Desktop\An&#225;lise%20da%20Execu&#231;&#227;o%202&#186;%20QUADRIM%20-%202014\2014%20Prog%20Fonte%20-%20jan%20a%20ago%20-%20Execu&#231;&#227;o%20-%20Gr&#225;ficos%20por%20objet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Objet'!$B$86</c:f>
              <c:strCache>
                <c:ptCount val="1"/>
                <c:pt idx="0">
                  <c:v>Valor (R$)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elete val="1"/>
          </c:dLbls>
          <c:cat>
            <c:strRef>
              <c:f>'Base Graf Objet'!$A$87:$A$90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Objet'!$B$87:$B$90</c:f>
              <c:numCache>
                <c:formatCode>_-* #,##0.00_-;\-* #,##0.00_-;_-* "-"??_-;_-@_-</c:formatCode>
                <c:ptCount val="4"/>
                <c:pt idx="0">
                  <c:v>1575614551</c:v>
                </c:pt>
                <c:pt idx="1">
                  <c:v>1567791683</c:v>
                </c:pt>
                <c:pt idx="2">
                  <c:v>1136866453.0799999</c:v>
                </c:pt>
                <c:pt idx="3">
                  <c:v>941921098.64999998</c:v>
                </c:pt>
              </c:numCache>
            </c:numRef>
          </c:val>
        </c:ser>
        <c:ser>
          <c:idx val="1"/>
          <c:order val="1"/>
          <c:tx>
            <c:strRef>
              <c:f>'Base Graf Objet'!$C$86</c:f>
              <c:strCache>
                <c:ptCount val="1"/>
                <c:pt idx="0">
                  <c:v>%</c:v>
                </c:pt>
              </c:strCache>
            </c:strRef>
          </c:tx>
          <c:dLbls>
            <c:delete val="1"/>
          </c:dLbls>
          <c:cat>
            <c:strRef>
              <c:f>'Base Graf Objet'!$A$87:$A$90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Objet'!$C$87:$C$90</c:f>
              <c:numCache>
                <c:formatCode>0.00%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0.7251387192618497</c:v>
                </c:pt>
                <c:pt idx="3">
                  <c:v>0.82852396259749461</c:v>
                </c:pt>
              </c:numCache>
            </c:numRef>
          </c:val>
        </c:ser>
        <c:dLbls>
          <c:showVal val="1"/>
        </c:dLbls>
        <c:axId val="210004224"/>
        <c:axId val="210014208"/>
      </c:barChart>
      <c:catAx>
        <c:axId val="210004224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0014208"/>
        <c:crosses val="autoZero"/>
        <c:auto val="1"/>
        <c:lblAlgn val="ctr"/>
        <c:lblOffset val="100"/>
      </c:catAx>
      <c:valAx>
        <c:axId val="210014208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crossAx val="210004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Objet'!$B$9</c:f>
              <c:strCache>
                <c:ptCount val="1"/>
                <c:pt idx="0">
                  <c:v>Valor (R$)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'Base Graf Objet'!$A$10:$A$13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Objet'!$B$10:$B$13</c:f>
              <c:numCache>
                <c:formatCode>_-* #,##0.00_-;\-* #,##0.00_-;_-* "-"??_-;_-@_-</c:formatCode>
                <c:ptCount val="4"/>
                <c:pt idx="0">
                  <c:v>18739674</c:v>
                </c:pt>
                <c:pt idx="1">
                  <c:v>18346847</c:v>
                </c:pt>
                <c:pt idx="2">
                  <c:v>11179403.49</c:v>
                </c:pt>
                <c:pt idx="3">
                  <c:v>5804900.6199999992</c:v>
                </c:pt>
              </c:numCache>
            </c:numRef>
          </c:val>
        </c:ser>
        <c:ser>
          <c:idx val="1"/>
          <c:order val="1"/>
          <c:tx>
            <c:strRef>
              <c:f>'Base Graf Objet'!$C$9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'Base Graf Objet'!$A$10:$A$13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Objet'!$C$10:$C$13</c:f>
              <c:numCache>
                <c:formatCode>0.00%</c:formatCode>
                <c:ptCount val="4"/>
                <c:pt idx="0">
                  <c:v>1.1893564950962441E-2</c:v>
                </c:pt>
                <c:pt idx="1">
                  <c:v>1.1656890924241098E-2</c:v>
                </c:pt>
                <c:pt idx="2">
                  <c:v>0.60933649743740714</c:v>
                </c:pt>
                <c:pt idx="3">
                  <c:v>0.5192495847557963</c:v>
                </c:pt>
              </c:numCache>
            </c:numRef>
          </c:val>
        </c:ser>
        <c:gapWidth val="95"/>
        <c:axId val="211069568"/>
        <c:axId val="211079552"/>
      </c:barChart>
      <c:catAx>
        <c:axId val="211069568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1079552"/>
        <c:crosses val="autoZero"/>
        <c:auto val="1"/>
        <c:lblAlgn val="ctr"/>
        <c:lblOffset val="100"/>
      </c:catAx>
      <c:valAx>
        <c:axId val="211079552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crossAx val="2110695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Objet'!$B$2</c:f>
              <c:strCache>
                <c:ptCount val="1"/>
                <c:pt idx="0">
                  <c:v>Valor (R$)</c:v>
                </c:pt>
              </c:strCache>
            </c:strRef>
          </c:tx>
          <c:spPr>
            <a:solidFill>
              <a:srgbClr val="FF99FF"/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'Base Graf Objet'!$A$3:$A$6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Objet'!$B$3:$B$6</c:f>
              <c:numCache>
                <c:formatCode>_-* #,##0.00_-;\-* #,##0.00_-;_-* "-"??_-;_-@_-</c:formatCode>
                <c:ptCount val="4"/>
                <c:pt idx="0">
                  <c:v>17496325</c:v>
                </c:pt>
                <c:pt idx="1">
                  <c:v>15385564</c:v>
                </c:pt>
                <c:pt idx="2">
                  <c:v>6804528.1000000006</c:v>
                </c:pt>
                <c:pt idx="3">
                  <c:v>4835129.1899999995</c:v>
                </c:pt>
              </c:numCache>
            </c:numRef>
          </c:val>
        </c:ser>
        <c:ser>
          <c:idx val="1"/>
          <c:order val="1"/>
          <c:tx>
            <c:strRef>
              <c:f>'Base Graf Objet'!$C$2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'Base Graf Objet'!$A$3:$A$6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Objet'!$C$3:$C$6</c:f>
              <c:numCache>
                <c:formatCode>0.00%</c:formatCode>
                <c:ptCount val="4"/>
                <c:pt idx="0">
                  <c:v>1.110444492207536E-2</c:v>
                </c:pt>
                <c:pt idx="1">
                  <c:v>9.7754039893574746E-3</c:v>
                </c:pt>
                <c:pt idx="2">
                  <c:v>0.44226705631330654</c:v>
                </c:pt>
                <c:pt idx="3">
                  <c:v>0.71057524033150865</c:v>
                </c:pt>
              </c:numCache>
            </c:numRef>
          </c:val>
        </c:ser>
        <c:axId val="211111936"/>
        <c:axId val="211113472"/>
      </c:barChart>
      <c:catAx>
        <c:axId val="211111936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1113472"/>
        <c:crosses val="autoZero"/>
        <c:auto val="1"/>
        <c:lblAlgn val="ctr"/>
        <c:lblOffset val="100"/>
      </c:catAx>
      <c:valAx>
        <c:axId val="211113472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spPr>
          <a:noFill/>
        </c:spPr>
        <c:crossAx val="21111193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Objet'!$B$58</c:f>
              <c:strCache>
                <c:ptCount val="1"/>
                <c:pt idx="0">
                  <c:v>Valor (R$)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'Base Graf Objet'!$A$59:$A$62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Objet'!$B$59:$B$62</c:f>
              <c:numCache>
                <c:formatCode>_-* #,##0.00_-;\-* #,##0.00_-;_-* "-"??_-;_-@_-</c:formatCode>
                <c:ptCount val="4"/>
                <c:pt idx="0">
                  <c:v>11357264</c:v>
                </c:pt>
                <c:pt idx="1">
                  <c:v>11189727</c:v>
                </c:pt>
                <c:pt idx="2">
                  <c:v>8034033.2800000003</c:v>
                </c:pt>
                <c:pt idx="3">
                  <c:v>5513205.9500000002</c:v>
                </c:pt>
              </c:numCache>
            </c:numRef>
          </c:val>
        </c:ser>
        <c:ser>
          <c:idx val="1"/>
          <c:order val="1"/>
          <c:tx>
            <c:strRef>
              <c:f>'Base Graf Objet'!$C$58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'Base Graf Objet'!$A$59:$A$62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Objet'!$C$59:$C$62</c:f>
              <c:numCache>
                <c:formatCode>0.00%</c:formatCode>
                <c:ptCount val="4"/>
                <c:pt idx="0">
                  <c:v>7.2081487142854131E-3</c:v>
                </c:pt>
                <c:pt idx="1">
                  <c:v>7.1095282536032508E-3</c:v>
                </c:pt>
                <c:pt idx="2">
                  <c:v>0.71798295704622639</c:v>
                </c:pt>
                <c:pt idx="3">
                  <c:v>0.68623140555374962</c:v>
                </c:pt>
              </c:numCache>
            </c:numRef>
          </c:val>
        </c:ser>
        <c:gapWidth val="95"/>
        <c:axId val="211158144"/>
        <c:axId val="211159680"/>
      </c:barChart>
      <c:catAx>
        <c:axId val="211158144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1159680"/>
        <c:crosses val="autoZero"/>
        <c:auto val="1"/>
        <c:lblAlgn val="ctr"/>
        <c:lblOffset val="100"/>
      </c:catAx>
      <c:valAx>
        <c:axId val="211159680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crossAx val="2111581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Objet'!$B$79</c:f>
              <c:strCache>
                <c:ptCount val="1"/>
                <c:pt idx="0">
                  <c:v>Valor (R$)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'Base Graf Objet'!$A$80:$A$83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Objet'!$B$80:$B$83</c:f>
              <c:numCache>
                <c:formatCode>_-* #,##0.00_-;\-* #,##0.00_-;_-* "-"??_-;_-@_-</c:formatCode>
                <c:ptCount val="4"/>
                <c:pt idx="0">
                  <c:v>3401516</c:v>
                </c:pt>
                <c:pt idx="1">
                  <c:v>3714095</c:v>
                </c:pt>
                <c:pt idx="2">
                  <c:v>1864675.57</c:v>
                </c:pt>
                <c:pt idx="3">
                  <c:v>1517833.93</c:v>
                </c:pt>
              </c:numCache>
            </c:numRef>
          </c:val>
        </c:ser>
        <c:ser>
          <c:idx val="1"/>
          <c:order val="1"/>
          <c:tx>
            <c:strRef>
              <c:f>'Base Graf Objet'!$C$79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'Base Graf Objet'!$A$80:$A$83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Objet'!$C$80:$C$83</c:f>
              <c:numCache>
                <c:formatCode>0.00%</c:formatCode>
                <c:ptCount val="4"/>
                <c:pt idx="0">
                  <c:v>2.1588503342020735E-3</c:v>
                </c:pt>
                <c:pt idx="1">
                  <c:v>2.3597951352223776E-3</c:v>
                </c:pt>
                <c:pt idx="2">
                  <c:v>0.50205381660943216</c:v>
                </c:pt>
                <c:pt idx="3">
                  <c:v>0.81399357315546361</c:v>
                </c:pt>
              </c:numCache>
            </c:numRef>
          </c:val>
        </c:ser>
        <c:gapWidth val="95"/>
        <c:axId val="211199872"/>
        <c:axId val="211201408"/>
      </c:barChart>
      <c:catAx>
        <c:axId val="211199872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1201408"/>
        <c:crosses val="autoZero"/>
        <c:auto val="1"/>
        <c:lblAlgn val="ctr"/>
        <c:lblOffset val="100"/>
      </c:catAx>
      <c:valAx>
        <c:axId val="211201408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crossAx val="211199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Objet'!$B$16</c:f>
              <c:strCache>
                <c:ptCount val="1"/>
                <c:pt idx="0">
                  <c:v>Valor (R$)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'Base Graf Objet'!$A$17:$A$20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Objet'!$B$17:$B$20</c:f>
              <c:numCache>
                <c:formatCode>_-* #,##0.00_-;\-* #,##0.00_-;_-* "-"??_-;_-@_-</c:formatCode>
                <c:ptCount val="4"/>
                <c:pt idx="0">
                  <c:v>2987170</c:v>
                </c:pt>
                <c:pt idx="1">
                  <c:v>1966562</c:v>
                </c:pt>
                <c:pt idx="2">
                  <c:v>1938399.5</c:v>
                </c:pt>
                <c:pt idx="3">
                  <c:v>1507098.84</c:v>
                </c:pt>
              </c:numCache>
            </c:numRef>
          </c:val>
        </c:ser>
        <c:ser>
          <c:idx val="1"/>
          <c:order val="1"/>
          <c:tx>
            <c:strRef>
              <c:f>'Base Graf Objet'!$C$16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'Base Graf Objet'!$A$17:$A$20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Objet'!$C$17:$C$20</c:f>
              <c:numCache>
                <c:formatCode>0.00%</c:formatCode>
                <c:ptCount val="4"/>
                <c:pt idx="0">
                  <c:v>1.8958761190064728E-3</c:v>
                </c:pt>
                <c:pt idx="1">
                  <c:v>1.249478928436996E-3</c:v>
                </c:pt>
                <c:pt idx="2">
                  <c:v>0.98567932259445878</c:v>
                </c:pt>
                <c:pt idx="3">
                  <c:v>0.77749650678304461</c:v>
                </c:pt>
              </c:numCache>
            </c:numRef>
          </c:val>
        </c:ser>
        <c:axId val="211233792"/>
        <c:axId val="211251968"/>
      </c:barChart>
      <c:catAx>
        <c:axId val="211233792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1251968"/>
        <c:crosses val="autoZero"/>
        <c:auto val="1"/>
        <c:lblAlgn val="ctr"/>
        <c:lblOffset val="100"/>
      </c:catAx>
      <c:valAx>
        <c:axId val="211251968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crossAx val="2112337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Objet'!$B$44</c:f>
              <c:strCache>
                <c:ptCount val="1"/>
                <c:pt idx="0">
                  <c:v>Valor (R$)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'Base Graf Objet'!$A$45:$A$48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Objet'!$B$45:$B$48</c:f>
              <c:numCache>
                <c:formatCode>_-* #,##0.00_-;\-* #,##0.00_-;_-* "-"??_-;_-@_-</c:formatCode>
                <c:ptCount val="4"/>
                <c:pt idx="0">
                  <c:v>633910</c:v>
                </c:pt>
                <c:pt idx="1">
                  <c:v>711258</c:v>
                </c:pt>
                <c:pt idx="2">
                  <c:v>250366.05</c:v>
                </c:pt>
                <c:pt idx="3">
                  <c:v>113197.88</c:v>
                </c:pt>
              </c:numCache>
            </c:numRef>
          </c:val>
        </c:ser>
        <c:ser>
          <c:idx val="1"/>
          <c:order val="1"/>
          <c:tx>
            <c:strRef>
              <c:f>'Base Graf Objet'!$C$44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'Base Graf Objet'!$A$45:$A$48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Objet'!$C$45:$C$48</c:f>
              <c:numCache>
                <c:formatCode>0.00%</c:formatCode>
                <c:ptCount val="4"/>
                <c:pt idx="0">
                  <c:v>4.023255558268832E-4</c:v>
                </c:pt>
                <c:pt idx="1">
                  <c:v>4.5190636434663285E-4</c:v>
                </c:pt>
                <c:pt idx="2">
                  <c:v>0.35200454687328647</c:v>
                </c:pt>
                <c:pt idx="3">
                  <c:v>0.45212951196857581</c:v>
                </c:pt>
              </c:numCache>
            </c:numRef>
          </c:val>
        </c:ser>
        <c:axId val="211358080"/>
        <c:axId val="211359616"/>
      </c:barChart>
      <c:catAx>
        <c:axId val="211358080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1359616"/>
        <c:crosses val="autoZero"/>
        <c:auto val="1"/>
        <c:lblAlgn val="ctr"/>
        <c:lblOffset val="100"/>
      </c:catAx>
      <c:valAx>
        <c:axId val="211359616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crossAx val="2113580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Objet-ação'!$D$55</c:f>
              <c:strCache>
                <c:ptCount val="1"/>
                <c:pt idx="0">
                  <c:v>AUTORIZADO (R$)</c:v>
                </c:pt>
              </c:strCache>
            </c:strRef>
          </c:tx>
          <c:cat>
            <c:strRef>
              <c:f>'BASE graf Objet-ação'!$C$56:$C$68</c:f>
              <c:strCache>
                <c:ptCount val="13"/>
                <c:pt idx="0">
                  <c:v>Capacitação dos profissionais da atenção especializada</c:v>
                </c:pt>
                <c:pt idx="1">
                  <c:v>Aquisição de fórmulas nutricionais</c:v>
                </c:pt>
                <c:pt idx="2">
                  <c:v>Aparelhamento das unidades da rede de atenção a saúde</c:v>
                </c:pt>
                <c:pt idx="3">
                  <c:v>Reestrutaração dos pontos da rede de atenção a saúde</c:v>
                </c:pt>
                <c:pt idx="4">
                  <c:v>Fortalecimento da Rede Cegonha</c:v>
                </c:pt>
                <c:pt idx="5">
                  <c:v>Atendimento aos usuários do SUS encaminhados para TFD</c:v>
                </c:pt>
                <c:pt idx="6">
                  <c:v>Aquisição de serviçosd e saúde</c:v>
                </c:pt>
                <c:pt idx="7">
                  <c:v>Controle de qualidade dos serviços de diagnóstico e controle do câncer</c:v>
                </c:pt>
                <c:pt idx="8">
                  <c:v>Expansão e fortalecimento da rede diagnóstico e tratamento do câncer</c:v>
                </c:pt>
                <c:pt idx="9">
                  <c:v>Fortalecimento das ações e serviços a pessoa com deficiência no âmbito do SUS</c:v>
                </c:pt>
                <c:pt idx="10">
                  <c:v>Fortalecimento e manutenção dos componentes da rede de atenção às urgências</c:v>
                </c:pt>
                <c:pt idx="11">
                  <c:v>Man de RH na atenção especializada ambulatorial e hospitalar</c:v>
                </c:pt>
                <c:pt idx="12">
                  <c:v>Modernização da gestão e gerência hospitalar e ambulatorial própria do Estado</c:v>
                </c:pt>
              </c:strCache>
            </c:strRef>
          </c:cat>
          <c:val>
            <c:numRef>
              <c:f>'BASE graf Objet-ação'!$D$56:$D$68</c:f>
              <c:numCache>
                <c:formatCode>_-* #,##0.00_-;\-* #,##0.00_-;_-* "-"??_-;_-@_-</c:formatCode>
                <c:ptCount val="13"/>
                <c:pt idx="0">
                  <c:v>3231402</c:v>
                </c:pt>
                <c:pt idx="1">
                  <c:v>3521325</c:v>
                </c:pt>
                <c:pt idx="2">
                  <c:v>34517115</c:v>
                </c:pt>
                <c:pt idx="3">
                  <c:v>207940260</c:v>
                </c:pt>
                <c:pt idx="4">
                  <c:v>188063</c:v>
                </c:pt>
                <c:pt idx="5">
                  <c:v>5370039</c:v>
                </c:pt>
                <c:pt idx="6">
                  <c:v>117156416</c:v>
                </c:pt>
                <c:pt idx="7">
                  <c:v>18460</c:v>
                </c:pt>
                <c:pt idx="8">
                  <c:v>7014435</c:v>
                </c:pt>
                <c:pt idx="9">
                  <c:v>5637465</c:v>
                </c:pt>
                <c:pt idx="10">
                  <c:v>7668274</c:v>
                </c:pt>
                <c:pt idx="11">
                  <c:v>497849840</c:v>
                </c:pt>
                <c:pt idx="12">
                  <c:v>368406920</c:v>
                </c:pt>
              </c:numCache>
            </c:numRef>
          </c:val>
        </c:ser>
        <c:ser>
          <c:idx val="1"/>
          <c:order val="1"/>
          <c:tx>
            <c:strRef>
              <c:f>'BASE graf Objet-ação'!$E$55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Objet-ação'!$C$56:$C$68</c:f>
              <c:strCache>
                <c:ptCount val="13"/>
                <c:pt idx="0">
                  <c:v>Capacitação dos profissionais da atenção especializada</c:v>
                </c:pt>
                <c:pt idx="1">
                  <c:v>Aquisição de fórmulas nutricionais</c:v>
                </c:pt>
                <c:pt idx="2">
                  <c:v>Aparelhamento das unidades da rede de atenção a saúde</c:v>
                </c:pt>
                <c:pt idx="3">
                  <c:v>Reestrutaração dos pontos da rede de atenção a saúde</c:v>
                </c:pt>
                <c:pt idx="4">
                  <c:v>Fortalecimento da Rede Cegonha</c:v>
                </c:pt>
                <c:pt idx="5">
                  <c:v>Atendimento aos usuários do SUS encaminhados para TFD</c:v>
                </c:pt>
                <c:pt idx="6">
                  <c:v>Aquisição de serviçosd e saúde</c:v>
                </c:pt>
                <c:pt idx="7">
                  <c:v>Controle de qualidade dos serviços de diagnóstico e controle do câncer</c:v>
                </c:pt>
                <c:pt idx="8">
                  <c:v>Expansão e fortalecimento da rede diagnóstico e tratamento do câncer</c:v>
                </c:pt>
                <c:pt idx="9">
                  <c:v>Fortalecimento das ações e serviços a pessoa com deficiência no âmbito do SUS</c:v>
                </c:pt>
                <c:pt idx="10">
                  <c:v>Fortalecimento e manutenção dos componentes da rede de atenção às urgências</c:v>
                </c:pt>
                <c:pt idx="11">
                  <c:v>Man de RH na atenção especializada ambulatorial e hospitalar</c:v>
                </c:pt>
                <c:pt idx="12">
                  <c:v>Modernização da gestão e gerência hospitalar e ambulatorial própria do Estado</c:v>
                </c:pt>
              </c:strCache>
            </c:strRef>
          </c:cat>
          <c:val>
            <c:numRef>
              <c:f>'BASE graf Objet-ação'!$E$56:$E$68</c:f>
              <c:numCache>
                <c:formatCode>_-* #,##0.00_-;\-* #,##0.00_-;_-* "-"??_-;_-@_-</c:formatCode>
                <c:ptCount val="13"/>
                <c:pt idx="0">
                  <c:v>547898.16</c:v>
                </c:pt>
                <c:pt idx="1">
                  <c:v>3132116.9499999997</c:v>
                </c:pt>
                <c:pt idx="2">
                  <c:v>5525672.0800000001</c:v>
                </c:pt>
                <c:pt idx="3">
                  <c:v>36583766.100000001</c:v>
                </c:pt>
                <c:pt idx="4">
                  <c:v>180142.33</c:v>
                </c:pt>
                <c:pt idx="5">
                  <c:v>3618384.63</c:v>
                </c:pt>
                <c:pt idx="6">
                  <c:v>98175065.140000001</c:v>
                </c:pt>
                <c:pt idx="7">
                  <c:v>18209.38</c:v>
                </c:pt>
                <c:pt idx="8">
                  <c:v>77810.170000000027</c:v>
                </c:pt>
                <c:pt idx="9">
                  <c:v>3675806.52</c:v>
                </c:pt>
                <c:pt idx="10">
                  <c:v>5593761.0100000007</c:v>
                </c:pt>
                <c:pt idx="11">
                  <c:v>472656233.22999913</c:v>
                </c:pt>
                <c:pt idx="12">
                  <c:v>334129019.37</c:v>
                </c:pt>
              </c:numCache>
            </c:numRef>
          </c:val>
        </c:ser>
        <c:ser>
          <c:idx val="2"/>
          <c:order val="2"/>
          <c:tx>
            <c:strRef>
              <c:f>'BASE graf Objet-ação'!$F$55</c:f>
              <c:strCache>
                <c:ptCount val="1"/>
                <c:pt idx="0">
                  <c:v>LIQUIDADO (R$)</c:v>
                </c:pt>
              </c:strCache>
            </c:strRef>
          </c:tx>
          <c:cat>
            <c:strRef>
              <c:f>'BASE graf Objet-ação'!$C$56:$C$68</c:f>
              <c:strCache>
                <c:ptCount val="13"/>
                <c:pt idx="0">
                  <c:v>Capacitação dos profissionais da atenção especializada</c:v>
                </c:pt>
                <c:pt idx="1">
                  <c:v>Aquisição de fórmulas nutricionais</c:v>
                </c:pt>
                <c:pt idx="2">
                  <c:v>Aparelhamento das unidades da rede de atenção a saúde</c:v>
                </c:pt>
                <c:pt idx="3">
                  <c:v>Reestrutaração dos pontos da rede de atenção a saúde</c:v>
                </c:pt>
                <c:pt idx="4">
                  <c:v>Fortalecimento da Rede Cegonha</c:v>
                </c:pt>
                <c:pt idx="5">
                  <c:v>Atendimento aos usuários do SUS encaminhados para TFD</c:v>
                </c:pt>
                <c:pt idx="6">
                  <c:v>Aquisição de serviçosd e saúde</c:v>
                </c:pt>
                <c:pt idx="7">
                  <c:v>Controle de qualidade dos serviços de diagnóstico e controle do câncer</c:v>
                </c:pt>
                <c:pt idx="8">
                  <c:v>Expansão e fortalecimento da rede diagnóstico e tratamento do câncer</c:v>
                </c:pt>
                <c:pt idx="9">
                  <c:v>Fortalecimento das ações e serviços a pessoa com deficiência no âmbito do SUS</c:v>
                </c:pt>
                <c:pt idx="10">
                  <c:v>Fortalecimento e manutenção dos componentes da rede de atenção às urgências</c:v>
                </c:pt>
                <c:pt idx="11">
                  <c:v>Man de RH na atenção especializada ambulatorial e hospitalar</c:v>
                </c:pt>
                <c:pt idx="12">
                  <c:v>Modernização da gestão e gerência hospitalar e ambulatorial própria do Estado</c:v>
                </c:pt>
              </c:strCache>
            </c:strRef>
          </c:cat>
          <c:val>
            <c:numRef>
              <c:f>'BASE graf Objet-ação'!$F$56:$F$68</c:f>
              <c:numCache>
                <c:formatCode>_-* #,##0.00_-;\-* #,##0.00_-;_-* "-"??_-;_-@_-</c:formatCode>
                <c:ptCount val="13"/>
                <c:pt idx="0">
                  <c:v>89165.98</c:v>
                </c:pt>
                <c:pt idx="1">
                  <c:v>915656.07</c:v>
                </c:pt>
                <c:pt idx="2">
                  <c:v>1198729.06</c:v>
                </c:pt>
                <c:pt idx="3">
                  <c:v>25466622.030000001</c:v>
                </c:pt>
                <c:pt idx="4">
                  <c:v>83403.78</c:v>
                </c:pt>
                <c:pt idx="5">
                  <c:v>3236581.7600000002</c:v>
                </c:pt>
                <c:pt idx="6">
                  <c:v>79382178.730000004</c:v>
                </c:pt>
                <c:pt idx="7">
                  <c:v>8865.879999999941</c:v>
                </c:pt>
                <c:pt idx="8">
                  <c:v>32984.800000000003</c:v>
                </c:pt>
                <c:pt idx="9">
                  <c:v>843547.93</c:v>
                </c:pt>
                <c:pt idx="10">
                  <c:v>1488749</c:v>
                </c:pt>
                <c:pt idx="11">
                  <c:v>457193310.13</c:v>
                </c:pt>
                <c:pt idx="12">
                  <c:v>232437688.94</c:v>
                </c:pt>
              </c:numCache>
            </c:numRef>
          </c:val>
        </c:ser>
        <c:ser>
          <c:idx val="3"/>
          <c:order val="3"/>
          <c:tx>
            <c:strRef>
              <c:f>'BASE graf Objet-ação'!$G$55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'BASE graf Objet-ação'!$C$56:$C$68</c:f>
              <c:strCache>
                <c:ptCount val="13"/>
                <c:pt idx="0">
                  <c:v>Capacitação dos profissionais da atenção especializada</c:v>
                </c:pt>
                <c:pt idx="1">
                  <c:v>Aquisição de fórmulas nutricionais</c:v>
                </c:pt>
                <c:pt idx="2">
                  <c:v>Aparelhamento das unidades da rede de atenção a saúde</c:v>
                </c:pt>
                <c:pt idx="3">
                  <c:v>Reestrutaração dos pontos da rede de atenção a saúde</c:v>
                </c:pt>
                <c:pt idx="4">
                  <c:v>Fortalecimento da Rede Cegonha</c:v>
                </c:pt>
                <c:pt idx="5">
                  <c:v>Atendimento aos usuários do SUS encaminhados para TFD</c:v>
                </c:pt>
                <c:pt idx="6">
                  <c:v>Aquisição de serviçosd e saúde</c:v>
                </c:pt>
                <c:pt idx="7">
                  <c:v>Controle de qualidade dos serviços de diagnóstico e controle do câncer</c:v>
                </c:pt>
                <c:pt idx="8">
                  <c:v>Expansão e fortalecimento da rede diagnóstico e tratamento do câncer</c:v>
                </c:pt>
                <c:pt idx="9">
                  <c:v>Fortalecimento das ações e serviços a pessoa com deficiência no âmbito do SUS</c:v>
                </c:pt>
                <c:pt idx="10">
                  <c:v>Fortalecimento e manutenção dos componentes da rede de atenção às urgências</c:v>
                </c:pt>
                <c:pt idx="11">
                  <c:v>Man de RH na atenção especializada ambulatorial e hospitalar</c:v>
                </c:pt>
                <c:pt idx="12">
                  <c:v>Modernização da gestão e gerência hospitalar e ambulatorial própria do Estado</c:v>
                </c:pt>
              </c:strCache>
            </c:strRef>
          </c:cat>
          <c:val>
            <c:numRef>
              <c:f>'BASE graf Objet-ação'!$G$56:$G$68</c:f>
              <c:numCache>
                <c:formatCode>0.00%</c:formatCode>
                <c:ptCount val="13"/>
                <c:pt idx="0">
                  <c:v>0.1695543172901422</c:v>
                </c:pt>
                <c:pt idx="1">
                  <c:v>0.88947113657501164</c:v>
                </c:pt>
                <c:pt idx="2">
                  <c:v>0.16008499203945636</c:v>
                </c:pt>
                <c:pt idx="3">
                  <c:v>0.17593402114626663</c:v>
                </c:pt>
                <c:pt idx="4">
                  <c:v>0.95788289030803564</c:v>
                </c:pt>
                <c:pt idx="5">
                  <c:v>0.67380974886774569</c:v>
                </c:pt>
                <c:pt idx="6">
                  <c:v>0.83798283091896553</c:v>
                </c:pt>
                <c:pt idx="7">
                  <c:v>0.98642361863488881</c:v>
                </c:pt>
                <c:pt idx="8">
                  <c:v>1.1092863502192265E-2</c:v>
                </c:pt>
                <c:pt idx="9">
                  <c:v>0.65203181217090111</c:v>
                </c:pt>
                <c:pt idx="10">
                  <c:v>0.72946806673835596</c:v>
                </c:pt>
                <c:pt idx="11">
                  <c:v>0.94939516949528402</c:v>
                </c:pt>
                <c:pt idx="12">
                  <c:v>0.90695641485235856</c:v>
                </c:pt>
              </c:numCache>
            </c:numRef>
          </c:val>
        </c:ser>
        <c:shape val="cylinder"/>
        <c:axId val="211426688"/>
        <c:axId val="211432576"/>
        <c:axId val="0"/>
      </c:bar3DChart>
      <c:catAx>
        <c:axId val="211426688"/>
        <c:scaling>
          <c:orientation val="minMax"/>
        </c:scaling>
        <c:axPos val="l"/>
        <c:numFmt formatCode="General" sourceLinked="1"/>
        <c:majorTickMark val="none"/>
        <c:tickLblPos val="nextTo"/>
        <c:crossAx val="211432576"/>
        <c:crosses val="autoZero"/>
        <c:auto val="1"/>
        <c:lblAlgn val="ctr"/>
        <c:lblOffset val="100"/>
      </c:catAx>
      <c:valAx>
        <c:axId val="211432576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14266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650"/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Objet-ação'!$D$24</c:f>
              <c:strCache>
                <c:ptCount val="1"/>
                <c:pt idx="0">
                  <c:v>AUTORIZADO (R$)</c:v>
                </c:pt>
              </c:strCache>
            </c:strRef>
          </c:tx>
          <c:cat>
            <c:strRef>
              <c:f>'BASE graf Objet-ação'!$C$25:$C$28</c:f>
              <c:strCache>
                <c:ptCount val="4"/>
                <c:pt idx="0">
                  <c:v>Man de RH do apoio adm</c:v>
                </c:pt>
                <c:pt idx="1">
                  <c:v>Coord e man dos serv adm gerais</c:v>
                </c:pt>
                <c:pt idx="2">
                  <c:v>Man de serviços de transportes</c:v>
                </c:pt>
                <c:pt idx="3">
                  <c:v>Man de serviços de informática</c:v>
                </c:pt>
              </c:strCache>
            </c:strRef>
          </c:cat>
          <c:val>
            <c:numRef>
              <c:f>'BASE graf Objet-ação'!$D$25:$D$28</c:f>
              <c:numCache>
                <c:formatCode>_-* #,##0.00_-;\-* #,##0.00_-;_-* "-"??_-;_-@_-</c:formatCode>
                <c:ptCount val="4"/>
                <c:pt idx="0">
                  <c:v>90082722</c:v>
                </c:pt>
                <c:pt idx="1">
                  <c:v>10118763</c:v>
                </c:pt>
                <c:pt idx="2">
                  <c:v>7569557</c:v>
                </c:pt>
                <c:pt idx="3">
                  <c:v>3046922</c:v>
                </c:pt>
              </c:numCache>
            </c:numRef>
          </c:val>
        </c:ser>
        <c:ser>
          <c:idx val="1"/>
          <c:order val="1"/>
          <c:tx>
            <c:strRef>
              <c:f>'BASE graf Objet-ação'!$E$24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Objet-ação'!$C$25:$C$28</c:f>
              <c:strCache>
                <c:ptCount val="4"/>
                <c:pt idx="0">
                  <c:v>Man de RH do apoio adm</c:v>
                </c:pt>
                <c:pt idx="1">
                  <c:v>Coord e man dos serv adm gerais</c:v>
                </c:pt>
                <c:pt idx="2">
                  <c:v>Man de serviços de transportes</c:v>
                </c:pt>
                <c:pt idx="3">
                  <c:v>Man de serviços de informática</c:v>
                </c:pt>
              </c:strCache>
            </c:strRef>
          </c:cat>
          <c:val>
            <c:numRef>
              <c:f>'BASE graf Objet-ação'!$E$25:$E$28</c:f>
              <c:numCache>
                <c:formatCode>_-* #,##0.00_-;\-* #,##0.00_-;_-* "-"??_-;_-@_-</c:formatCode>
                <c:ptCount val="4"/>
                <c:pt idx="0">
                  <c:v>22233276.25</c:v>
                </c:pt>
                <c:pt idx="1">
                  <c:v>8633539.129999971</c:v>
                </c:pt>
                <c:pt idx="2">
                  <c:v>587314.93000000005</c:v>
                </c:pt>
                <c:pt idx="3">
                  <c:v>1612177.78</c:v>
                </c:pt>
              </c:numCache>
            </c:numRef>
          </c:val>
        </c:ser>
        <c:ser>
          <c:idx val="2"/>
          <c:order val="2"/>
          <c:tx>
            <c:strRef>
              <c:f>'BASE graf Objet-ação'!$F$24</c:f>
              <c:strCache>
                <c:ptCount val="1"/>
                <c:pt idx="0">
                  <c:v>LIQUIDADO (R$)</c:v>
                </c:pt>
              </c:strCache>
            </c:strRef>
          </c:tx>
          <c:cat>
            <c:strRef>
              <c:f>'BASE graf Objet-ação'!$C$25:$C$28</c:f>
              <c:strCache>
                <c:ptCount val="4"/>
                <c:pt idx="0">
                  <c:v>Man de RH do apoio adm</c:v>
                </c:pt>
                <c:pt idx="1">
                  <c:v>Coord e man dos serv adm gerais</c:v>
                </c:pt>
                <c:pt idx="2">
                  <c:v>Man de serviços de transportes</c:v>
                </c:pt>
                <c:pt idx="3">
                  <c:v>Man de serviços de informática</c:v>
                </c:pt>
              </c:strCache>
            </c:strRef>
          </c:cat>
          <c:val>
            <c:numRef>
              <c:f>'BASE graf Objet-ação'!$F$25:$F$28</c:f>
              <c:numCache>
                <c:formatCode>_-* #,##0.00_-;\-* #,##0.00_-;_-* "-"??_-;_-@_-</c:formatCode>
                <c:ptCount val="4"/>
                <c:pt idx="0">
                  <c:v>20303460.879999999</c:v>
                </c:pt>
                <c:pt idx="1">
                  <c:v>7078610.3900000006</c:v>
                </c:pt>
                <c:pt idx="2">
                  <c:v>2630388.56</c:v>
                </c:pt>
                <c:pt idx="3">
                  <c:v>1293088.8</c:v>
                </c:pt>
              </c:numCache>
            </c:numRef>
          </c:val>
        </c:ser>
        <c:ser>
          <c:idx val="3"/>
          <c:order val="3"/>
          <c:tx>
            <c:strRef>
              <c:f>'BASE graf Objet-ação'!$G$24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1054300304572442E-2"/>
                  <c:y val="-8.4478378440851747E-3"/>
                </c:manualLayout>
              </c:layout>
              <c:showVal val="1"/>
            </c:dLbl>
            <c:dLbl>
              <c:idx val="1"/>
              <c:layout>
                <c:manualLayout>
                  <c:x val="1.9738406535536643E-2"/>
                  <c:y val="-8.4478378440851747E-3"/>
                </c:manualLayout>
              </c:layout>
              <c:showVal val="1"/>
            </c:dLbl>
            <c:dLbl>
              <c:idx val="2"/>
              <c:layout>
                <c:manualLayout>
                  <c:x val="1.9738406535536643E-2"/>
                  <c:y val="-1.0559797305106464E-2"/>
                </c:manualLayout>
              </c:layout>
              <c:showVal val="1"/>
            </c:dLbl>
            <c:dLbl>
              <c:idx val="3"/>
              <c:layout>
                <c:manualLayout>
                  <c:x val="2.1054300304572442E-2"/>
                  <c:y val="-1.267175676612776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'BASE graf Objet-ação'!$C$25:$C$28</c:f>
              <c:strCache>
                <c:ptCount val="4"/>
                <c:pt idx="0">
                  <c:v>Man de RH do apoio adm</c:v>
                </c:pt>
                <c:pt idx="1">
                  <c:v>Coord e man dos serv adm gerais</c:v>
                </c:pt>
                <c:pt idx="2">
                  <c:v>Man de serviços de transportes</c:v>
                </c:pt>
                <c:pt idx="3">
                  <c:v>Man de serviços de informática</c:v>
                </c:pt>
              </c:strCache>
            </c:strRef>
          </c:cat>
          <c:val>
            <c:numRef>
              <c:f>'BASE graf Objet-ação'!$G$25:$G$28</c:f>
              <c:numCache>
                <c:formatCode>0.00%</c:formatCode>
                <c:ptCount val="4"/>
                <c:pt idx="0">
                  <c:v>0.24680955189164921</c:v>
                </c:pt>
                <c:pt idx="1">
                  <c:v>0.85322080673299694</c:v>
                </c:pt>
                <c:pt idx="2">
                  <c:v>7.7589075556204951E-2</c:v>
                </c:pt>
                <c:pt idx="3">
                  <c:v>0.52911685300772349</c:v>
                </c:pt>
              </c:numCache>
            </c:numRef>
          </c:val>
        </c:ser>
        <c:shape val="cylinder"/>
        <c:axId val="211485824"/>
        <c:axId val="211487360"/>
        <c:axId val="0"/>
      </c:bar3DChart>
      <c:catAx>
        <c:axId val="211485824"/>
        <c:scaling>
          <c:orientation val="minMax"/>
        </c:scaling>
        <c:axPos val="l"/>
        <c:numFmt formatCode="#,##0" sourceLinked="1"/>
        <c:majorTickMark val="none"/>
        <c:tickLblPos val="nextTo"/>
        <c:crossAx val="211487360"/>
        <c:crosses val="autoZero"/>
        <c:auto val="1"/>
        <c:lblAlgn val="ctr"/>
        <c:lblOffset val="100"/>
      </c:catAx>
      <c:valAx>
        <c:axId val="211487360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148582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Objet-ação'!$D$31</c:f>
              <c:strCache>
                <c:ptCount val="1"/>
                <c:pt idx="0">
                  <c:v>AUTORIZADO (R$)</c:v>
                </c:pt>
              </c:strCache>
            </c:strRef>
          </c:tx>
          <c:cat>
            <c:strRef>
              <c:f>'BASE graf Objet-ação'!$C$32:$C$40</c:f>
              <c:strCache>
                <c:ptCount val="9"/>
                <c:pt idx="0">
                  <c:v>Capacitação prof em temas de vigilância no âmbito estadual e mun</c:v>
                </c:pt>
                <c:pt idx="1">
                  <c:v>Gerenciamento do risco sanitário</c:v>
                </c:pt>
                <c:pt idx="2">
                  <c:v>Aparelhamento do sistema de vigilância em saúde</c:v>
                </c:pt>
                <c:pt idx="3">
                  <c:v>Reestruturação da rede de serviços de vigilância em saúde</c:v>
                </c:pt>
                <c:pt idx="4">
                  <c:v>Man de RH da vigilância em saúde do To</c:v>
                </c:pt>
                <c:pt idx="5">
                  <c:v>Man dos serviços de vigilância em saúde</c:v>
                </c:pt>
                <c:pt idx="6">
                  <c:v>Realização de análises laboratoriais de agravos, doenças, produtos e ambiente</c:v>
                </c:pt>
                <c:pt idx="7">
                  <c:v>Supervisão do sistema estadual de vigilância em saúde</c:v>
                </c:pt>
                <c:pt idx="8">
                  <c:v>Fortalecimento da vigilância em saúde</c:v>
                </c:pt>
              </c:strCache>
            </c:strRef>
          </c:cat>
          <c:val>
            <c:numRef>
              <c:f>'BASE graf Objet-ação'!$D$32:$D$40</c:f>
              <c:numCache>
                <c:formatCode>_-* #,##0.00_-;\-* #,##0.00_-;_-* "-"??_-;_-@_-</c:formatCode>
                <c:ptCount val="9"/>
                <c:pt idx="0">
                  <c:v>3517667</c:v>
                </c:pt>
                <c:pt idx="1">
                  <c:v>888544</c:v>
                </c:pt>
                <c:pt idx="2">
                  <c:v>6973978</c:v>
                </c:pt>
                <c:pt idx="3">
                  <c:v>5354877</c:v>
                </c:pt>
                <c:pt idx="4">
                  <c:v>30109343</c:v>
                </c:pt>
                <c:pt idx="5">
                  <c:v>5131226</c:v>
                </c:pt>
                <c:pt idx="6">
                  <c:v>4354872</c:v>
                </c:pt>
                <c:pt idx="7">
                  <c:v>971782</c:v>
                </c:pt>
                <c:pt idx="8">
                  <c:v>1317049</c:v>
                </c:pt>
              </c:numCache>
            </c:numRef>
          </c:val>
        </c:ser>
        <c:ser>
          <c:idx val="1"/>
          <c:order val="1"/>
          <c:tx>
            <c:strRef>
              <c:f>'BASE graf Objet-ação'!$E$31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Objet-ação'!$C$32:$C$40</c:f>
              <c:strCache>
                <c:ptCount val="9"/>
                <c:pt idx="0">
                  <c:v>Capacitação prof em temas de vigilância no âmbito estadual e mun</c:v>
                </c:pt>
                <c:pt idx="1">
                  <c:v>Gerenciamento do risco sanitário</c:v>
                </c:pt>
                <c:pt idx="2">
                  <c:v>Aparelhamento do sistema de vigilância em saúde</c:v>
                </c:pt>
                <c:pt idx="3">
                  <c:v>Reestruturação da rede de serviços de vigilância em saúde</c:v>
                </c:pt>
                <c:pt idx="4">
                  <c:v>Man de RH da vigilância em saúde do To</c:v>
                </c:pt>
                <c:pt idx="5">
                  <c:v>Man dos serviços de vigilância em saúde</c:v>
                </c:pt>
                <c:pt idx="6">
                  <c:v>Realização de análises laboratoriais de agravos, doenças, produtos e ambiente</c:v>
                </c:pt>
                <c:pt idx="7">
                  <c:v>Supervisão do sistema estadual de vigilância em saúde</c:v>
                </c:pt>
                <c:pt idx="8">
                  <c:v>Fortalecimento da vigilância em saúde</c:v>
                </c:pt>
              </c:strCache>
            </c:strRef>
          </c:cat>
          <c:val>
            <c:numRef>
              <c:f>'BASE graf Objet-ação'!$E$32:$E$40</c:f>
              <c:numCache>
                <c:formatCode>_-* #,##0.00_-;\-* #,##0.00_-;_-* "-"??_-;_-@_-</c:formatCode>
                <c:ptCount val="9"/>
                <c:pt idx="0">
                  <c:v>2953974.04</c:v>
                </c:pt>
                <c:pt idx="1">
                  <c:v>607924.27999999665</c:v>
                </c:pt>
                <c:pt idx="2">
                  <c:v>485785.3</c:v>
                </c:pt>
                <c:pt idx="3">
                  <c:v>879749.16999999899</c:v>
                </c:pt>
                <c:pt idx="4">
                  <c:v>25869758.140000001</c:v>
                </c:pt>
                <c:pt idx="5">
                  <c:v>2560173.8299999987</c:v>
                </c:pt>
                <c:pt idx="6">
                  <c:v>1715474</c:v>
                </c:pt>
                <c:pt idx="7">
                  <c:v>861525.25</c:v>
                </c:pt>
                <c:pt idx="8">
                  <c:v>291115.05</c:v>
                </c:pt>
              </c:numCache>
            </c:numRef>
          </c:val>
        </c:ser>
        <c:ser>
          <c:idx val="2"/>
          <c:order val="2"/>
          <c:tx>
            <c:strRef>
              <c:f>'BASE graf Objet-ação'!$F$31</c:f>
              <c:strCache>
                <c:ptCount val="1"/>
                <c:pt idx="0">
                  <c:v>LIQUIDADO (R$)</c:v>
                </c:pt>
              </c:strCache>
            </c:strRef>
          </c:tx>
          <c:cat>
            <c:strRef>
              <c:f>'BASE graf Objet-ação'!$C$32:$C$40</c:f>
              <c:strCache>
                <c:ptCount val="9"/>
                <c:pt idx="0">
                  <c:v>Capacitação prof em temas de vigilância no âmbito estadual e mun</c:v>
                </c:pt>
                <c:pt idx="1">
                  <c:v>Gerenciamento do risco sanitário</c:v>
                </c:pt>
                <c:pt idx="2">
                  <c:v>Aparelhamento do sistema de vigilância em saúde</c:v>
                </c:pt>
                <c:pt idx="3">
                  <c:v>Reestruturação da rede de serviços de vigilância em saúde</c:v>
                </c:pt>
                <c:pt idx="4">
                  <c:v>Man de RH da vigilância em saúde do To</c:v>
                </c:pt>
                <c:pt idx="5">
                  <c:v>Man dos serviços de vigilância em saúde</c:v>
                </c:pt>
                <c:pt idx="6">
                  <c:v>Realização de análises laboratoriais de agravos, doenças, produtos e ambiente</c:v>
                </c:pt>
                <c:pt idx="7">
                  <c:v>Supervisão do sistema estadual de vigilância em saúde</c:v>
                </c:pt>
                <c:pt idx="8">
                  <c:v>Fortalecimento da vigilância em saúde</c:v>
                </c:pt>
              </c:strCache>
            </c:strRef>
          </c:cat>
          <c:val>
            <c:numRef>
              <c:f>'BASE graf Objet-ação'!$F$32:$F$40</c:f>
              <c:numCache>
                <c:formatCode>_-* #,##0.00_-;\-* #,##0.00_-;_-* "-"??_-;_-@_-</c:formatCode>
                <c:ptCount val="9"/>
                <c:pt idx="0">
                  <c:v>1102743.1600000008</c:v>
                </c:pt>
                <c:pt idx="1">
                  <c:v>453391.37</c:v>
                </c:pt>
                <c:pt idx="2">
                  <c:v>138328.6</c:v>
                </c:pt>
                <c:pt idx="3">
                  <c:v>0</c:v>
                </c:pt>
                <c:pt idx="4">
                  <c:v>25454821.399999999</c:v>
                </c:pt>
                <c:pt idx="5">
                  <c:v>1676014.36</c:v>
                </c:pt>
                <c:pt idx="6">
                  <c:v>1146003.4100000001</c:v>
                </c:pt>
                <c:pt idx="7">
                  <c:v>379856</c:v>
                </c:pt>
                <c:pt idx="8">
                  <c:v>214504.8</c:v>
                </c:pt>
              </c:numCache>
            </c:numRef>
          </c:val>
        </c:ser>
        <c:ser>
          <c:idx val="3"/>
          <c:order val="3"/>
          <c:tx>
            <c:strRef>
              <c:f>'BASE graf Objet-ação'!$G$31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'BASE graf Objet-ação'!$C$32:$C$40</c:f>
              <c:strCache>
                <c:ptCount val="9"/>
                <c:pt idx="0">
                  <c:v>Capacitação prof em temas de vigilância no âmbito estadual e mun</c:v>
                </c:pt>
                <c:pt idx="1">
                  <c:v>Gerenciamento do risco sanitário</c:v>
                </c:pt>
                <c:pt idx="2">
                  <c:v>Aparelhamento do sistema de vigilância em saúde</c:v>
                </c:pt>
                <c:pt idx="3">
                  <c:v>Reestruturação da rede de serviços de vigilância em saúde</c:v>
                </c:pt>
                <c:pt idx="4">
                  <c:v>Man de RH da vigilância em saúde do To</c:v>
                </c:pt>
                <c:pt idx="5">
                  <c:v>Man dos serviços de vigilância em saúde</c:v>
                </c:pt>
                <c:pt idx="6">
                  <c:v>Realização de análises laboratoriais de agravos, doenças, produtos e ambiente</c:v>
                </c:pt>
                <c:pt idx="7">
                  <c:v>Supervisão do sistema estadual de vigilância em saúde</c:v>
                </c:pt>
                <c:pt idx="8">
                  <c:v>Fortalecimento da vigilância em saúde</c:v>
                </c:pt>
              </c:strCache>
            </c:strRef>
          </c:cat>
          <c:val>
            <c:numRef>
              <c:f>'BASE graf Objet-ação'!$G$32:$G$40</c:f>
              <c:numCache>
                <c:formatCode>0.00%</c:formatCode>
                <c:ptCount val="9"/>
                <c:pt idx="0">
                  <c:v>0.83975374587759444</c:v>
                </c:pt>
                <c:pt idx="1">
                  <c:v>0.68418027694745553</c:v>
                </c:pt>
                <c:pt idx="2">
                  <c:v>6.9656844343357546E-2</c:v>
                </c:pt>
                <c:pt idx="3">
                  <c:v>0.1642893328829039</c:v>
                </c:pt>
                <c:pt idx="4">
                  <c:v>0.8591937107362323</c:v>
                </c:pt>
                <c:pt idx="5">
                  <c:v>0.49893998627228797</c:v>
                </c:pt>
                <c:pt idx="6">
                  <c:v>0.39392064795475334</c:v>
                </c:pt>
                <c:pt idx="7">
                  <c:v>0.88654168321701776</c:v>
                </c:pt>
                <c:pt idx="8">
                  <c:v>0.22103585363946221</c:v>
                </c:pt>
              </c:numCache>
            </c:numRef>
          </c:val>
        </c:ser>
        <c:shape val="cylinder"/>
        <c:axId val="211532416"/>
        <c:axId val="211546496"/>
        <c:axId val="0"/>
      </c:bar3DChart>
      <c:catAx>
        <c:axId val="211532416"/>
        <c:scaling>
          <c:orientation val="minMax"/>
        </c:scaling>
        <c:axPos val="l"/>
        <c:numFmt formatCode="0" sourceLinked="1"/>
        <c:majorTickMark val="none"/>
        <c:tickLblPos val="nextTo"/>
        <c:crossAx val="211546496"/>
        <c:crosses val="autoZero"/>
        <c:auto val="1"/>
        <c:lblAlgn val="ctr"/>
        <c:lblOffset val="100"/>
      </c:catAx>
      <c:valAx>
        <c:axId val="211546496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txPr>
          <a:bodyPr/>
          <a:lstStyle/>
          <a:p>
            <a:pPr>
              <a:defRPr sz="600"/>
            </a:pPr>
            <a:endParaRPr lang="pt-BR"/>
          </a:p>
        </c:txPr>
        <c:crossAx val="2115324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600"/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Objet-ação'!$D$77</c:f>
              <c:strCache>
                <c:ptCount val="1"/>
                <c:pt idx="0">
                  <c:v>AUTORIZADO (R$)</c:v>
                </c:pt>
              </c:strCache>
            </c:strRef>
          </c:tx>
          <c:cat>
            <c:strRef>
              <c:f>'BASE graf Objet-ação'!$C$78:$C$84</c:f>
              <c:strCache>
                <c:ptCount val="7"/>
                <c:pt idx="0">
                  <c:v>Capacitação dos prof da Hemorrede do TO</c:v>
                </c:pt>
                <c:pt idx="1">
                  <c:v>Ampliação e estruturação da Hemorrede do To</c:v>
                </c:pt>
                <c:pt idx="2">
                  <c:v>Captação de doadores voluntários de sangue e medula óssea</c:v>
                </c:pt>
                <c:pt idx="3">
                  <c:v>Implementação de infraestrutura tecnológica, hemoterápica e hematológica</c:v>
                </c:pt>
                <c:pt idx="4">
                  <c:v>Man de RH da Hemorrede do To</c:v>
                </c:pt>
                <c:pt idx="5">
                  <c:v>Produção de hemocomponentes a população receptora </c:v>
                </c:pt>
                <c:pt idx="6">
                  <c:v>Certificação ISSO 9001: 2008 nas unidades da Hemorrede do To</c:v>
                </c:pt>
              </c:strCache>
            </c:strRef>
          </c:cat>
          <c:val>
            <c:numRef>
              <c:f>'BASE graf Objet-ação'!$D$78:$D$84</c:f>
              <c:numCache>
                <c:formatCode>_-* #,##0.00_-;\-* #,##0.00_-;_-* "-"??_-;_-@_-</c:formatCode>
                <c:ptCount val="7"/>
                <c:pt idx="0">
                  <c:v>528850</c:v>
                </c:pt>
                <c:pt idx="1">
                  <c:v>1000000</c:v>
                </c:pt>
                <c:pt idx="2">
                  <c:v>65553</c:v>
                </c:pt>
                <c:pt idx="3">
                  <c:v>1443471</c:v>
                </c:pt>
                <c:pt idx="4">
                  <c:v>18383357</c:v>
                </c:pt>
                <c:pt idx="5">
                  <c:v>13258688</c:v>
                </c:pt>
                <c:pt idx="6">
                  <c:v>240900</c:v>
                </c:pt>
              </c:numCache>
            </c:numRef>
          </c:val>
        </c:ser>
        <c:ser>
          <c:idx val="1"/>
          <c:order val="1"/>
          <c:tx>
            <c:strRef>
              <c:f>'BASE graf Objet-ação'!$E$77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Objet-ação'!$C$78:$C$84</c:f>
              <c:strCache>
                <c:ptCount val="7"/>
                <c:pt idx="0">
                  <c:v>Capacitação dos prof da Hemorrede do TO</c:v>
                </c:pt>
                <c:pt idx="1">
                  <c:v>Ampliação e estruturação da Hemorrede do To</c:v>
                </c:pt>
                <c:pt idx="2">
                  <c:v>Captação de doadores voluntários de sangue e medula óssea</c:v>
                </c:pt>
                <c:pt idx="3">
                  <c:v>Implementação de infraestrutura tecnológica, hemoterápica e hematológica</c:v>
                </c:pt>
                <c:pt idx="4">
                  <c:v>Man de RH da Hemorrede do To</c:v>
                </c:pt>
                <c:pt idx="5">
                  <c:v>Produção de hemocomponentes a população receptora </c:v>
                </c:pt>
                <c:pt idx="6">
                  <c:v>Certificação ISSO 9001: 2008 nas unidades da Hemorrede do To</c:v>
                </c:pt>
              </c:strCache>
            </c:strRef>
          </c:cat>
          <c:val>
            <c:numRef>
              <c:f>'BASE graf Objet-ação'!$E$78:$E$84</c:f>
              <c:numCache>
                <c:formatCode>_-* #,##0.00_-;\-* #,##0.00_-;_-* "-"??_-;_-@_-</c:formatCode>
                <c:ptCount val="7"/>
                <c:pt idx="0">
                  <c:v>278415.7</c:v>
                </c:pt>
                <c:pt idx="1">
                  <c:v>0</c:v>
                </c:pt>
                <c:pt idx="2">
                  <c:v>65486.219999999994</c:v>
                </c:pt>
                <c:pt idx="3">
                  <c:v>222646.58</c:v>
                </c:pt>
                <c:pt idx="4">
                  <c:v>17587157</c:v>
                </c:pt>
                <c:pt idx="5">
                  <c:v>10510459.83</c:v>
                </c:pt>
                <c:pt idx="6">
                  <c:v>156933.32999999938</c:v>
                </c:pt>
              </c:numCache>
            </c:numRef>
          </c:val>
        </c:ser>
        <c:ser>
          <c:idx val="2"/>
          <c:order val="2"/>
          <c:tx>
            <c:strRef>
              <c:f>'BASE graf Objet-ação'!$F$77</c:f>
              <c:strCache>
                <c:ptCount val="1"/>
                <c:pt idx="0">
                  <c:v>LIQUIDADO (R$)</c:v>
                </c:pt>
              </c:strCache>
            </c:strRef>
          </c:tx>
          <c:cat>
            <c:strRef>
              <c:f>'BASE graf Objet-ação'!$C$78:$C$84</c:f>
              <c:strCache>
                <c:ptCount val="7"/>
                <c:pt idx="0">
                  <c:v>Capacitação dos prof da Hemorrede do TO</c:v>
                </c:pt>
                <c:pt idx="1">
                  <c:v>Ampliação e estruturação da Hemorrede do To</c:v>
                </c:pt>
                <c:pt idx="2">
                  <c:v>Captação de doadores voluntários de sangue e medula óssea</c:v>
                </c:pt>
                <c:pt idx="3">
                  <c:v>Implementação de infraestrutura tecnológica, hemoterápica e hematológica</c:v>
                </c:pt>
                <c:pt idx="4">
                  <c:v>Man de RH da Hemorrede do To</c:v>
                </c:pt>
                <c:pt idx="5">
                  <c:v>Produção de hemocomponentes a população receptora </c:v>
                </c:pt>
                <c:pt idx="6">
                  <c:v>Certificação ISSO 9001: 2008 nas unidades da Hemorrede do To</c:v>
                </c:pt>
              </c:strCache>
            </c:strRef>
          </c:cat>
          <c:val>
            <c:numRef>
              <c:f>'BASE graf Objet-ação'!$F$78:$F$84</c:f>
              <c:numCache>
                <c:formatCode>_-* #,##0.00_-;\-* #,##0.00_-;_-* "-"??_-;_-@_-</c:formatCode>
                <c:ptCount val="7"/>
                <c:pt idx="0">
                  <c:v>100006.43999999999</c:v>
                </c:pt>
                <c:pt idx="1">
                  <c:v>0</c:v>
                </c:pt>
                <c:pt idx="2">
                  <c:v>20668.72</c:v>
                </c:pt>
                <c:pt idx="3">
                  <c:v>138952.87999999998</c:v>
                </c:pt>
                <c:pt idx="4">
                  <c:v>17405118.170000009</c:v>
                </c:pt>
                <c:pt idx="5">
                  <c:v>7325398.6899999995</c:v>
                </c:pt>
                <c:pt idx="6">
                  <c:v>60348</c:v>
                </c:pt>
              </c:numCache>
            </c:numRef>
          </c:val>
        </c:ser>
        <c:ser>
          <c:idx val="3"/>
          <c:order val="3"/>
          <c:tx>
            <c:strRef>
              <c:f>'BASE graf Objet-ação'!$G$77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'BASE graf Objet-ação'!$C$78:$C$84</c:f>
              <c:strCache>
                <c:ptCount val="7"/>
                <c:pt idx="0">
                  <c:v>Capacitação dos prof da Hemorrede do TO</c:v>
                </c:pt>
                <c:pt idx="1">
                  <c:v>Ampliação e estruturação da Hemorrede do To</c:v>
                </c:pt>
                <c:pt idx="2">
                  <c:v>Captação de doadores voluntários de sangue e medula óssea</c:v>
                </c:pt>
                <c:pt idx="3">
                  <c:v>Implementação de infraestrutura tecnológica, hemoterápica e hematológica</c:v>
                </c:pt>
                <c:pt idx="4">
                  <c:v>Man de RH da Hemorrede do To</c:v>
                </c:pt>
                <c:pt idx="5">
                  <c:v>Produção de hemocomponentes a população receptora </c:v>
                </c:pt>
                <c:pt idx="6">
                  <c:v>Certificação ISSO 9001: 2008 nas unidades da Hemorrede do To</c:v>
                </c:pt>
              </c:strCache>
            </c:strRef>
          </c:cat>
          <c:val>
            <c:numRef>
              <c:f>'BASE graf Objet-ação'!$G$78:$G$84</c:f>
              <c:numCache>
                <c:formatCode>0.00%</c:formatCode>
                <c:ptCount val="7"/>
                <c:pt idx="0">
                  <c:v>0.52645494941854976</c:v>
                </c:pt>
                <c:pt idx="1">
                  <c:v>0</c:v>
                </c:pt>
                <c:pt idx="2">
                  <c:v>0.99898128232117755</c:v>
                </c:pt>
                <c:pt idx="3">
                  <c:v>0.15424388851594636</c:v>
                </c:pt>
                <c:pt idx="4">
                  <c:v>0.95668908567679145</c:v>
                </c:pt>
                <c:pt idx="5">
                  <c:v>0.7927224646963561</c:v>
                </c:pt>
                <c:pt idx="6">
                  <c:v>0.6514459526774633</c:v>
                </c:pt>
              </c:numCache>
            </c:numRef>
          </c:val>
        </c:ser>
        <c:shape val="cylinder"/>
        <c:axId val="211620224"/>
        <c:axId val="211621760"/>
        <c:axId val="0"/>
      </c:bar3DChart>
      <c:catAx>
        <c:axId val="211620224"/>
        <c:scaling>
          <c:orientation val="minMax"/>
        </c:scaling>
        <c:axPos val="l"/>
        <c:numFmt formatCode="General" sourceLinked="1"/>
        <c:majorTickMark val="none"/>
        <c:tickLblPos val="nextTo"/>
        <c:crossAx val="211621760"/>
        <c:crosses val="autoZero"/>
        <c:auto val="1"/>
        <c:lblAlgn val="ctr"/>
        <c:lblOffset val="100"/>
      </c:catAx>
      <c:valAx>
        <c:axId val="211621760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txPr>
          <a:bodyPr/>
          <a:lstStyle/>
          <a:p>
            <a:pPr>
              <a:defRPr sz="400"/>
            </a:pPr>
            <a:endParaRPr lang="pt-BR"/>
          </a:p>
        </c:txPr>
        <c:crossAx val="2116202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3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Grupo e Despesa'!$I$3</c:f>
              <c:strCache>
                <c:ptCount val="1"/>
                <c:pt idx="0">
                  <c:v>Orçamento Inicial </c:v>
                </c:pt>
              </c:strCache>
            </c:strRef>
          </c:tx>
          <c:cat>
            <c:strRef>
              <c:f>'BASE Graf Grupo e Despesa'!$J$2:$S$2</c:f>
              <c:strCache>
                <c:ptCount val="10"/>
                <c:pt idx="0">
                  <c:v>Pessoal e encargos  - Rec. Tesouro</c:v>
                </c:pt>
                <c:pt idx="1">
                  <c:v>Outras Desp Correntes - Rec. Tesouro</c:v>
                </c:pt>
                <c:pt idx="2">
                  <c:v>Outras Desp Correntes  - Convênios</c:v>
                </c:pt>
                <c:pt idx="3">
                  <c:v>Outras Desp Correntes  -  Fundo a Fundo</c:v>
                </c:pt>
                <c:pt idx="4">
                  <c:v>Outras Desp Correntes  -  Doação</c:v>
                </c:pt>
                <c:pt idx="5">
                  <c:v>Investimentos - Rec. Tesouro </c:v>
                </c:pt>
                <c:pt idx="6">
                  <c:v>Investimentos - Convênios</c:v>
                </c:pt>
                <c:pt idx="7">
                  <c:v>Investimentos - Fundo a Fundo</c:v>
                </c:pt>
                <c:pt idx="8">
                  <c:v>Investimentos  - Operação de Crédito</c:v>
                </c:pt>
                <c:pt idx="9">
                  <c:v>Investimentos  - Doação</c:v>
                </c:pt>
              </c:strCache>
            </c:strRef>
          </c:cat>
          <c:val>
            <c:numRef>
              <c:f>'BASE Graf Grupo e Despesa'!$J$3:$S$3</c:f>
              <c:numCache>
                <c:formatCode>#,##0.00</c:formatCode>
                <c:ptCount val="10"/>
                <c:pt idx="0">
                  <c:v>691752461</c:v>
                </c:pt>
                <c:pt idx="1">
                  <c:v>253000000</c:v>
                </c:pt>
                <c:pt idx="2" formatCode="_-* #,##0.00_-;\-* #,##0.00_-;_-* &quot;-&quot;??_-;_-@_-">
                  <c:v>4952899</c:v>
                </c:pt>
                <c:pt idx="3">
                  <c:v>338104310</c:v>
                </c:pt>
                <c:pt idx="4">
                  <c:v>19873</c:v>
                </c:pt>
                <c:pt idx="5">
                  <c:v>20765866</c:v>
                </c:pt>
                <c:pt idx="6">
                  <c:v>63509246</c:v>
                </c:pt>
                <c:pt idx="7">
                  <c:v>33727000</c:v>
                </c:pt>
                <c:pt idx="8">
                  <c:v>169587896</c:v>
                </c:pt>
                <c:pt idx="9">
                  <c:v>195000</c:v>
                </c:pt>
              </c:numCache>
            </c:numRef>
          </c:val>
        </c:ser>
        <c:ser>
          <c:idx val="1"/>
          <c:order val="1"/>
          <c:tx>
            <c:strRef>
              <c:f>'BASE Graf Grupo e Despesa'!$I$4</c:f>
              <c:strCache>
                <c:ptCount val="1"/>
                <c:pt idx="0">
                  <c:v>Orçamento Autorizado 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Grupo e Despesa'!$J$2:$S$2</c:f>
              <c:strCache>
                <c:ptCount val="10"/>
                <c:pt idx="0">
                  <c:v>Pessoal e encargos  - Rec. Tesouro</c:v>
                </c:pt>
                <c:pt idx="1">
                  <c:v>Outras Desp Correntes - Rec. Tesouro</c:v>
                </c:pt>
                <c:pt idx="2">
                  <c:v>Outras Desp Correntes  - Convênios</c:v>
                </c:pt>
                <c:pt idx="3">
                  <c:v>Outras Desp Correntes  -  Fundo a Fundo</c:v>
                </c:pt>
                <c:pt idx="4">
                  <c:v>Outras Desp Correntes  -  Doação</c:v>
                </c:pt>
                <c:pt idx="5">
                  <c:v>Investimentos - Rec. Tesouro </c:v>
                </c:pt>
                <c:pt idx="6">
                  <c:v>Investimentos - Convênios</c:v>
                </c:pt>
                <c:pt idx="7">
                  <c:v>Investimentos - Fundo a Fundo</c:v>
                </c:pt>
                <c:pt idx="8">
                  <c:v>Investimentos  - Operação de Crédito</c:v>
                </c:pt>
                <c:pt idx="9">
                  <c:v>Investimentos  - Doação</c:v>
                </c:pt>
              </c:strCache>
            </c:strRef>
          </c:cat>
          <c:val>
            <c:numRef>
              <c:f>'BASE Graf Grupo e Despesa'!$J$4:$S$4</c:f>
              <c:numCache>
                <c:formatCode>#,##0.00</c:formatCode>
                <c:ptCount val="10"/>
                <c:pt idx="0">
                  <c:v>691752461</c:v>
                </c:pt>
                <c:pt idx="1">
                  <c:v>247471944</c:v>
                </c:pt>
                <c:pt idx="2">
                  <c:v>4713575</c:v>
                </c:pt>
                <c:pt idx="3">
                  <c:v>334416462</c:v>
                </c:pt>
                <c:pt idx="4">
                  <c:v>19873</c:v>
                </c:pt>
                <c:pt idx="5">
                  <c:v>34116790</c:v>
                </c:pt>
                <c:pt idx="6">
                  <c:v>63748570</c:v>
                </c:pt>
                <c:pt idx="7">
                  <c:v>37414848</c:v>
                </c:pt>
                <c:pt idx="8">
                  <c:v>169587896</c:v>
                </c:pt>
                <c:pt idx="9">
                  <c:v>195000</c:v>
                </c:pt>
              </c:numCache>
            </c:numRef>
          </c:val>
        </c:ser>
        <c:ser>
          <c:idx val="2"/>
          <c:order val="2"/>
          <c:tx>
            <c:strRef>
              <c:f>'BASE Graf Grupo e Despesa'!$I$5</c:f>
              <c:strCache>
                <c:ptCount val="1"/>
                <c:pt idx="0">
                  <c:v>Empenhado </c:v>
                </c:pt>
              </c:strCache>
            </c:strRef>
          </c:tx>
          <c:cat>
            <c:strRef>
              <c:f>'BASE Graf Grupo e Despesa'!$J$2:$S$2</c:f>
              <c:strCache>
                <c:ptCount val="10"/>
                <c:pt idx="0">
                  <c:v>Pessoal e encargos  - Rec. Tesouro</c:v>
                </c:pt>
                <c:pt idx="1">
                  <c:v>Outras Desp Correntes - Rec. Tesouro</c:v>
                </c:pt>
                <c:pt idx="2">
                  <c:v>Outras Desp Correntes  - Convênios</c:v>
                </c:pt>
                <c:pt idx="3">
                  <c:v>Outras Desp Correntes  -  Fundo a Fundo</c:v>
                </c:pt>
                <c:pt idx="4">
                  <c:v>Outras Desp Correntes  -  Doação</c:v>
                </c:pt>
                <c:pt idx="5">
                  <c:v>Investimentos - Rec. Tesouro </c:v>
                </c:pt>
                <c:pt idx="6">
                  <c:v>Investimentos - Convênios</c:v>
                </c:pt>
                <c:pt idx="7">
                  <c:v>Investimentos - Fundo a Fundo</c:v>
                </c:pt>
                <c:pt idx="8">
                  <c:v>Investimentos  - Operação de Crédito</c:v>
                </c:pt>
                <c:pt idx="9">
                  <c:v>Investimentos  - Doação</c:v>
                </c:pt>
              </c:strCache>
            </c:strRef>
          </c:cat>
          <c:val>
            <c:numRef>
              <c:f>'BASE Graf Grupo e Despesa'!$J$5:$S$5</c:f>
              <c:numCache>
                <c:formatCode>#,##0.00</c:formatCode>
                <c:ptCount val="10"/>
                <c:pt idx="0">
                  <c:v>581891240.45999897</c:v>
                </c:pt>
                <c:pt idx="1">
                  <c:v>206694482.23999998</c:v>
                </c:pt>
                <c:pt idx="2">
                  <c:v>604014.14</c:v>
                </c:pt>
                <c:pt idx="3">
                  <c:v>301659197.92999911</c:v>
                </c:pt>
                <c:pt idx="4">
                  <c:v>0</c:v>
                </c:pt>
                <c:pt idx="5">
                  <c:v>3834017.73</c:v>
                </c:pt>
                <c:pt idx="6">
                  <c:v>2470024.4299999997</c:v>
                </c:pt>
                <c:pt idx="7">
                  <c:v>6838978.6000000006</c:v>
                </c:pt>
                <c:pt idx="8">
                  <c:v>32874497.550000001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'BASE Graf Grupo e Despesa'!$I$6</c:f>
              <c:strCache>
                <c:ptCount val="1"/>
                <c:pt idx="0">
                  <c:v>% de Empenhado do Orç Aut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9.2332142709141383E-3"/>
                  <c:y val="-1.4755556529300568E-2"/>
                </c:manualLayout>
              </c:layout>
              <c:showVal val="1"/>
            </c:dLbl>
            <c:dLbl>
              <c:idx val="1"/>
              <c:layout>
                <c:manualLayout>
                  <c:x val="9.2332142709141383E-3"/>
                  <c:y val="-1.2647619882257641E-2"/>
                </c:manualLayout>
              </c:layout>
              <c:showVal val="1"/>
            </c:dLbl>
            <c:dLbl>
              <c:idx val="2"/>
              <c:layout>
                <c:manualLayout>
                  <c:x val="9.2332142709141383E-3"/>
                  <c:y val="-1.0539683235214693E-2"/>
                </c:manualLayout>
              </c:layout>
              <c:showVal val="1"/>
            </c:dLbl>
            <c:dLbl>
              <c:idx val="3"/>
              <c:layout>
                <c:manualLayout>
                  <c:x val="1.0552244881044665E-2"/>
                  <c:y val="-1.2647619882257641E-2"/>
                </c:manualLayout>
              </c:layout>
              <c:showVal val="1"/>
            </c:dLbl>
            <c:dLbl>
              <c:idx val="4"/>
              <c:layout>
                <c:manualLayout>
                  <c:x val="1.0552244881044665E-2"/>
                  <c:y val="-1.0539683235214693E-2"/>
                </c:manualLayout>
              </c:layout>
              <c:showVal val="1"/>
            </c:dLbl>
            <c:dLbl>
              <c:idx val="5"/>
              <c:layout>
                <c:manualLayout>
                  <c:x val="9.2332142709141383E-3"/>
                  <c:y val="-8.4317465881717547E-3"/>
                </c:manualLayout>
              </c:layout>
              <c:showVal val="1"/>
            </c:dLbl>
            <c:dLbl>
              <c:idx val="6"/>
              <c:layout>
                <c:manualLayout>
                  <c:x val="1.0552244881044665E-2"/>
                  <c:y val="-8.4317465881717547E-3"/>
                </c:manualLayout>
              </c:layout>
              <c:showVal val="1"/>
            </c:dLbl>
            <c:dLbl>
              <c:idx val="7"/>
              <c:layout>
                <c:manualLayout>
                  <c:x val="9.2332142709141383E-3"/>
                  <c:y val="-8.4317465881717547E-3"/>
                </c:manualLayout>
              </c:layout>
              <c:showVal val="1"/>
            </c:dLbl>
            <c:dLbl>
              <c:idx val="8"/>
              <c:layout>
                <c:manualLayout>
                  <c:x val="7.9141836607835494E-3"/>
                  <c:y val="-1.0539683235214693E-2"/>
                </c:manualLayout>
              </c:layout>
              <c:showVal val="1"/>
            </c:dLbl>
            <c:dLbl>
              <c:idx val="9"/>
              <c:layout>
                <c:manualLayout>
                  <c:x val="9.2332142709141383E-3"/>
                  <c:y val="-6.3238099411288317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'BASE Graf Grupo e Despesa'!$J$2:$S$2</c:f>
              <c:strCache>
                <c:ptCount val="10"/>
                <c:pt idx="0">
                  <c:v>Pessoal e encargos  - Rec. Tesouro</c:v>
                </c:pt>
                <c:pt idx="1">
                  <c:v>Outras Desp Correntes - Rec. Tesouro</c:v>
                </c:pt>
                <c:pt idx="2">
                  <c:v>Outras Desp Correntes  - Convênios</c:v>
                </c:pt>
                <c:pt idx="3">
                  <c:v>Outras Desp Correntes  -  Fundo a Fundo</c:v>
                </c:pt>
                <c:pt idx="4">
                  <c:v>Outras Desp Correntes  -  Doação</c:v>
                </c:pt>
                <c:pt idx="5">
                  <c:v>Investimentos - Rec. Tesouro </c:v>
                </c:pt>
                <c:pt idx="6">
                  <c:v>Investimentos - Convênios</c:v>
                </c:pt>
                <c:pt idx="7">
                  <c:v>Investimentos - Fundo a Fundo</c:v>
                </c:pt>
                <c:pt idx="8">
                  <c:v>Investimentos  - Operação de Crédito</c:v>
                </c:pt>
                <c:pt idx="9">
                  <c:v>Investimentos  - Doação</c:v>
                </c:pt>
              </c:strCache>
            </c:strRef>
          </c:cat>
          <c:val>
            <c:numRef>
              <c:f>'BASE Graf Grupo e Despesa'!$J$6:$S$6</c:f>
              <c:numCache>
                <c:formatCode>0.00%</c:formatCode>
                <c:ptCount val="10"/>
                <c:pt idx="0">
                  <c:v>0.8411841999359343</c:v>
                </c:pt>
                <c:pt idx="1">
                  <c:v>0.83522390012825054</c:v>
                </c:pt>
                <c:pt idx="2">
                  <c:v>0.1281435301231019</c:v>
                </c:pt>
                <c:pt idx="3">
                  <c:v>0.90204649653281765</c:v>
                </c:pt>
                <c:pt idx="4">
                  <c:v>0</c:v>
                </c:pt>
                <c:pt idx="5">
                  <c:v>0.1123792047845064</c:v>
                </c:pt>
                <c:pt idx="6">
                  <c:v>3.8746350388722449E-2</c:v>
                </c:pt>
                <c:pt idx="7">
                  <c:v>0.18278782263127194</c:v>
                </c:pt>
                <c:pt idx="8">
                  <c:v>0.1938493154605799</c:v>
                </c:pt>
                <c:pt idx="9">
                  <c:v>0</c:v>
                </c:pt>
              </c:numCache>
            </c:numRef>
          </c:val>
        </c:ser>
        <c:shape val="cylinder"/>
        <c:axId val="210588800"/>
        <c:axId val="210590336"/>
        <c:axId val="0"/>
      </c:bar3DChart>
      <c:catAx>
        <c:axId val="21058880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0590336"/>
        <c:crosses val="autoZero"/>
        <c:auto val="1"/>
        <c:lblAlgn val="ctr"/>
        <c:lblOffset val="100"/>
      </c:catAx>
      <c:valAx>
        <c:axId val="210590336"/>
        <c:scaling>
          <c:orientation val="minMax"/>
        </c:scaling>
        <c:axPos val="b"/>
        <c:numFmt formatCode="#,##0.00" sourceLinked="1"/>
        <c:maj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05888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Objet-ação'!$D$43</c:f>
              <c:strCache>
                <c:ptCount val="1"/>
                <c:pt idx="0">
                  <c:v>AUTORIZADO (R$)</c:v>
                </c:pt>
              </c:strCache>
            </c:strRef>
          </c:tx>
          <c:cat>
            <c:strRef>
              <c:f>'BASE graf Objet-ação'!$C$44:$C$46</c:f>
              <c:strCache>
                <c:ptCount val="3"/>
                <c:pt idx="0">
                  <c:v>Aparelhamento da atenção primária do To</c:v>
                </c:pt>
                <c:pt idx="1">
                  <c:v>Man de RH na atenção primária do To</c:v>
                </c:pt>
                <c:pt idx="2">
                  <c:v>Promoção das políticas de atenção primária para org das ações e serv em saúde</c:v>
                </c:pt>
              </c:strCache>
            </c:strRef>
          </c:cat>
          <c:val>
            <c:numRef>
              <c:f>'BASE graf Objet-ação'!$D$44:$D$46</c:f>
              <c:numCache>
                <c:formatCode>_-* #,##0.00_-;\-* #,##0.00_-;_-* "-"??_-;_-@_-</c:formatCode>
                <c:ptCount val="3"/>
                <c:pt idx="0">
                  <c:v>1500000</c:v>
                </c:pt>
                <c:pt idx="1">
                  <c:v>31196642</c:v>
                </c:pt>
                <c:pt idx="2">
                  <c:v>1485475</c:v>
                </c:pt>
              </c:numCache>
            </c:numRef>
          </c:val>
        </c:ser>
        <c:ser>
          <c:idx val="1"/>
          <c:order val="1"/>
          <c:tx>
            <c:strRef>
              <c:f>'BASE graf Objet-ação'!$E$43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Objet-ação'!$C$44:$C$46</c:f>
              <c:strCache>
                <c:ptCount val="3"/>
                <c:pt idx="0">
                  <c:v>Aparelhamento da atenção primária do To</c:v>
                </c:pt>
                <c:pt idx="1">
                  <c:v>Man de RH na atenção primária do To</c:v>
                </c:pt>
                <c:pt idx="2">
                  <c:v>Promoção das políticas de atenção primária para org das ações e serv em saúde</c:v>
                </c:pt>
              </c:strCache>
            </c:strRef>
          </c:cat>
          <c:val>
            <c:numRef>
              <c:f>'BASE graf Objet-ação'!$E$44:$E$46</c:f>
              <c:numCache>
                <c:formatCode>_-* #,##0.00_-;\-* #,##0.00_-;_-* "-"??_-;_-@_-</c:formatCode>
                <c:ptCount val="3"/>
                <c:pt idx="0">
                  <c:v>38279.800000000003</c:v>
                </c:pt>
                <c:pt idx="1">
                  <c:v>27643117.890000001</c:v>
                </c:pt>
                <c:pt idx="2">
                  <c:v>732318.14</c:v>
                </c:pt>
              </c:numCache>
            </c:numRef>
          </c:val>
        </c:ser>
        <c:ser>
          <c:idx val="2"/>
          <c:order val="2"/>
          <c:tx>
            <c:strRef>
              <c:f>'BASE graf Objet-ação'!$F$43</c:f>
              <c:strCache>
                <c:ptCount val="1"/>
                <c:pt idx="0">
                  <c:v>LIQUIDADO (R$)</c:v>
                </c:pt>
              </c:strCache>
            </c:strRef>
          </c:tx>
          <c:cat>
            <c:strRef>
              <c:f>'BASE graf Objet-ação'!$C$44:$C$46</c:f>
              <c:strCache>
                <c:ptCount val="3"/>
                <c:pt idx="0">
                  <c:v>Aparelhamento da atenção primária do To</c:v>
                </c:pt>
                <c:pt idx="1">
                  <c:v>Man de RH na atenção primária do To</c:v>
                </c:pt>
                <c:pt idx="2">
                  <c:v>Promoção das políticas de atenção primária para org das ações e serv em saúde</c:v>
                </c:pt>
              </c:strCache>
            </c:strRef>
          </c:cat>
          <c:val>
            <c:numRef>
              <c:f>'BASE graf Objet-ação'!$F$44:$F$46</c:f>
              <c:numCache>
                <c:formatCode>_-* #,##0.00_-;\-* #,##0.00_-;_-* "-"??_-;_-@_-</c:formatCode>
                <c:ptCount val="3"/>
                <c:pt idx="0">
                  <c:v>38279.800000000003</c:v>
                </c:pt>
                <c:pt idx="1">
                  <c:v>27225277.34</c:v>
                </c:pt>
                <c:pt idx="2">
                  <c:v>217945.87999999998</c:v>
                </c:pt>
              </c:numCache>
            </c:numRef>
          </c:val>
        </c:ser>
        <c:ser>
          <c:idx val="3"/>
          <c:order val="3"/>
          <c:tx>
            <c:strRef>
              <c:f>'BASE graf Objet-ação'!$G$43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6317875380715654E-2"/>
                  <c:y val="-1.0559797305106464E-2"/>
                </c:manualLayout>
              </c:layout>
              <c:showVal val="1"/>
            </c:dLbl>
            <c:dLbl>
              <c:idx val="1"/>
              <c:layout>
                <c:manualLayout>
                  <c:x val="2.6317875380715654E-2"/>
                  <c:y val="-1.2671756766127763E-2"/>
                </c:manualLayout>
              </c:layout>
              <c:showVal val="1"/>
            </c:dLbl>
            <c:dLbl>
              <c:idx val="2"/>
              <c:layout>
                <c:manualLayout>
                  <c:x val="2.7633769149751419E-2"/>
                  <c:y val="-1.267175676612776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'BASE graf Objet-ação'!$C$44:$C$46</c:f>
              <c:strCache>
                <c:ptCount val="3"/>
                <c:pt idx="0">
                  <c:v>Aparelhamento da atenção primária do To</c:v>
                </c:pt>
                <c:pt idx="1">
                  <c:v>Man de RH na atenção primária do To</c:v>
                </c:pt>
                <c:pt idx="2">
                  <c:v>Promoção das políticas de atenção primária para org das ações e serv em saúde</c:v>
                </c:pt>
              </c:strCache>
            </c:strRef>
          </c:cat>
          <c:val>
            <c:numRef>
              <c:f>'BASE graf Objet-ação'!$G$44:$G$46</c:f>
              <c:numCache>
                <c:formatCode>0.00%</c:formatCode>
                <c:ptCount val="3"/>
                <c:pt idx="0">
                  <c:v>2.5519866666666672E-2</c:v>
                </c:pt>
                <c:pt idx="1">
                  <c:v>0.88609273684007461</c:v>
                </c:pt>
                <c:pt idx="2">
                  <c:v>0.49298583954627401</c:v>
                </c:pt>
              </c:numCache>
            </c:numRef>
          </c:val>
        </c:ser>
        <c:shape val="cylinder"/>
        <c:axId val="211675008"/>
        <c:axId val="211676544"/>
        <c:axId val="0"/>
      </c:bar3DChart>
      <c:catAx>
        <c:axId val="211675008"/>
        <c:scaling>
          <c:orientation val="minMax"/>
        </c:scaling>
        <c:axPos val="l"/>
        <c:numFmt formatCode="0" sourceLinked="1"/>
        <c:majorTickMark val="none"/>
        <c:tickLblPos val="nextTo"/>
        <c:crossAx val="211676544"/>
        <c:crosses val="autoZero"/>
        <c:auto val="1"/>
        <c:lblAlgn val="ctr"/>
        <c:lblOffset val="100"/>
      </c:catAx>
      <c:valAx>
        <c:axId val="211676544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21167500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Objet-ação'!$D$87</c:f>
              <c:strCache>
                <c:ptCount val="1"/>
                <c:pt idx="0">
                  <c:v>AUTORIZADO (R$)</c:v>
                </c:pt>
              </c:strCache>
            </c:strRef>
          </c:tx>
          <c:cat>
            <c:strRef>
              <c:f>'BASE graf Objet-ação'!$C$88:$C$93</c:f>
              <c:strCache>
                <c:ptCount val="6"/>
                <c:pt idx="0">
                  <c:v>Aquisição de medicamentos do componente especializado da ass farmacêutica</c:v>
                </c:pt>
                <c:pt idx="1">
                  <c:v>Man de RH na assistência farmacêutica do To</c:v>
                </c:pt>
                <c:pt idx="2">
                  <c:v>Man dos serviços de  assistência farmacêutica na rede pública</c:v>
                </c:pt>
                <c:pt idx="3">
                  <c:v>Repasse do incentivo financeiro da farmácia básica aos municípios</c:v>
                </c:pt>
                <c:pt idx="4">
                  <c:v>Repasse do incentivo financeiro de insulinos dependentes aos municípios</c:v>
                </c:pt>
                <c:pt idx="5">
                  <c:v>Repasse do incentivo financeiro dos medicamentos de saúde mental aos municípios</c:v>
                </c:pt>
              </c:strCache>
            </c:strRef>
          </c:cat>
          <c:val>
            <c:numRef>
              <c:f>'BASE graf Objet-ação'!$D$88:$D$93</c:f>
              <c:numCache>
                <c:formatCode>_-* #,##0.00_-;\-* #,##0.00_-;_-* "-"??_-;_-@_-</c:formatCode>
                <c:ptCount val="6"/>
                <c:pt idx="0">
                  <c:v>9217994</c:v>
                </c:pt>
                <c:pt idx="1">
                  <c:v>3543334</c:v>
                </c:pt>
                <c:pt idx="2">
                  <c:v>777000</c:v>
                </c:pt>
                <c:pt idx="3">
                  <c:v>4558412</c:v>
                </c:pt>
                <c:pt idx="4">
                  <c:v>904824</c:v>
                </c:pt>
                <c:pt idx="5">
                  <c:v>415814</c:v>
                </c:pt>
              </c:numCache>
            </c:numRef>
          </c:val>
        </c:ser>
        <c:ser>
          <c:idx val="1"/>
          <c:order val="1"/>
          <c:tx>
            <c:strRef>
              <c:f>'BASE graf Objet-ação'!$E$87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Objet-ação'!$C$88:$C$93</c:f>
              <c:strCache>
                <c:ptCount val="6"/>
                <c:pt idx="0">
                  <c:v>Aquisição de medicamentos do componente especializado da ass farmacêutica</c:v>
                </c:pt>
                <c:pt idx="1">
                  <c:v>Man de RH na assistência farmacêutica do To</c:v>
                </c:pt>
                <c:pt idx="2">
                  <c:v>Man dos serviços de  assistência farmacêutica na rede pública</c:v>
                </c:pt>
                <c:pt idx="3">
                  <c:v>Repasse do incentivo financeiro da farmácia básica aos municípios</c:v>
                </c:pt>
                <c:pt idx="4">
                  <c:v>Repasse do incentivo financeiro de insulinos dependentes aos municípios</c:v>
                </c:pt>
                <c:pt idx="5">
                  <c:v>Repasse do incentivo financeiro dos medicamentos de saúde mental aos municípios</c:v>
                </c:pt>
              </c:strCache>
            </c:strRef>
          </c:cat>
          <c:val>
            <c:numRef>
              <c:f>'BASE graf Objet-ação'!$E$88:$E$93</c:f>
              <c:numCache>
                <c:formatCode>_-* #,##0.00_-;\-* #,##0.00_-;_-* "-"??_-;_-@_-</c:formatCode>
                <c:ptCount val="6"/>
                <c:pt idx="0">
                  <c:v>5027781.9300000034</c:v>
                </c:pt>
                <c:pt idx="1">
                  <c:v>1922687.11</c:v>
                </c:pt>
                <c:pt idx="2">
                  <c:v>548127.87</c:v>
                </c:pt>
                <c:pt idx="3">
                  <c:v>2559657.16</c:v>
                </c:pt>
                <c:pt idx="4">
                  <c:v>688390.19</c:v>
                </c:pt>
                <c:pt idx="5">
                  <c:v>337919.12</c:v>
                </c:pt>
              </c:numCache>
            </c:numRef>
          </c:val>
        </c:ser>
        <c:ser>
          <c:idx val="2"/>
          <c:order val="2"/>
          <c:tx>
            <c:strRef>
              <c:f>'BASE graf Objet-ação'!$F$87</c:f>
              <c:strCache>
                <c:ptCount val="1"/>
                <c:pt idx="0">
                  <c:v>LIQUIDADO (R$)</c:v>
                </c:pt>
              </c:strCache>
            </c:strRef>
          </c:tx>
          <c:cat>
            <c:strRef>
              <c:f>'BASE graf Objet-ação'!$C$88:$C$93</c:f>
              <c:strCache>
                <c:ptCount val="6"/>
                <c:pt idx="0">
                  <c:v>Aquisição de medicamentos do componente especializado da ass farmacêutica</c:v>
                </c:pt>
                <c:pt idx="1">
                  <c:v>Man de RH na assistência farmacêutica do To</c:v>
                </c:pt>
                <c:pt idx="2">
                  <c:v>Man dos serviços de  assistência farmacêutica na rede pública</c:v>
                </c:pt>
                <c:pt idx="3">
                  <c:v>Repasse do incentivo financeiro da farmácia básica aos municípios</c:v>
                </c:pt>
                <c:pt idx="4">
                  <c:v>Repasse do incentivo financeiro de insulinos dependentes aos municípios</c:v>
                </c:pt>
                <c:pt idx="5">
                  <c:v>Repasse do incentivo financeiro dos medicamentos de saúde mental aos municípios</c:v>
                </c:pt>
              </c:strCache>
            </c:strRef>
          </c:cat>
          <c:val>
            <c:numRef>
              <c:f>'BASE graf Objet-ação'!$F$88:$F$93</c:f>
              <c:numCache>
                <c:formatCode>_-* #,##0.00_-;\-* #,##0.00_-;_-* "-"??_-;_-@_-</c:formatCode>
                <c:ptCount val="6"/>
                <c:pt idx="0">
                  <c:v>2020625.55</c:v>
                </c:pt>
                <c:pt idx="1">
                  <c:v>1852407.06</c:v>
                </c:pt>
                <c:pt idx="2">
                  <c:v>362966.25</c:v>
                </c:pt>
                <c:pt idx="3">
                  <c:v>1414267.34</c:v>
                </c:pt>
                <c:pt idx="4">
                  <c:v>150622.29999999999</c:v>
                </c:pt>
                <c:pt idx="5">
                  <c:v>48152</c:v>
                </c:pt>
              </c:numCache>
            </c:numRef>
          </c:val>
        </c:ser>
        <c:ser>
          <c:idx val="3"/>
          <c:order val="3"/>
          <c:tx>
            <c:strRef>
              <c:f>'BASE graf Objet-ação'!$G$87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'BASE graf Objet-ação'!$C$88:$C$93</c:f>
              <c:strCache>
                <c:ptCount val="6"/>
                <c:pt idx="0">
                  <c:v>Aquisição de medicamentos do componente especializado da ass farmacêutica</c:v>
                </c:pt>
                <c:pt idx="1">
                  <c:v>Man de RH na assistência farmacêutica do To</c:v>
                </c:pt>
                <c:pt idx="2">
                  <c:v>Man dos serviços de  assistência farmacêutica na rede pública</c:v>
                </c:pt>
                <c:pt idx="3">
                  <c:v>Repasse do incentivo financeiro da farmácia básica aos municípios</c:v>
                </c:pt>
                <c:pt idx="4">
                  <c:v>Repasse do incentivo financeiro de insulinos dependentes aos municípios</c:v>
                </c:pt>
                <c:pt idx="5">
                  <c:v>Repasse do incentivo financeiro dos medicamentos de saúde mental aos municípios</c:v>
                </c:pt>
              </c:strCache>
            </c:strRef>
          </c:cat>
          <c:val>
            <c:numRef>
              <c:f>'BASE graf Objet-ação'!$G$88:$G$93</c:f>
              <c:numCache>
                <c:formatCode>0.00%</c:formatCode>
                <c:ptCount val="6"/>
                <c:pt idx="0">
                  <c:v>0.54543124350048577</c:v>
                </c:pt>
                <c:pt idx="1">
                  <c:v>0.54262090731497759</c:v>
                </c:pt>
                <c:pt idx="2">
                  <c:v>0.705441274131276</c:v>
                </c:pt>
                <c:pt idx="3">
                  <c:v>0.56152387278727767</c:v>
                </c:pt>
                <c:pt idx="4">
                  <c:v>0.76080010035100765</c:v>
                </c:pt>
                <c:pt idx="5">
                  <c:v>0.81266893370593551</c:v>
                </c:pt>
              </c:numCache>
            </c:numRef>
          </c:val>
        </c:ser>
        <c:shape val="cylinder"/>
        <c:axId val="211713408"/>
        <c:axId val="211739776"/>
        <c:axId val="0"/>
      </c:bar3DChart>
      <c:catAx>
        <c:axId val="211713408"/>
        <c:scaling>
          <c:orientation val="minMax"/>
        </c:scaling>
        <c:axPos val="l"/>
        <c:numFmt formatCode="0" sourceLinked="1"/>
        <c:majorTickMark val="none"/>
        <c:tickLblPos val="nextTo"/>
        <c:crossAx val="211739776"/>
        <c:crosses val="autoZero"/>
        <c:auto val="1"/>
        <c:lblAlgn val="ctr"/>
        <c:lblOffset val="100"/>
      </c:catAx>
      <c:valAx>
        <c:axId val="211739776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txPr>
          <a:bodyPr/>
          <a:lstStyle/>
          <a:p>
            <a:pPr>
              <a:defRPr sz="400"/>
            </a:pPr>
            <a:endParaRPr lang="pt-BR"/>
          </a:p>
        </c:txPr>
        <c:crossAx val="21171340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Objet-ação'!$D$14</c:f>
              <c:strCache>
                <c:ptCount val="1"/>
                <c:pt idx="0">
                  <c:v>AUTORIZADO (R$)</c:v>
                </c:pt>
              </c:strCache>
            </c:strRef>
          </c:tx>
          <c:cat>
            <c:strRef>
              <c:f>'BASE graf Objet-ação'!$C$15:$C$17</c:f>
              <c:strCache>
                <c:ptCount val="3"/>
                <c:pt idx="0">
                  <c:v>Man de RH da Escola Tocantinense do SUS</c:v>
                </c:pt>
                <c:pt idx="1">
                  <c:v>Man da Escola Tocantinense do SUS</c:v>
                </c:pt>
                <c:pt idx="2">
                  <c:v>Qualificação e formação dos trab do SUS/TO em proc educ em saúde</c:v>
                </c:pt>
              </c:strCache>
            </c:strRef>
          </c:cat>
          <c:val>
            <c:numRef>
              <c:f>'BASE graf Objet-ação'!$D$15:$D$17</c:f>
              <c:numCache>
                <c:formatCode>_-* #,##0.00_-;\-* #,##0.00_-;_-* "-"??_-;_-@_-</c:formatCode>
                <c:ptCount val="3"/>
                <c:pt idx="0">
                  <c:v>4720274</c:v>
                </c:pt>
                <c:pt idx="1">
                  <c:v>1198418</c:v>
                </c:pt>
                <c:pt idx="2">
                  <c:v>12428155</c:v>
                </c:pt>
              </c:numCache>
            </c:numRef>
          </c:val>
        </c:ser>
        <c:ser>
          <c:idx val="1"/>
          <c:order val="1"/>
          <c:tx>
            <c:strRef>
              <c:f>'BASE graf Objet-ação'!$E$14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Objet-ação'!$C$15:$C$17</c:f>
              <c:strCache>
                <c:ptCount val="3"/>
                <c:pt idx="0">
                  <c:v>Man de RH da Escola Tocantinense do SUS</c:v>
                </c:pt>
                <c:pt idx="1">
                  <c:v>Man da Escola Tocantinense do SUS</c:v>
                </c:pt>
                <c:pt idx="2">
                  <c:v>Qualificação e formação dos trab do SUS/TO em proc educ em saúde</c:v>
                </c:pt>
              </c:strCache>
            </c:strRef>
          </c:cat>
          <c:val>
            <c:numRef>
              <c:f>'BASE graf Objet-ação'!$E$15:$E$17</c:f>
              <c:numCache>
                <c:formatCode>_-* #,##0.00_-;\-* #,##0.00_-;_-* "-"??_-;_-@_-</c:formatCode>
                <c:ptCount val="3"/>
                <c:pt idx="0">
                  <c:v>4023862.7600000002</c:v>
                </c:pt>
                <c:pt idx="1">
                  <c:v>683446.84000000043</c:v>
                </c:pt>
                <c:pt idx="2">
                  <c:v>6472093.8900000006</c:v>
                </c:pt>
              </c:numCache>
            </c:numRef>
          </c:val>
        </c:ser>
        <c:ser>
          <c:idx val="2"/>
          <c:order val="2"/>
          <c:tx>
            <c:strRef>
              <c:f>'BASE graf Objet-ação'!$F$14</c:f>
              <c:strCache>
                <c:ptCount val="1"/>
                <c:pt idx="0">
                  <c:v>LIQUIDADO (R$)</c:v>
                </c:pt>
              </c:strCache>
            </c:strRef>
          </c:tx>
          <c:cat>
            <c:strRef>
              <c:f>'BASE graf Objet-ação'!$C$15:$C$17</c:f>
              <c:strCache>
                <c:ptCount val="3"/>
                <c:pt idx="0">
                  <c:v>Man de RH da Escola Tocantinense do SUS</c:v>
                </c:pt>
                <c:pt idx="1">
                  <c:v>Man da Escola Tocantinense do SUS</c:v>
                </c:pt>
                <c:pt idx="2">
                  <c:v>Qualificação e formação dos trab do SUS/TO em proc educ em saúde</c:v>
                </c:pt>
              </c:strCache>
            </c:strRef>
          </c:cat>
          <c:val>
            <c:numRef>
              <c:f>'BASE graf Objet-ação'!$F$15:$F$17</c:f>
              <c:numCache>
                <c:formatCode>_-* #,##0.00_-;\-* #,##0.00_-;_-* "-"??_-;_-@_-</c:formatCode>
                <c:ptCount val="3"/>
                <c:pt idx="0">
                  <c:v>3608765.9</c:v>
                </c:pt>
                <c:pt idx="1">
                  <c:v>390637.36</c:v>
                </c:pt>
                <c:pt idx="2">
                  <c:v>1805497.36</c:v>
                </c:pt>
              </c:numCache>
            </c:numRef>
          </c:val>
        </c:ser>
        <c:ser>
          <c:idx val="3"/>
          <c:order val="3"/>
          <c:tx>
            <c:strRef>
              <c:f>'BASE graf Objet-ação'!$G$14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6317875380715665E-2"/>
                  <c:y val="-1.0559797305106464E-2"/>
                </c:manualLayout>
              </c:layout>
              <c:showVal val="1"/>
            </c:dLbl>
            <c:dLbl>
              <c:idx val="1"/>
              <c:layout>
                <c:manualLayout>
                  <c:x val="2.6317875380715665E-2"/>
                  <c:y val="-1.0559797305106504E-2"/>
                </c:manualLayout>
              </c:layout>
              <c:showVal val="1"/>
            </c:dLbl>
            <c:dLbl>
              <c:idx val="2"/>
              <c:layout>
                <c:manualLayout>
                  <c:x val="2.6317875380715665E-2"/>
                  <c:y val="-1.055979730510645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'BASE graf Objet-ação'!$C$15:$C$17</c:f>
              <c:strCache>
                <c:ptCount val="3"/>
                <c:pt idx="0">
                  <c:v>Man de RH da Escola Tocantinense do SUS</c:v>
                </c:pt>
                <c:pt idx="1">
                  <c:v>Man da Escola Tocantinense do SUS</c:v>
                </c:pt>
                <c:pt idx="2">
                  <c:v>Qualificação e formação dos trab do SUS/TO em proc educ em saúde</c:v>
                </c:pt>
              </c:strCache>
            </c:strRef>
          </c:cat>
          <c:val>
            <c:numRef>
              <c:f>'BASE graf Objet-ação'!$G$15:$G$17</c:f>
              <c:numCache>
                <c:formatCode>0.00%</c:formatCode>
                <c:ptCount val="3"/>
                <c:pt idx="0">
                  <c:v>0.85246381036355301</c:v>
                </c:pt>
                <c:pt idx="1">
                  <c:v>0.57029086679272167</c:v>
                </c:pt>
                <c:pt idx="2">
                  <c:v>0.52076063502587655</c:v>
                </c:pt>
              </c:numCache>
            </c:numRef>
          </c:val>
        </c:ser>
        <c:shape val="cylinder"/>
        <c:axId val="211784832"/>
        <c:axId val="211786368"/>
        <c:axId val="0"/>
      </c:bar3DChart>
      <c:catAx>
        <c:axId val="211784832"/>
        <c:scaling>
          <c:orientation val="minMax"/>
        </c:scaling>
        <c:axPos val="l"/>
        <c:numFmt formatCode="General" sourceLinked="1"/>
        <c:majorTickMark val="none"/>
        <c:tickLblPos val="nextTo"/>
        <c:crossAx val="211786368"/>
        <c:crosses val="autoZero"/>
        <c:auto val="1"/>
        <c:lblAlgn val="ctr"/>
        <c:lblOffset val="100"/>
      </c:catAx>
      <c:valAx>
        <c:axId val="211786368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21178483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Objet-ação'!$D$2</c:f>
              <c:strCache>
                <c:ptCount val="1"/>
                <c:pt idx="0">
                  <c:v>AUTORIZADO (R$)</c:v>
                </c:pt>
              </c:strCache>
            </c:strRef>
          </c:tx>
          <c:cat>
            <c:strRef>
              <c:f>'BASE graf Objet-ação'!$C$3:$C$11</c:f>
              <c:strCache>
                <c:ptCount val="9"/>
                <c:pt idx="0">
                  <c:v>Planejamento, monitoramento e avaliação da gestão do SUS</c:v>
                </c:pt>
                <c:pt idx="1">
                  <c:v>Fortalecimento do controle, regulação e avaliação da saúde</c:v>
                </c:pt>
                <c:pt idx="2">
                  <c:v>Man de RH das políticas de saúde ligadas a gestão em saúde do Tocantins</c:v>
                </c:pt>
                <c:pt idx="3">
                  <c:v>Fortalecimento da auditoria do SUS</c:v>
                </c:pt>
                <c:pt idx="4">
                  <c:v>Man da ouvidoria do SUS</c:v>
                </c:pt>
                <c:pt idx="5">
                  <c:v>Man das comissões intergestores</c:v>
                </c:pt>
                <c:pt idx="6">
                  <c:v>Man do Conselho Estadual de saúde</c:v>
                </c:pt>
                <c:pt idx="7">
                  <c:v>Capacitação da equipe gestora estadual e mun em planejamento e gestão</c:v>
                </c:pt>
                <c:pt idx="8">
                  <c:v>Fortalecimento da política de gestão e regulação do trabalho na saúde</c:v>
                </c:pt>
              </c:strCache>
            </c:strRef>
          </c:cat>
          <c:val>
            <c:numRef>
              <c:f>'BASE graf Objet-ação'!$D$3:$D$11</c:f>
              <c:numCache>
                <c:formatCode>_-* #,##0.00_-;\-* #,##0.00_-;_-* "-"??_-;_-@_-</c:formatCode>
                <c:ptCount val="9"/>
                <c:pt idx="0">
                  <c:v>1810000</c:v>
                </c:pt>
                <c:pt idx="1">
                  <c:v>2743795</c:v>
                </c:pt>
                <c:pt idx="2">
                  <c:v>7032927</c:v>
                </c:pt>
                <c:pt idx="3">
                  <c:v>447595</c:v>
                </c:pt>
                <c:pt idx="4">
                  <c:v>275056</c:v>
                </c:pt>
                <c:pt idx="5">
                  <c:v>683900</c:v>
                </c:pt>
                <c:pt idx="6">
                  <c:v>772334</c:v>
                </c:pt>
                <c:pt idx="7">
                  <c:v>1334957</c:v>
                </c:pt>
                <c:pt idx="8">
                  <c:v>285000</c:v>
                </c:pt>
              </c:numCache>
            </c:numRef>
          </c:val>
        </c:ser>
        <c:ser>
          <c:idx val="1"/>
          <c:order val="1"/>
          <c:tx>
            <c:strRef>
              <c:f>'BASE graf Objet-ação'!$E$2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Objet-ação'!$C$3:$C$11</c:f>
              <c:strCache>
                <c:ptCount val="9"/>
                <c:pt idx="0">
                  <c:v>Planejamento, monitoramento e avaliação da gestão do SUS</c:v>
                </c:pt>
                <c:pt idx="1">
                  <c:v>Fortalecimento do controle, regulação e avaliação da saúde</c:v>
                </c:pt>
                <c:pt idx="2">
                  <c:v>Man de RH das políticas de saúde ligadas a gestão em saúde do Tocantins</c:v>
                </c:pt>
                <c:pt idx="3">
                  <c:v>Fortalecimento da auditoria do SUS</c:v>
                </c:pt>
                <c:pt idx="4">
                  <c:v>Man da ouvidoria do SUS</c:v>
                </c:pt>
                <c:pt idx="5">
                  <c:v>Man das comissões intergestores</c:v>
                </c:pt>
                <c:pt idx="6">
                  <c:v>Man do Conselho Estadual de saúde</c:v>
                </c:pt>
                <c:pt idx="7">
                  <c:v>Capacitação da equipe gestora estadual e mun em planejamento e gestão</c:v>
                </c:pt>
                <c:pt idx="8">
                  <c:v>Fortalecimento da política de gestão e regulação do trabalho na saúde</c:v>
                </c:pt>
              </c:strCache>
            </c:strRef>
          </c:cat>
          <c:val>
            <c:numRef>
              <c:f>'BASE graf Objet-ação'!$E$3:$E$11</c:f>
              <c:numCache>
                <c:formatCode>_-* #,##0.00_-;\-* #,##0.00_-;_-* "-"??_-;_-@_-</c:formatCode>
                <c:ptCount val="9"/>
                <c:pt idx="0">
                  <c:v>243314.9</c:v>
                </c:pt>
                <c:pt idx="1">
                  <c:v>897093.34000000043</c:v>
                </c:pt>
                <c:pt idx="2">
                  <c:v>3835284.98</c:v>
                </c:pt>
                <c:pt idx="3">
                  <c:v>326618.31</c:v>
                </c:pt>
                <c:pt idx="4">
                  <c:v>141508.76999999999</c:v>
                </c:pt>
                <c:pt idx="5">
                  <c:v>170310.84999999998</c:v>
                </c:pt>
                <c:pt idx="6">
                  <c:v>635476.92000000004</c:v>
                </c:pt>
                <c:pt idx="7">
                  <c:v>358854.6</c:v>
                </c:pt>
                <c:pt idx="8">
                  <c:v>196065.43</c:v>
                </c:pt>
              </c:numCache>
            </c:numRef>
          </c:val>
        </c:ser>
        <c:ser>
          <c:idx val="2"/>
          <c:order val="2"/>
          <c:tx>
            <c:strRef>
              <c:f>'BASE graf Objet-ação'!$F$2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'BASE graf Objet-ação'!$C$3:$C$11</c:f>
              <c:strCache>
                <c:ptCount val="9"/>
                <c:pt idx="0">
                  <c:v>Planejamento, monitoramento e avaliação da gestão do SUS</c:v>
                </c:pt>
                <c:pt idx="1">
                  <c:v>Fortalecimento do controle, regulação e avaliação da saúde</c:v>
                </c:pt>
                <c:pt idx="2">
                  <c:v>Man de RH das políticas de saúde ligadas a gestão em saúde do Tocantins</c:v>
                </c:pt>
                <c:pt idx="3">
                  <c:v>Fortalecimento da auditoria do SUS</c:v>
                </c:pt>
                <c:pt idx="4">
                  <c:v>Man da ouvidoria do SUS</c:v>
                </c:pt>
                <c:pt idx="5">
                  <c:v>Man das comissões intergestores</c:v>
                </c:pt>
                <c:pt idx="6">
                  <c:v>Man do Conselho Estadual de saúde</c:v>
                </c:pt>
                <c:pt idx="7">
                  <c:v>Capacitação da equipe gestora estadual e mun em planejamento e gestão</c:v>
                </c:pt>
                <c:pt idx="8">
                  <c:v>Fortalecimento da política de gestão e regulação do trabalho na saúde</c:v>
                </c:pt>
              </c:strCache>
            </c:strRef>
          </c:cat>
          <c:val>
            <c:numRef>
              <c:f>'BASE graf Objet-ação'!$F$3:$F$11</c:f>
              <c:numCache>
                <c:formatCode>_-* #,##0.00_-;\-* #,##0.00_-;_-* "-"??_-;_-@_-</c:formatCode>
                <c:ptCount val="9"/>
                <c:pt idx="0">
                  <c:v>72137.56</c:v>
                </c:pt>
                <c:pt idx="1">
                  <c:v>416163.5</c:v>
                </c:pt>
                <c:pt idx="2">
                  <c:v>3473796.32</c:v>
                </c:pt>
                <c:pt idx="3">
                  <c:v>105953.08</c:v>
                </c:pt>
                <c:pt idx="4">
                  <c:v>85438.439999999988</c:v>
                </c:pt>
                <c:pt idx="5">
                  <c:v>151905.85999999943</c:v>
                </c:pt>
                <c:pt idx="6">
                  <c:v>271154.7</c:v>
                </c:pt>
                <c:pt idx="7">
                  <c:v>143212.26</c:v>
                </c:pt>
                <c:pt idx="8">
                  <c:v>115367.47</c:v>
                </c:pt>
              </c:numCache>
            </c:numRef>
          </c:val>
        </c:ser>
        <c:ser>
          <c:idx val="3"/>
          <c:order val="3"/>
          <c:tx>
            <c:strRef>
              <c:f>'BASE graf Objet-ação'!$G$2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'BASE graf Objet-ação'!$C$3:$C$11</c:f>
              <c:strCache>
                <c:ptCount val="9"/>
                <c:pt idx="0">
                  <c:v>Planejamento, monitoramento e avaliação da gestão do SUS</c:v>
                </c:pt>
                <c:pt idx="1">
                  <c:v>Fortalecimento do controle, regulação e avaliação da saúde</c:v>
                </c:pt>
                <c:pt idx="2">
                  <c:v>Man de RH das políticas de saúde ligadas a gestão em saúde do Tocantins</c:v>
                </c:pt>
                <c:pt idx="3">
                  <c:v>Fortalecimento da auditoria do SUS</c:v>
                </c:pt>
                <c:pt idx="4">
                  <c:v>Man da ouvidoria do SUS</c:v>
                </c:pt>
                <c:pt idx="5">
                  <c:v>Man das comissões intergestores</c:v>
                </c:pt>
                <c:pt idx="6">
                  <c:v>Man do Conselho Estadual de saúde</c:v>
                </c:pt>
                <c:pt idx="7">
                  <c:v>Capacitação da equipe gestora estadual e mun em planejamento e gestão</c:v>
                </c:pt>
                <c:pt idx="8">
                  <c:v>Fortalecimento da política de gestão e regulação do trabalho na saúde</c:v>
                </c:pt>
              </c:strCache>
            </c:strRef>
          </c:cat>
          <c:val>
            <c:numRef>
              <c:f>'BASE graf Objet-ação'!$G$3:$G$11</c:f>
              <c:numCache>
                <c:formatCode>0.00%</c:formatCode>
                <c:ptCount val="9"/>
                <c:pt idx="0">
                  <c:v>0.13442812154696204</c:v>
                </c:pt>
                <c:pt idx="1">
                  <c:v>0.32695348595649626</c:v>
                </c:pt>
                <c:pt idx="2">
                  <c:v>0.54533268722965456</c:v>
                </c:pt>
                <c:pt idx="3">
                  <c:v>0.72971840614841876</c:v>
                </c:pt>
                <c:pt idx="4">
                  <c:v>0.51447258012913544</c:v>
                </c:pt>
                <c:pt idx="5">
                  <c:v>0.24902887849100749</c:v>
                </c:pt>
                <c:pt idx="6">
                  <c:v>0.82280065360323673</c:v>
                </c:pt>
                <c:pt idx="7">
                  <c:v>0.26881360223587847</c:v>
                </c:pt>
                <c:pt idx="8">
                  <c:v>0.68794887719298492</c:v>
                </c:pt>
              </c:numCache>
            </c:numRef>
          </c:val>
        </c:ser>
        <c:shape val="cylinder"/>
        <c:axId val="211905152"/>
        <c:axId val="211911040"/>
        <c:axId val="0"/>
      </c:bar3DChart>
      <c:catAx>
        <c:axId val="211905152"/>
        <c:scaling>
          <c:orientation val="minMax"/>
        </c:scaling>
        <c:axPos val="l"/>
        <c:numFmt formatCode="General" sourceLinked="1"/>
        <c:majorTickMark val="none"/>
        <c:tickLblPos val="nextTo"/>
        <c:crossAx val="211911040"/>
        <c:crosses val="autoZero"/>
        <c:auto val="1"/>
        <c:lblAlgn val="ctr"/>
        <c:lblOffset val="100"/>
      </c:catAx>
      <c:valAx>
        <c:axId val="211911040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txPr>
          <a:bodyPr/>
          <a:lstStyle/>
          <a:p>
            <a:pPr>
              <a:defRPr sz="600"/>
            </a:pPr>
            <a:endParaRPr lang="pt-BR"/>
          </a:p>
        </c:txPr>
        <c:crossAx val="211905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400"/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Objet-ação'!$D$71</c:f>
              <c:strCache>
                <c:ptCount val="1"/>
                <c:pt idx="0">
                  <c:v>AUTORIZADO (R$)</c:v>
                </c:pt>
              </c:strCache>
            </c:strRef>
          </c:tx>
          <c:cat>
            <c:strRef>
              <c:f>'BASE graf Objet-ação'!$C$72:$C$74</c:f>
              <c:strCache>
                <c:ptCount val="3"/>
                <c:pt idx="0">
                  <c:v>Man de RH na saúde mental do Tocantins</c:v>
                </c:pt>
                <c:pt idx="1">
                  <c:v>Contratualização de serv de saúde especializado para dep químicos</c:v>
                </c:pt>
                <c:pt idx="2">
                  <c:v>Fortalecimento da rede de atenção psicossocial</c:v>
                </c:pt>
              </c:strCache>
            </c:strRef>
          </c:cat>
          <c:val>
            <c:numRef>
              <c:f>'BASE graf Objet-ação'!$D$72:$D$74</c:f>
              <c:numCache>
                <c:formatCode>_-* #,##0.00_-;\-* #,##0.00_-;_-* "-"??_-;_-@_-</c:formatCode>
                <c:ptCount val="3"/>
                <c:pt idx="0">
                  <c:v>6182506</c:v>
                </c:pt>
                <c:pt idx="1">
                  <c:v>26319</c:v>
                </c:pt>
                <c:pt idx="2">
                  <c:v>4744025</c:v>
                </c:pt>
              </c:numCache>
            </c:numRef>
          </c:val>
        </c:ser>
        <c:ser>
          <c:idx val="1"/>
          <c:order val="1"/>
          <c:tx>
            <c:strRef>
              <c:f>'BASE graf Objet-ação'!$E$71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Objet-ação'!$C$72:$C$74</c:f>
              <c:strCache>
                <c:ptCount val="3"/>
                <c:pt idx="0">
                  <c:v>Man de RH na saúde mental do Tocantins</c:v>
                </c:pt>
                <c:pt idx="1">
                  <c:v>Contratualização de serv de saúde especializado para dep químicos</c:v>
                </c:pt>
                <c:pt idx="2">
                  <c:v>Fortalecimento da rede de atenção psicossocial</c:v>
                </c:pt>
              </c:strCache>
            </c:strRef>
          </c:cat>
          <c:val>
            <c:numRef>
              <c:f>'BASE graf Objet-ação'!$E$72:$E$74</c:f>
              <c:numCache>
                <c:formatCode>_-* #,##0.00_-;\-* #,##0.00_-;_-* "-"??_-;_-@_-</c:formatCode>
                <c:ptCount val="3"/>
                <c:pt idx="0">
                  <c:v>4923733.4700000044</c:v>
                </c:pt>
                <c:pt idx="1">
                  <c:v>0</c:v>
                </c:pt>
                <c:pt idx="2">
                  <c:v>3110299.8099999987</c:v>
                </c:pt>
              </c:numCache>
            </c:numRef>
          </c:val>
        </c:ser>
        <c:ser>
          <c:idx val="2"/>
          <c:order val="2"/>
          <c:tx>
            <c:strRef>
              <c:f>'BASE graf Objet-ação'!$F$71</c:f>
              <c:strCache>
                <c:ptCount val="1"/>
                <c:pt idx="0">
                  <c:v>LIQUIDADO (R$)</c:v>
                </c:pt>
              </c:strCache>
            </c:strRef>
          </c:tx>
          <c:cat>
            <c:strRef>
              <c:f>'BASE graf Objet-ação'!$C$72:$C$74</c:f>
              <c:strCache>
                <c:ptCount val="3"/>
                <c:pt idx="0">
                  <c:v>Man de RH na saúde mental do Tocantins</c:v>
                </c:pt>
                <c:pt idx="1">
                  <c:v>Contratualização de serv de saúde especializado para dep químicos</c:v>
                </c:pt>
                <c:pt idx="2">
                  <c:v>Fortalecimento da rede de atenção psicossocial</c:v>
                </c:pt>
              </c:strCache>
            </c:strRef>
          </c:cat>
          <c:val>
            <c:numRef>
              <c:f>'BASE graf Objet-ação'!$F$72:$F$74</c:f>
              <c:numCache>
                <c:formatCode>_-* #,##0.00_-;\-* #,##0.00_-;_-* "-"??_-;_-@_-</c:formatCode>
                <c:ptCount val="3"/>
                <c:pt idx="0">
                  <c:v>4558919.22</c:v>
                </c:pt>
                <c:pt idx="1">
                  <c:v>0</c:v>
                </c:pt>
                <c:pt idx="2">
                  <c:v>954286.73</c:v>
                </c:pt>
              </c:numCache>
            </c:numRef>
          </c:val>
        </c:ser>
        <c:ser>
          <c:idx val="3"/>
          <c:order val="3"/>
          <c:tx>
            <c:strRef>
              <c:f>'BASE graf Objet-ação'!$G$71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6317875380715654E-2"/>
                  <c:y val="-1.4783716227149055E-2"/>
                </c:manualLayout>
              </c:layout>
              <c:showVal val="1"/>
            </c:dLbl>
            <c:dLbl>
              <c:idx val="1"/>
              <c:layout>
                <c:manualLayout>
                  <c:x val="2.6317875380715654E-2"/>
                  <c:y val="-1.0559797305106431E-2"/>
                </c:manualLayout>
              </c:layout>
              <c:showVal val="1"/>
            </c:dLbl>
            <c:dLbl>
              <c:idx val="2"/>
              <c:layout>
                <c:manualLayout>
                  <c:x val="2.6317875380715654E-2"/>
                  <c:y val="-1.055979730510646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'BASE graf Objet-ação'!$C$72:$C$74</c:f>
              <c:strCache>
                <c:ptCount val="3"/>
                <c:pt idx="0">
                  <c:v>Man de RH na saúde mental do Tocantins</c:v>
                </c:pt>
                <c:pt idx="1">
                  <c:v>Contratualização de serv de saúde especializado para dep químicos</c:v>
                </c:pt>
                <c:pt idx="2">
                  <c:v>Fortalecimento da rede de atenção psicossocial</c:v>
                </c:pt>
              </c:strCache>
            </c:strRef>
          </c:cat>
          <c:val>
            <c:numRef>
              <c:f>'BASE graf Objet-ação'!$G$72:$G$74</c:f>
              <c:numCache>
                <c:formatCode>0.00%</c:formatCode>
                <c:ptCount val="3"/>
                <c:pt idx="0">
                  <c:v>0.79639768566338665</c:v>
                </c:pt>
                <c:pt idx="1">
                  <c:v>0</c:v>
                </c:pt>
                <c:pt idx="2">
                  <c:v>0.65562466681773579</c:v>
                </c:pt>
              </c:numCache>
            </c:numRef>
          </c:val>
        </c:ser>
        <c:shape val="cylinder"/>
        <c:axId val="211980672"/>
        <c:axId val="211982208"/>
        <c:axId val="0"/>
      </c:bar3DChart>
      <c:catAx>
        <c:axId val="211980672"/>
        <c:scaling>
          <c:orientation val="minMax"/>
        </c:scaling>
        <c:axPos val="l"/>
        <c:numFmt formatCode="General" sourceLinked="1"/>
        <c:majorTickMark val="none"/>
        <c:tickLblPos val="nextTo"/>
        <c:crossAx val="211982208"/>
        <c:crosses val="autoZero"/>
        <c:auto val="1"/>
        <c:lblAlgn val="ctr"/>
        <c:lblOffset val="100"/>
      </c:catAx>
      <c:valAx>
        <c:axId val="211982208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21198067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Objet-ação'!$D$96</c:f>
              <c:strCache>
                <c:ptCount val="1"/>
                <c:pt idx="0">
                  <c:v>AUTORIZADO (R$)</c:v>
                </c:pt>
              </c:strCache>
            </c:strRef>
          </c:tx>
          <c:cat>
            <c:strRef>
              <c:f>'BASE graf Objet-ação'!$C$97:$C$100</c:f>
              <c:strCache>
                <c:ptCount val="4"/>
                <c:pt idx="0">
                  <c:v>Manutenção de RH em Medicina Tropical</c:v>
                </c:pt>
                <c:pt idx="1">
                  <c:v>Coordenação e Man dos Serviços Adm Gerais em Medicna Tropical</c:v>
                </c:pt>
                <c:pt idx="2">
                  <c:v>Promoção de  ensino em medicina tropical - Funtrop</c:v>
                </c:pt>
                <c:pt idx="3">
                  <c:v>Realização de pesq e extensão em med tropical</c:v>
                </c:pt>
              </c:strCache>
            </c:strRef>
          </c:cat>
          <c:val>
            <c:numRef>
              <c:f>'BASE graf Objet-ação'!$D$97:$D$100</c:f>
              <c:numCache>
                <c:formatCode>_-* #,##0.00_-;\-* #,##0.00_-;_-* "-"??_-;_-@_-</c:formatCode>
                <c:ptCount val="4"/>
                <c:pt idx="0">
                  <c:v>2651516</c:v>
                </c:pt>
                <c:pt idx="1">
                  <c:v>800579</c:v>
                </c:pt>
                <c:pt idx="2">
                  <c:v>246000</c:v>
                </c:pt>
                <c:pt idx="3">
                  <c:v>16000</c:v>
                </c:pt>
              </c:numCache>
            </c:numRef>
          </c:val>
        </c:ser>
        <c:ser>
          <c:idx val="1"/>
          <c:order val="1"/>
          <c:tx>
            <c:strRef>
              <c:f>'BASE graf Objet-ação'!$E$96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Objet-ação'!$C$97:$C$100</c:f>
              <c:strCache>
                <c:ptCount val="4"/>
                <c:pt idx="0">
                  <c:v>Manutenção de RH em Medicina Tropical</c:v>
                </c:pt>
                <c:pt idx="1">
                  <c:v>Coordenação e Man dos Serviços Adm Gerais em Medicna Tropical</c:v>
                </c:pt>
                <c:pt idx="2">
                  <c:v>Promoção de  ensino em medicina tropical - Funtrop</c:v>
                </c:pt>
                <c:pt idx="3">
                  <c:v>Realização de pesq e extensão em med tropical</c:v>
                </c:pt>
              </c:strCache>
            </c:strRef>
          </c:cat>
          <c:val>
            <c:numRef>
              <c:f>'BASE graf Objet-ação'!$E$97:$E$100</c:f>
              <c:numCache>
                <c:formatCode>_-* #,##0.00_-;\-* #,##0.00_-;_-* "-"??_-;_-@_-</c:formatCode>
                <c:ptCount val="4"/>
                <c:pt idx="0">
                  <c:v>1196129.6300000008</c:v>
                </c:pt>
                <c:pt idx="1">
                  <c:v>431192.32000000001</c:v>
                </c:pt>
                <c:pt idx="2">
                  <c:v>237353.62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'BASE graf Objet-ação'!$F$96</c:f>
              <c:strCache>
                <c:ptCount val="1"/>
                <c:pt idx="0">
                  <c:v>LIQUIDADO (R$)</c:v>
                </c:pt>
              </c:strCache>
            </c:strRef>
          </c:tx>
          <c:cat>
            <c:strRef>
              <c:f>'BASE graf Objet-ação'!$C$97:$C$100</c:f>
              <c:strCache>
                <c:ptCount val="4"/>
                <c:pt idx="0">
                  <c:v>Manutenção de RH em Medicina Tropical</c:v>
                </c:pt>
                <c:pt idx="1">
                  <c:v>Coordenação e Man dos Serviços Adm Gerais em Medicna Tropical</c:v>
                </c:pt>
                <c:pt idx="2">
                  <c:v>Promoção de  ensino em medicina tropical - Funtrop</c:v>
                </c:pt>
                <c:pt idx="3">
                  <c:v>Realização de pesq e extensão em med tropical</c:v>
                </c:pt>
              </c:strCache>
            </c:strRef>
          </c:cat>
          <c:val>
            <c:numRef>
              <c:f>'BASE graf Objet-ação'!$F$97:$F$100</c:f>
              <c:numCache>
                <c:formatCode>_-* #,##0.00_-;\-* #,##0.00_-;_-* "-"??_-;_-@_-</c:formatCode>
                <c:ptCount val="4"/>
                <c:pt idx="0">
                  <c:v>1063568.01</c:v>
                </c:pt>
                <c:pt idx="1">
                  <c:v>216912.3</c:v>
                </c:pt>
                <c:pt idx="2">
                  <c:v>237353.62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'BASE graf Objet-ação'!$G$96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8422512766500903E-2"/>
                  <c:y val="-1.0559797305106464E-2"/>
                </c:manualLayout>
              </c:layout>
              <c:showVal val="1"/>
            </c:dLbl>
            <c:dLbl>
              <c:idx val="1"/>
              <c:layout>
                <c:manualLayout>
                  <c:x val="1.9738406535536643E-2"/>
                  <c:y val="-1.2671756766127763E-2"/>
                </c:manualLayout>
              </c:layout>
              <c:showVal val="1"/>
            </c:dLbl>
            <c:dLbl>
              <c:idx val="2"/>
              <c:layout>
                <c:manualLayout>
                  <c:x val="1.8422512766500941E-2"/>
                  <c:y val="-6.3358783830639144E-3"/>
                </c:manualLayout>
              </c:layout>
              <c:showVal val="1"/>
            </c:dLbl>
            <c:dLbl>
              <c:idx val="3"/>
              <c:layout>
                <c:manualLayout>
                  <c:x val="1.9738406535536691E-2"/>
                  <c:y val="-8.4478378440851747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'BASE graf Objet-ação'!$C$97:$C$100</c:f>
              <c:strCache>
                <c:ptCount val="4"/>
                <c:pt idx="0">
                  <c:v>Manutenção de RH em Medicina Tropical</c:v>
                </c:pt>
                <c:pt idx="1">
                  <c:v>Coordenação e Man dos Serviços Adm Gerais em Medicna Tropical</c:v>
                </c:pt>
                <c:pt idx="2">
                  <c:v>Promoção de  ensino em medicina tropical - Funtrop</c:v>
                </c:pt>
                <c:pt idx="3">
                  <c:v>Realização de pesq e extensão em med tropical</c:v>
                </c:pt>
              </c:strCache>
            </c:strRef>
          </c:cat>
          <c:val>
            <c:numRef>
              <c:f>'BASE graf Objet-ação'!$G$97:$G$100</c:f>
              <c:numCache>
                <c:formatCode>0.00%</c:formatCode>
                <c:ptCount val="4"/>
                <c:pt idx="0">
                  <c:v>0.45111160181571597</c:v>
                </c:pt>
                <c:pt idx="1">
                  <c:v>0.53860058782456199</c:v>
                </c:pt>
                <c:pt idx="2">
                  <c:v>0.96485211382113822</c:v>
                </c:pt>
                <c:pt idx="3">
                  <c:v>0</c:v>
                </c:pt>
              </c:numCache>
            </c:numRef>
          </c:val>
        </c:ser>
        <c:shape val="cylinder"/>
        <c:axId val="212047744"/>
        <c:axId val="212049280"/>
        <c:axId val="0"/>
      </c:bar3DChart>
      <c:catAx>
        <c:axId val="212047744"/>
        <c:scaling>
          <c:orientation val="minMax"/>
        </c:scaling>
        <c:axPos val="l"/>
        <c:numFmt formatCode="General" sourceLinked="1"/>
        <c:majorTickMark val="none"/>
        <c:tickLblPos val="nextTo"/>
        <c:crossAx val="212049280"/>
        <c:crosses val="autoZero"/>
        <c:auto val="1"/>
        <c:lblAlgn val="ctr"/>
        <c:lblOffset val="100"/>
      </c:catAx>
      <c:valAx>
        <c:axId val="212049280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204774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Objet-ação'!$D$20</c:f>
              <c:strCache>
                <c:ptCount val="1"/>
                <c:pt idx="0">
                  <c:v>AUTORIZADO (R$)</c:v>
                </c:pt>
              </c:strCache>
            </c:strRef>
          </c:tx>
          <c:cat>
            <c:strRef>
              <c:f>'BASE graf Objet-ação'!$C$21</c:f>
              <c:strCache>
                <c:ptCount val="1"/>
                <c:pt idx="0">
                  <c:v>Divulgação das ações da saúde</c:v>
                </c:pt>
              </c:strCache>
            </c:strRef>
          </c:cat>
          <c:val>
            <c:numRef>
              <c:f>'BASE graf Objet-ação'!$D$21</c:f>
              <c:numCache>
                <c:formatCode>_-* #,##0.00_-;\-* #,##0.00_-;_-* "-"??_-;_-@_-</c:formatCode>
                <c:ptCount val="1"/>
                <c:pt idx="0">
                  <c:v>1966562</c:v>
                </c:pt>
              </c:numCache>
            </c:numRef>
          </c:val>
        </c:ser>
        <c:ser>
          <c:idx val="1"/>
          <c:order val="1"/>
          <c:tx>
            <c:strRef>
              <c:f>'BASE graf Objet-ação'!$E$20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Objet-ação'!$C$21</c:f>
              <c:strCache>
                <c:ptCount val="1"/>
                <c:pt idx="0">
                  <c:v>Divulgação das ações da saúde</c:v>
                </c:pt>
              </c:strCache>
            </c:strRef>
          </c:cat>
          <c:val>
            <c:numRef>
              <c:f>'BASE graf Objet-ação'!$E$21</c:f>
              <c:numCache>
                <c:formatCode>_-* #,##0.00_-;\-* #,##0.00_-;_-* "-"??_-;_-@_-</c:formatCode>
                <c:ptCount val="1"/>
                <c:pt idx="0">
                  <c:v>1938399.5</c:v>
                </c:pt>
              </c:numCache>
            </c:numRef>
          </c:val>
        </c:ser>
        <c:ser>
          <c:idx val="2"/>
          <c:order val="2"/>
          <c:tx>
            <c:strRef>
              <c:f>'BASE graf Objet-ação'!$F$20</c:f>
              <c:strCache>
                <c:ptCount val="1"/>
                <c:pt idx="0">
                  <c:v>LIQUIDADO (R$)</c:v>
                </c:pt>
              </c:strCache>
            </c:strRef>
          </c:tx>
          <c:cat>
            <c:strRef>
              <c:f>'BASE graf Objet-ação'!$C$21</c:f>
              <c:strCache>
                <c:ptCount val="1"/>
                <c:pt idx="0">
                  <c:v>Divulgação das ações da saúde</c:v>
                </c:pt>
              </c:strCache>
            </c:strRef>
          </c:cat>
          <c:val>
            <c:numRef>
              <c:f>'BASE graf Objet-ação'!$F$21</c:f>
              <c:numCache>
                <c:formatCode>_-* #,##0.00_-;\-* #,##0.00_-;_-* "-"??_-;_-@_-</c:formatCode>
                <c:ptCount val="1"/>
                <c:pt idx="0">
                  <c:v>1507098.84</c:v>
                </c:pt>
              </c:numCache>
            </c:numRef>
          </c:val>
        </c:ser>
        <c:ser>
          <c:idx val="3"/>
          <c:order val="3"/>
          <c:tx>
            <c:strRef>
              <c:f>'BASE graf Objet-ação'!$G$20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8.0269519911182363E-2"/>
                  <c:y val="-3.167939191531961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'BASE graf Objet-ação'!$C$21</c:f>
              <c:strCache>
                <c:ptCount val="1"/>
                <c:pt idx="0">
                  <c:v>Divulgação das ações da saúde</c:v>
                </c:pt>
              </c:strCache>
            </c:strRef>
          </c:cat>
          <c:val>
            <c:numRef>
              <c:f>'BASE graf Objet-ação'!$G$21</c:f>
              <c:numCache>
                <c:formatCode>0.00%</c:formatCode>
                <c:ptCount val="1"/>
                <c:pt idx="0">
                  <c:v>0.98567932259445901</c:v>
                </c:pt>
              </c:numCache>
            </c:numRef>
          </c:val>
        </c:ser>
        <c:shape val="cylinder"/>
        <c:axId val="211820544"/>
        <c:axId val="211822080"/>
        <c:axId val="0"/>
      </c:bar3DChart>
      <c:catAx>
        <c:axId val="211820544"/>
        <c:scaling>
          <c:orientation val="minMax"/>
        </c:scaling>
        <c:axPos val="l"/>
        <c:numFmt formatCode="0" sourceLinked="1"/>
        <c:majorTickMark val="none"/>
        <c:tickLblPos val="nextTo"/>
        <c:crossAx val="211822080"/>
        <c:crosses val="autoZero"/>
        <c:auto val="1"/>
        <c:lblAlgn val="ctr"/>
        <c:lblOffset val="100"/>
      </c:catAx>
      <c:valAx>
        <c:axId val="211822080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182054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Objet-ação'!$D$49</c:f>
              <c:strCache>
                <c:ptCount val="1"/>
                <c:pt idx="0">
                  <c:v>AUTORIZADO (R$)</c:v>
                </c:pt>
              </c:strCache>
            </c:strRef>
          </c:tx>
          <c:cat>
            <c:strRef>
              <c:f>'BASE graf Objet-ação'!$C$50:$C$52</c:f>
              <c:strCache>
                <c:ptCount val="3"/>
                <c:pt idx="0">
                  <c:v>Promoção da atenção integral a saúde da criança</c:v>
                </c:pt>
                <c:pt idx="1">
                  <c:v>Promoção do controle do câncer do colo do útero e mama</c:v>
                </c:pt>
                <c:pt idx="2">
                  <c:v>Atenção integral a saúde da mulher e adolescente</c:v>
                </c:pt>
              </c:strCache>
            </c:strRef>
          </c:cat>
          <c:val>
            <c:numRef>
              <c:f>'BASE graf Objet-ação'!$D$50:$D$52</c:f>
              <c:numCache>
                <c:formatCode>_-* #,##0.00_-;\-* #,##0.00_-;_-* "-"??_-;_-@_-</c:formatCode>
                <c:ptCount val="3"/>
                <c:pt idx="0">
                  <c:v>95520</c:v>
                </c:pt>
                <c:pt idx="1">
                  <c:v>107048</c:v>
                </c:pt>
                <c:pt idx="2">
                  <c:v>508690</c:v>
                </c:pt>
              </c:numCache>
            </c:numRef>
          </c:val>
        </c:ser>
        <c:ser>
          <c:idx val="1"/>
          <c:order val="1"/>
          <c:tx>
            <c:strRef>
              <c:f>'BASE graf Objet-ação'!$E$49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Objet-ação'!$C$50:$C$52</c:f>
              <c:strCache>
                <c:ptCount val="3"/>
                <c:pt idx="0">
                  <c:v>Promoção da atenção integral a saúde da criança</c:v>
                </c:pt>
                <c:pt idx="1">
                  <c:v>Promoção do controle do câncer do colo do útero e mama</c:v>
                </c:pt>
                <c:pt idx="2">
                  <c:v>Atenção integral a saúde da mulher e adolescente</c:v>
                </c:pt>
              </c:strCache>
            </c:strRef>
          </c:cat>
          <c:val>
            <c:numRef>
              <c:f>'BASE graf Objet-ação'!$E$50:$E$52</c:f>
              <c:numCache>
                <c:formatCode>_-* #,##0.00_-;\-* #,##0.00_-;_-* "-"??_-;_-@_-</c:formatCode>
                <c:ptCount val="3"/>
                <c:pt idx="0">
                  <c:v>87224.27</c:v>
                </c:pt>
                <c:pt idx="1">
                  <c:v>36443.4</c:v>
                </c:pt>
                <c:pt idx="2">
                  <c:v>126698.38</c:v>
                </c:pt>
              </c:numCache>
            </c:numRef>
          </c:val>
        </c:ser>
        <c:ser>
          <c:idx val="2"/>
          <c:order val="2"/>
          <c:tx>
            <c:strRef>
              <c:f>'BASE graf Objet-ação'!$F$49</c:f>
              <c:strCache>
                <c:ptCount val="1"/>
                <c:pt idx="0">
                  <c:v>LIQUIDADO (R$)</c:v>
                </c:pt>
              </c:strCache>
            </c:strRef>
          </c:tx>
          <c:cat>
            <c:strRef>
              <c:f>'BASE graf Objet-ação'!$C$50:$C$52</c:f>
              <c:strCache>
                <c:ptCount val="3"/>
                <c:pt idx="0">
                  <c:v>Promoção da atenção integral a saúde da criança</c:v>
                </c:pt>
                <c:pt idx="1">
                  <c:v>Promoção do controle do câncer do colo do útero e mama</c:v>
                </c:pt>
                <c:pt idx="2">
                  <c:v>Atenção integral a saúde da mulher e adolescente</c:v>
                </c:pt>
              </c:strCache>
            </c:strRef>
          </c:cat>
          <c:val>
            <c:numRef>
              <c:f>'BASE graf Objet-ação'!$F$50:$F$52</c:f>
              <c:numCache>
                <c:formatCode>_-* #,##0.00_-;\-* #,##0.00_-;_-* "-"??_-;_-@_-</c:formatCode>
                <c:ptCount val="3"/>
                <c:pt idx="0">
                  <c:v>24144.43</c:v>
                </c:pt>
                <c:pt idx="1">
                  <c:v>29095.14999999994</c:v>
                </c:pt>
                <c:pt idx="2">
                  <c:v>59958.3</c:v>
                </c:pt>
              </c:numCache>
            </c:numRef>
          </c:val>
        </c:ser>
        <c:ser>
          <c:idx val="3"/>
          <c:order val="3"/>
          <c:tx>
            <c:strRef>
              <c:f>'BASE graf Objet-ação'!$G$49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500198161167989E-2"/>
                  <c:y val="-1.2671756766127763E-2"/>
                </c:manualLayout>
              </c:layout>
              <c:showVal val="1"/>
            </c:dLbl>
            <c:dLbl>
              <c:idx val="1"/>
              <c:layout>
                <c:manualLayout>
                  <c:x val="2.500198161167989E-2"/>
                  <c:y val="-1.0559797305106464E-2"/>
                </c:manualLayout>
              </c:layout>
              <c:showVal val="1"/>
            </c:dLbl>
            <c:dLbl>
              <c:idx val="2"/>
              <c:layout>
                <c:manualLayout>
                  <c:x val="2.6317875380715654E-2"/>
                  <c:y val="-1.267175676612776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'BASE graf Objet-ação'!$C$50:$C$52</c:f>
              <c:strCache>
                <c:ptCount val="3"/>
                <c:pt idx="0">
                  <c:v>Promoção da atenção integral a saúde da criança</c:v>
                </c:pt>
                <c:pt idx="1">
                  <c:v>Promoção do controle do câncer do colo do útero e mama</c:v>
                </c:pt>
                <c:pt idx="2">
                  <c:v>Atenção integral a saúde da mulher e adolescente</c:v>
                </c:pt>
              </c:strCache>
            </c:strRef>
          </c:cat>
          <c:val>
            <c:numRef>
              <c:f>'BASE graf Objet-ação'!$G$50:$G$52</c:f>
              <c:numCache>
                <c:formatCode>0.00%</c:formatCode>
                <c:ptCount val="3"/>
                <c:pt idx="0">
                  <c:v>0.91315190536013402</c:v>
                </c:pt>
                <c:pt idx="1">
                  <c:v>0.34043980270532825</c:v>
                </c:pt>
                <c:pt idx="2">
                  <c:v>0.24906795887475691</c:v>
                </c:pt>
              </c:numCache>
            </c:numRef>
          </c:val>
        </c:ser>
        <c:shape val="cylinder"/>
        <c:axId val="212116992"/>
        <c:axId val="212118528"/>
        <c:axId val="0"/>
      </c:bar3DChart>
      <c:catAx>
        <c:axId val="212116992"/>
        <c:scaling>
          <c:orientation val="minMax"/>
        </c:scaling>
        <c:axPos val="l"/>
        <c:numFmt formatCode="0" sourceLinked="1"/>
        <c:majorTickMark val="none"/>
        <c:tickLblPos val="nextTo"/>
        <c:crossAx val="212118528"/>
        <c:crosses val="autoZero"/>
        <c:auto val="1"/>
        <c:lblAlgn val="ctr"/>
        <c:lblOffset val="100"/>
      </c:catAx>
      <c:valAx>
        <c:axId val="212118528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21211699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2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'Base Graf Objet'!$G$1</c:f>
              <c:strCache>
                <c:ptCount val="1"/>
                <c:pt idx="0">
                  <c:v>Orçamento Inicial (R$)</c:v>
                </c:pt>
              </c:strCache>
            </c:strRef>
          </c:tx>
          <c:spPr>
            <a:solidFill>
              <a:srgbClr val="FF99FF"/>
            </a:solidFill>
          </c:spPr>
          <c:cat>
            <c:strRef>
              <c:f>'Base Graf Objet'!$F$2:$F$13</c:f>
              <c:strCache>
                <c:ptCount val="12"/>
                <c:pt idx="0">
                  <c:v>Mulher e Criança</c:v>
                </c:pt>
                <c:pt idx="1">
                  <c:v>FUNTROP</c:v>
                </c:pt>
                <c:pt idx="2">
                  <c:v>Comunicação</c:v>
                </c:pt>
                <c:pt idx="3">
                  <c:v>Gestão</c:v>
                </c:pt>
                <c:pt idx="4">
                  <c:v>Saúde Mental</c:v>
                </c:pt>
                <c:pt idx="5">
                  <c:v>Educação</c:v>
                </c:pt>
                <c:pt idx="6">
                  <c:v>Ass. Farmacêutica</c:v>
                </c:pt>
                <c:pt idx="7">
                  <c:v>At. Primária</c:v>
                </c:pt>
                <c:pt idx="8">
                  <c:v>Apoio Adm</c:v>
                </c:pt>
                <c:pt idx="9">
                  <c:v>Sangue</c:v>
                </c:pt>
                <c:pt idx="10">
                  <c:v>Vigilância</c:v>
                </c:pt>
                <c:pt idx="11">
                  <c:v>At. Especializada</c:v>
                </c:pt>
              </c:strCache>
            </c:strRef>
          </c:cat>
          <c:val>
            <c:numRef>
              <c:f>'Base Graf Objet'!$G$2:$G$13</c:f>
              <c:numCache>
                <c:formatCode>_(* #,##0_);_(* \(#,##0\);_(* "-"??_);_(@_)</c:formatCode>
                <c:ptCount val="12"/>
                <c:pt idx="0">
                  <c:v>633910</c:v>
                </c:pt>
                <c:pt idx="1">
                  <c:v>3401516</c:v>
                </c:pt>
                <c:pt idx="2">
                  <c:v>2987170</c:v>
                </c:pt>
                <c:pt idx="3">
                  <c:v>17496325</c:v>
                </c:pt>
                <c:pt idx="4">
                  <c:v>11357264</c:v>
                </c:pt>
                <c:pt idx="5">
                  <c:v>18739674</c:v>
                </c:pt>
                <c:pt idx="6">
                  <c:v>16555262</c:v>
                </c:pt>
                <c:pt idx="7">
                  <c:v>31193201</c:v>
                </c:pt>
                <c:pt idx="8">
                  <c:v>153169089</c:v>
                </c:pt>
                <c:pt idx="9">
                  <c:v>31616131</c:v>
                </c:pt>
                <c:pt idx="10">
                  <c:v>60070672</c:v>
                </c:pt>
                <c:pt idx="11">
                  <c:v>1228394337</c:v>
                </c:pt>
              </c:numCache>
            </c:numRef>
          </c:val>
        </c:ser>
        <c:ser>
          <c:idx val="1"/>
          <c:order val="1"/>
          <c:tx>
            <c:strRef>
              <c:f>'Base Graf Objet'!$H$1</c:f>
              <c:strCache>
                <c:ptCount val="1"/>
                <c:pt idx="0">
                  <c:v>Autorizado (R$)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'Base Graf Objet'!$F$2:$F$13</c:f>
              <c:strCache>
                <c:ptCount val="12"/>
                <c:pt idx="0">
                  <c:v>Mulher e Criança</c:v>
                </c:pt>
                <c:pt idx="1">
                  <c:v>FUNTROP</c:v>
                </c:pt>
                <c:pt idx="2">
                  <c:v>Comunicação</c:v>
                </c:pt>
                <c:pt idx="3">
                  <c:v>Gestão</c:v>
                </c:pt>
                <c:pt idx="4">
                  <c:v>Saúde Mental</c:v>
                </c:pt>
                <c:pt idx="5">
                  <c:v>Educação</c:v>
                </c:pt>
                <c:pt idx="6">
                  <c:v>Ass. Farmacêutica</c:v>
                </c:pt>
                <c:pt idx="7">
                  <c:v>At. Primária</c:v>
                </c:pt>
                <c:pt idx="8">
                  <c:v>Apoio Adm</c:v>
                </c:pt>
                <c:pt idx="9">
                  <c:v>Sangue</c:v>
                </c:pt>
                <c:pt idx="10">
                  <c:v>Vigilância</c:v>
                </c:pt>
                <c:pt idx="11">
                  <c:v>At. Especializada</c:v>
                </c:pt>
              </c:strCache>
            </c:strRef>
          </c:cat>
          <c:val>
            <c:numRef>
              <c:f>'Base Graf Objet'!$H$2:$H$13</c:f>
              <c:numCache>
                <c:formatCode>_-* #,##0.00_-;\-* #,##0.00_-;_-* "-"??_-;_-@_-</c:formatCode>
                <c:ptCount val="12"/>
                <c:pt idx="0">
                  <c:v>711258</c:v>
                </c:pt>
                <c:pt idx="1">
                  <c:v>3714095</c:v>
                </c:pt>
                <c:pt idx="2">
                  <c:v>1966562</c:v>
                </c:pt>
                <c:pt idx="3">
                  <c:v>15385564</c:v>
                </c:pt>
                <c:pt idx="4">
                  <c:v>11189727</c:v>
                </c:pt>
                <c:pt idx="5">
                  <c:v>18346847</c:v>
                </c:pt>
                <c:pt idx="6">
                  <c:v>19417378</c:v>
                </c:pt>
                <c:pt idx="7">
                  <c:v>34182117</c:v>
                </c:pt>
                <c:pt idx="8">
                  <c:v>110817964</c:v>
                </c:pt>
                <c:pt idx="9">
                  <c:v>34920819</c:v>
                </c:pt>
                <c:pt idx="10">
                  <c:v>58619338</c:v>
                </c:pt>
                <c:pt idx="11">
                  <c:v>1258520014</c:v>
                </c:pt>
              </c:numCache>
            </c:numRef>
          </c:val>
        </c:ser>
        <c:ser>
          <c:idx val="2"/>
          <c:order val="2"/>
          <c:tx>
            <c:strRef>
              <c:f>'Base Graf Objet'!$I$1</c:f>
              <c:strCache>
                <c:ptCount val="1"/>
                <c:pt idx="0">
                  <c:v>Empenhado  (R$)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'Base Graf Objet'!$F$2:$F$13</c:f>
              <c:strCache>
                <c:ptCount val="12"/>
                <c:pt idx="0">
                  <c:v>Mulher e Criança</c:v>
                </c:pt>
                <c:pt idx="1">
                  <c:v>FUNTROP</c:v>
                </c:pt>
                <c:pt idx="2">
                  <c:v>Comunicação</c:v>
                </c:pt>
                <c:pt idx="3">
                  <c:v>Gestão</c:v>
                </c:pt>
                <c:pt idx="4">
                  <c:v>Saúde Mental</c:v>
                </c:pt>
                <c:pt idx="5">
                  <c:v>Educação</c:v>
                </c:pt>
                <c:pt idx="6">
                  <c:v>Ass. Farmacêutica</c:v>
                </c:pt>
                <c:pt idx="7">
                  <c:v>At. Primária</c:v>
                </c:pt>
                <c:pt idx="8">
                  <c:v>Apoio Adm</c:v>
                </c:pt>
                <c:pt idx="9">
                  <c:v>Sangue</c:v>
                </c:pt>
                <c:pt idx="10">
                  <c:v>Vigilância</c:v>
                </c:pt>
                <c:pt idx="11">
                  <c:v>At. Especializada</c:v>
                </c:pt>
              </c:strCache>
            </c:strRef>
          </c:cat>
          <c:val>
            <c:numRef>
              <c:f>'Base Graf Objet'!$I$2:$I$13</c:f>
              <c:numCache>
                <c:formatCode>_-* #,##0.00_-;\-* #,##0.00_-;_-* "-"??_-;_-@_-</c:formatCode>
                <c:ptCount val="12"/>
                <c:pt idx="0">
                  <c:v>250366.05</c:v>
                </c:pt>
                <c:pt idx="1">
                  <c:v>1864675.57</c:v>
                </c:pt>
                <c:pt idx="2">
                  <c:v>1938399.5</c:v>
                </c:pt>
                <c:pt idx="3">
                  <c:v>6804528.1000000006</c:v>
                </c:pt>
                <c:pt idx="4">
                  <c:v>8034033.2800000003</c:v>
                </c:pt>
                <c:pt idx="5">
                  <c:v>11179403.49</c:v>
                </c:pt>
                <c:pt idx="6">
                  <c:v>11084560.380000006</c:v>
                </c:pt>
                <c:pt idx="7">
                  <c:v>28413715.829999998</c:v>
                </c:pt>
                <c:pt idx="8">
                  <c:v>38336308.090000011</c:v>
                </c:pt>
                <c:pt idx="9">
                  <c:v>28821098.66</c:v>
                </c:pt>
                <c:pt idx="10">
                  <c:v>36225479.060000002</c:v>
                </c:pt>
                <c:pt idx="11">
                  <c:v>963913885.07000005</c:v>
                </c:pt>
              </c:numCache>
            </c:numRef>
          </c:val>
        </c:ser>
        <c:ser>
          <c:idx val="3"/>
          <c:order val="3"/>
          <c:tx>
            <c:strRef>
              <c:f>'Base Graf Objet'!$J$1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'Base Graf Objet'!$F$2:$F$13</c:f>
              <c:strCache>
                <c:ptCount val="12"/>
                <c:pt idx="0">
                  <c:v>Mulher e Criança</c:v>
                </c:pt>
                <c:pt idx="1">
                  <c:v>FUNTROP</c:v>
                </c:pt>
                <c:pt idx="2">
                  <c:v>Comunicação</c:v>
                </c:pt>
                <c:pt idx="3">
                  <c:v>Gestão</c:v>
                </c:pt>
                <c:pt idx="4">
                  <c:v>Saúde Mental</c:v>
                </c:pt>
                <c:pt idx="5">
                  <c:v>Educação</c:v>
                </c:pt>
                <c:pt idx="6">
                  <c:v>Ass. Farmacêutica</c:v>
                </c:pt>
                <c:pt idx="7">
                  <c:v>At. Primária</c:v>
                </c:pt>
                <c:pt idx="8">
                  <c:v>Apoio Adm</c:v>
                </c:pt>
                <c:pt idx="9">
                  <c:v>Sangue</c:v>
                </c:pt>
                <c:pt idx="10">
                  <c:v>Vigilância</c:v>
                </c:pt>
                <c:pt idx="11">
                  <c:v>At. Especializada</c:v>
                </c:pt>
              </c:strCache>
            </c:strRef>
          </c:cat>
          <c:val>
            <c:numRef>
              <c:f>'Base Graf Objet'!$J$2:$J$13</c:f>
              <c:numCache>
                <c:formatCode>_-* #,##0.00_-;\-* #,##0.00_-;_-* "-"??_-;_-@_-</c:formatCode>
                <c:ptCount val="12"/>
                <c:pt idx="0">
                  <c:v>113197.88</c:v>
                </c:pt>
                <c:pt idx="1">
                  <c:v>1517833.93</c:v>
                </c:pt>
                <c:pt idx="2">
                  <c:v>1507098.84</c:v>
                </c:pt>
                <c:pt idx="3">
                  <c:v>4835129.1899999995</c:v>
                </c:pt>
                <c:pt idx="4">
                  <c:v>5513205.9500000002</c:v>
                </c:pt>
                <c:pt idx="5">
                  <c:v>5804900.6199999992</c:v>
                </c:pt>
                <c:pt idx="6">
                  <c:v>5849040.5</c:v>
                </c:pt>
                <c:pt idx="7">
                  <c:v>27481503.02</c:v>
                </c:pt>
                <c:pt idx="8">
                  <c:v>31305548.629999999</c:v>
                </c:pt>
                <c:pt idx="9">
                  <c:v>25050492.899999999</c:v>
                </c:pt>
                <c:pt idx="10">
                  <c:v>30565663.100000001</c:v>
                </c:pt>
                <c:pt idx="11">
                  <c:v>802377484.09000003</c:v>
                </c:pt>
              </c:numCache>
            </c:numRef>
          </c:val>
        </c:ser>
        <c:ser>
          <c:idx val="4"/>
          <c:order val="4"/>
          <c:tx>
            <c:strRef>
              <c:f>'Base Graf Objet'!$K$1</c:f>
              <c:strCache>
                <c:ptCount val="1"/>
                <c:pt idx="0">
                  <c:v>% Empenho/Autorizado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'Base Graf Objet'!$F$2:$F$13</c:f>
              <c:strCache>
                <c:ptCount val="12"/>
                <c:pt idx="0">
                  <c:v>Mulher e Criança</c:v>
                </c:pt>
                <c:pt idx="1">
                  <c:v>FUNTROP</c:v>
                </c:pt>
                <c:pt idx="2">
                  <c:v>Comunicação</c:v>
                </c:pt>
                <c:pt idx="3">
                  <c:v>Gestão</c:v>
                </c:pt>
                <c:pt idx="4">
                  <c:v>Saúde Mental</c:v>
                </c:pt>
                <c:pt idx="5">
                  <c:v>Educação</c:v>
                </c:pt>
                <c:pt idx="6">
                  <c:v>Ass. Farmacêutica</c:v>
                </c:pt>
                <c:pt idx="7">
                  <c:v>At. Primária</c:v>
                </c:pt>
                <c:pt idx="8">
                  <c:v>Apoio Adm</c:v>
                </c:pt>
                <c:pt idx="9">
                  <c:v>Sangue</c:v>
                </c:pt>
                <c:pt idx="10">
                  <c:v>Vigilância</c:v>
                </c:pt>
                <c:pt idx="11">
                  <c:v>At. Especializada</c:v>
                </c:pt>
              </c:strCache>
            </c:strRef>
          </c:cat>
          <c:val>
            <c:numRef>
              <c:f>'Base Graf Objet'!$K$2:$K$13</c:f>
              <c:numCache>
                <c:formatCode>0.00%</c:formatCode>
                <c:ptCount val="12"/>
                <c:pt idx="0">
                  <c:v>0.35200454687328647</c:v>
                </c:pt>
                <c:pt idx="1">
                  <c:v>0.50205381660943194</c:v>
                </c:pt>
                <c:pt idx="2">
                  <c:v>0.98567932259445845</c:v>
                </c:pt>
                <c:pt idx="3">
                  <c:v>0.44226705631330665</c:v>
                </c:pt>
                <c:pt idx="4">
                  <c:v>0.71798295704622639</c:v>
                </c:pt>
                <c:pt idx="5">
                  <c:v>0.60933649743740714</c:v>
                </c:pt>
                <c:pt idx="6">
                  <c:v>0.57085773269696871</c:v>
                </c:pt>
                <c:pt idx="7">
                  <c:v>0.83124505805184812</c:v>
                </c:pt>
                <c:pt idx="8">
                  <c:v>0.34593947322475777</c:v>
                </c:pt>
                <c:pt idx="9">
                  <c:v>0.82532711102794976</c:v>
                </c:pt>
                <c:pt idx="10">
                  <c:v>0.61797830367856077</c:v>
                </c:pt>
                <c:pt idx="11">
                  <c:v>0.76591065247056511</c:v>
                </c:pt>
              </c:numCache>
            </c:numRef>
          </c:val>
        </c:ser>
        <c:shape val="cylinder"/>
        <c:axId val="210771328"/>
        <c:axId val="210789504"/>
        <c:axId val="0"/>
      </c:bar3DChart>
      <c:catAx>
        <c:axId val="210771328"/>
        <c:scaling>
          <c:orientation val="minMax"/>
        </c:scaling>
        <c:axPos val="l"/>
        <c:numFmt formatCode="General" sourceLinked="1"/>
        <c:majorTickMark val="none"/>
        <c:tickLblPos val="nextTo"/>
        <c:crossAx val="210789504"/>
        <c:crosses val="autoZero"/>
        <c:auto val="1"/>
        <c:lblAlgn val="ctr"/>
        <c:lblOffset val="100"/>
      </c:catAx>
      <c:valAx>
        <c:axId val="210789504"/>
        <c:scaling>
          <c:orientation val="minMax"/>
        </c:scaling>
        <c:axPos val="b"/>
        <c:majorGridlines/>
        <c:numFmt formatCode="_(* #,##0_);_(* \(#,##0\);_(* &quot;-&quot;??_);_(@_)" sourceLinked="1"/>
        <c:majorTickMark val="none"/>
        <c:tickLblPos val="nextTo"/>
        <c:crossAx val="2107713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600" baseline="0"/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Objet'!$B$51</c:f>
              <c:strCache>
                <c:ptCount val="1"/>
                <c:pt idx="0">
                  <c:v>Valor (R$)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'Base Graf Objet'!$A$52:$A$55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Objet'!$B$52:$B$55</c:f>
              <c:numCache>
                <c:formatCode>_-* #,##0.00_-;\-* #,##0.00_-;_-* "-"??_-;_-@_-</c:formatCode>
                <c:ptCount val="4"/>
                <c:pt idx="0">
                  <c:v>1228394337</c:v>
                </c:pt>
                <c:pt idx="1">
                  <c:v>1258520014</c:v>
                </c:pt>
                <c:pt idx="2">
                  <c:v>963913885.07000005</c:v>
                </c:pt>
                <c:pt idx="3">
                  <c:v>802377484.09000003</c:v>
                </c:pt>
              </c:numCache>
            </c:numRef>
          </c:val>
        </c:ser>
        <c:ser>
          <c:idx val="1"/>
          <c:order val="1"/>
          <c:tx>
            <c:strRef>
              <c:f>'Base Graf Objet'!$C$51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'Base Graf Objet'!$A$52:$A$55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Objet'!$C$52:$C$55</c:f>
              <c:numCache>
                <c:formatCode>0.00%</c:formatCode>
                <c:ptCount val="4"/>
                <c:pt idx="0">
                  <c:v>0.77962870818905283</c:v>
                </c:pt>
                <c:pt idx="1">
                  <c:v>0.79961589744398343</c:v>
                </c:pt>
                <c:pt idx="2">
                  <c:v>0.76591065247056556</c:v>
                </c:pt>
                <c:pt idx="3">
                  <c:v>0.83241614890912041</c:v>
                </c:pt>
              </c:numCache>
            </c:numRef>
          </c:val>
        </c:ser>
        <c:gapWidth val="95"/>
        <c:axId val="210816000"/>
        <c:axId val="210825984"/>
      </c:barChart>
      <c:catAx>
        <c:axId val="210816000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0825984"/>
        <c:crosses val="autoZero"/>
        <c:auto val="1"/>
        <c:lblAlgn val="ctr"/>
        <c:lblOffset val="100"/>
      </c:catAx>
      <c:valAx>
        <c:axId val="210825984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crossAx val="2108160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Objet'!$B$23</c:f>
              <c:strCache>
                <c:ptCount val="1"/>
                <c:pt idx="0">
                  <c:v>Valor (R$)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'Base Graf Objet'!$A$24:$A$27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Objet'!$B$24:$B$27</c:f>
              <c:numCache>
                <c:formatCode>_-* #,##0.00_-;\-* #,##0.00_-;_-* "-"??_-;_-@_-</c:formatCode>
                <c:ptCount val="4"/>
                <c:pt idx="0">
                  <c:v>153169089</c:v>
                </c:pt>
                <c:pt idx="1">
                  <c:v>110817964</c:v>
                </c:pt>
                <c:pt idx="2">
                  <c:v>38336308.090000011</c:v>
                </c:pt>
                <c:pt idx="3">
                  <c:v>31305548.629999999</c:v>
                </c:pt>
              </c:numCache>
            </c:numRef>
          </c:val>
        </c:ser>
        <c:ser>
          <c:idx val="1"/>
          <c:order val="1"/>
          <c:tx>
            <c:strRef>
              <c:f>'Base Graf Objet'!$C$23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'Base Graf Objet'!$A$24:$A$27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Objet'!$C$24:$C$27</c:f>
              <c:numCache>
                <c:formatCode>0.00%</c:formatCode>
                <c:ptCount val="4"/>
                <c:pt idx="0">
                  <c:v>9.7212283869038227E-2</c:v>
                </c:pt>
                <c:pt idx="1">
                  <c:v>7.0409532427805038E-2</c:v>
                </c:pt>
                <c:pt idx="2">
                  <c:v>0.34593947322475793</c:v>
                </c:pt>
                <c:pt idx="3">
                  <c:v>0.81660311568098165</c:v>
                </c:pt>
              </c:numCache>
            </c:numRef>
          </c:val>
        </c:ser>
        <c:gapWidth val="95"/>
        <c:axId val="210854272"/>
        <c:axId val="210855808"/>
      </c:barChart>
      <c:catAx>
        <c:axId val="210854272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0855808"/>
        <c:crosses val="autoZero"/>
        <c:auto val="1"/>
        <c:lblAlgn val="ctr"/>
        <c:lblOffset val="100"/>
      </c:catAx>
      <c:valAx>
        <c:axId val="210855808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crossAx val="2108542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Objet'!$B$30</c:f>
              <c:strCache>
                <c:ptCount val="1"/>
                <c:pt idx="0">
                  <c:v>Valor (R$)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'Base Graf Objet'!$A$31:$A$34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Objet'!$B$31:$B$34</c:f>
              <c:numCache>
                <c:formatCode>_-* #,##0.00_-;\-* #,##0.00_-;_-* "-"??_-;_-@_-</c:formatCode>
                <c:ptCount val="4"/>
                <c:pt idx="0">
                  <c:v>60070672</c:v>
                </c:pt>
                <c:pt idx="1">
                  <c:v>58619338</c:v>
                </c:pt>
                <c:pt idx="2">
                  <c:v>36225479.060000002</c:v>
                </c:pt>
                <c:pt idx="3">
                  <c:v>30565663.100000001</c:v>
                </c:pt>
              </c:numCache>
            </c:numRef>
          </c:val>
        </c:ser>
        <c:ser>
          <c:idx val="1"/>
          <c:order val="1"/>
          <c:tx>
            <c:strRef>
              <c:f>'Base Graf Objet'!$C$30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'Base Graf Objet'!$A$31:$A$34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Objet'!$C$31:$C$34</c:f>
              <c:numCache>
                <c:formatCode>0.00%</c:formatCode>
                <c:ptCount val="4"/>
                <c:pt idx="0">
                  <c:v>3.8125233079292629E-2</c:v>
                </c:pt>
                <c:pt idx="1">
                  <c:v>3.7244504688856012E-2</c:v>
                </c:pt>
                <c:pt idx="2">
                  <c:v>0.61797830367856121</c:v>
                </c:pt>
                <c:pt idx="3">
                  <c:v>0.84376145997612095</c:v>
                </c:pt>
              </c:numCache>
            </c:numRef>
          </c:val>
        </c:ser>
        <c:gapWidth val="95"/>
        <c:axId val="210904576"/>
        <c:axId val="210906112"/>
      </c:barChart>
      <c:catAx>
        <c:axId val="210904576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0906112"/>
        <c:crosses val="autoZero"/>
        <c:auto val="1"/>
        <c:lblAlgn val="ctr"/>
        <c:lblOffset val="100"/>
      </c:catAx>
      <c:valAx>
        <c:axId val="210906112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crossAx val="210904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Objet'!$B$65</c:f>
              <c:strCache>
                <c:ptCount val="1"/>
                <c:pt idx="0">
                  <c:v>Valor (R$)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'Base Graf Objet'!$A$66:$A$69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Objet'!$B$66:$B$69</c:f>
              <c:numCache>
                <c:formatCode>_-* #,##0.00_-;\-* #,##0.00_-;_-* "-"??_-;_-@_-</c:formatCode>
                <c:ptCount val="4"/>
                <c:pt idx="0">
                  <c:v>31616131</c:v>
                </c:pt>
                <c:pt idx="1">
                  <c:v>34920819</c:v>
                </c:pt>
                <c:pt idx="2">
                  <c:v>28821098.66</c:v>
                </c:pt>
                <c:pt idx="3">
                  <c:v>25050492.899999999</c:v>
                </c:pt>
              </c:numCache>
            </c:numRef>
          </c:val>
        </c:ser>
        <c:ser>
          <c:idx val="1"/>
          <c:order val="1"/>
          <c:tx>
            <c:strRef>
              <c:f>'Base Graf Objet'!$C$65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'Base Graf Objet'!$A$66:$A$69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Objet'!$C$66:$C$69</c:f>
              <c:numCache>
                <c:formatCode>0.00%</c:formatCode>
                <c:ptCount val="4"/>
                <c:pt idx="0">
                  <c:v>2.00659044307087E-2</c:v>
                </c:pt>
                <c:pt idx="1">
                  <c:v>2.2187364295792426E-2</c:v>
                </c:pt>
                <c:pt idx="2">
                  <c:v>0.82532711102794942</c:v>
                </c:pt>
                <c:pt idx="3">
                  <c:v>0.86917203245853369</c:v>
                </c:pt>
              </c:numCache>
            </c:numRef>
          </c:val>
        </c:ser>
        <c:gapWidth val="95"/>
        <c:axId val="210950784"/>
        <c:axId val="210952576"/>
      </c:barChart>
      <c:catAx>
        <c:axId val="210950784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0952576"/>
        <c:crosses val="autoZero"/>
        <c:auto val="1"/>
        <c:lblAlgn val="ctr"/>
        <c:lblOffset val="100"/>
      </c:catAx>
      <c:valAx>
        <c:axId val="210952576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crossAx val="2109507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Objet'!$B$37</c:f>
              <c:strCache>
                <c:ptCount val="1"/>
                <c:pt idx="0">
                  <c:v>Valor (R$)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'Base Graf Objet'!$A$38:$A$41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Objet'!$B$38:$B$41</c:f>
              <c:numCache>
                <c:formatCode>_-* #,##0.00_-;\-* #,##0.00_-;_-* "-"??_-;_-@_-</c:formatCode>
                <c:ptCount val="4"/>
                <c:pt idx="0">
                  <c:v>31193201</c:v>
                </c:pt>
                <c:pt idx="1">
                  <c:v>34182117</c:v>
                </c:pt>
                <c:pt idx="2">
                  <c:v>28413715.829999998</c:v>
                </c:pt>
                <c:pt idx="3">
                  <c:v>27481503.02</c:v>
                </c:pt>
              </c:numCache>
            </c:numRef>
          </c:val>
        </c:ser>
        <c:ser>
          <c:idx val="1"/>
          <c:order val="1"/>
          <c:tx>
            <c:strRef>
              <c:f>'Base Graf Objet'!$C$37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'Base Graf Objet'!$A$38:$A$41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Objet'!$C$38:$C$41</c:f>
              <c:numCache>
                <c:formatCode>0.00%</c:formatCode>
                <c:ptCount val="4"/>
                <c:pt idx="0">
                  <c:v>1.9797482182556971E-2</c:v>
                </c:pt>
                <c:pt idx="1">
                  <c:v>2.1718021054443176E-2</c:v>
                </c:pt>
                <c:pt idx="2">
                  <c:v>0.83124505805184834</c:v>
                </c:pt>
                <c:pt idx="3">
                  <c:v>0.96719145022856789</c:v>
                </c:pt>
              </c:numCache>
            </c:numRef>
          </c:val>
        </c:ser>
        <c:gapWidth val="95"/>
        <c:axId val="210997632"/>
        <c:axId val="210999168"/>
      </c:barChart>
      <c:catAx>
        <c:axId val="210997632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0999168"/>
        <c:crosses val="autoZero"/>
        <c:auto val="1"/>
        <c:lblAlgn val="ctr"/>
        <c:lblOffset val="100"/>
      </c:catAx>
      <c:valAx>
        <c:axId val="210999168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crossAx val="2109976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'Base Graf Objet'!$B$72</c:f>
              <c:strCache>
                <c:ptCount val="1"/>
                <c:pt idx="0">
                  <c:v>Valor (R$)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'Base Graf Objet'!$A$73:$A$76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Objet'!$B$73:$B$76</c:f>
              <c:numCache>
                <c:formatCode>_-* #,##0.00_-;\-* #,##0.00_-;_-* "-"??_-;_-@_-</c:formatCode>
                <c:ptCount val="4"/>
                <c:pt idx="0">
                  <c:v>16555262</c:v>
                </c:pt>
                <c:pt idx="1">
                  <c:v>19417378</c:v>
                </c:pt>
                <c:pt idx="2">
                  <c:v>11084560.380000006</c:v>
                </c:pt>
                <c:pt idx="3">
                  <c:v>5849040.5</c:v>
                </c:pt>
              </c:numCache>
            </c:numRef>
          </c:val>
        </c:ser>
        <c:ser>
          <c:idx val="1"/>
          <c:order val="1"/>
          <c:tx>
            <c:strRef>
              <c:f>'Base Graf Objet'!$C$72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'Base Graf Objet'!$A$73:$A$76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Objet'!$C$73:$C$76</c:f>
              <c:numCache>
                <c:formatCode>0.00%</c:formatCode>
                <c:ptCount val="4"/>
                <c:pt idx="0">
                  <c:v>1.0507177652994401E-2</c:v>
                </c:pt>
                <c:pt idx="1">
                  <c:v>1.2337065730191074E-2</c:v>
                </c:pt>
                <c:pt idx="2">
                  <c:v>0.57085773269696871</c:v>
                </c:pt>
                <c:pt idx="3">
                  <c:v>0.52767455807751262</c:v>
                </c:pt>
              </c:numCache>
            </c:numRef>
          </c:val>
        </c:ser>
        <c:gapWidth val="95"/>
        <c:axId val="211015168"/>
        <c:axId val="211016704"/>
      </c:barChart>
      <c:catAx>
        <c:axId val="211015168"/>
        <c:scaling>
          <c:orientation val="minMax"/>
        </c:scaling>
        <c:axPos val="b"/>
        <c:numFmt formatCode="_-* #,##0.00_-;\-* #,##0.00_-;_-* &quot;-&quot;??_-;_-@_-" sourceLinked="1"/>
        <c:majorTickMark val="none"/>
        <c:tickLblPos val="nextTo"/>
        <c:crossAx val="211016704"/>
        <c:crosses val="autoZero"/>
        <c:auto val="1"/>
        <c:lblAlgn val="ctr"/>
        <c:lblOffset val="100"/>
      </c:catAx>
      <c:valAx>
        <c:axId val="211016704"/>
        <c:scaling>
          <c:orientation val="minMax"/>
        </c:scaling>
        <c:axPos val="l"/>
        <c:numFmt formatCode="_-* #,##0.00_-;\-* #,##0.00_-;_-* &quot;-&quot;??_-;_-@_-" sourceLinked="1"/>
        <c:majorTickMark val="none"/>
        <c:tickLblPos val="nextTo"/>
        <c:crossAx val="2110151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l">
              <a:defRPr sz="1200"/>
            </a:lvl1pPr>
          </a:lstStyle>
          <a:p>
            <a:r>
              <a:rPr lang="pt-BR" smtClean="0"/>
              <a:t>raquel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r">
              <a:defRPr sz="1200"/>
            </a:lvl1pPr>
          </a:lstStyle>
          <a:p>
            <a:fld id="{7E4487E4-4BA4-4A4F-9536-260157EE7AB8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9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5" y="9428589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r">
              <a:defRPr sz="1200"/>
            </a:lvl1pPr>
          </a:lstStyle>
          <a:p>
            <a:fld id="{0CB1812E-590D-4640-87E5-1DA76B1767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l">
              <a:defRPr sz="1200"/>
            </a:lvl1pPr>
          </a:lstStyle>
          <a:p>
            <a:r>
              <a:rPr lang="pt-BR" smtClean="0"/>
              <a:t>raquel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r">
              <a:defRPr sz="1200"/>
            </a:lvl1pPr>
          </a:lstStyle>
          <a:p>
            <a:fld id="{6A3E8F82-1C0C-4694-9261-CD52A095DFBC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5" tIns="47542" rIns="95085" bIns="4754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6"/>
          </a:xfrm>
          <a:prstGeom prst="rect">
            <a:avLst/>
          </a:prstGeom>
        </p:spPr>
        <p:txBody>
          <a:bodyPr vert="horz" lIns="95085" tIns="47542" rIns="95085" bIns="47542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9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28589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r">
              <a:defRPr sz="1200"/>
            </a:lvl1pPr>
          </a:lstStyle>
          <a:p>
            <a:fld id="{6B689CA9-ACDA-4DE7-95C1-FD9ED0FCD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oficio"/>
          <p:cNvPicPr>
            <a:picLocks noChangeAspect="1" noChangeArrowheads="1"/>
          </p:cNvPicPr>
          <p:nvPr userDrawn="1"/>
        </p:nvPicPr>
        <p:blipFill>
          <a:blip r:embed="rId13" cstate="print"/>
          <a:srcRect l="11818" t="91909"/>
          <a:stretch>
            <a:fillRect/>
          </a:stretch>
        </p:blipFill>
        <p:spPr bwMode="auto">
          <a:xfrm>
            <a:off x="0" y="785794"/>
            <a:ext cx="9144000" cy="1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oficio"/>
          <p:cNvPicPr>
            <a:picLocks noChangeAspect="1" noChangeArrowheads="1"/>
          </p:cNvPicPr>
          <p:nvPr userDrawn="1"/>
        </p:nvPicPr>
        <p:blipFill>
          <a:blip r:embed="rId13" cstate="print"/>
          <a:srcRect r="88182"/>
          <a:stretch>
            <a:fillRect/>
          </a:stretch>
        </p:blipFill>
        <p:spPr bwMode="auto">
          <a:xfrm>
            <a:off x="214282" y="71414"/>
            <a:ext cx="642942" cy="8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oficio"/>
          <p:cNvPicPr>
            <a:picLocks noChangeAspect="1" noChangeArrowheads="1"/>
          </p:cNvPicPr>
          <p:nvPr userDrawn="1"/>
        </p:nvPicPr>
        <p:blipFill>
          <a:blip r:embed="rId13" cstate="print"/>
          <a:srcRect l="81818" t="36764" b="8091"/>
          <a:stretch>
            <a:fillRect/>
          </a:stretch>
        </p:blipFill>
        <p:spPr bwMode="auto">
          <a:xfrm>
            <a:off x="7500958" y="214290"/>
            <a:ext cx="14287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BD8F7-4F9C-4907-981B-B4B95B0F77D5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2225" name="Picture 1" descr="C:\Documents and Settings\marquesqueiroz\Meus documentos\Minhas imagens\governo do estado.bmp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00100" y="142852"/>
            <a:ext cx="1562100" cy="5619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7FF7E-0B56-4FE2-939E-4A0E52BD953A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coonomiadasaude.to@gmail.com" TargetMode="External"/><Relationship Id="rId2" Type="http://schemas.openxmlformats.org/officeDocument/2006/relationships/hyperlink" Target="mailto:diretoriadeprojetos.to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2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:\Documents and Settings\marquesqueiroz\Desktop\Secretaria-de-Saude-de-tocantins-foto-Divulgacao.jpg"/>
          <p:cNvPicPr/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3776" y="992468"/>
            <a:ext cx="8785225" cy="107921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 smtClean="0"/>
              <a:t>DIRETORIA DE PLANEJAMENTO E GESTÃO  DA SAÚDE</a:t>
            </a:r>
            <a:br>
              <a:rPr lang="pt-BR" sz="2400" b="1" dirty="0" smtClean="0"/>
            </a:br>
            <a:r>
              <a:rPr lang="pt-BR" sz="1800" b="1" dirty="0" smtClean="0"/>
              <a:t>Coordenadoria de Projetos e Economia da Saúde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8596" y="2636459"/>
            <a:ext cx="8215370" cy="381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/>
              <a:t>Demonstrativo da Execução Orçamentária e Financeira </a:t>
            </a:r>
          </a:p>
          <a:p>
            <a:pPr algn="ctr">
              <a:defRPr/>
            </a:pPr>
            <a:r>
              <a:rPr lang="pt-BR" sz="2400" b="1" dirty="0" smtClean="0"/>
              <a:t>Saúde Consolidado UG 305599</a:t>
            </a:r>
          </a:p>
          <a:p>
            <a:pPr algn="ctr">
              <a:defRPr/>
            </a:pPr>
            <a:r>
              <a:rPr lang="pt-BR" sz="2400" b="1" dirty="0" smtClean="0"/>
              <a:t> Fundo Estadual de Saúde</a:t>
            </a:r>
            <a:endParaRPr lang="pt-BR" sz="2400" dirty="0" smtClean="0"/>
          </a:p>
          <a:p>
            <a:pPr algn="ctr">
              <a:defRPr/>
            </a:pPr>
            <a:endParaRPr lang="pt-BR" sz="2400" dirty="0" smtClean="0"/>
          </a:p>
          <a:p>
            <a:pPr algn="ctr">
              <a:defRPr/>
            </a:pPr>
            <a:endParaRPr lang="pt-BR" sz="2400" dirty="0" smtClean="0"/>
          </a:p>
          <a:p>
            <a:pPr algn="ctr">
              <a:defRPr/>
            </a:pPr>
            <a:r>
              <a:rPr lang="pt-BR" sz="2400" dirty="0" smtClean="0"/>
              <a:t>Análise para o Relatório de Gestão</a:t>
            </a:r>
          </a:p>
          <a:p>
            <a:pPr algn="ctr">
              <a:defRPr/>
            </a:pPr>
            <a:r>
              <a:rPr lang="pt-BR" sz="2400" dirty="0" smtClean="0"/>
              <a:t> 2º Quadrimestre de 2014</a:t>
            </a:r>
          </a:p>
          <a:p>
            <a:pPr algn="ctr">
              <a:defRPr/>
            </a:pPr>
            <a:endParaRPr lang="pt-BR" sz="2400" dirty="0" smtClean="0"/>
          </a:p>
          <a:p>
            <a:pPr algn="ctr">
              <a:defRPr/>
            </a:pPr>
            <a:endParaRPr lang="pt-BR" sz="2400" dirty="0" smtClean="0"/>
          </a:p>
          <a:p>
            <a:pPr algn="ctr">
              <a:lnSpc>
                <a:spcPct val="160000"/>
              </a:lnSpc>
              <a:defRPr/>
            </a:pPr>
            <a:r>
              <a:rPr lang="pt-BR" sz="1600" dirty="0" smtClean="0"/>
              <a:t>Palmas-TO, 15 de setembro de 2014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4848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–  Saúde Consolidado UG 305599</a:t>
            </a:r>
          </a:p>
          <a:p>
            <a:pPr algn="ctr">
              <a:defRPr/>
            </a:pPr>
            <a:r>
              <a:rPr lang="pt-BR" sz="1400" b="1" dirty="0" smtClean="0"/>
              <a:t>Programa: Saúde Direito do Cidadão – Objetivo: Apoio Administrativo</a:t>
            </a:r>
          </a:p>
          <a:p>
            <a:pPr algn="ctr">
              <a:defRPr/>
            </a:pPr>
            <a:r>
              <a:rPr lang="pt-BR" sz="1400" b="1" dirty="0" smtClean="0"/>
              <a:t>Janeiro a Agosto de 2014</a:t>
            </a:r>
            <a:endParaRPr lang="pt-BR" sz="14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0" y="1500174"/>
          <a:ext cx="9063037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3953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–  Saúde Consolidado UG 305599</a:t>
            </a:r>
          </a:p>
          <a:p>
            <a:pPr algn="ctr">
              <a:defRPr/>
            </a:pPr>
            <a:r>
              <a:rPr lang="pt-BR" sz="1400" b="1" dirty="0" smtClean="0"/>
              <a:t>Programa: Saúde Direito do Cidadão – Objetivo: Vigilância em Saúde</a:t>
            </a:r>
          </a:p>
          <a:p>
            <a:pPr algn="ctr">
              <a:defRPr/>
            </a:pPr>
            <a:r>
              <a:rPr lang="pt-BR" sz="1400" b="1" dirty="0" smtClean="0"/>
              <a:t>Janeiro a Agosto de 2014</a:t>
            </a:r>
            <a:endParaRPr lang="pt-BR" sz="1400" b="1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10" name="Gráfico 9"/>
          <p:cNvGraphicFramePr>
            <a:graphicFrameLocks noGrp="1"/>
          </p:cNvGraphicFramePr>
          <p:nvPr/>
        </p:nvGraphicFramePr>
        <p:xfrm>
          <a:off x="0" y="1500174"/>
          <a:ext cx="9063037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3953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–  Saúde Consolidado UG 305599</a:t>
            </a:r>
          </a:p>
          <a:p>
            <a:pPr algn="ctr">
              <a:defRPr/>
            </a:pPr>
            <a:r>
              <a:rPr lang="pt-BR" sz="1400" b="1" dirty="0" smtClean="0"/>
              <a:t>Programa: Saúde Direito do Cidadão – Objetivo: Qualidade do Sangue</a:t>
            </a:r>
          </a:p>
          <a:p>
            <a:pPr algn="ctr">
              <a:defRPr/>
            </a:pPr>
            <a:r>
              <a:rPr lang="pt-BR" sz="1400" b="1" dirty="0" smtClean="0"/>
              <a:t>Janeiro a Agosto de 2014</a:t>
            </a:r>
            <a:endParaRPr lang="pt-BR" sz="1400" b="1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0" y="1500174"/>
          <a:ext cx="9063037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357158" y="928670"/>
            <a:ext cx="8358191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953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–  Saúde Consolidado UG 305599</a:t>
            </a:r>
          </a:p>
          <a:p>
            <a:pPr algn="ctr">
              <a:defRPr/>
            </a:pPr>
            <a:r>
              <a:rPr lang="pt-BR" sz="1400" b="1" dirty="0" smtClean="0"/>
              <a:t>Programa: Saúde Direito do Cidadão – Objetivo: Atenção Primária</a:t>
            </a:r>
          </a:p>
          <a:p>
            <a:pPr algn="ctr">
              <a:defRPr/>
            </a:pPr>
            <a:r>
              <a:rPr lang="pt-BR" sz="1400" b="1" dirty="0" smtClean="0"/>
              <a:t>Janeiro a Agosto de 2014</a:t>
            </a:r>
            <a:endParaRPr lang="pt-BR" sz="1400" b="1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9" name="Gráfico 8"/>
          <p:cNvGraphicFramePr>
            <a:graphicFrameLocks noGrp="1"/>
          </p:cNvGraphicFramePr>
          <p:nvPr/>
        </p:nvGraphicFramePr>
        <p:xfrm>
          <a:off x="0" y="1500174"/>
          <a:ext cx="9063037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6079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–  Saúde Consolidado UG 305599</a:t>
            </a:r>
          </a:p>
          <a:p>
            <a:pPr algn="ctr">
              <a:defRPr/>
            </a:pPr>
            <a:r>
              <a:rPr lang="pt-BR" sz="1400" b="1" dirty="0" smtClean="0"/>
              <a:t>Programa: Saúde Direito do Cidadão – Objetivo: Assistência Farmacêutica</a:t>
            </a:r>
          </a:p>
          <a:p>
            <a:pPr algn="ctr">
              <a:defRPr/>
            </a:pPr>
            <a:r>
              <a:rPr lang="pt-BR" sz="1400" b="1" dirty="0" smtClean="0"/>
              <a:t>Janeiro a Agosto de 2014</a:t>
            </a:r>
            <a:endParaRPr lang="pt-BR" sz="14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0" y="1500174"/>
          <a:ext cx="9063037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6372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–  Saúde Consolidado UG 305599</a:t>
            </a:r>
          </a:p>
          <a:p>
            <a:pPr algn="ctr">
              <a:defRPr/>
            </a:pPr>
            <a:r>
              <a:rPr lang="pt-BR" sz="1400" b="1" dirty="0" smtClean="0"/>
              <a:t>Programa: Saúde Direito do Cidadão – Objetivo: Processos Educacionais</a:t>
            </a:r>
          </a:p>
          <a:p>
            <a:pPr algn="ctr">
              <a:defRPr/>
            </a:pPr>
            <a:r>
              <a:rPr lang="pt-BR" sz="1400" b="1" dirty="0" smtClean="0"/>
              <a:t>Janeiro a Agosto de 2014</a:t>
            </a:r>
            <a:endParaRPr lang="pt-BR" sz="1400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0" y="1500174"/>
          <a:ext cx="9063037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854034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–  Saúde Consolidado UG 305599</a:t>
            </a:r>
          </a:p>
          <a:p>
            <a:pPr algn="ctr">
              <a:defRPr/>
            </a:pPr>
            <a:r>
              <a:rPr lang="pt-BR" sz="1400" b="1" dirty="0" smtClean="0"/>
              <a:t>Programa: Saúde Direito do Cidadão – Objetivo: Gestão Estratégica</a:t>
            </a:r>
          </a:p>
          <a:p>
            <a:pPr algn="ctr">
              <a:defRPr/>
            </a:pPr>
            <a:r>
              <a:rPr lang="pt-BR" sz="1400" b="1" dirty="0" smtClean="0"/>
              <a:t>Janeiro a Agosto de 2014</a:t>
            </a:r>
            <a:endParaRPr lang="pt-BR" sz="1400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0" y="1571612"/>
          <a:ext cx="9063037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3953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–  Saúde Consolidado UG 305599</a:t>
            </a:r>
          </a:p>
          <a:p>
            <a:pPr algn="ctr">
              <a:defRPr/>
            </a:pPr>
            <a:r>
              <a:rPr lang="pt-BR" sz="1400" b="1" dirty="0" smtClean="0"/>
              <a:t>Programa: Saúde Direito do Cidadão – Objetivo: Saúde Mental</a:t>
            </a:r>
          </a:p>
          <a:p>
            <a:pPr algn="ctr">
              <a:defRPr/>
            </a:pPr>
            <a:r>
              <a:rPr lang="pt-BR" sz="1400" b="1" dirty="0" smtClean="0"/>
              <a:t>Janeiro a Agosto de 2014</a:t>
            </a:r>
            <a:endParaRPr lang="pt-BR" sz="1400" b="1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0" y="1500174"/>
          <a:ext cx="9063037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71429"/>
            <a:ext cx="89264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–  Saúde Consolidado UG 305599</a:t>
            </a:r>
          </a:p>
          <a:p>
            <a:pPr algn="ctr">
              <a:defRPr/>
            </a:pPr>
            <a:r>
              <a:rPr lang="pt-BR" sz="1400" b="1" dirty="0" smtClean="0"/>
              <a:t>Programa: Saúde Direito do Cidadão – Objetivo: Diminuição das Doenças Tropicais</a:t>
            </a:r>
          </a:p>
          <a:p>
            <a:pPr algn="ctr">
              <a:defRPr/>
            </a:pPr>
            <a:r>
              <a:rPr lang="pt-BR" sz="1400" b="1" dirty="0" smtClean="0"/>
              <a:t>Janeiro a Agosto de 2014</a:t>
            </a:r>
            <a:endParaRPr lang="pt-BR" sz="1400" b="1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0" y="1571612"/>
          <a:ext cx="9063037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6372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–  Saúde Consolidado UG 305599</a:t>
            </a:r>
          </a:p>
          <a:p>
            <a:pPr algn="ctr">
              <a:defRPr/>
            </a:pPr>
            <a:r>
              <a:rPr lang="pt-BR" sz="1400" b="1" dirty="0" smtClean="0"/>
              <a:t>Programa: Saúde Direito do Cidadão – Objetivo: Promover o Planejamento e Execução da Política de Comunicação</a:t>
            </a:r>
            <a:endParaRPr lang="pt-BR" sz="1400" b="1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0" y="1571612"/>
          <a:ext cx="9063037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1"/>
          <p:cNvSpPr>
            <a:spLocks noChangeArrowheads="1"/>
          </p:cNvSpPr>
          <p:nvPr/>
        </p:nvSpPr>
        <p:spPr bwMode="auto">
          <a:xfrm>
            <a:off x="152400" y="5181600"/>
            <a:ext cx="74199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t-BR" b="1" dirty="0" smtClean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Contatos: </a:t>
            </a:r>
            <a:endParaRPr lang="pt-BR" b="1" dirty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eaLnBrk="0" hangingPunct="0"/>
            <a:r>
              <a:rPr lang="pt-BR" dirty="0" smtClean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Telefones: </a:t>
            </a:r>
            <a:r>
              <a:rPr lang="pt-BR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(63) 3218-3265 / 1737 / 2806</a:t>
            </a:r>
          </a:p>
          <a:p>
            <a:pPr eaLnBrk="0" hangingPunct="0"/>
            <a:r>
              <a:rPr lang="pt-BR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e</a:t>
            </a:r>
            <a:r>
              <a:rPr lang="pt-BR" dirty="0" smtClean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-mail</a:t>
            </a:r>
            <a:r>
              <a:rPr lang="pt-BR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: </a:t>
            </a:r>
            <a:r>
              <a:rPr lang="pt-BR" dirty="0" smtClean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	  </a:t>
            </a:r>
            <a:r>
              <a:rPr lang="pt-BR" dirty="0" smtClean="0">
                <a:latin typeface="Calibri" pitchFamily="34" charset="0"/>
                <a:ea typeface="Times New Roman" pitchFamily="18" charset="0"/>
                <a:cs typeface="Lucida Sans Unicode" pitchFamily="34" charset="0"/>
                <a:hlinkClick r:id="rId2"/>
              </a:rPr>
              <a:t>diretoriadeprojetos.to@gmail.com</a:t>
            </a:r>
            <a:endParaRPr lang="pt-BR" dirty="0" smtClean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eaLnBrk="0" hangingPunct="0"/>
            <a:r>
              <a:rPr lang="pt-BR" dirty="0" smtClean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	  </a:t>
            </a:r>
            <a:r>
              <a:rPr lang="pt-BR" dirty="0" smtClean="0">
                <a:latin typeface="Calibri" pitchFamily="34" charset="0"/>
                <a:ea typeface="Times New Roman" pitchFamily="18" charset="0"/>
                <a:cs typeface="Lucida Sans Unicode" pitchFamily="34" charset="0"/>
                <a:hlinkClick r:id="rId3"/>
              </a:rPr>
              <a:t>economiadasaude.to@gmail.com</a:t>
            </a:r>
            <a:endParaRPr lang="pt-BR" dirty="0" smtClean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eaLnBrk="0" hangingPunct="0"/>
            <a:endParaRPr lang="pt-BR" dirty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</p:txBody>
      </p:sp>
      <p:sp>
        <p:nvSpPr>
          <p:cNvPr id="3" name="Retângulo 12"/>
          <p:cNvSpPr>
            <a:spLocks noChangeArrowheads="1"/>
          </p:cNvSpPr>
          <p:nvPr/>
        </p:nvSpPr>
        <p:spPr bwMode="auto">
          <a:xfrm>
            <a:off x="0" y="1000108"/>
            <a:ext cx="88582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latin typeface="Calibri" pitchFamily="34" charset="0"/>
              </a:rPr>
              <a:t>Luiz Antonio da Silva Ferreira</a:t>
            </a:r>
            <a:endParaRPr lang="pt-BR" b="1" dirty="0">
              <a:latin typeface="Calibri" pitchFamily="34" charset="0"/>
            </a:endParaRPr>
          </a:p>
          <a:p>
            <a:pPr algn="r"/>
            <a:r>
              <a:rPr lang="pt-BR" dirty="0" smtClean="0">
                <a:latin typeface="Calibri" pitchFamily="34" charset="0"/>
              </a:rPr>
              <a:t>Secretário de </a:t>
            </a:r>
            <a:r>
              <a:rPr lang="pt-BR" dirty="0">
                <a:latin typeface="Calibri" pitchFamily="34" charset="0"/>
              </a:rPr>
              <a:t>Saúde do Estado do Tocantins</a:t>
            </a:r>
          </a:p>
          <a:p>
            <a:pPr algn="r" eaLnBrk="0" hangingPunct="0"/>
            <a:endParaRPr lang="pt-BR" b="1" dirty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algn="r" eaLnBrk="0" hangingPunct="0"/>
            <a:r>
              <a:rPr lang="pt-BR" b="1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Maria Luiza Salazar Freire</a:t>
            </a:r>
          </a:p>
          <a:p>
            <a:pPr algn="r" eaLnBrk="0" hangingPunct="0"/>
            <a:r>
              <a:rPr lang="pt-BR" dirty="0" smtClean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Diretora de Planejamento e Gestão da Saúde</a:t>
            </a:r>
            <a:endParaRPr lang="pt-BR" dirty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algn="r" eaLnBrk="0" hangingPunct="0"/>
            <a:r>
              <a:rPr lang="pt-BR" b="1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Luiza Regina Dias Noleto</a:t>
            </a:r>
          </a:p>
          <a:p>
            <a:pPr algn="r" eaLnBrk="0" hangingPunct="0"/>
            <a:r>
              <a:rPr lang="pt-BR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pt-BR" dirty="0" smtClean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Coordenadora de Projetos e Economia da Saúde</a:t>
            </a:r>
            <a:endParaRPr lang="pt-BR" dirty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algn="r" eaLnBrk="0" hangingPunct="0"/>
            <a:endParaRPr lang="pt-BR" dirty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algn="r" eaLnBrk="0" hangingPunct="0"/>
            <a:r>
              <a:rPr lang="pt-BR" b="1" dirty="0" smtClean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Marques André Queiroz Rocha  </a:t>
            </a:r>
            <a:endParaRPr lang="pt-BR" b="1" dirty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algn="r" eaLnBrk="0" hangingPunct="0"/>
            <a:r>
              <a:rPr lang="pt-BR" dirty="0" smtClean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Supervisor do Núcleo de Economia da Saúde</a:t>
            </a:r>
            <a:endParaRPr lang="pt-BR" b="1" dirty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eaLnBrk="0" hangingPunct="0"/>
            <a:endParaRPr lang="pt-BR" dirty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3953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–  Saúde Consolidado UG 305599</a:t>
            </a:r>
          </a:p>
          <a:p>
            <a:pPr algn="ctr">
              <a:defRPr/>
            </a:pPr>
            <a:r>
              <a:rPr lang="pt-BR" sz="1400" b="1" dirty="0" smtClean="0"/>
              <a:t>Programa: Saúde Direito do Cidadão – Objetivo: Mulher e Criança</a:t>
            </a:r>
          </a:p>
          <a:p>
            <a:pPr algn="ctr">
              <a:defRPr/>
            </a:pPr>
            <a:r>
              <a:rPr lang="pt-BR" sz="1400" b="1" dirty="0" smtClean="0"/>
              <a:t>Janeiro a Agosto de 2014</a:t>
            </a:r>
            <a:endParaRPr lang="pt-BR" sz="1400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0" y="1500174"/>
          <a:ext cx="9063037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378887"/>
            <a:ext cx="9144000" cy="36933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/>
              <a:t>Demonstrativo da Execução Orçamentária e Financeira </a:t>
            </a:r>
          </a:p>
          <a:p>
            <a:pPr algn="ctr">
              <a:defRPr/>
            </a:pPr>
            <a:r>
              <a:rPr lang="pt-BR" sz="2200" b="1" dirty="0" smtClean="0"/>
              <a:t>Saúde Consolidado UG 305599 </a:t>
            </a:r>
          </a:p>
          <a:p>
            <a:pPr algn="ctr">
              <a:defRPr/>
            </a:pPr>
            <a:r>
              <a:rPr lang="pt-BR" sz="2000" b="1" dirty="0" smtClean="0"/>
              <a:t>Fundo Estadual de Saúde</a:t>
            </a:r>
          </a:p>
          <a:p>
            <a:pPr algn="ctr">
              <a:defRPr/>
            </a:pPr>
            <a:endParaRPr lang="pt-BR" sz="2200" b="1" dirty="0" smtClean="0"/>
          </a:p>
          <a:p>
            <a:pPr algn="ctr">
              <a:defRPr/>
            </a:pPr>
            <a:r>
              <a:rPr lang="pt-BR" sz="2200" dirty="0" smtClean="0"/>
              <a:t>Análise para o Relatório de Gestão do 2º Quadrimestre de 2014</a:t>
            </a:r>
          </a:p>
          <a:p>
            <a:pPr lvl="0" algn="ctr">
              <a:defRPr/>
            </a:pPr>
            <a:endParaRPr lang="pt-BR" sz="2200" b="1" u="sng" dirty="0" smtClean="0"/>
          </a:p>
          <a:p>
            <a:pPr lvl="0" algn="ctr">
              <a:defRPr/>
            </a:pPr>
            <a:endParaRPr lang="pt-BR" sz="2200" b="1" u="sng" dirty="0" smtClean="0"/>
          </a:p>
          <a:p>
            <a:pPr lvl="0" algn="ctr">
              <a:defRPr/>
            </a:pPr>
            <a:endParaRPr lang="pt-BR" sz="2200" b="1" u="sng" dirty="0" smtClean="0"/>
          </a:p>
          <a:p>
            <a:pPr lvl="0" algn="ctr">
              <a:defRPr/>
            </a:pPr>
            <a:r>
              <a:rPr lang="pt-BR" sz="2000" b="1" dirty="0" smtClean="0"/>
              <a:t>Análise das Ações Orçamentárias</a:t>
            </a:r>
          </a:p>
          <a:p>
            <a:pPr algn="ctr">
              <a:defRPr/>
            </a:pPr>
            <a:r>
              <a:rPr lang="pt-BR" sz="2000" b="1" dirty="0" smtClean="0"/>
              <a:t>Ações da Programação Anual de Saúde</a:t>
            </a:r>
            <a:endParaRPr lang="pt-BR" sz="2200" b="1" u="sng" dirty="0" smtClean="0"/>
          </a:p>
          <a:p>
            <a:pPr lvl="0" algn="ctr">
              <a:defRPr/>
            </a:pPr>
            <a:endParaRPr lang="pt-BR" b="1" u="sng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6372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</a:t>
            </a:r>
          </a:p>
          <a:p>
            <a:pPr algn="ctr">
              <a:defRPr/>
            </a:pPr>
            <a:r>
              <a:rPr lang="pt-BR" sz="1400" b="1" dirty="0" smtClean="0"/>
              <a:t>Ações do Objetivo: Atenção Especializada - Janeiro a Agosto de 2014</a:t>
            </a:r>
            <a:endParaRPr lang="pt-BR" sz="14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" y="1357298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6372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</a:t>
            </a:r>
          </a:p>
          <a:p>
            <a:pPr algn="ctr">
              <a:defRPr/>
            </a:pPr>
            <a:r>
              <a:rPr lang="pt-BR" sz="1400" b="1" dirty="0" smtClean="0"/>
              <a:t>Ações do Objetivo: Apoio Administrativo - Janeiro a Agosto de 2014</a:t>
            </a:r>
            <a:endParaRPr lang="pt-BR" sz="14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" y="1357298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86372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</a:t>
            </a:r>
          </a:p>
          <a:p>
            <a:pPr algn="ctr">
              <a:defRPr/>
            </a:pPr>
            <a:r>
              <a:rPr lang="pt-BR" sz="1400" b="1" dirty="0" smtClean="0"/>
              <a:t>Ações do Objetivo: Vigilância em Saúde - Janeiro a Agosto de 2014</a:t>
            </a:r>
            <a:endParaRPr lang="pt-BR" sz="14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" y="1357298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6372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</a:t>
            </a:r>
          </a:p>
          <a:p>
            <a:pPr algn="ctr">
              <a:defRPr/>
            </a:pPr>
            <a:r>
              <a:rPr lang="pt-BR" sz="1400" b="1" dirty="0" smtClean="0"/>
              <a:t>Ações do Objetivo: Qualidade do Sangue - Janeiro a Agosto de 2014</a:t>
            </a:r>
            <a:endParaRPr lang="pt-BR" sz="14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-1" y="1357298"/>
          <a:ext cx="9144001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296" y="863726"/>
            <a:ext cx="9116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</a:t>
            </a:r>
          </a:p>
          <a:p>
            <a:pPr algn="ctr">
              <a:defRPr/>
            </a:pPr>
            <a:r>
              <a:rPr lang="pt-BR" sz="1400" b="1" dirty="0" smtClean="0"/>
              <a:t>Ações do Objetivo: Atenção Primária - Janeiro a Agosto de 2014</a:t>
            </a:r>
            <a:endParaRPr lang="pt-BR" sz="14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0" y="1357298"/>
          <a:ext cx="9144001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296" y="863726"/>
            <a:ext cx="9116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</a:t>
            </a:r>
          </a:p>
          <a:p>
            <a:pPr algn="ctr">
              <a:defRPr/>
            </a:pPr>
            <a:r>
              <a:rPr lang="pt-BR" sz="1400" b="1" dirty="0" smtClean="0"/>
              <a:t>Ações do Objetivo: Assistência Farmacêutica - Janeiro a Agosto de 2014</a:t>
            </a:r>
            <a:endParaRPr lang="pt-BR" sz="14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" y="1357298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5723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</a:t>
            </a:r>
          </a:p>
          <a:p>
            <a:pPr algn="ctr">
              <a:defRPr/>
            </a:pPr>
            <a:r>
              <a:rPr lang="pt-BR" sz="1400" b="1" dirty="0" smtClean="0"/>
              <a:t>Ações do Objetivo: Processos Educacionais - Janeiro a Agosto de 2014</a:t>
            </a:r>
            <a:endParaRPr lang="pt-BR" sz="1400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" y="1214422"/>
          <a:ext cx="91440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3643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</a:t>
            </a:r>
          </a:p>
          <a:p>
            <a:pPr algn="ctr">
              <a:defRPr/>
            </a:pPr>
            <a:r>
              <a:rPr lang="pt-BR" sz="1400" b="1" dirty="0" smtClean="0"/>
              <a:t>Ações do Objetivo: Gestão Estratégica - Janeiro a Agosto de 2014</a:t>
            </a:r>
            <a:endParaRPr lang="pt-BR" sz="1400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" y="1357298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944" y="1493959"/>
            <a:ext cx="91030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/>
              <a:t>Demonstrativo da Execução Orçamentária e Financeira </a:t>
            </a:r>
          </a:p>
          <a:p>
            <a:pPr algn="ctr">
              <a:defRPr/>
            </a:pPr>
            <a:r>
              <a:rPr lang="pt-BR" sz="2800" b="1" dirty="0" smtClean="0"/>
              <a:t>Fundo Estadual de Saúde UG 305599</a:t>
            </a:r>
          </a:p>
          <a:p>
            <a:pPr algn="ctr"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2400" dirty="0" smtClean="0"/>
              <a:t>Análise para o Relatório de Gestão de 2014</a:t>
            </a:r>
          </a:p>
          <a:p>
            <a:pPr algn="ctr">
              <a:defRPr/>
            </a:pPr>
            <a:r>
              <a:rPr lang="pt-BR" sz="2400" dirty="0" smtClean="0"/>
              <a:t>2º Quadrimestre</a:t>
            </a:r>
          </a:p>
          <a:p>
            <a:pPr algn="ctr">
              <a:defRPr/>
            </a:pP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lang="pt-B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pt-BR" sz="2400" b="1" u="sng" dirty="0" smtClean="0"/>
              <a:t>Programa: Saúde Direito do Cidadão </a:t>
            </a:r>
          </a:p>
          <a:p>
            <a:pPr algn="ctr">
              <a:defRPr/>
            </a:pP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lang="pt-BR" sz="2000" b="1" dirty="0" smtClean="0"/>
          </a:p>
          <a:p>
            <a:pPr lvl="0" algn="ctr">
              <a:defRPr/>
            </a:pPr>
            <a:endParaRPr lang="pt-BR" sz="2000" b="1" u="sng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296" y="857232"/>
            <a:ext cx="9116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</a:t>
            </a:r>
          </a:p>
          <a:p>
            <a:pPr algn="ctr">
              <a:defRPr/>
            </a:pPr>
            <a:r>
              <a:rPr lang="pt-BR" sz="1400" b="1" dirty="0" smtClean="0"/>
              <a:t>Ações do Objetivo: Saúde Mental - Janeiro a Agosto de 2014</a:t>
            </a:r>
            <a:endParaRPr lang="pt-BR" sz="14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" y="1357298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6372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</a:t>
            </a:r>
          </a:p>
          <a:p>
            <a:pPr algn="ctr">
              <a:defRPr/>
            </a:pPr>
            <a:r>
              <a:rPr lang="pt-BR" sz="1400" b="1" dirty="0" smtClean="0"/>
              <a:t>Ações do Objetivo: Diminuição das Doenças Tropicais - Janeiro a Agosto de 2014</a:t>
            </a:r>
            <a:endParaRPr lang="pt-BR" sz="14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" y="1357298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6372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</a:t>
            </a:r>
          </a:p>
          <a:p>
            <a:pPr algn="ctr">
              <a:defRPr/>
            </a:pPr>
            <a:r>
              <a:rPr lang="pt-BR" sz="1400" b="1" dirty="0" smtClean="0"/>
              <a:t>Ações do Objetivo: Divulgação das Ações de Saúde - Janeiro a Agosto de 2014</a:t>
            </a:r>
            <a:endParaRPr lang="pt-BR" sz="14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" y="1285860"/>
          <a:ext cx="914400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6372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</a:t>
            </a:r>
          </a:p>
          <a:p>
            <a:pPr algn="ctr">
              <a:defRPr/>
            </a:pPr>
            <a:r>
              <a:rPr lang="pt-BR" sz="1400" b="1" dirty="0" smtClean="0"/>
              <a:t>Ações do Objetivo: Mulher e Criança - Janeiro a Agosto de 2014</a:t>
            </a:r>
            <a:endParaRPr lang="pt-BR" sz="14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" y="1285860"/>
          <a:ext cx="914400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2532" y="857232"/>
            <a:ext cx="8958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305599 -  Janeiro a Agosto de 2014</a:t>
            </a:r>
          </a:p>
          <a:p>
            <a:pPr algn="ctr">
              <a:defRPr/>
            </a:pPr>
            <a:r>
              <a:rPr lang="pt-BR" sz="1400" b="1" dirty="0" smtClean="0"/>
              <a:t>Resumo Geral por Fonte de Recurso</a:t>
            </a:r>
            <a:endParaRPr lang="pt-BR" sz="1400" b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03920" y="1285860"/>
          <a:ext cx="8953938" cy="5572140"/>
        </p:xfrm>
        <a:graphic>
          <a:graphicData uri="http://schemas.openxmlformats.org/presentationml/2006/ole">
            <p:oleObj spid="_x0000_s1027" name="Worksheet" r:id="rId3" imgW="15116593" imgH="446530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41466"/>
            <a:ext cx="8958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305599 -  Janeiro a Agosto de 2014</a:t>
            </a:r>
          </a:p>
          <a:p>
            <a:pPr algn="ctr">
              <a:defRPr/>
            </a:pPr>
            <a:r>
              <a:rPr lang="pt-BR" sz="1400" b="1" dirty="0" smtClean="0"/>
              <a:t>Resumo Geral por Grupo de Despesa e Fonte</a:t>
            </a:r>
            <a:endParaRPr lang="pt-BR" sz="1400" b="1" dirty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9324" y="1357298"/>
          <a:ext cx="9040080" cy="5500701"/>
        </p:xfrm>
        <a:graphic>
          <a:graphicData uri="http://schemas.openxmlformats.org/presentationml/2006/ole">
            <p:oleObj spid="_x0000_s2055" name="Worksheet" r:id="rId4" imgW="20936841" imgH="103495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8498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–  Janeiro a Agosto de 2014</a:t>
            </a:r>
          </a:p>
          <a:p>
            <a:pPr algn="ctr">
              <a:defRPr/>
            </a:pPr>
            <a:r>
              <a:rPr lang="pt-BR" sz="1400" b="1" dirty="0" smtClean="0"/>
              <a:t>Objetivos do Programa Saúde Direito do Cidadão</a:t>
            </a:r>
            <a:endParaRPr lang="pt-BR" sz="1400" b="1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90" y="1341532"/>
            <a:ext cx="9103144" cy="55007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88054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–  Janeiro a Agosto de 2014 - Pessoal  e Encargos</a:t>
            </a:r>
            <a:endParaRPr lang="pt-BR" sz="1400" b="1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532" y="849266"/>
            <a:ext cx="8958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600" b="1" dirty="0" smtClean="0"/>
              <a:t>Execução Orçamentária e Financeira -  Saúde Consolidado UG 305599 -  Janeiro a Agosto de 2014</a:t>
            </a:r>
          </a:p>
          <a:p>
            <a:pPr algn="ctr">
              <a:defRPr/>
            </a:pPr>
            <a:r>
              <a:rPr lang="pt-BR" sz="1600" b="1" dirty="0" smtClean="0"/>
              <a:t>Programa: Saúde Direito do Cidadão - Resumo Geral </a:t>
            </a:r>
            <a:endParaRPr lang="pt-BR" sz="1600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0" y="1428736"/>
          <a:ext cx="9063037" cy="500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2532" y="834026"/>
            <a:ext cx="8958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 -  Saúde Consolidado UG 305599 -  Janeiro a Agosto de 2014</a:t>
            </a:r>
          </a:p>
          <a:p>
            <a:pPr algn="ctr">
              <a:defRPr/>
            </a:pPr>
            <a:r>
              <a:rPr lang="pt-BR" sz="1400" b="1" dirty="0" smtClean="0"/>
              <a:t>Resumo Geral por  Fonte de Recurso</a:t>
            </a:r>
            <a:endParaRPr lang="pt-BR" sz="14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2" y="1285860"/>
            <a:ext cx="89297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-32" y="6643710"/>
            <a:ext cx="71287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SIAFEM/ SIAR0048 -  Anexo 11 - Resumo por Fonte de Recursos - Ano 2014 - em 15/09/2014 - 17:00:20</a:t>
            </a:r>
            <a:endParaRPr lang="pt-B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532" y="834026"/>
            <a:ext cx="8958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 -  Saúde Consolidado UG 305599 -  Janeiro a Agosto de 2014</a:t>
            </a:r>
          </a:p>
          <a:p>
            <a:pPr algn="ctr">
              <a:defRPr/>
            </a:pPr>
            <a:r>
              <a:rPr lang="pt-BR" sz="1400" b="1" dirty="0" smtClean="0"/>
              <a:t>Resumo Geral por Grupo de Despesa e Fonte de Recurso</a:t>
            </a:r>
            <a:endParaRPr lang="pt-BR" sz="1400" b="1" dirty="0"/>
          </a:p>
        </p:txBody>
      </p:sp>
      <p:sp>
        <p:nvSpPr>
          <p:cNvPr id="6" name="Retângulo 5"/>
          <p:cNvSpPr/>
          <p:nvPr/>
        </p:nvSpPr>
        <p:spPr>
          <a:xfrm>
            <a:off x="125408" y="6628264"/>
            <a:ext cx="69127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SIAFEM/ SIAB0077: Relorc - Ano 2014 - em 15/09/2014 - 16:55:59</a:t>
            </a:r>
            <a:endParaRPr lang="pt-BR" sz="900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0" y="1214422"/>
          <a:ext cx="91440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532" y="833500"/>
            <a:ext cx="8958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- Saúde Consolidado UG 305599 -  Janeiro a Agosto de 2014</a:t>
            </a:r>
          </a:p>
          <a:p>
            <a:pPr algn="ctr">
              <a:defRPr/>
            </a:pPr>
            <a:r>
              <a:rPr lang="pt-BR" sz="1400" b="1" dirty="0" smtClean="0"/>
              <a:t>Objetivos do Programa Saúde Direito do Cidadão  </a:t>
            </a:r>
            <a:endParaRPr lang="pt-BR" sz="1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6589950"/>
            <a:ext cx="42119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SIAFEM/ SIAB0314: Progfonte - Ano 2014 - em 15/09/2014 - 16:55:59</a:t>
            </a:r>
            <a:endParaRPr lang="pt-BR" sz="9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0" y="1285860"/>
          <a:ext cx="9143999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928670"/>
            <a:ext cx="9144000" cy="58169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/>
              <a:t>Demonstrativo da Execução Orçamentária e Financeira </a:t>
            </a:r>
          </a:p>
          <a:p>
            <a:pPr algn="ctr">
              <a:defRPr/>
            </a:pPr>
            <a:r>
              <a:rPr lang="pt-BR" sz="2200" b="1" dirty="0" smtClean="0"/>
              <a:t>Saúde Consolidado UG 305599 </a:t>
            </a:r>
          </a:p>
          <a:p>
            <a:pPr algn="ctr">
              <a:defRPr/>
            </a:pPr>
            <a:r>
              <a:rPr lang="pt-BR" sz="2000" b="1" dirty="0" smtClean="0"/>
              <a:t>Fundo Estadual de Saúde</a:t>
            </a:r>
          </a:p>
          <a:p>
            <a:pPr algn="ctr">
              <a:defRPr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b="1" dirty="0" smtClean="0"/>
              <a:t>Análise para o Relatório de Gestão do 2º Quadrimestre de 2014</a:t>
            </a:r>
          </a:p>
          <a:p>
            <a:pPr lvl="0" algn="ctr">
              <a:defRPr/>
            </a:pPr>
            <a:endParaRPr lang="pt-BR" b="1" u="sng" dirty="0" smtClean="0"/>
          </a:p>
          <a:p>
            <a:pPr lvl="0" algn="ctr">
              <a:defRPr/>
            </a:pPr>
            <a:r>
              <a:rPr lang="pt-BR" u="sng" dirty="0" smtClean="0"/>
              <a:t>Análise dos Objetivos do Programa Saúde Direito do Cidadão</a:t>
            </a:r>
            <a:endParaRPr lang="pt-BR" sz="2000" u="sng" dirty="0" smtClean="0"/>
          </a:p>
          <a:p>
            <a:pPr lvl="0" algn="ctr">
              <a:defRPr/>
            </a:pPr>
            <a:endParaRPr lang="pt-BR" b="1" u="sng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t-BR" dirty="0" smtClean="0"/>
              <a:t>Divulgação das Ações de Saúde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t-BR" dirty="0" smtClean="0"/>
              <a:t>Atenção Primária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t-BR" dirty="0" smtClean="0"/>
              <a:t>Qualidade do Sangue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pt-BR" dirty="0" smtClean="0"/>
              <a:t>Atenção Especializada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t-BR" dirty="0" smtClean="0"/>
              <a:t>Saúde Mental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pt-BR" dirty="0" smtClean="0"/>
              <a:t>Vigilância em Saúde 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pt-BR" dirty="0" smtClean="0"/>
              <a:t>Processos Educacionais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t-BR" dirty="0" smtClean="0"/>
              <a:t>Assistência Farmacêutica 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pt-BR" dirty="0" smtClean="0"/>
              <a:t>Diminuição das Doenças Tropicais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pt-BR" dirty="0" smtClean="0"/>
              <a:t>Gestão Estratégica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pt-BR" dirty="0" smtClean="0"/>
              <a:t>Mulher e Criança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pt-BR" dirty="0" smtClean="0"/>
              <a:t>Apoio Administrativo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3953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400" b="1" dirty="0" smtClean="0"/>
              <a:t>Execução Orçamentária e Financeira –  Saúde Consolidado UG 305599</a:t>
            </a:r>
          </a:p>
          <a:p>
            <a:pPr algn="ctr">
              <a:defRPr/>
            </a:pPr>
            <a:r>
              <a:rPr lang="pt-BR" sz="1400" b="1" dirty="0" smtClean="0"/>
              <a:t>Programa: Saúde Direito do Cidadão – Objetivo: Atenção Especializada</a:t>
            </a:r>
          </a:p>
          <a:p>
            <a:pPr algn="ctr">
              <a:defRPr/>
            </a:pPr>
            <a:r>
              <a:rPr lang="pt-BR" sz="1400" b="1" dirty="0" smtClean="0"/>
              <a:t>Janeiro a Agosto de 2014</a:t>
            </a:r>
            <a:endParaRPr lang="pt-BR" sz="1400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Fonte: SIAFEM/ SIAB0314: Progfonte - Ano 2014 - em 15/09/2014 - 16:55:59</a:t>
            </a: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0" y="1500174"/>
          <a:ext cx="91440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1467</Words>
  <Application>Microsoft Office PowerPoint</Application>
  <PresentationFormat>Apresentação na tela (4:3)</PresentationFormat>
  <Paragraphs>213</Paragraphs>
  <Slides>37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Tema do Office</vt:lpstr>
      <vt:lpstr>Personalizar design</vt:lpstr>
      <vt:lpstr>Worksheet</vt:lpstr>
      <vt:lpstr> DIRETORIA DE PLANEJAMENTO E GESTÃO  DA SAÚDE Coordenadoria de Projetos e Economia da Saúde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marquesqueiroz</dc:creator>
  <cp:lastModifiedBy>marquesqueiroz</cp:lastModifiedBy>
  <cp:revision>519</cp:revision>
  <dcterms:created xsi:type="dcterms:W3CDTF">2013-05-14T18:22:21Z</dcterms:created>
  <dcterms:modified xsi:type="dcterms:W3CDTF">2014-11-14T18:40:51Z</dcterms:modified>
</cp:coreProperties>
</file>