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720" r:id="rId1"/>
  </p:sldMasterIdLst>
  <p:sldIdLst>
    <p:sldId id="256" r:id="rId2"/>
    <p:sldId id="265" r:id="rId3"/>
    <p:sldId id="267" r:id="rId4"/>
    <p:sldId id="258" r:id="rId5"/>
    <p:sldId id="266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69" r:id="rId20"/>
    <p:sldId id="285" r:id="rId21"/>
    <p:sldId id="284" r:id="rId22"/>
    <p:sldId id="283" r:id="rId23"/>
    <p:sldId id="286" r:id="rId24"/>
    <p:sldId id="287" r:id="rId25"/>
    <p:sldId id="288" r:id="rId26"/>
  </p:sldIdLst>
  <p:sldSz cx="9144000" cy="6858000" type="screen4x3"/>
  <p:notesSz cx="6881813" cy="96615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9900"/>
    <a:srgbClr val="008000"/>
    <a:srgbClr val="006600"/>
    <a:srgbClr val="003300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1A95-EB93-481E-B957-16D73E46D1AD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45440" y="2780928"/>
            <a:ext cx="7147931" cy="280831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41450" y="2760277"/>
            <a:ext cx="1190348" cy="326101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53055" y="2938854"/>
            <a:ext cx="963742" cy="2866410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2780928"/>
            <a:ext cx="6947845" cy="3240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032CC50-1D88-42A4-B80C-1C580575083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1A95-EB93-481E-B957-16D73E46D1AD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CC50-1D88-42A4-B80C-1C58057508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1A95-EB93-481E-B957-16D73E46D1AD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CC50-1D88-42A4-B80C-1C58057508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1A95-EB93-481E-B957-16D73E46D1AD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CC50-1D88-42A4-B80C-1C58057508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1A95-EB93-481E-B957-16D73E46D1AD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CC50-1D88-42A4-B80C-1C580575083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1A95-EB93-481E-B957-16D73E46D1AD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CC50-1D88-42A4-B80C-1C58057508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1A95-EB93-481E-B957-16D73E46D1AD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CC50-1D88-42A4-B80C-1C58057508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1A95-EB93-481E-B957-16D73E46D1AD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CC50-1D88-42A4-B80C-1C58057508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1A95-EB93-481E-B957-16D73E46D1AD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CC50-1D88-42A4-B80C-1C58057508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1A95-EB93-481E-B957-16D73E46D1AD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CC50-1D88-42A4-B80C-1C580575083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1A95-EB93-481E-B957-16D73E46D1AD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CC50-1D88-42A4-B80C-1C580575083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611A95-EB93-481E-B957-16D73E46D1AD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32CC50-1D88-42A4-B80C-1C580575083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91858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3"/>
            <a:ext cx="8380520" cy="895898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2064" y="4594144"/>
            <a:ext cx="6665499" cy="576064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da ras no Tocantins: Mostra dos resultados da oficina da ras de 2014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3212976"/>
            <a:ext cx="6629400" cy="1219201"/>
          </a:xfrm>
        </p:spPr>
        <p:txBody>
          <a:bodyPr anchor="ctr"/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Fórum Interno de rede de atenção à saúde</a:t>
            </a:r>
            <a:b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(re) engrenagem e a interação para a operacionalização da ras no tocantins</a:t>
            </a:r>
            <a:endParaRPr lang="pt-BR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9988"/>
            <a:ext cx="8892480" cy="234888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640580" y="2865952"/>
            <a:ext cx="12241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  <a:p>
            <a:pPr algn="ctr">
              <a:lnSpc>
                <a:spcPct val="150000"/>
              </a:lnSpc>
            </a:pPr>
            <a:endParaRPr lang="pt-BR" sz="14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</a:p>
          <a:p>
            <a:pPr algn="ctr">
              <a:lnSpc>
                <a:spcPct val="150000"/>
              </a:lnSpc>
            </a:pPr>
            <a:endParaRPr lang="pt-BR" sz="14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84176" y="61653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AUDITÓRIO DO TRIBUNAL DE JUSTIÇA</a:t>
            </a:r>
          </a:p>
          <a:p>
            <a:pPr algn="ctr"/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PALMAS - TOCANTINS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27584" y="537321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SORAIA ROGES JORDY SANT´ANA</a:t>
            </a:r>
            <a:endParaRPr lang="pt-B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01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9787" y="259508"/>
            <a:ext cx="8682801" cy="2026484"/>
          </a:xfr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just" fontAlgn="ctr">
              <a:spcBef>
                <a:spcPts val="0"/>
              </a:spcBef>
              <a:buNone/>
            </a:pPr>
            <a:r>
              <a:rPr lang="pt-BR" sz="1600" b="1" dirty="0">
                <a:solidFill>
                  <a:schemeClr val="accent3">
                    <a:lumMod val="50000"/>
                  </a:schemeClr>
                </a:solidFill>
                <a:latin typeface="Calibri"/>
                <a:ea typeface="ＭＳ Ｐゴシック"/>
              </a:rPr>
              <a:t>ATRIBUTO 7 -  SISTEMA DE GOVERNANÇA ÚNICO PARA TODA A REDE COM O PROPÓSITO DE CRIAR UMA MISSÃO, VISÃO E ESTRATÉGIAS NAS ORGANIZAÇÕES QUE COMPÕEM A REGIÃO DE SAÚDE; DEFINIR OBJETIVOS E METAS QUE DEVAM SER CUMPRIDOS NO CURTO, MÉDIO E LONGO PRAZO; ARTICULAR AS POLÍTICAS INSTITUCIONAIS; E DESENVOLVER A CAPACIDADE DE GESTÃO NECESSÁRIA PARA PLANEJAR, MONITORAR E AVALIAR O DESEMPENHO DOS GERENTES E DAS 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ＭＳ Ｐゴシック"/>
              </a:rPr>
              <a:t>ORGANIZAÇÕES</a:t>
            </a:r>
          </a:p>
          <a:p>
            <a:pPr marL="0" indent="0" algn="just" fontAlgn="ctr">
              <a:spcBef>
                <a:spcPts val="0"/>
              </a:spcBef>
              <a:buNone/>
            </a:pPr>
            <a:endParaRPr lang="pt-BR" sz="1600" b="1" dirty="0" smtClean="0">
              <a:solidFill>
                <a:schemeClr val="accent3">
                  <a:lumMod val="50000"/>
                </a:schemeClr>
              </a:solidFill>
              <a:latin typeface="Calibri"/>
              <a:ea typeface="ＭＳ Ｐゴシック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Objetivo: </a:t>
            </a:r>
            <a:r>
              <a:rPr lang="pt-B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Fortalecer o papel da Comissão Intergestores Regional – CIR no processo de governança da RAS.</a:t>
            </a:r>
          </a:p>
          <a:p>
            <a:pPr marL="0" indent="0" algn="just" fontAlgn="ctr">
              <a:spcBef>
                <a:spcPts val="0"/>
              </a:spcBef>
              <a:buNone/>
            </a:pPr>
            <a:endParaRPr lang="pt-BR" sz="1400" b="1" dirty="0">
              <a:solidFill>
                <a:schemeClr val="accent3">
                  <a:lumMod val="50000"/>
                </a:schemeClr>
              </a:solidFill>
              <a:latin typeface="Calibri"/>
              <a:ea typeface="ＭＳ Ｐゴシック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04873" y="3500438"/>
            <a:ext cx="8727716" cy="242889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NÓS CRÍTICOS</a:t>
            </a:r>
          </a:p>
          <a:p>
            <a:pPr marL="11430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Inexistência de Câmaras Técnicas da CIR.</a:t>
            </a:r>
          </a:p>
          <a:p>
            <a:pPr marL="11430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Incipiente processo de contratualização dos pontos de atenção alinhados com os objetivos da RAS.</a:t>
            </a:r>
          </a:p>
          <a:p>
            <a:pPr marL="11430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Ausência de monitoramento e avaliação da RAS nos espaços de governança regional.</a:t>
            </a:r>
          </a:p>
          <a:p>
            <a:pPr marL="114300" indent="0" algn="just">
              <a:lnSpc>
                <a:spcPct val="150000"/>
              </a:lnSpc>
              <a:buFont typeface="Arial" pitchFamily="34" charset="0"/>
              <a:buNone/>
            </a:pPr>
            <a:endParaRPr lang="pt-BR" sz="16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11430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 </a:t>
            </a:r>
          </a:p>
          <a:p>
            <a:pPr marL="114300" indent="0" algn="just">
              <a:lnSpc>
                <a:spcPct val="150000"/>
              </a:lnSpc>
              <a:buFont typeface="Arial" pitchFamily="34" charset="0"/>
              <a:buNone/>
            </a:pPr>
            <a:endParaRPr lang="pt-BR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4699084"/>
              </p:ext>
            </p:extLst>
          </p:nvPr>
        </p:nvGraphicFramePr>
        <p:xfrm>
          <a:off x="285720" y="2571744"/>
          <a:ext cx="8501120" cy="615950"/>
        </p:xfrm>
        <a:graphic>
          <a:graphicData uri="http://schemas.openxmlformats.org/drawingml/2006/table">
            <a:tbl>
              <a:tblPr/>
              <a:tblGrid>
                <a:gridCol w="3552206"/>
                <a:gridCol w="555318"/>
                <a:gridCol w="838332"/>
                <a:gridCol w="607333"/>
                <a:gridCol w="610391"/>
                <a:gridCol w="610392"/>
                <a:gridCol w="610391"/>
                <a:gridCol w="558379"/>
                <a:gridCol w="558378"/>
              </a:tblGrid>
              <a:tr h="3079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5318" marR="5318" marT="531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5318" marR="5318" marT="531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5318" marR="5318" marT="531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1</a:t>
                      </a:r>
                    </a:p>
                  </a:txBody>
                  <a:tcPr marL="5318" marR="5318" marT="53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2</a:t>
                      </a:r>
                    </a:p>
                  </a:txBody>
                  <a:tcPr marL="5318" marR="5318" marT="53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3</a:t>
                      </a:r>
                    </a:p>
                  </a:txBody>
                  <a:tcPr marL="5318" marR="5318" marT="53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4</a:t>
                      </a:r>
                    </a:p>
                  </a:txBody>
                  <a:tcPr marL="5318" marR="5318" marT="53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MÉDIA</a:t>
                      </a:r>
                    </a:p>
                  </a:txBody>
                  <a:tcPr marL="5318" marR="5318" marT="53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L="5318" marR="5318" marT="53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79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</a:rPr>
                        <a:t>ATRIBUTO 7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(15)</a:t>
                      </a:r>
                    </a:p>
                  </a:txBody>
                  <a:tcPr marL="5318" marR="5318" marT="5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5318" marR="5318" marT="5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marL="5318" marR="5318" marT="5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5318" marR="5318" marT="5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5318" marR="5318" marT="5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3,50</a:t>
                      </a:r>
                    </a:p>
                  </a:txBody>
                  <a:tcPr marL="5318" marR="5318" marT="5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23,33</a:t>
                      </a:r>
                    </a:p>
                  </a:txBody>
                  <a:tcPr marL="5318" marR="5318" marT="5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5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9787" y="188070"/>
            <a:ext cx="8682801" cy="1312104"/>
          </a:xfr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ＭＳ Ｐゴシック"/>
              </a:rPr>
              <a:t>ATRIBUTO 8 - PARTICIPAÇÃO SOCIAL AMPLA</a:t>
            </a:r>
          </a:p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endParaRPr lang="pt-BR" sz="400" b="1" dirty="0" smtClean="0">
              <a:solidFill>
                <a:schemeClr val="accent3">
                  <a:lumMod val="50000"/>
                </a:schemeClr>
              </a:solidFill>
              <a:latin typeface="Calibri"/>
              <a:ea typeface="ＭＳ Ｐゴシック"/>
            </a:endParaRPr>
          </a:p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b="1" dirty="0" smtClean="0">
                <a:solidFill>
                  <a:schemeClr val="tx1"/>
                </a:solidFill>
                <a:latin typeface="Calibri"/>
                <a:ea typeface="ＭＳ Ｐゴシック"/>
              </a:rPr>
              <a:t>Objetivo: </a:t>
            </a:r>
            <a:r>
              <a:rPr lang="pt-BR" sz="1600" dirty="0" smtClean="0">
                <a:solidFill>
                  <a:schemeClr val="tx1"/>
                </a:solidFill>
                <a:latin typeface="Calibri"/>
                <a:ea typeface="ＭＳ Ｐゴシック"/>
              </a:rPr>
              <a:t>Garantir no processo organizativo da RAS a participação social no processo de condução no Estado.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14282" y="3071810"/>
            <a:ext cx="8727716" cy="223894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NÓS CRÍTICOS  </a:t>
            </a:r>
          </a:p>
          <a:p>
            <a:pPr marL="114300" indent="0" algn="just">
              <a:lnSpc>
                <a:spcPct val="150000"/>
              </a:lnSpc>
              <a:buFont typeface="Arial" pitchFamily="34" charset="0"/>
              <a:buNone/>
            </a:pPr>
            <a:endParaRPr lang="pt-BR" sz="8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Desconhecimento por parte da população em relação ao funcionamento dos serviços.</a:t>
            </a:r>
          </a:p>
          <a:p>
            <a:pPr marL="11430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Fragilidade dos Conselhos Municipais de Saúde no acompanhamento dos planos de ação da RAS .</a:t>
            </a:r>
          </a:p>
          <a:p>
            <a:pPr marL="114300" indent="0" algn="just">
              <a:lnSpc>
                <a:spcPct val="150000"/>
              </a:lnSpc>
              <a:buFont typeface="Arial" pitchFamily="34" charset="0"/>
              <a:buNone/>
            </a:pPr>
            <a:endParaRPr lang="pt-BR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6517235"/>
              </p:ext>
            </p:extLst>
          </p:nvPr>
        </p:nvGraphicFramePr>
        <p:xfrm>
          <a:off x="214282" y="1928802"/>
          <a:ext cx="8717828" cy="615950"/>
        </p:xfrm>
        <a:graphic>
          <a:graphicData uri="http://schemas.openxmlformats.org/drawingml/2006/table">
            <a:tbl>
              <a:tblPr/>
              <a:tblGrid>
                <a:gridCol w="3642757"/>
                <a:gridCol w="569474"/>
                <a:gridCol w="859703"/>
                <a:gridCol w="622815"/>
                <a:gridCol w="625951"/>
                <a:gridCol w="625952"/>
                <a:gridCol w="625951"/>
                <a:gridCol w="572613"/>
                <a:gridCol w="572612"/>
              </a:tblGrid>
              <a:tr h="3079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7011" marR="7011" marT="7011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7011" marR="7011" marT="70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7011" marR="7011" marT="70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1</a:t>
                      </a:r>
                    </a:p>
                  </a:txBody>
                  <a:tcPr marL="7011" marR="7011" marT="701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2</a:t>
                      </a:r>
                    </a:p>
                  </a:txBody>
                  <a:tcPr marL="7011" marR="7011" marT="701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3</a:t>
                      </a:r>
                    </a:p>
                  </a:txBody>
                  <a:tcPr marL="7011" marR="7011" marT="701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4</a:t>
                      </a:r>
                    </a:p>
                  </a:txBody>
                  <a:tcPr marL="7011" marR="7011" marT="701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MÉDIA</a:t>
                      </a:r>
                    </a:p>
                  </a:txBody>
                  <a:tcPr marL="7011" marR="7011" marT="701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L="7011" marR="7011" marT="701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7975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</a:rPr>
                        <a:t>ATRIBUTO 8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(15)</a:t>
                      </a:r>
                    </a:p>
                  </a:txBody>
                  <a:tcPr marL="7011" marR="7011" marT="7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7011" marR="7011" marT="7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L="7011" marR="7011" marT="7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marL="7011" marR="7011" marT="7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7011" marR="7011" marT="7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7,25</a:t>
                      </a:r>
                    </a:p>
                  </a:txBody>
                  <a:tcPr marL="7011" marR="7011" marT="7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48,33</a:t>
                      </a:r>
                    </a:p>
                  </a:txBody>
                  <a:tcPr marL="7011" marR="7011" marT="7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498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9787" y="45194"/>
            <a:ext cx="8682801" cy="2097922"/>
          </a:xfr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lvl="0" indent="0" algn="just" fontAlgn="ctr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sz="14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ATRIBUTO 9 - </a:t>
            </a:r>
            <a:r>
              <a:rPr lang="pt-BR" sz="14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GESTÃO INTEGRADA DOS SISTEMAS DE APOIO ADMINISTRATIVO, CLÍNICO E LOGÍSTICO </a:t>
            </a:r>
          </a:p>
          <a:p>
            <a:pPr marL="0" lvl="0" indent="0" algn="just" fontAlgn="ctr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sz="13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(-</a:t>
            </a:r>
            <a:r>
              <a:rPr lang="pt-BR" sz="13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Sistemas de Apoio</a:t>
            </a:r>
            <a:r>
              <a:rPr lang="pt-BR" sz="13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 São os lugares institucionais da rede onde se prestam serviços comuns a todos os pontos de atenção à saúde. São constituídos pelos sistemas de apoio diagnóstico e terapêutico (patologia clínica, imagens, entre outros); pelo sistema de assistência farmacêutica que envolve a organização dessa assistência em todas as suas etapas: seleção, programação, aquisição, armazenamento, distribuição, prescrição, </a:t>
            </a:r>
            <a:r>
              <a:rPr lang="pt-BR" sz="1300" b="1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dispensação</a:t>
            </a:r>
            <a:r>
              <a:rPr lang="pt-BR" sz="13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e promoção do uso racional de medicamentos; e pelos sistemas de informação em saúde.</a:t>
            </a:r>
          </a:p>
          <a:p>
            <a:pPr marL="0" lvl="0" indent="0" algn="just" fontAlgn="ctr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sz="13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-Os principais </a:t>
            </a:r>
            <a:r>
              <a:rPr lang="pt-BR" sz="13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sistemas logísticos </a:t>
            </a:r>
            <a:r>
              <a:rPr lang="pt-BR" sz="13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da rede de atenção à saúde são: os sistemas de identificação e acompanhamento dos usuários; as centrais de regulação, registro eletrônico em saúde e os sistemas de transportes sanitários/portaria 4279/10)</a:t>
            </a:r>
          </a:p>
          <a:p>
            <a:pPr marL="0" lvl="0" indent="0" algn="just" fontAlgn="ctr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pt-BR" sz="400" b="1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0" lvl="0" indent="0" algn="just" fontAlgn="ctr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pt-BR" sz="400" b="1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0" indent="0" algn="just" fontAlgn="ctr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Objetivo: </a:t>
            </a:r>
            <a:r>
              <a:rPr lang="pt-B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Desenvolver os sistemas de apoio e logístico na implementação da RAS no território.</a:t>
            </a:r>
          </a:p>
          <a:p>
            <a:pPr marL="0" lvl="0" indent="0" algn="just" fontAlgn="ctr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pt-BR" sz="1400" b="1" dirty="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0" lvl="0" indent="0" algn="just" fontAlgn="ctr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pt-BR" sz="1400" b="1" dirty="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02002" y="3429000"/>
            <a:ext cx="8727716" cy="292895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Font typeface="Arial" pitchFamily="34" charset="0"/>
              <a:buNone/>
            </a:pP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NÓS CRÍTICOS</a:t>
            </a:r>
          </a:p>
          <a:p>
            <a:pPr marL="114300" indent="0" algn="just"/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Inexistência de prontuário eletrônico único.</a:t>
            </a:r>
          </a:p>
          <a:p>
            <a:pPr marL="114300" indent="0" algn="just"/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Ausência da organização por linhas de cuidado para seleção de medicamentos.</a:t>
            </a:r>
          </a:p>
          <a:p>
            <a:pPr marL="114300" indent="0" algn="just"/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Ausência de divulgação sobre os protocolos de regulação do acesso existentes.</a:t>
            </a:r>
          </a:p>
          <a:p>
            <a:pPr marL="114300" indent="0" algn="just"/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Ausência de transporte eletivo de pessoas estruturado de saúde integrado com a RAS.</a:t>
            </a:r>
          </a:p>
          <a:p>
            <a:pPr marL="114300" indent="0" algn="just"/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Incipiência de um sistema regional de regulação da RAS.  </a:t>
            </a:r>
          </a:p>
          <a:p>
            <a:pPr marL="114300" indent="0" algn="just"/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regulação (SAMU) de </a:t>
            </a:r>
            <a:r>
              <a:rPr lang="pt-BR" sz="16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Gurupi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Araguaína é somente de abrangência municipal.</a:t>
            </a:r>
          </a:p>
          <a:p>
            <a:pPr marL="114300" indent="0" algn="just"/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Baixa qualidade da internet para a qualificação das informações nos sistemas de informação em saúde.</a:t>
            </a:r>
          </a:p>
          <a:p>
            <a:pPr marL="114300" indent="0" algn="just">
              <a:buFont typeface="Arial" pitchFamily="34" charset="0"/>
              <a:buNone/>
            </a:pP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5114289"/>
              </p:ext>
            </p:extLst>
          </p:nvPr>
        </p:nvGraphicFramePr>
        <p:xfrm>
          <a:off x="214282" y="2455860"/>
          <a:ext cx="8717828" cy="615950"/>
        </p:xfrm>
        <a:graphic>
          <a:graphicData uri="http://schemas.openxmlformats.org/drawingml/2006/table">
            <a:tbl>
              <a:tblPr/>
              <a:tblGrid>
                <a:gridCol w="3642757"/>
                <a:gridCol w="569474"/>
                <a:gridCol w="859703"/>
                <a:gridCol w="622815"/>
                <a:gridCol w="625951"/>
                <a:gridCol w="625952"/>
                <a:gridCol w="625951"/>
                <a:gridCol w="572613"/>
                <a:gridCol w="572612"/>
              </a:tblGrid>
              <a:tr h="3079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170" marR="6170" marT="616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170" marR="6170" marT="616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170" marR="6170" marT="616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1</a:t>
                      </a:r>
                    </a:p>
                  </a:txBody>
                  <a:tcPr marL="6170" marR="6170" marT="616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2</a:t>
                      </a:r>
                    </a:p>
                  </a:txBody>
                  <a:tcPr marL="6170" marR="6170" marT="616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3</a:t>
                      </a:r>
                    </a:p>
                  </a:txBody>
                  <a:tcPr marL="6170" marR="6170" marT="616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4</a:t>
                      </a:r>
                    </a:p>
                  </a:txBody>
                  <a:tcPr marL="6170" marR="6170" marT="616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MÉDIA</a:t>
                      </a:r>
                    </a:p>
                  </a:txBody>
                  <a:tcPr marL="6170" marR="6170" marT="616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L="6170" marR="6170" marT="616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</a:rPr>
                        <a:t>ATRIBUTO 9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(12)</a:t>
                      </a:r>
                    </a:p>
                  </a:txBody>
                  <a:tcPr marL="6170" marR="6170" marT="61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6170" marR="6170" marT="61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L="6170" marR="6170" marT="61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6170" marR="6170" marT="61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6170" marR="6170" marT="61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3,25</a:t>
                      </a:r>
                    </a:p>
                  </a:txBody>
                  <a:tcPr marL="6170" marR="6170" marT="61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27,08</a:t>
                      </a:r>
                    </a:p>
                  </a:txBody>
                  <a:tcPr marL="6170" marR="6170" marT="61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682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4021" y="174384"/>
            <a:ext cx="8682801" cy="1325790"/>
          </a:xfr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lv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ATRIBUTO 10 - RECURSOS HUMANOS SUFICIENTES, COMPETENTES, COMPROMETIDOS E COM INCENTIVOS PELO ALCANCE DE METAS DA REDE</a:t>
            </a:r>
          </a:p>
          <a:p>
            <a:pPr marL="0" lv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endParaRPr lang="pt-BR" sz="4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Objetivo: </a:t>
            </a:r>
            <a:r>
              <a:rPr lang="pt-B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Fortalecer a Política de Gestão do Trabalho e Educação na Saúde na RAS.</a:t>
            </a:r>
          </a:p>
          <a:p>
            <a:pPr marL="0" lv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endParaRPr lang="pt-BR" sz="1400" b="0" i="0" u="none" strike="noStrike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04873" y="2881636"/>
            <a:ext cx="8727716" cy="3333446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lnSpc>
                <a:spcPct val="150000"/>
              </a:lnSpc>
            </a:pPr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NÓS CRÍTICOS</a:t>
            </a:r>
          </a:p>
          <a:p>
            <a:pPr marL="114300" indent="0" algn="just">
              <a:lnSpc>
                <a:spcPct val="150000"/>
              </a:lnSpc>
            </a:pPr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 de organização dos processos de trabalho para a operacionalização das RAS institucionalizado devido ao desconhecimento de como funciona as RAS no território.</a:t>
            </a:r>
          </a:p>
          <a:p>
            <a:pPr marL="114300" indent="0" algn="just">
              <a:lnSpc>
                <a:spcPct val="150000"/>
              </a:lnSpc>
            </a:pPr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Inexistência de mecanismo de avaliação de desempenho dos profissionais com incentivos relacionados ao alcance de metas. </a:t>
            </a:r>
          </a:p>
          <a:p>
            <a:pPr marL="114300" indent="0" algn="just">
              <a:lnSpc>
                <a:spcPct val="150000"/>
              </a:lnSpc>
            </a:pPr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inexistência de política de regulação do trabalho voltado à fixação de profissionais gerando a alta rotatividade dos profissionais que operam a RAS.</a:t>
            </a:r>
          </a:p>
          <a:p>
            <a:pPr marL="114300" indent="0" algn="just">
              <a:lnSpc>
                <a:spcPct val="150000"/>
              </a:lnSpc>
            </a:pPr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Ausência de estudo para análise da suficiência de profissionais na gestão e assistência à saúde voltada para as necessidades de assistência à população.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5114289"/>
              </p:ext>
            </p:extLst>
          </p:nvPr>
        </p:nvGraphicFramePr>
        <p:xfrm>
          <a:off x="214760" y="1955794"/>
          <a:ext cx="8717828" cy="615950"/>
        </p:xfrm>
        <a:graphic>
          <a:graphicData uri="http://schemas.openxmlformats.org/drawingml/2006/table">
            <a:tbl>
              <a:tblPr/>
              <a:tblGrid>
                <a:gridCol w="3642757"/>
                <a:gridCol w="569474"/>
                <a:gridCol w="859703"/>
                <a:gridCol w="622815"/>
                <a:gridCol w="625951"/>
                <a:gridCol w="625952"/>
                <a:gridCol w="625951"/>
                <a:gridCol w="572613"/>
                <a:gridCol w="572612"/>
              </a:tblGrid>
              <a:tr h="3079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75" marR="6875" marT="68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75" marR="6875" marT="68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75" marR="6875" marT="68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1</a:t>
                      </a:r>
                    </a:p>
                  </a:txBody>
                  <a:tcPr marL="6875" marR="6875" marT="68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2</a:t>
                      </a:r>
                    </a:p>
                  </a:txBody>
                  <a:tcPr marL="6875" marR="6875" marT="68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3</a:t>
                      </a:r>
                    </a:p>
                  </a:txBody>
                  <a:tcPr marL="6875" marR="6875" marT="68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4</a:t>
                      </a:r>
                    </a:p>
                  </a:txBody>
                  <a:tcPr marL="6875" marR="6875" marT="68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MÉDIA</a:t>
                      </a:r>
                    </a:p>
                  </a:txBody>
                  <a:tcPr marL="6875" marR="6875" marT="68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L="6875" marR="6875" marT="68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79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</a:rPr>
                        <a:t>ATRIBUTO 10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(15)</a:t>
                      </a:r>
                    </a:p>
                  </a:txBody>
                  <a:tcPr marL="6875" marR="6875" marT="687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6875" marR="6875" marT="687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L="6875" marR="6875" marT="687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L="6875" marR="6875" marT="687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6875" marR="6875" marT="687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7,50</a:t>
                      </a:r>
                    </a:p>
                  </a:txBody>
                  <a:tcPr marL="6875" marR="6875" marT="687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50,00</a:t>
                      </a:r>
                    </a:p>
                  </a:txBody>
                  <a:tcPr marL="6875" marR="6875" marT="687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682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9787" y="116632"/>
            <a:ext cx="8682801" cy="1597856"/>
          </a:xfr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7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ＭＳ Ｐゴシック"/>
              </a:rPr>
              <a:t>ATRIBUTO 11- SISTEMA DE INFORMAÇÃO INTEGRADO QUE VINCULA TODOS OS MEMBROS DA REDE, COM IDENTIFICAÇÃO DE DADOS POR SEXO, IDADE, LUGAR DE RESIDÊNCIA, ORIGEM ÉTNICA E OUTRAS VARIÁVEIS PERTINENTES</a:t>
            </a:r>
          </a:p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endParaRPr lang="pt-BR" sz="400" b="1" dirty="0" smtClean="0">
              <a:solidFill>
                <a:schemeClr val="accent3">
                  <a:lumMod val="50000"/>
                </a:schemeClr>
              </a:solidFill>
              <a:latin typeface="Calibri"/>
              <a:ea typeface="ＭＳ Ｐゴシック"/>
            </a:endParaRPr>
          </a:p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Objetivo: </a:t>
            </a:r>
            <a:r>
              <a:rPr lang="pt-BR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Fortalecer a Política de Gestão do Trabalho e Educação na Saúde na RAS.</a:t>
            </a:r>
          </a:p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endParaRPr lang="pt-BR" sz="1400" b="1" dirty="0" smtClean="0">
              <a:solidFill>
                <a:schemeClr val="accent3">
                  <a:lumMod val="50000"/>
                </a:schemeClr>
              </a:solidFill>
              <a:latin typeface="Calibri"/>
              <a:ea typeface="ＭＳ Ｐゴシック"/>
            </a:endParaRPr>
          </a:p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endParaRPr lang="pt-BR" sz="1400" b="1" dirty="0" smtClean="0">
              <a:solidFill>
                <a:schemeClr val="accent3">
                  <a:lumMod val="50000"/>
                </a:schemeClr>
              </a:solidFill>
              <a:latin typeface="Calibri"/>
              <a:ea typeface="ＭＳ Ｐゴシック"/>
            </a:endParaRPr>
          </a:p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endParaRPr lang="pt-BR" sz="1400" b="1" dirty="0" smtClean="0">
              <a:solidFill>
                <a:schemeClr val="accent3">
                  <a:lumMod val="50000"/>
                </a:schemeClr>
              </a:solidFill>
              <a:latin typeface="Calibri"/>
              <a:ea typeface="ＭＳ Ｐゴシック"/>
            </a:endParaRPr>
          </a:p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endParaRPr lang="pt-BR" sz="1400" b="1" dirty="0" smtClean="0">
              <a:solidFill>
                <a:schemeClr val="accent3">
                  <a:lumMod val="50000"/>
                </a:schemeClr>
              </a:solidFill>
              <a:latin typeface="Calibri"/>
              <a:ea typeface="ＭＳ Ｐゴシック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14282" y="3357562"/>
            <a:ext cx="8727716" cy="166744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NÓS CRÍTICOS</a:t>
            </a:r>
          </a:p>
          <a:p>
            <a:pPr marL="11430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Ausência da implantação do cartão SUS ou de outro instrumento que permita a identificação dos usuários.</a:t>
            </a:r>
          </a:p>
          <a:p>
            <a:pPr marL="114300" indent="0" algn="just">
              <a:lnSpc>
                <a:spcPct val="150000"/>
              </a:lnSpc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Subnotificação dos Sistemas de Informação em Saúde, nos municípios.</a:t>
            </a:r>
          </a:p>
          <a:p>
            <a:pPr marL="114300" indent="0" algn="just">
              <a:lnSpc>
                <a:spcPct val="150000"/>
              </a:lnSpc>
              <a:buFont typeface="Arial" pitchFamily="34" charset="0"/>
              <a:buNone/>
            </a:pPr>
            <a:endParaRPr lang="pt-BR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5114289"/>
              </p:ext>
            </p:extLst>
          </p:nvPr>
        </p:nvGraphicFramePr>
        <p:xfrm>
          <a:off x="214282" y="2214554"/>
          <a:ext cx="8717828" cy="615950"/>
        </p:xfrm>
        <a:graphic>
          <a:graphicData uri="http://schemas.openxmlformats.org/drawingml/2006/table">
            <a:tbl>
              <a:tblPr/>
              <a:tblGrid>
                <a:gridCol w="3642757"/>
                <a:gridCol w="569474"/>
                <a:gridCol w="859703"/>
                <a:gridCol w="622815"/>
                <a:gridCol w="625951"/>
                <a:gridCol w="625952"/>
                <a:gridCol w="625951"/>
                <a:gridCol w="572613"/>
                <a:gridCol w="572612"/>
              </a:tblGrid>
              <a:tr h="3079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75" marR="6875" marT="687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75" marR="6875" marT="68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75" marR="6875" marT="68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1</a:t>
                      </a:r>
                    </a:p>
                  </a:txBody>
                  <a:tcPr marL="6875" marR="6875" marT="68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2</a:t>
                      </a:r>
                    </a:p>
                  </a:txBody>
                  <a:tcPr marL="6875" marR="6875" marT="68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3</a:t>
                      </a:r>
                    </a:p>
                  </a:txBody>
                  <a:tcPr marL="6875" marR="6875" marT="68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4</a:t>
                      </a:r>
                    </a:p>
                  </a:txBody>
                  <a:tcPr marL="6875" marR="6875" marT="68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MÉDIA</a:t>
                      </a:r>
                    </a:p>
                  </a:txBody>
                  <a:tcPr marL="6875" marR="6875" marT="68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L="6875" marR="6875" marT="68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</a:rPr>
                        <a:t>ATRIBUTO 11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(6)</a:t>
                      </a:r>
                    </a:p>
                  </a:txBody>
                  <a:tcPr marL="6875" marR="6875" marT="687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6875" marR="6875" marT="687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6875" marR="6875" marT="687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6875" marR="6875" marT="687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6875" marR="6875" marT="687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2,25</a:t>
                      </a:r>
                    </a:p>
                  </a:txBody>
                  <a:tcPr marL="6875" marR="6875" marT="687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37,50</a:t>
                      </a:r>
                    </a:p>
                  </a:txBody>
                  <a:tcPr marL="6875" marR="6875" marT="687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682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85728"/>
            <a:ext cx="8682801" cy="1000132"/>
          </a:xfr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just" fontAlgn="ctr">
              <a:spcBef>
                <a:spcPts val="0"/>
              </a:spcBef>
              <a:buNone/>
            </a:pP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ATRIBUTO 12 - FINANCIAMENTO TRIPARTITE, GARANTIDO E SUFICIENTE, ALINHADO COM AS METAS DA REDE</a:t>
            </a:r>
          </a:p>
          <a:p>
            <a:pPr marL="0" indent="0" algn="just" fontAlgn="ctr">
              <a:spcBef>
                <a:spcPts val="0"/>
              </a:spcBef>
              <a:buNone/>
            </a:pPr>
            <a:endParaRPr lang="pt-BR" sz="4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pt-BR" sz="4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pt-BR" sz="4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pt-BR" sz="4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Objetivo: </a:t>
            </a:r>
            <a:r>
              <a:rPr lang="pt-B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Aprimorar o financiamento do sistema na perspectiva de organização das RAS.</a:t>
            </a:r>
          </a:p>
          <a:p>
            <a:pPr marL="0" indent="0" algn="just" fontAlgn="ctr">
              <a:spcBef>
                <a:spcPts val="0"/>
              </a:spcBef>
              <a:buNone/>
            </a:pPr>
            <a:endParaRPr lang="pt-BR" sz="16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04873" y="2143116"/>
            <a:ext cx="8727716" cy="450059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None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NÓS CRÍTICOS  </a:t>
            </a:r>
          </a:p>
          <a:p>
            <a:pPr marL="268288" indent="-90488" algn="just"/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financiamento tripartite é insuficiente e repassado de forma inadequado para organização e funcionamento da RAS no estado com desigualdades regionais.</a:t>
            </a:r>
          </a:p>
          <a:p>
            <a:pPr marL="268288" indent="-90488" algn="just"/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 financeiro tripartite insuficiente para a atenção básica atuar como ordenadora das redes de atenção e para a manutenção e financiamento das mesmas.</a:t>
            </a:r>
          </a:p>
          <a:p>
            <a:pPr marL="268288" indent="-90488" algn="just"/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Atraso no repasse da contrapartida estadual pactuada para os componentes SAMU e UPA da rede de urgência e emergência.</a:t>
            </a:r>
          </a:p>
          <a:p>
            <a:pPr marL="268288" indent="-90488" algn="just"/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Ausência de mecanismos de </a:t>
            </a:r>
            <a:r>
              <a:rPr lang="pt-BR" sz="16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cofinanciamento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custeio dos componentes da RAS (tendência de sobrecarga e responsabilização dos municípios maiores em assumir serviços com maiores dispêndios)</a:t>
            </a:r>
          </a:p>
          <a:p>
            <a:pPr marL="268288" indent="-90488" algn="just"/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Financiamento sem critérios de sustentabilidade\continuidade dos componentes das redes pactuados.</a:t>
            </a:r>
          </a:p>
          <a:p>
            <a:pPr marL="268288" indent="-90488" algn="just"/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Inexistência de estudo para o financiamento que garanta as especificidades e desigualdades regionais no Tocantins para implantação da rede de atenção a saúde, tendo em vista os vazios assistenciais.</a:t>
            </a:r>
          </a:p>
          <a:p>
            <a:pPr marL="114300" indent="0" algn="just">
              <a:buFont typeface="Arial" pitchFamily="34" charset="0"/>
              <a:buNone/>
            </a:pPr>
            <a:endParaRPr lang="pt-BR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5114289"/>
              </p:ext>
            </p:extLst>
          </p:nvPr>
        </p:nvGraphicFramePr>
        <p:xfrm>
          <a:off x="214760" y="1428736"/>
          <a:ext cx="8717828" cy="615950"/>
        </p:xfrm>
        <a:graphic>
          <a:graphicData uri="http://schemas.openxmlformats.org/drawingml/2006/table">
            <a:tbl>
              <a:tblPr/>
              <a:tblGrid>
                <a:gridCol w="3642757"/>
                <a:gridCol w="569474"/>
                <a:gridCol w="859703"/>
                <a:gridCol w="622815"/>
                <a:gridCol w="625951"/>
                <a:gridCol w="625952"/>
                <a:gridCol w="625951"/>
                <a:gridCol w="572613"/>
                <a:gridCol w="572612"/>
              </a:tblGrid>
              <a:tr h="3079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75" marR="6875" marT="687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75" marR="6875" marT="687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75" marR="6875" marT="687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1</a:t>
                      </a:r>
                    </a:p>
                  </a:txBody>
                  <a:tcPr marL="6875" marR="6875" marT="687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2</a:t>
                      </a:r>
                    </a:p>
                  </a:txBody>
                  <a:tcPr marL="6875" marR="6875" marT="687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3</a:t>
                      </a:r>
                    </a:p>
                  </a:txBody>
                  <a:tcPr marL="6875" marR="6875" marT="687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4</a:t>
                      </a:r>
                    </a:p>
                  </a:txBody>
                  <a:tcPr marL="6875" marR="6875" marT="687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MÉDIA</a:t>
                      </a:r>
                    </a:p>
                  </a:txBody>
                  <a:tcPr marL="6875" marR="6875" marT="687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L="6875" marR="6875" marT="687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79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</a:rPr>
                        <a:t>ATRIBUTO 12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(24)</a:t>
                      </a:r>
                    </a:p>
                  </a:txBody>
                  <a:tcPr marL="6875" marR="6875" marT="687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6875" marR="6875" marT="687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marL="6875" marR="6875" marT="687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6875" marR="6875" marT="687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6875" marR="6875" marT="687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5,25</a:t>
                      </a:r>
                    </a:p>
                  </a:txBody>
                  <a:tcPr marL="6875" marR="6875" marT="687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21,87</a:t>
                      </a:r>
                    </a:p>
                  </a:txBody>
                  <a:tcPr marL="6875" marR="6875" marT="687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682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9787" y="259508"/>
            <a:ext cx="8682801" cy="1383542"/>
          </a:xfr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just" fontAlgn="ctr">
              <a:spcBef>
                <a:spcPts val="0"/>
              </a:spcBef>
              <a:buNone/>
            </a:pP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ATRIBUTO 13. AÇÃO INTERSETORIAL E ABORDAGEM DOS DETERMINANTES DA SAÚDE E DA EQUIDADE EM SAÚDE </a:t>
            </a:r>
          </a:p>
          <a:p>
            <a:pPr marL="0" indent="0" algn="just" fontAlgn="ctr">
              <a:spcBef>
                <a:spcPts val="0"/>
              </a:spcBef>
              <a:buNone/>
            </a:pPr>
            <a:endParaRPr lang="pt-BR" sz="16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r>
              <a:rPr lang="pt-BR" sz="1600" b="1" dirty="0" smtClean="0">
                <a:latin typeface="Calibri" pitchFamily="34" charset="0"/>
                <a:cs typeface="Calibri" pitchFamily="34" charset="0"/>
              </a:rPr>
              <a:t>Objetivo: 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Definir Projetos Intersetoriais, considerando os determinantes e equidades em saúde, em consonância aos objetivos e metas da RAS. </a:t>
            </a:r>
            <a:endParaRPr lang="pt-BR" sz="1600" b="0" i="0" u="none" strike="noStrike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04873" y="3357562"/>
            <a:ext cx="8727716" cy="153995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BR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NÓS CRÍTICOS  </a:t>
            </a:r>
          </a:p>
          <a:p>
            <a:pPr marL="114300" indent="0" algn="just">
              <a:lnSpc>
                <a:spcPct val="150000"/>
              </a:lnSpc>
            </a:pP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Inexistência de projetos intersetoriais pactuados em consonância com os objetivos e metas da RAS.</a:t>
            </a:r>
          </a:p>
          <a:p>
            <a:pPr marL="114300" indent="0" algn="just">
              <a:lnSpc>
                <a:spcPct val="150000"/>
              </a:lnSpc>
              <a:buFont typeface="Arial" pitchFamily="34" charset="0"/>
              <a:buNone/>
            </a:pPr>
            <a:endParaRPr lang="pt-BR" sz="1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5114289"/>
              </p:ext>
            </p:extLst>
          </p:nvPr>
        </p:nvGraphicFramePr>
        <p:xfrm>
          <a:off x="214760" y="1955794"/>
          <a:ext cx="8717828" cy="615950"/>
        </p:xfrm>
        <a:graphic>
          <a:graphicData uri="http://schemas.openxmlformats.org/drawingml/2006/table">
            <a:tbl>
              <a:tblPr/>
              <a:tblGrid>
                <a:gridCol w="3642757"/>
                <a:gridCol w="569474"/>
                <a:gridCol w="859703"/>
                <a:gridCol w="622815"/>
                <a:gridCol w="625951"/>
                <a:gridCol w="625952"/>
                <a:gridCol w="625951"/>
                <a:gridCol w="572613"/>
                <a:gridCol w="572612"/>
              </a:tblGrid>
              <a:tr h="3079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76" marR="6876" marT="6877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76" marR="6876" marT="687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76" marR="6876" marT="687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1</a:t>
                      </a:r>
                    </a:p>
                  </a:txBody>
                  <a:tcPr marL="6876" marR="6876" marT="687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2</a:t>
                      </a:r>
                    </a:p>
                  </a:txBody>
                  <a:tcPr marL="6876" marR="6876" marT="687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3</a:t>
                      </a:r>
                    </a:p>
                  </a:txBody>
                  <a:tcPr marL="6876" marR="6876" marT="687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4</a:t>
                      </a:r>
                    </a:p>
                  </a:txBody>
                  <a:tcPr marL="6876" marR="6876" marT="687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MÉDIA</a:t>
                      </a:r>
                    </a:p>
                  </a:txBody>
                  <a:tcPr marL="6876" marR="6876" marT="687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L="6876" marR="6876" marT="687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79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</a:rPr>
                        <a:t>ATRIBUTO 13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(9)</a:t>
                      </a:r>
                    </a:p>
                  </a:txBody>
                  <a:tcPr marL="6876" marR="6876" marT="687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6876" marR="6876" marT="687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6876" marR="6876" marT="687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6876" marR="6876" marT="687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6876" marR="6876" marT="687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1,50</a:t>
                      </a:r>
                    </a:p>
                  </a:txBody>
                  <a:tcPr marL="6876" marR="6876" marT="687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16,66</a:t>
                      </a:r>
                    </a:p>
                  </a:txBody>
                  <a:tcPr marL="6876" marR="6876" marT="687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682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9787" y="188070"/>
            <a:ext cx="8682801" cy="1097790"/>
          </a:xfr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ＭＳ Ｐゴシック"/>
              </a:rPr>
              <a:t>ATRIBUTO 14. GESTÃO BASEADA EM RESULTADO</a:t>
            </a:r>
          </a:p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endParaRPr lang="pt-BR" sz="400" b="1" dirty="0" smtClean="0">
              <a:solidFill>
                <a:schemeClr val="accent3">
                  <a:lumMod val="50000"/>
                </a:schemeClr>
              </a:solidFill>
              <a:latin typeface="Calibri"/>
              <a:ea typeface="ＭＳ Ｐゴシック"/>
            </a:endParaRPr>
          </a:p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endParaRPr lang="pt-BR" sz="400" b="1" dirty="0" smtClean="0">
              <a:solidFill>
                <a:schemeClr val="accent3">
                  <a:lumMod val="50000"/>
                </a:schemeClr>
              </a:solidFill>
              <a:latin typeface="Calibri"/>
              <a:ea typeface="ＭＳ Ｐゴシック"/>
            </a:endParaRPr>
          </a:p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ＭＳ Ｐゴシック"/>
              </a:rPr>
              <a:t>Objetivo: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ＭＳ Ｐゴシック"/>
              </a:rPr>
              <a:t>Implantar processo de monitoramento e avaliação através  da adesão do PMAQ.</a:t>
            </a:r>
          </a:p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endParaRPr lang="pt-BR" sz="1600" b="1" dirty="0" smtClean="0">
              <a:solidFill>
                <a:schemeClr val="accent3">
                  <a:lumMod val="50000"/>
                </a:schemeClr>
              </a:solidFill>
              <a:latin typeface="Calibri"/>
              <a:ea typeface="ＭＳ Ｐゴシック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04873" y="2746298"/>
            <a:ext cx="8727716" cy="3754536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NÓS CRÍTICOS  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Incipiente relação entre a Atenção Básica e os demais níveis de atenção da RAS.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Processos de trabalho fragmentado e pouco resolutivo.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Deficiência no processo de trabalho interdisciplinar na atenção básica ainda muito focada no profissional médico.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Baixo alcance e pouca efetividade das ações de prevenção.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Atenção Básica não assumiu o seu papel de ordenadora do cuidado na RAS.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Baixo envolvimento da Atenção Básica relacionado aos serviços prestados às pessoas com necessidades especiais.</a:t>
            </a:r>
          </a:p>
          <a:p>
            <a:pPr marL="114300" indent="0" algn="just">
              <a:lnSpc>
                <a:spcPct val="150000"/>
              </a:lnSpc>
              <a:buFont typeface="Arial" pitchFamily="34" charset="0"/>
              <a:buNone/>
            </a:pPr>
            <a:endParaRPr lang="pt-BR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5114289"/>
              </p:ext>
            </p:extLst>
          </p:nvPr>
        </p:nvGraphicFramePr>
        <p:xfrm>
          <a:off x="214760" y="1741480"/>
          <a:ext cx="8717828" cy="615950"/>
        </p:xfrm>
        <a:graphic>
          <a:graphicData uri="http://schemas.openxmlformats.org/drawingml/2006/table">
            <a:tbl>
              <a:tblPr/>
              <a:tblGrid>
                <a:gridCol w="3642757"/>
                <a:gridCol w="569474"/>
                <a:gridCol w="859703"/>
                <a:gridCol w="622815"/>
                <a:gridCol w="625951"/>
                <a:gridCol w="625952"/>
                <a:gridCol w="625951"/>
                <a:gridCol w="572613"/>
                <a:gridCol w="572612"/>
              </a:tblGrid>
              <a:tr h="3079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74" marR="6874" marT="6878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74" marR="6874" marT="687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74" marR="6874" marT="687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1</a:t>
                      </a:r>
                    </a:p>
                  </a:txBody>
                  <a:tcPr marL="6874" marR="6874" marT="687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2</a:t>
                      </a:r>
                    </a:p>
                  </a:txBody>
                  <a:tcPr marL="6874" marR="6874" marT="687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3</a:t>
                      </a:r>
                    </a:p>
                  </a:txBody>
                  <a:tcPr marL="6874" marR="6874" marT="687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4</a:t>
                      </a:r>
                    </a:p>
                  </a:txBody>
                  <a:tcPr marL="6874" marR="6874" marT="687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MÉDIA</a:t>
                      </a:r>
                    </a:p>
                  </a:txBody>
                  <a:tcPr marL="6874" marR="6874" marT="687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L="6874" marR="6874" marT="687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79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</a:rPr>
                        <a:t>ATRIBUTO 14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(12)</a:t>
                      </a:r>
                    </a:p>
                  </a:txBody>
                  <a:tcPr marL="6874" marR="6874" marT="68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6874" marR="6874" marT="68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6874" marR="6874" marT="68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6874" marR="6874" marT="68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6874" marR="6874" marT="68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4,50</a:t>
                      </a:r>
                    </a:p>
                  </a:txBody>
                  <a:tcPr marL="6874" marR="6874" marT="68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37,50</a:t>
                      </a:r>
                    </a:p>
                  </a:txBody>
                  <a:tcPr marL="6874" marR="6874" marT="68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682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14313" y="115888"/>
          <a:ext cx="8786812" cy="6215066"/>
        </p:xfrm>
        <a:graphic>
          <a:graphicData uri="http://schemas.openxmlformats.org/drawingml/2006/table">
            <a:tbl>
              <a:tblPr/>
              <a:tblGrid>
                <a:gridCol w="3794125"/>
                <a:gridCol w="790575"/>
                <a:gridCol w="844550"/>
                <a:gridCol w="857250"/>
                <a:gridCol w="928687"/>
                <a:gridCol w="833438"/>
                <a:gridCol w="738187"/>
              </a:tblGrid>
              <a:tr h="388938">
                <a:tc rowSpan="4"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SOMATÓRIA DE CLASSIFICAÇÃO DOS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ATRIBUTOS DA RAS</a:t>
                      </a:r>
                    </a:p>
                  </a:txBody>
                  <a:tcPr marL="6875" marR="6875" marT="68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1</a:t>
                      </a:r>
                    </a:p>
                  </a:txBody>
                  <a:tcPr marL="6875" marR="6875" marT="68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2</a:t>
                      </a:r>
                    </a:p>
                  </a:txBody>
                  <a:tcPr marL="6875" marR="6875" marT="687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3</a:t>
                      </a:r>
                    </a:p>
                  </a:txBody>
                  <a:tcPr marL="6875" marR="6875" marT="687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4</a:t>
                      </a:r>
                    </a:p>
                  </a:txBody>
                  <a:tcPr marL="6875" marR="6875" marT="687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MÉDIA</a:t>
                      </a:r>
                    </a:p>
                  </a:txBody>
                  <a:tcPr marL="6875" marR="6875" marT="687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Escore</a:t>
                      </a:r>
                    </a:p>
                  </a:txBody>
                  <a:tcPr marL="6875" marR="6875" marT="68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Escore</a:t>
                      </a:r>
                    </a:p>
                  </a:txBody>
                  <a:tcPr marL="6875" marR="6875" marT="68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Escore</a:t>
                      </a:r>
                    </a:p>
                  </a:txBody>
                  <a:tcPr marL="6875" marR="6875" marT="68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Escore</a:t>
                      </a:r>
                    </a:p>
                  </a:txBody>
                  <a:tcPr marL="6875" marR="6875" marT="68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Escore</a:t>
                      </a:r>
                    </a:p>
                  </a:txBody>
                  <a:tcPr marL="6875" marR="6875" marT="68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</a:tr>
              <a:tr h="365125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 a 3</a:t>
                      </a:r>
                    </a:p>
                  </a:txBody>
                  <a:tcPr marL="6875" marR="6875" marT="68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 a 3</a:t>
                      </a:r>
                    </a:p>
                  </a:txBody>
                  <a:tcPr marL="6875" marR="6875" marT="68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 a 3</a:t>
                      </a:r>
                    </a:p>
                  </a:txBody>
                  <a:tcPr marL="6875" marR="6875" marT="68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 a 3</a:t>
                      </a:r>
                    </a:p>
                  </a:txBody>
                  <a:tcPr marL="6875" marR="6875" marT="68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 a 3</a:t>
                      </a:r>
                    </a:p>
                  </a:txBody>
                  <a:tcPr marL="6875" marR="6875" marT="68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</a:tr>
              <a:tr h="623888"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75" marR="6875" marT="68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81</a:t>
                      </a:r>
                    </a:p>
                  </a:txBody>
                  <a:tcPr marL="6875" marR="6875" marT="68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81</a:t>
                      </a:r>
                    </a:p>
                  </a:txBody>
                  <a:tcPr marL="6875" marR="6875" marT="68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73</a:t>
                      </a:r>
                    </a:p>
                  </a:txBody>
                  <a:tcPr marL="6875" marR="6875" marT="68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67</a:t>
                      </a:r>
                    </a:p>
                  </a:txBody>
                  <a:tcPr marL="6875" marR="6875" marT="68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75,50</a:t>
                      </a:r>
                    </a:p>
                  </a:txBody>
                  <a:tcPr marL="6875" marR="6875" marT="68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</a:tr>
              <a:tr h="52546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75" marR="6875" marT="68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 DE PONTOS                                      (soma total dos ATRIBUTOS)</a:t>
                      </a:r>
                    </a:p>
                  </a:txBody>
                  <a:tcPr marL="6875" marR="6875" marT="68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ESCORE</a:t>
                      </a:r>
                    </a:p>
                  </a:txBody>
                  <a:tcPr marL="6875" marR="6875" marT="68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CLASSIFICAÇÃO</a:t>
                      </a:r>
                    </a:p>
                  </a:txBody>
                  <a:tcPr marL="6875" marR="6875" marT="68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 a 50</a:t>
                      </a:r>
                    </a:p>
                  </a:txBody>
                  <a:tcPr marL="6875" marR="6875" marT="68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6875" marR="6875" marT="68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Incapacidade para a operação da RAS – </a:t>
                      </a: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SISTEMA DE SAÚDE FRAGMENTADO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75" marR="6875" marT="68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A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51 a 100</a:t>
                      </a:r>
                    </a:p>
                  </a:txBody>
                  <a:tcPr marL="6875" marR="6875" marT="68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75,50</a:t>
                      </a:r>
                    </a:p>
                  </a:txBody>
                  <a:tcPr marL="6875" marR="6875" marT="68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Capacidade básica para operar a RAS – </a:t>
                      </a: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SISTEMA DE SAÚDE INCIPIENTE 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75" marR="6875" marT="68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9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101 a 150</a:t>
                      </a:r>
                    </a:p>
                  </a:txBody>
                  <a:tcPr marL="6875" marR="6875" marT="68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6875" marR="6875" marT="68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Capacidade razoavelmente boa para operar a RAS –  </a:t>
                      </a: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SISTEMA DE SAÚDE AVANÇADO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75" marR="6875" marT="68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151 a 207</a:t>
                      </a:r>
                    </a:p>
                  </a:txBody>
                  <a:tcPr marL="6875" marR="6875" marT="68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6875" marR="6875" marT="68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Capacidade ótima para operar a RAS –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SISTEMA DE SAÚDE INTEGRADO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75" marR="6875" marT="687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429" name="CaixaDeTexto 2"/>
          <p:cNvSpPr txBox="1">
            <a:spLocks noChangeArrowheads="1"/>
          </p:cNvSpPr>
          <p:nvPr/>
        </p:nvSpPr>
        <p:spPr bwMode="auto">
          <a:xfrm>
            <a:off x="539750" y="6381750"/>
            <a:ext cx="8280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>
                <a:latin typeface="Calibri" pitchFamily="34" charset="0"/>
              </a:rPr>
              <a:t>Instrumento de avaliação desenvolvido pela equipe DARAS/SAS/Ministério da Saúde.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285750" y="81633"/>
            <a:ext cx="8572530" cy="9899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ORGANIZAÇÃO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Matriz Situacional da RAS</a:t>
            </a:r>
            <a:endParaRPr lang="pt-BR" sz="2800" b="1" dirty="0">
              <a:solidFill>
                <a:schemeClr val="accent4">
                  <a:lumMod val="50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2783586"/>
              </p:ext>
            </p:extLst>
          </p:nvPr>
        </p:nvGraphicFramePr>
        <p:xfrm>
          <a:off x="390525" y="1556792"/>
          <a:ext cx="8501065" cy="5209399"/>
        </p:xfrm>
        <a:graphic>
          <a:graphicData uri="http://schemas.openxmlformats.org/drawingml/2006/table">
            <a:tbl>
              <a:tblPr/>
              <a:tblGrid>
                <a:gridCol w="1245844"/>
                <a:gridCol w="1538986"/>
                <a:gridCol w="1465701"/>
                <a:gridCol w="1465701"/>
                <a:gridCol w="1465702"/>
                <a:gridCol w="1319131"/>
              </a:tblGrid>
              <a:tr h="849724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1" marR="9161" marT="91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Rede </a:t>
                      </a:r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CEGONHA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61" marR="9161" marT="9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Rede </a:t>
                      </a:r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PSICOSSOCIAL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61" marR="9161" marT="9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Rede </a:t>
                      </a:r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URGÊNCIA E EMERGÊNCIA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61" marR="9161" marT="9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Outras               Redes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61" marR="9161" marT="9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1" marR="9161" marT="9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29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SISTEMA</a:t>
                      </a:r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LOGÍSTICO  DA REDE DE ATENÇÃO À SAÚDE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161" marR="9161" marT="9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Pontos de</a:t>
                      </a:r>
                    </a:p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Atenção à Saúde </a:t>
                      </a:r>
                    </a:p>
                  </a:txBody>
                  <a:tcPr marL="9161" marR="9161" marT="9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Pontos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Atenção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à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Saúde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1" marR="9161" marT="9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Pontos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Atenção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à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Saúde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1" marR="9161" marT="9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Pontos de </a:t>
                      </a:r>
                    </a:p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Atenção à Saúde</a:t>
                      </a:r>
                    </a:p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1" marR="9161" marT="9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TRANSPORTE EM SAÚDE</a:t>
                      </a:r>
                    </a:p>
                  </a:txBody>
                  <a:tcPr marL="9161" marR="9161" marT="9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81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CARTÃO DE IDENTIFICAÇÃO DA PESSOA USUÁRIA</a:t>
                      </a:r>
                    </a:p>
                  </a:txBody>
                  <a:tcPr marL="9161" marR="9161" marT="9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2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PRONTUÁRIO CLÍNICO</a:t>
                      </a:r>
                    </a:p>
                  </a:txBody>
                  <a:tcPr marL="9161" marR="9161" marT="9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2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SISTEMA DE ACESSO REGULADO</a:t>
                      </a:r>
                    </a:p>
                  </a:txBody>
                  <a:tcPr marL="9161" marR="9161" marT="9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81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SISTEMA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APOIO A REDE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DE ATENÇÃO À SAÚDE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161" marR="9161" marT="9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SISTEMA DE INFORMAÇÃO EM SAÚDE</a:t>
                      </a:r>
                    </a:p>
                  </a:txBody>
                  <a:tcPr marL="9161" marR="9161" marT="9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2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ASSISTÊNCIA FARMACÊUTICA</a:t>
                      </a:r>
                    </a:p>
                  </a:txBody>
                  <a:tcPr marL="9161" marR="9161" marT="9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25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APOIO DIAGNÓSTICO E TERAPÊUTICO</a:t>
                      </a:r>
                    </a:p>
                  </a:txBody>
                  <a:tcPr marL="9161" marR="9161" marT="9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2848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4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ATENÇÃO </a:t>
                      </a:r>
                      <a:r>
                        <a:rPr lang="pt-BR" sz="4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PRIMÁRIA INDUTORA</a:t>
                      </a:r>
                      <a:r>
                        <a:rPr lang="pt-BR" sz="40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</a:p>
                    <a:p>
                      <a:pPr algn="ctr" fontAlgn="ctr"/>
                      <a:r>
                        <a:rPr lang="pt-BR" sz="40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DA REDE DE ATENÇÃO À SAÚDE</a:t>
                      </a:r>
                      <a:endParaRPr lang="pt-BR" sz="4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161" marR="9161" marT="9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619" name="CaixaDeTexto 13"/>
          <p:cNvSpPr txBox="1">
            <a:spLocks noChangeArrowheads="1"/>
          </p:cNvSpPr>
          <p:nvPr/>
        </p:nvSpPr>
        <p:spPr bwMode="auto">
          <a:xfrm>
            <a:off x="285750" y="1032917"/>
            <a:ext cx="8572530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SISTEMA DE GOVERNANÇA</a:t>
            </a:r>
          </a:p>
        </p:txBody>
      </p:sp>
      <p:sp>
        <p:nvSpPr>
          <p:cNvPr id="15" name="Seta para a direita 14"/>
          <p:cNvSpPr/>
          <p:nvPr/>
        </p:nvSpPr>
        <p:spPr>
          <a:xfrm>
            <a:off x="1692275" y="5013871"/>
            <a:ext cx="5832475" cy="28733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CaixaDeTexto 24"/>
          <p:cNvSpPr txBox="1">
            <a:spLocks noChangeArrowheads="1"/>
          </p:cNvSpPr>
          <p:nvPr/>
        </p:nvSpPr>
        <p:spPr bwMode="auto">
          <a:xfrm>
            <a:off x="2051720" y="4757082"/>
            <a:ext cx="51125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sz="2000" b="1" dirty="0" smtClean="0"/>
              <a:t>QUALIFICAÇÃO/EDUCAÇÃO PERMANENTE </a:t>
            </a:r>
            <a:endParaRPr lang="pt-BR" sz="2000" b="1" dirty="0"/>
          </a:p>
        </p:txBody>
      </p:sp>
      <p:sp>
        <p:nvSpPr>
          <p:cNvPr id="17" name="CaixaDeTexto 21"/>
          <p:cNvSpPr txBox="1">
            <a:spLocks noChangeArrowheads="1"/>
          </p:cNvSpPr>
          <p:nvPr/>
        </p:nvSpPr>
        <p:spPr bwMode="auto">
          <a:xfrm>
            <a:off x="2484030" y="3316922"/>
            <a:ext cx="42482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sz="2000" b="1" dirty="0" smtClean="0"/>
              <a:t>PROMOÇÃO E VIGILÂNCIA À SAÚDE</a:t>
            </a:r>
            <a:endParaRPr lang="pt-BR" sz="2000" b="1" dirty="0"/>
          </a:p>
        </p:txBody>
      </p:sp>
      <p:sp>
        <p:nvSpPr>
          <p:cNvPr id="18" name="Seta para a direita 17"/>
          <p:cNvSpPr/>
          <p:nvPr/>
        </p:nvSpPr>
        <p:spPr>
          <a:xfrm>
            <a:off x="1619250" y="3573710"/>
            <a:ext cx="5976938" cy="2873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CaixaDeTexto 24"/>
          <p:cNvSpPr txBox="1">
            <a:spLocks noChangeArrowheads="1"/>
          </p:cNvSpPr>
          <p:nvPr/>
        </p:nvSpPr>
        <p:spPr bwMode="auto">
          <a:xfrm>
            <a:off x="2830661" y="2524894"/>
            <a:ext cx="3541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sz="2000" b="1" dirty="0" smtClean="0"/>
              <a:t>REGIONALIZAÇÃO </a:t>
            </a:r>
            <a:endParaRPr lang="pt-BR" sz="2000" b="1" dirty="0"/>
          </a:p>
        </p:txBody>
      </p:sp>
      <p:sp>
        <p:nvSpPr>
          <p:cNvPr id="14" name="Seta para a direita 13"/>
          <p:cNvSpPr/>
          <p:nvPr/>
        </p:nvSpPr>
        <p:spPr>
          <a:xfrm>
            <a:off x="1619398" y="2797696"/>
            <a:ext cx="5976938" cy="2873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Seta para cima 2"/>
          <p:cNvSpPr/>
          <p:nvPr/>
        </p:nvSpPr>
        <p:spPr>
          <a:xfrm>
            <a:off x="539552" y="5733256"/>
            <a:ext cx="648072" cy="936104"/>
          </a:xfrm>
          <a:prstGeom prst="up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cima 18"/>
          <p:cNvSpPr/>
          <p:nvPr/>
        </p:nvSpPr>
        <p:spPr>
          <a:xfrm>
            <a:off x="8100392" y="5733256"/>
            <a:ext cx="648072" cy="936104"/>
          </a:xfrm>
          <a:prstGeom prst="up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25105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  <p:bldP spid="13" grpId="0"/>
      <p:bldP spid="13" grpId="1"/>
      <p:bldP spid="14" grpId="0" animBg="1"/>
      <p:bldP spid="14" grpId="1" animBg="1"/>
      <p:bldP spid="3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1016" y="260648"/>
            <a:ext cx="8568952" cy="129614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Análise das ras no Tocantins: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Mostra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dos resultados da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oficina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 ras de 2014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8276" y="1752600"/>
            <a:ext cx="8435280" cy="4373563"/>
          </a:xfrm>
        </p:spPr>
        <p:txBody>
          <a:bodyPr>
            <a:normAutofit fontScale="92500" lnSpcReduction="20000"/>
          </a:bodyPr>
          <a:lstStyle/>
          <a:p>
            <a:pPr marL="114300" indent="0" algn="just">
              <a:lnSpc>
                <a:spcPct val="200000"/>
              </a:lnSpc>
              <a:buNone/>
            </a:pPr>
            <a:r>
              <a:rPr lang="pt-BR" b="1" dirty="0" smtClean="0"/>
              <a:t>Oficina realizada em 02 de outubro de 2014, com a Equipe Gestora da Atenção à Saúde, Planejamento e Gestão da Saúde, Logística e Abastecimento das Unidades Hospitalares e Vigilância e Proteção em Saúde e Representantes do Ministério da Saúde (SAS, DAI, QUALISUS REDE TOPAMA) totalizando 71 profissionais na avaliação dos 14 Atributos da Rede de Atenção à Saúde do Tocantins. </a:t>
            </a:r>
            <a:endParaRPr lang="pt-BR" b="1" dirty="0"/>
          </a:p>
        </p:txBody>
      </p:sp>
      <p:sp>
        <p:nvSpPr>
          <p:cNvPr id="5" name="Seta para a direita 4">
            <a:hlinkClick r:id="rId2" action="ppaction://hlinksldjump"/>
          </p:cNvPr>
          <p:cNvSpPr/>
          <p:nvPr/>
        </p:nvSpPr>
        <p:spPr>
          <a:xfrm>
            <a:off x="8072462" y="6143644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002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285720" y="285728"/>
            <a:ext cx="8682801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 font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ea typeface="ＭＳ Ｐゴシック"/>
              </a:rPr>
              <a:t>DESDOBRAMENTOS DA OFICINA 02OUT2014</a:t>
            </a:r>
          </a:p>
          <a:p>
            <a:pPr marL="0" marR="0" lvl="0" indent="0" algn="ctr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14282" y="1785926"/>
            <a:ext cx="8727716" cy="285752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Institucionalizar o </a:t>
            </a:r>
            <a:r>
              <a:rPr lang="pt-BR" sz="16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1600" b="1" i="1" dirty="0" smtClean="0">
                <a:solidFill>
                  <a:schemeClr val="accent3">
                    <a:lumMod val="50000"/>
                  </a:schemeClr>
                </a:solidFill>
              </a:rPr>
              <a:t>PLANEJAMENTO ESTRATÉGICO DA RAS VINCULADO A PROGRAMAÇÃO ANUAL DE  SAÚDE – PAS/PPA”; </a:t>
            </a:r>
          </a:p>
          <a:p>
            <a:pPr algn="just">
              <a:lnSpc>
                <a:spcPct val="150000"/>
              </a:lnSpc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Reflexão dos Planos de Ação Regional das Redes Temática: CEGONHA, RUE, RAPS, DEFICIENTES E CRÔNICA (ONCO – Construção), através dos mapas – </a:t>
            </a:r>
            <a:r>
              <a:rPr lang="pt-BR" sz="1600" b="1" i="1" dirty="0" smtClean="0">
                <a:solidFill>
                  <a:schemeClr val="accent3">
                    <a:lumMod val="50000"/>
                  </a:schemeClr>
                </a:solidFill>
              </a:rPr>
              <a:t>REDE EXISTENTES, REDE PROPOSTA E REDE POSSÍVEL;</a:t>
            </a:r>
          </a:p>
          <a:p>
            <a:pPr algn="just">
              <a:lnSpc>
                <a:spcPct val="150000"/>
              </a:lnSpc>
            </a:pPr>
            <a:r>
              <a:rPr lang="pt-BR" sz="1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Produção do segundo livro “</a:t>
            </a:r>
            <a:r>
              <a:rPr lang="pt-BR" sz="1600" b="1" i="1" dirty="0" smtClean="0">
                <a:solidFill>
                  <a:schemeClr val="accent3">
                    <a:lumMod val="50000"/>
                  </a:schemeClr>
                </a:solidFill>
              </a:rPr>
              <a:t>REGIONALIZAÇÃO DE SAÚDE NO TOCANTINS</a:t>
            </a:r>
            <a:r>
              <a:rPr lang="pt-BR" sz="1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em  fase de finalização.</a:t>
            </a:r>
            <a:endParaRPr lang="pt-BR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7901848"/>
              </p:ext>
            </p:extLst>
          </p:nvPr>
        </p:nvGraphicFramePr>
        <p:xfrm>
          <a:off x="285720" y="1500174"/>
          <a:ext cx="8715437" cy="5072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8235"/>
                <a:gridCol w="1247715"/>
                <a:gridCol w="1255143"/>
                <a:gridCol w="1175302"/>
                <a:gridCol w="1063899"/>
                <a:gridCol w="1255143"/>
              </a:tblGrid>
              <a:tr h="1526313">
                <a:tc gridSpan="6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PLANEJAMENTO ESTRATÉGICO DA RAS </a:t>
                      </a:r>
                      <a:r>
                        <a:rPr lang="pt-BR" sz="2000" b="1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DEVERÁ SER VINCULADO A PROGRAMAÇÃO ANUAL DE  SAÚDE – PAS/PPA  </a:t>
                      </a:r>
                      <a:endParaRPr lang="pt-BR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62" marR="5262" marT="5262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69687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NÓ CRÍTICO (problema</a:t>
                      </a:r>
                      <a:r>
                        <a:rPr lang="pt-BR" sz="20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):</a:t>
                      </a:r>
                      <a:endParaRPr kumimoji="0" lang="pt-B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B5AE53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2" marR="5262" marT="5262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69687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OBJETIVO: </a:t>
                      </a:r>
                      <a:endParaRPr lang="pt-BR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62" marR="5262" marT="526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70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AÇÃO</a:t>
                      </a:r>
                      <a:endParaRPr lang="pt-BR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ATIVIDADE</a:t>
                      </a:r>
                      <a:endParaRPr lang="pt-BR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RESPONSÁVEL</a:t>
                      </a:r>
                      <a:endParaRPr lang="pt-BR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PARCEIROS</a:t>
                      </a:r>
                      <a:endParaRPr lang="pt-BR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RECURSOS</a:t>
                      </a:r>
                      <a:endParaRPr lang="pt-BR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CRONOGRAMA</a:t>
                      </a:r>
                      <a:endParaRPr lang="pt-BR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769687">
                <a:tc>
                  <a:txBody>
                    <a:bodyPr/>
                    <a:lstStyle/>
                    <a:p>
                      <a:pPr algn="just" fontAlgn="t"/>
                      <a:r>
                        <a:rPr lang="pt-BR" sz="2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62" marR="5262" marT="52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2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62" marR="5262" marT="52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2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62" marR="5262" marT="52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2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62" marR="5262" marT="52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769687">
                <a:tc>
                  <a:txBody>
                    <a:bodyPr/>
                    <a:lstStyle/>
                    <a:p>
                      <a:pPr algn="just" fontAlgn="t"/>
                      <a:r>
                        <a:rPr lang="pt-BR" sz="20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62" marR="5262" marT="52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2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62" marR="5262" marT="52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20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62" marR="5262" marT="52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20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62" marR="5262" marT="52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62" marR="5262" marT="52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49787" y="285728"/>
            <a:ext cx="8682801" cy="1000132"/>
          </a:xfr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ea typeface="ＭＳ Ｐゴシック"/>
              </a:rPr>
              <a:t>DESDOBRAMENTOS DA OFICINA 02OUT2014</a:t>
            </a:r>
          </a:p>
          <a:p>
            <a:pPr marL="0" indent="0" algn="ctr" fontAlgn="ctr">
              <a:lnSpc>
                <a:spcPct val="150000"/>
              </a:lnSpc>
              <a:spcBef>
                <a:spcPts val="0"/>
              </a:spcBef>
              <a:buNone/>
            </a:pPr>
            <a:endParaRPr lang="pt-BR" sz="2800" b="1" dirty="0" smtClean="0">
              <a:solidFill>
                <a:schemeClr val="accent3">
                  <a:lumMod val="50000"/>
                </a:schemeClr>
              </a:solidFill>
              <a:ea typeface="ＭＳ Ｐゴシック"/>
            </a:endParaRPr>
          </a:p>
          <a:p>
            <a:pPr marL="0" indent="0" algn="ctr" fontAlgn="ctr">
              <a:lnSpc>
                <a:spcPct val="150000"/>
              </a:lnSpc>
              <a:spcBef>
                <a:spcPts val="0"/>
              </a:spcBef>
              <a:buNone/>
            </a:pPr>
            <a:endParaRPr lang="pt-BR" sz="2800" b="0" i="0" u="none" strike="noStrik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85720" y="1357298"/>
          <a:ext cx="8572559" cy="5355250"/>
        </p:xfrm>
        <a:graphic>
          <a:graphicData uri="http://schemas.openxmlformats.org/drawingml/2006/table">
            <a:tbl>
              <a:tblPr/>
              <a:tblGrid>
                <a:gridCol w="2385616"/>
                <a:gridCol w="1942832"/>
                <a:gridCol w="1253052"/>
                <a:gridCol w="1566314"/>
                <a:gridCol w="677733"/>
                <a:gridCol w="747012"/>
              </a:tblGrid>
              <a:tr h="27794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REDE CEGONHA</a:t>
                      </a:r>
                    </a:p>
                  </a:txBody>
                  <a:tcPr marL="5904" marR="5904" marT="59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685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NÓ CRÍTICO (problema): INSUFICIÊNCIA DE FINANCIAMENTO TRIPARTITE NA ATENÇAO BÁSICA PARA ATUAR COMO ORDENADORA DAS REDES DE ATENÇÃO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5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6938"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OBJETIVO: AUMENTAR O FINANCIAMENTO NA ATENÇAO BÁSICA PARA ATUAR COMO ORDENADORA DAS REDES DE ATENÇÃO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5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69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Ação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Atividade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Responsável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Parceiros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Recursos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Cronograma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081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Sensibilizar os gestores das 03 esferas quanto a importância de aumentar o financiamento da AB.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Discutir nos espaços de gestão (CIR,CIB, CMS,CES,CIT,COSEMS)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Área Técnicas envolvidas e apoiadores do MS.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Estado e Municípios.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Fontes: 250, 102 e 248.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Janeiro a Julho de 2015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469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Elaborar projetos para execução via Convênio com Ministério da Saúde.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Realizar Oficinas, envolvendo gestores municipais de saúde e técnicos das Áreas afins, sobre elaboração e execução de projetos.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Diretorias de Planejamento e Convênio/SESAU.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Ministério da Saúde, Áreas Técnicas e Universidades.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Fonte: 102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Janeiro a Julho de 2015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938">
                <a:tc>
                  <a:txBody>
                    <a:bodyPr/>
                    <a:lstStyle/>
                    <a:p>
                      <a:pPr algn="just" fontAlgn="ctr"/>
                      <a:endParaRPr lang="pt-BR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4" marR="5904" marT="5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pt-BR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4" marR="5904" marT="5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pt-BR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4" marR="5904" marT="5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pt-BR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4" marR="5904" marT="5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pt-BR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4" marR="5904" marT="5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pt-BR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4" marR="5904" marT="59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47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NÓ CRÍTICO (problema):  INEXISTÊNCIA DE INTEGRAÇÃO ENTRE  ATENÇÃO BÁSICA E OS DEMAIS NÍVEIS DE ATENÇÃO NA REDE CEGONHA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5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6938"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OBJETIVO: Promover integração entre média, alta complexidade e Atenção Básica.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5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69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Ação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Atividade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Responsável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Parceiros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Recursos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Cronograma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8568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Promover integração entre as Coordenadorias de Atenção Primária e Atenção Especializada, no nível da gestão.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Realizar oficina para integração das ações de planejamento, execução, monitoramento e avaliação sob responsabilidade das Coordenadorias de Atenção Primária e Especializada.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Coordenadorias da Atenção Primária e Atenção Especializada.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Apoiadores do Ministério da Saúde e Diretoria de Planejamento.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Fonte: 250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Janeiro de 2015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081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Implantação de Linha Guia de Atenção à gestante, puépera e criança.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Construir Linha Guia de Atenção à gestante, puépera e criança.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Áreas Técnicas Afins da DAPS.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Apoiadores do Ministério da Saúde.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Fonte: 102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Janeiro a Dezembro de 2015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081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Promover integração entre média, alta complexidade e Atenção Básica.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Realizar oficinas, envolvendo gestores e profissionais dos 03 níveis de atenção.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Áreas Técnicas Afins da DAPS.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Apoiadores do Ministério da Saúde.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Fonte: 102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Janeiro a Dezembro de 2015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285720" y="285728"/>
            <a:ext cx="8682801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/>
                <a:cs typeface="+mn-cs"/>
              </a:rPr>
              <a:t>DESDOBRAMENTOS DA OFICINA 02OUT2014</a:t>
            </a:r>
          </a:p>
          <a:p>
            <a:pPr marL="0" marR="0" lvl="0" indent="0" algn="ctr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iza\AppData\Local\Temp\Rar$DRa0.655\Mapa_Geral_RUE_Propos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59" y="116632"/>
            <a:ext cx="4717289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uiza\AppData\Local\Temp\Rar$DRa0.655\RUE GER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9" y="116632"/>
            <a:ext cx="4416203" cy="6912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0588" y="1768748"/>
            <a:ext cx="45005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EXISTENTE</a:t>
            </a:r>
            <a:endParaRPr lang="pt-B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452156" y="1891858"/>
            <a:ext cx="4691844" cy="218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PROPOSTA</a:t>
            </a:r>
            <a:endParaRPr lang="pt-BR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22479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Imagem 7" descr="regiões tocantis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356484" cy="6782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pt-B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452156" y="3068960"/>
            <a:ext cx="4500500" cy="25699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4000" dirty="0" smtClean="0">
                <a:latin typeface="Calibri"/>
                <a:ea typeface="Calibri"/>
                <a:cs typeface="Times New Roman"/>
              </a:rPr>
              <a:t>????</a:t>
            </a:r>
            <a:endParaRPr lang="pt-BR" sz="14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452156" y="760636"/>
            <a:ext cx="45005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POSSÍVEL</a:t>
            </a:r>
            <a:endParaRPr lang="pt-B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81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"/>
            <a:ext cx="4500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-24"/>
            <a:ext cx="4572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741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54223062"/>
              </p:ext>
            </p:extLst>
          </p:nvPr>
        </p:nvGraphicFramePr>
        <p:xfrm>
          <a:off x="214282" y="214290"/>
          <a:ext cx="8732516" cy="714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2516"/>
              </a:tblGrid>
              <a:tr h="7143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 dirty="0" smtClean="0">
                          <a:effectLst/>
                        </a:rPr>
                        <a:t>ATRIBUTO 1 – POPULAÇÃO-TERRITÓRIO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ctr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443101"/>
              </p:ext>
            </p:extLst>
          </p:nvPr>
        </p:nvGraphicFramePr>
        <p:xfrm>
          <a:off x="251520" y="790221"/>
          <a:ext cx="8640960" cy="4781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0"/>
              </a:tblGrid>
              <a:tr h="103442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dirty="0">
                          <a:effectLst/>
                        </a:rPr>
                        <a:t>Questões </a:t>
                      </a:r>
                      <a:r>
                        <a:rPr lang="pt-BR" sz="2000" b="1" u="none" strike="noStrike" dirty="0" smtClean="0">
                          <a:effectLst/>
                        </a:rPr>
                        <a:t>Norteadoras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latin typeface="Calibri" pitchFamily="34" charset="0"/>
                        </a:rPr>
                        <a:t>Instrumento de avaliação desenvolvido pela equipe DARAS/SAS/MS</a:t>
                      </a:r>
                    </a:p>
                  </a:txBody>
                  <a:tcPr marL="9525" marR="9525" marT="9525" marB="0" anchor="ctr"/>
                </a:tc>
              </a:tr>
              <a:tr h="47225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01. Há uma população claramente definida sob responsabilidade da RAS, de acordo com suas necessidades sócio-sanitárias?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7225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§  A população de responsabilidade da RAS está toda </a:t>
                      </a:r>
                      <a:r>
                        <a:rPr lang="pt-BR" sz="1600" u="none" strike="noStrike" dirty="0" err="1">
                          <a:effectLst/>
                        </a:rPr>
                        <a:t>adscrita</a:t>
                      </a:r>
                      <a:r>
                        <a:rPr lang="pt-BR" sz="1600" u="none" strike="noStrike" dirty="0">
                          <a:effectLst/>
                        </a:rPr>
                        <a:t> a uma unidade de ABS ou a uma ESF?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64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§  A população está cadastrada na ABS por unidade familiar?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64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§  As unidades familiares estão classificadas por riscos sociais?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64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§  A população está subdividida por perfil demográfico?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64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§  A população está subdividida por fatores de risco?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64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§  A população está subdividida por condições de saúde estabelecidas?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7225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02. O Modelo de atenção praticado está condizente com as necessidades de saúde da população?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89051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03. O PDR, na sua estruturação, incorporou os princípios de </a:t>
                      </a:r>
                      <a:r>
                        <a:rPr lang="pt-BR" sz="1600" u="none" strike="noStrike" dirty="0" err="1">
                          <a:effectLst/>
                        </a:rPr>
                        <a:t>contigüidade</a:t>
                      </a:r>
                      <a:r>
                        <a:rPr lang="pt-BR" sz="1600" u="none" strike="noStrike" dirty="0">
                          <a:effectLst/>
                        </a:rPr>
                        <a:t> territorial, </a:t>
                      </a:r>
                      <a:r>
                        <a:rPr lang="pt-BR" sz="1600" u="none" strike="noStrike" dirty="0" err="1">
                          <a:effectLst/>
                        </a:rPr>
                        <a:t>subsidiaridade</a:t>
                      </a:r>
                      <a:r>
                        <a:rPr lang="pt-BR" sz="1600" u="none" strike="noStrike" dirty="0">
                          <a:effectLst/>
                        </a:rPr>
                        <a:t> econômica e social, economia de escala, relações entre escala e qualidade, identidade cultural, fluxo viários, fluxos assistenciais e acesso?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443101"/>
              </p:ext>
            </p:extLst>
          </p:nvPr>
        </p:nvGraphicFramePr>
        <p:xfrm>
          <a:off x="285721" y="5617053"/>
          <a:ext cx="8572560" cy="1106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72560"/>
              </a:tblGrid>
              <a:tr h="2549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PERCENTUAL DO ESCORE  REFERENTE AS QUESTÕES</a:t>
                      </a:r>
                      <a:r>
                        <a:rPr lang="pt-BR" sz="1400" b="1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BR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NORTEADORAS</a:t>
                      </a:r>
                      <a:endParaRPr lang="pt-BR" sz="1400" b="1" i="0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549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pt-BR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– 30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2493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40 – 65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2493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75 – 100 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8518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128" y="44624"/>
            <a:ext cx="8260672" cy="103942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3600" b="1" dirty="0" smtClean="0">
                <a:latin typeface="Arial"/>
                <a:ea typeface="Calibri"/>
                <a:cs typeface="Times New Roman"/>
              </a:rPr>
              <a:t>Análise dos </a:t>
            </a:r>
            <a:r>
              <a:rPr lang="pt-BR" sz="3600" b="1" dirty="0">
                <a:latin typeface="Arial"/>
                <a:ea typeface="Calibri"/>
                <a:cs typeface="Times New Roman"/>
              </a:rPr>
              <a:t>ATRIBUTOS </a:t>
            </a:r>
            <a:r>
              <a:rPr lang="pt-BR" sz="3600" b="1" dirty="0" smtClean="0">
                <a:latin typeface="Arial"/>
                <a:ea typeface="Calibri"/>
                <a:cs typeface="Times New Roman"/>
              </a:rPr>
              <a:t>Da Ras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9788" y="908720"/>
            <a:ext cx="8640960" cy="812303"/>
          </a:xfr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16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ATRIBUTO 1 – POPULAÇÃO-TERRITÓRIO</a:t>
            </a:r>
          </a:p>
          <a:p>
            <a:pPr marL="114300" indent="0" algn="just">
              <a:buNone/>
            </a:pPr>
            <a:r>
              <a:rPr lang="pt-BR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Objetivo: </a:t>
            </a:r>
            <a:r>
              <a:rPr lang="pt-B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Organizar a população e o território de acordo com amplo conhecimento de suas necessidades e preferências que determinam a oferta de serviços de saúde.</a:t>
            </a:r>
          </a:p>
          <a:p>
            <a:pPr marL="114300" indent="0" algn="just">
              <a:buNone/>
            </a:pPr>
            <a:endParaRPr lang="pt-BR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75595832"/>
              </p:ext>
            </p:extLst>
          </p:nvPr>
        </p:nvGraphicFramePr>
        <p:xfrm>
          <a:off x="214188" y="1713824"/>
          <a:ext cx="8750300" cy="800101"/>
        </p:xfrm>
        <a:graphic>
          <a:graphicData uri="http://schemas.openxmlformats.org/drawingml/2006/table">
            <a:tbl>
              <a:tblPr/>
              <a:tblGrid>
                <a:gridCol w="4206875"/>
                <a:gridCol w="658812"/>
                <a:gridCol w="53975"/>
                <a:gridCol w="538163"/>
                <a:gridCol w="628650"/>
                <a:gridCol w="617537"/>
                <a:gridCol w="722313"/>
                <a:gridCol w="661987"/>
                <a:gridCol w="661988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7012" marR="7012" marT="70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7012" marR="7012" marT="70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7012" marR="7012" marT="701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1</a:t>
                      </a:r>
                    </a:p>
                  </a:txBody>
                  <a:tcPr marL="7012" marR="7012" marT="70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2</a:t>
                      </a:r>
                    </a:p>
                  </a:txBody>
                  <a:tcPr marL="7012" marR="7012" marT="70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3</a:t>
                      </a:r>
                    </a:p>
                  </a:txBody>
                  <a:tcPr marL="7012" marR="7012" marT="70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4</a:t>
                      </a:r>
                    </a:p>
                  </a:txBody>
                  <a:tcPr marL="7012" marR="7012" marT="70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MÉDIA</a:t>
                      </a:r>
                    </a:p>
                  </a:txBody>
                  <a:tcPr marL="7012" marR="7012" marT="70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L="7012" marR="7012" marT="70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</a:rPr>
                        <a:t>ATRIBUTO 1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(9)</a:t>
                      </a:r>
                    </a:p>
                  </a:txBody>
                  <a:tcPr marL="7012" marR="7012" marT="701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L="7012" marR="7012" marT="701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L="7012" marR="7012" marT="701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L="7012" marR="7012" marT="701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7012" marR="7012" marT="701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3,75</a:t>
                      </a:r>
                    </a:p>
                  </a:txBody>
                  <a:tcPr marL="7012" marR="7012" marT="701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41,66</a:t>
                      </a:r>
                    </a:p>
                  </a:txBody>
                  <a:tcPr marL="7012" marR="7012" marT="701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36772" y="2571744"/>
            <a:ext cx="8727716" cy="423756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NÓS CRÍTICOS  </a:t>
            </a:r>
          </a:p>
          <a:p>
            <a:pPr lvl="0" algn="just">
              <a:lnSpc>
                <a:spcPct val="150000"/>
              </a:lnSpc>
            </a:pPr>
            <a:r>
              <a:rPr lang="pt-BR" sz="15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Ausência de protocolo de acesso da assistência à saúde.</a:t>
            </a:r>
          </a:p>
          <a:p>
            <a:pPr lvl="0" algn="just">
              <a:lnSpc>
                <a:spcPct val="150000"/>
              </a:lnSpc>
            </a:pPr>
            <a:r>
              <a:rPr lang="pt-BR" sz="15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Modelo de atenção centrado na doença e não nas necessidades de saúde da população.</a:t>
            </a:r>
          </a:p>
          <a:p>
            <a:pPr lvl="0" algn="just">
              <a:lnSpc>
                <a:spcPct val="150000"/>
              </a:lnSpc>
            </a:pPr>
            <a:r>
              <a:rPr lang="pt-BR" sz="15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Poucos municípios/unidades de saúde subdivide sua população por fatores de risco e condições de saúde.</a:t>
            </a:r>
          </a:p>
          <a:p>
            <a:pPr lvl="0" algn="just">
              <a:lnSpc>
                <a:spcPct val="150000"/>
              </a:lnSpc>
            </a:pPr>
            <a:r>
              <a:rPr lang="pt-BR" sz="15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 baixa densidade populacional, a grande extensão territorial e barreiras geográficas não propiciam organizar os serviços mediante escala e escopo.</a:t>
            </a:r>
          </a:p>
          <a:p>
            <a:pPr lvl="0" algn="just">
              <a:lnSpc>
                <a:spcPct val="150000"/>
              </a:lnSpc>
            </a:pPr>
            <a:r>
              <a:rPr lang="pt-BR" sz="15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Desconhecimento por parte dos municípios dos perfis socioeconômicos e  sociais da população do seu território.</a:t>
            </a:r>
          </a:p>
          <a:p>
            <a:pPr lvl="0" algn="just">
              <a:lnSpc>
                <a:spcPct val="150000"/>
              </a:lnSpc>
            </a:pPr>
            <a:r>
              <a:rPr lang="pt-BR" sz="15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Ausência de análise situacional às condições crônicas segundo as 8 regiões de saúde.   </a:t>
            </a:r>
          </a:p>
          <a:p>
            <a:pPr marL="114300" indent="0" algn="just">
              <a:lnSpc>
                <a:spcPct val="150000"/>
              </a:lnSpc>
              <a:buFont typeface="Arial" pitchFamily="34" charset="0"/>
              <a:buNone/>
            </a:pPr>
            <a:endParaRPr lang="pt-BR" sz="15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8641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8537" y="57256"/>
            <a:ext cx="8798583" cy="1585794"/>
          </a:xfr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16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ATRIBUTO 2 – EXTENSA GAMA DE ESTABELECIMENTOS DE SAÚDE QUE PRESTA SERVIÇOS DE PROMOÇÃO, PREVENÇÃO, DIAGNÓSTICO, TRATAMENTO, GESTÃO DE CASOS, REABILITAÇÃO E CUIDADOS PALIATIVOS E INTEGRA OS PROGRAMAS FOCALIZADOS EM DOENÇAS, RISCOS E POPULAÇÕES ESPECÍFICAS, OS SERVIÇOS DE SAÚDE INDIVIDUAIS E OS COLETIVOS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114300" indent="0" algn="just">
              <a:buNone/>
            </a:pPr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Objetivo</a:t>
            </a:r>
            <a:r>
              <a:rPr lang="pt-BR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pt-B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Organizar os serviços de atenção à saúde mediante critérios estabelecidos no processo organizativo da RAS no Estado do Tocantins.</a:t>
            </a:r>
          </a:p>
          <a:p>
            <a:pPr marL="114300" indent="0" algn="just">
              <a:buNone/>
            </a:pPr>
            <a:endParaRPr lang="pt-BR" sz="16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04873" y="2288216"/>
            <a:ext cx="8727716" cy="447478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Font typeface="Arial" pitchFamily="34" charset="0"/>
              <a:buNone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NÓS CRÍTICOS </a:t>
            </a:r>
          </a:p>
          <a:p>
            <a:pPr algn="just"/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O 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ponto de atenção secundário e terciário não organizado de acordo com escala e escopo.</a:t>
            </a:r>
          </a:p>
          <a:p>
            <a:pPr lvl="0" algn="just"/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Demora na entrega dos resultados de exames de análises clínicas.</a:t>
            </a:r>
          </a:p>
          <a:p>
            <a:pPr lvl="0" algn="just"/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Baixa qualidade no pré-natal para o diagnóstico e tratamento da sífilis congênita/HIV-AIDS no Tocantins.</a:t>
            </a:r>
          </a:p>
          <a:p>
            <a:pPr lvl="0" algn="just"/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Necessidade de ampliação serviço de radioterapia de Araguaína e a implantação do serviço em Palmas.</a:t>
            </a:r>
          </a:p>
          <a:p>
            <a:pPr lvl="0" algn="just"/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Inexistência de laboratório tipo I e II.</a:t>
            </a:r>
          </a:p>
          <a:p>
            <a:pPr lvl="0" algn="just"/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Inexistência de equipamentos para testes de qualidade para os serviços públicos de mamografia.</a:t>
            </a:r>
          </a:p>
          <a:p>
            <a:pPr lvl="0" algn="just"/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Necessidade de ampliar o serviço de diagnóstico em câncer de mama e colo de útero.</a:t>
            </a:r>
          </a:p>
          <a:p>
            <a:pPr lvl="0" algn="just"/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Inexistência de mapeamento dos pontos de atenção para as condições crônicas.</a:t>
            </a:r>
          </a:p>
          <a:p>
            <a:pPr lvl="0" algn="just"/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Inexistência da manutenção preventiva dos equipamentos para exames de média e alta complexidade.</a:t>
            </a:r>
          </a:p>
          <a:p>
            <a:pPr marL="114300" indent="0" algn="just">
              <a:buFont typeface="Arial" pitchFamily="34" charset="0"/>
              <a:buNone/>
            </a:pPr>
            <a:endParaRPr lang="pt-BR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1058838"/>
              </p:ext>
            </p:extLst>
          </p:nvPr>
        </p:nvGraphicFramePr>
        <p:xfrm>
          <a:off x="214282" y="1677177"/>
          <a:ext cx="8713788" cy="500899"/>
        </p:xfrm>
        <a:graphic>
          <a:graphicData uri="http://schemas.openxmlformats.org/drawingml/2006/table">
            <a:tbl>
              <a:tblPr/>
              <a:tblGrid>
                <a:gridCol w="3641725"/>
                <a:gridCol w="568325"/>
                <a:gridCol w="696913"/>
                <a:gridCol w="569912"/>
                <a:gridCol w="639763"/>
                <a:gridCol w="827087"/>
                <a:gridCol w="625475"/>
                <a:gridCol w="571500"/>
                <a:gridCol w="573088"/>
              </a:tblGrid>
              <a:tr h="221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5117" marR="5117" marT="511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5117" marR="5117" marT="511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5117" marR="5117" marT="511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1</a:t>
                      </a:r>
                    </a:p>
                  </a:txBody>
                  <a:tcPr marL="7012" marR="7012" marT="70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2</a:t>
                      </a:r>
                    </a:p>
                  </a:txBody>
                  <a:tcPr marL="7012" marR="7012" marT="70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3</a:t>
                      </a:r>
                    </a:p>
                  </a:txBody>
                  <a:tcPr marL="7012" marR="7012" marT="70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4</a:t>
                      </a:r>
                    </a:p>
                  </a:txBody>
                  <a:tcPr marL="7012" marR="7012" marT="70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MÉDIA</a:t>
                      </a:r>
                    </a:p>
                  </a:txBody>
                  <a:tcPr marL="7012" marR="7012" marT="70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L="7012" marR="7012" marT="701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12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</a:rPr>
                        <a:t>ATRIBUTO 2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(24)</a:t>
                      </a:r>
                    </a:p>
                  </a:txBody>
                  <a:tcPr marL="5117" marR="5117" marT="5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marL="5117" marR="5117" marT="5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marL="5117" marR="5117" marT="5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L="5117" marR="5117" marT="5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5117" marR="5117" marT="5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5,75</a:t>
                      </a:r>
                    </a:p>
                  </a:txBody>
                  <a:tcPr marL="5117" marR="5117" marT="5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23,96</a:t>
                      </a:r>
                    </a:p>
                  </a:txBody>
                  <a:tcPr marL="5117" marR="5117" marT="5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652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9679" y="133732"/>
            <a:ext cx="8722910" cy="1795070"/>
          </a:xfr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just" fontAlgn="ctr">
              <a:spcBef>
                <a:spcPts val="0"/>
              </a:spcBef>
              <a:buNone/>
            </a:pPr>
            <a:r>
              <a:rPr lang="pt-BR" sz="1600" b="1" dirty="0">
                <a:solidFill>
                  <a:schemeClr val="accent3">
                    <a:lumMod val="50000"/>
                  </a:schemeClr>
                </a:solidFill>
                <a:latin typeface="Calibri"/>
                <a:ea typeface="ＭＳ Ｐゴシック"/>
              </a:rPr>
              <a:t>ATRIBUTO 3 – ATENÇÃO BÁSICA EM SAÚDE ESTRUTURADA COMO PRIMEIRO NÍVEL DE ATENÇÃO E PORTA DE ENTRADA DO SISTEMA, CONSTITUÍDA DE EQUIPE MULTIDISCIPLINAR QUE COBRE TODA A POPULAÇÃO, INTEGRANDO, COORDENANDO O CUIDADO, E ATENDENDO AS SUAS NECESSIDADES DE SAÚDE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ＭＳ Ｐゴシック"/>
              </a:rPr>
              <a:t>.</a:t>
            </a:r>
          </a:p>
          <a:p>
            <a:pPr marL="0" indent="0" algn="just" fontAlgn="ctr">
              <a:spcBef>
                <a:spcPts val="0"/>
              </a:spcBef>
              <a:buNone/>
            </a:pPr>
            <a:endParaRPr lang="pt-BR" sz="400" b="1" dirty="0" smtClean="0">
              <a:solidFill>
                <a:schemeClr val="accent3">
                  <a:lumMod val="50000"/>
                </a:schemeClr>
              </a:solidFill>
              <a:latin typeface="Calibri"/>
              <a:ea typeface="ＭＳ Ｐゴシック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r>
              <a:rPr lang="pt-BR" sz="1600" b="1" dirty="0">
                <a:solidFill>
                  <a:schemeClr val="tx1"/>
                </a:solidFill>
                <a:latin typeface="Calibri"/>
                <a:ea typeface="ＭＳ Ｐゴシック"/>
              </a:rPr>
              <a:t>Objetivo: </a:t>
            </a:r>
            <a:r>
              <a:rPr lang="pt-BR" sz="1600" dirty="0">
                <a:solidFill>
                  <a:schemeClr val="tx1"/>
                </a:solidFill>
                <a:latin typeface="Calibri"/>
                <a:ea typeface="ＭＳ Ｐゴシック"/>
              </a:rPr>
              <a:t>Fortalecer a APS para realizar a coordenação do cuidado e ordenar a organização da rede de atenção. </a:t>
            </a:r>
            <a:endParaRPr lang="pt-BR" sz="1600" dirty="0" smtClean="0">
              <a:solidFill>
                <a:schemeClr val="tx1"/>
              </a:solidFill>
              <a:latin typeface="Calibri"/>
              <a:ea typeface="ＭＳ Ｐゴシック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pt-BR" sz="1600" b="0" i="0" u="none" strike="noStrike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92998" y="2775228"/>
            <a:ext cx="8727716" cy="365416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NÓS CRÍTICOS  </a:t>
            </a:r>
          </a:p>
          <a:p>
            <a:pPr algn="just">
              <a:lnSpc>
                <a:spcPct val="150000"/>
              </a:lnSpc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Incipiente 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relação entre a Atenção Básica e os demais níveis de atenção da RAS.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Processos de trabalho fragmentado e pouco resolutivo.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Deficiência no processo de trabalho interdisciplinar na atenção básica ainda muito focada no profissional médico.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Baixo alcance e pouca efetividade das ações de prevenção.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 Atenção Básica não assumiu o seu papel de ordenadora do cuidado na RAS.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Baixo envolvimento da Atenção Básica relacionado aos serviços prestados às pessoas com necessidades especiais.</a:t>
            </a:r>
          </a:p>
          <a:p>
            <a:pPr marL="114300" indent="0" algn="just">
              <a:lnSpc>
                <a:spcPct val="150000"/>
              </a:lnSpc>
              <a:buFont typeface="Arial" pitchFamily="34" charset="0"/>
              <a:buNone/>
            </a:pPr>
            <a:endParaRPr lang="pt-BR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642700"/>
              </p:ext>
            </p:extLst>
          </p:nvPr>
        </p:nvGraphicFramePr>
        <p:xfrm>
          <a:off x="214760" y="2027232"/>
          <a:ext cx="8717828" cy="615950"/>
        </p:xfrm>
        <a:graphic>
          <a:graphicData uri="http://schemas.openxmlformats.org/drawingml/2006/table">
            <a:tbl>
              <a:tblPr/>
              <a:tblGrid>
                <a:gridCol w="3642757"/>
                <a:gridCol w="569474"/>
                <a:gridCol w="859703"/>
                <a:gridCol w="622815"/>
                <a:gridCol w="625951"/>
                <a:gridCol w="625952"/>
                <a:gridCol w="625951"/>
                <a:gridCol w="572613"/>
                <a:gridCol w="572612"/>
              </a:tblGrid>
              <a:tr h="30797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233" marR="6233" marT="623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233" marR="6233" marT="623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233" marR="6233" marT="623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1</a:t>
                      </a:r>
                    </a:p>
                  </a:txBody>
                  <a:tcPr marL="6233" marR="6233" marT="623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2</a:t>
                      </a:r>
                    </a:p>
                  </a:txBody>
                  <a:tcPr marL="6233" marR="6233" marT="623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3</a:t>
                      </a:r>
                    </a:p>
                  </a:txBody>
                  <a:tcPr marL="6233" marR="6233" marT="623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4</a:t>
                      </a:r>
                    </a:p>
                  </a:txBody>
                  <a:tcPr marL="6233" marR="6233" marT="623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MÉDIA</a:t>
                      </a:r>
                    </a:p>
                  </a:txBody>
                  <a:tcPr marL="6233" marR="6233" marT="623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L="6233" marR="6233" marT="623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79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</a:rPr>
                        <a:t>ATRIBUTO 3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(24)</a:t>
                      </a:r>
                    </a:p>
                  </a:txBody>
                  <a:tcPr marL="6233" marR="6233" marT="623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marL="6233" marR="6233" marT="623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13</a:t>
                      </a:r>
                    </a:p>
                  </a:txBody>
                  <a:tcPr marL="6233" marR="6233" marT="623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L="6233" marR="6233" marT="623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L="6233" marR="6233" marT="623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10,50</a:t>
                      </a:r>
                    </a:p>
                  </a:txBody>
                  <a:tcPr marL="6233" marR="6233" marT="623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43,75</a:t>
                      </a:r>
                    </a:p>
                  </a:txBody>
                  <a:tcPr marL="6233" marR="6233" marT="623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344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6037" y="204600"/>
            <a:ext cx="8682801" cy="1509888"/>
          </a:xfr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just" fontAlgn="ctr">
              <a:spcBef>
                <a:spcPts val="0"/>
              </a:spcBef>
              <a:buNone/>
            </a:pPr>
            <a:r>
              <a:rPr lang="pt-BR" sz="16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ATRIBUTO 4 – PRESTAÇÃO DE SERVIÇOS ESPECIALIZADOS EM LUGAR ADEQUADO </a:t>
            </a:r>
            <a:endParaRPr lang="pt-BR" sz="16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(</a:t>
            </a:r>
            <a:r>
              <a:rPr lang="pt-BR" sz="16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Acesso aos especialistas desregulado e concentrado no ambiente hospital ou regulado e com predomínio hospitalar ou lugar apropriado  e preferencialmente em ambientes extra-hospitalares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).</a:t>
            </a:r>
          </a:p>
          <a:p>
            <a:pPr marL="0" indent="0" algn="just" fontAlgn="ctr">
              <a:spcBef>
                <a:spcPts val="0"/>
              </a:spcBef>
              <a:buNone/>
            </a:pPr>
            <a:endParaRPr lang="pt-BR" sz="16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r>
              <a:rPr lang="pt-BR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Objetivo: </a:t>
            </a:r>
            <a:r>
              <a:rPr lang="pt-B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Garantir a prestação de serviços especializados na rede de atenção à saúde em tempo resposta oportuno para a população tocantinense.</a:t>
            </a:r>
          </a:p>
          <a:p>
            <a:pPr marL="0" indent="0" algn="just" fontAlgn="ctr">
              <a:spcBef>
                <a:spcPts val="0"/>
              </a:spcBef>
              <a:buNone/>
            </a:pPr>
            <a:endParaRPr lang="pt-BR" sz="16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pt-BR" sz="16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04873" y="3143248"/>
            <a:ext cx="8727716" cy="314327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NÓS CRÍTICOS  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Capacidade instalada insuficiente dos serviços secundários e terciários para toda a rede de atenção à saúde.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Não inserção da enfermeira obstetra na realização dos partos nos hospitais e maternidades.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Não existe estrutura física, recursos humanos e recursos financeiros suficientes para habilitação e manutenção dos leitos de cuidados prolongados e para ampliação de leitos novos de UTI e leitos clínicos.</a:t>
            </a:r>
          </a:p>
          <a:p>
            <a:pPr marL="114300" indent="0" algn="just">
              <a:lnSpc>
                <a:spcPct val="150000"/>
              </a:lnSpc>
              <a:buFont typeface="Arial" pitchFamily="34" charset="0"/>
              <a:buNone/>
            </a:pPr>
            <a:endParaRPr lang="pt-BR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06453537"/>
              </p:ext>
            </p:extLst>
          </p:nvPr>
        </p:nvGraphicFramePr>
        <p:xfrm>
          <a:off x="214282" y="2027232"/>
          <a:ext cx="8717828" cy="615950"/>
        </p:xfrm>
        <a:graphic>
          <a:graphicData uri="http://schemas.openxmlformats.org/drawingml/2006/table">
            <a:tbl>
              <a:tblPr/>
              <a:tblGrid>
                <a:gridCol w="3642757"/>
                <a:gridCol w="569474"/>
                <a:gridCol w="859703"/>
                <a:gridCol w="622815"/>
                <a:gridCol w="625951"/>
                <a:gridCol w="625952"/>
                <a:gridCol w="625951"/>
                <a:gridCol w="572613"/>
                <a:gridCol w="572612"/>
              </a:tblGrid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5772" marR="5772" marT="577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5772" marR="5772" marT="577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5772" marR="5772" marT="577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1</a:t>
                      </a:r>
                    </a:p>
                  </a:txBody>
                  <a:tcPr marL="5772" marR="5772" marT="57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2</a:t>
                      </a:r>
                    </a:p>
                  </a:txBody>
                  <a:tcPr marL="5772" marR="5772" marT="57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3</a:t>
                      </a:r>
                    </a:p>
                  </a:txBody>
                  <a:tcPr marL="5772" marR="5772" marT="57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4</a:t>
                      </a:r>
                    </a:p>
                  </a:txBody>
                  <a:tcPr marL="5772" marR="5772" marT="57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MÉDIA</a:t>
                      </a:r>
                    </a:p>
                  </a:txBody>
                  <a:tcPr marL="5772" marR="5772" marT="57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L="5772" marR="5772" marT="57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79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</a:rPr>
                        <a:t>ATRIBUTO 4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(30)</a:t>
                      </a:r>
                    </a:p>
                  </a:txBody>
                  <a:tcPr marL="5813" marR="5813" marT="581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16</a:t>
                      </a:r>
                    </a:p>
                  </a:txBody>
                  <a:tcPr marL="5813" marR="5813" marT="581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marL="5813" marR="5813" marT="581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18</a:t>
                      </a:r>
                    </a:p>
                  </a:txBody>
                  <a:tcPr marL="5813" marR="5813" marT="581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16</a:t>
                      </a:r>
                    </a:p>
                  </a:txBody>
                  <a:tcPr marL="5813" marR="5813" marT="581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15,25</a:t>
                      </a:r>
                    </a:p>
                  </a:txBody>
                  <a:tcPr marL="5772" marR="5772" marT="577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50,83</a:t>
                      </a:r>
                    </a:p>
                  </a:txBody>
                  <a:tcPr marL="5772" marR="5772" marT="577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193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9787" y="259508"/>
            <a:ext cx="8682801" cy="1812170"/>
          </a:xfr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just" fontAlgn="ctr">
              <a:spcBef>
                <a:spcPts val="0"/>
              </a:spcBef>
              <a:buNone/>
            </a:pPr>
            <a:r>
              <a:rPr lang="pt-BR" sz="16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/>
              </a:rPr>
              <a:t>ATRIBUTO 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/>
              </a:rPr>
              <a:t>5 </a:t>
            </a:r>
            <a:r>
              <a:rPr lang="pt-BR" sz="16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/>
              </a:rPr>
              <a:t>– MECANISMOS DE COORDENAÇÃO ASSISTENCIAL </a:t>
            </a:r>
            <a:endParaRPr lang="pt-BR" sz="16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r>
              <a:rPr lang="pt-BR" sz="1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/>
              </a:rPr>
              <a:t>(</a:t>
            </a: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/>
              </a:rPr>
              <a:t>prontuário clínico unificado para todos os níveis assistenciais, trajetórias clínicas, protocolos clínicos, linhas de cuidado, sistemas de referência e </a:t>
            </a:r>
            <a:r>
              <a:rPr lang="pt-BR" sz="1400" b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/>
              </a:rPr>
              <a:t>contra-referência</a:t>
            </a: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/>
              </a:rPr>
              <a:t> efetivos, realização de </a:t>
            </a:r>
            <a:r>
              <a:rPr lang="pt-BR" sz="1400" b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/>
              </a:rPr>
              <a:t>interconsultas</a:t>
            </a: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/>
              </a:rPr>
              <a:t>, relatórios de alta hospitalar, sessões clínicas integradas entre níveis assistenciais, rotatividade de pessoal entre diferentes níveis assistenciais, uso de ferramentas da gestão da clínica). </a:t>
            </a:r>
            <a:endParaRPr lang="pt-BR" sz="14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pt-BR" sz="8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pt-BR" sz="8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r>
              <a:rPr lang="pt-BR" sz="1600" b="1" dirty="0">
                <a:solidFill>
                  <a:schemeClr val="tx1"/>
                </a:solidFill>
                <a:latin typeface="Calibri" pitchFamily="34" charset="0"/>
              </a:rPr>
              <a:t>Objetivo: </a:t>
            </a:r>
            <a:r>
              <a:rPr lang="pt-BR" sz="1600" dirty="0">
                <a:solidFill>
                  <a:schemeClr val="tx1"/>
                </a:solidFill>
                <a:latin typeface="Calibri" pitchFamily="34" charset="0"/>
              </a:rPr>
              <a:t>Implantar mecanismos que garantam o acesso, atendimento e fluxo dos pacientes na RAS.</a:t>
            </a:r>
          </a:p>
          <a:p>
            <a:pPr marL="0" indent="0" algn="just" fontAlgn="ctr">
              <a:spcBef>
                <a:spcPts val="0"/>
              </a:spcBef>
              <a:buNone/>
            </a:pPr>
            <a:endParaRPr lang="pt-BR" sz="14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91387" y="3332482"/>
            <a:ext cx="8727716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Font typeface="Arial" pitchFamily="34" charset="0"/>
              <a:buNone/>
            </a:pPr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NÓS CRÍTICOS  </a:t>
            </a:r>
          </a:p>
          <a:p>
            <a:pPr marL="114300" indent="0" algn="just">
              <a:buFont typeface="Arial" pitchFamily="34" charset="0"/>
              <a:buNone/>
            </a:pPr>
            <a:endParaRPr lang="pt-BR" sz="4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algn="just"/>
            <a:r>
              <a:rPr lang="pt-BR" sz="15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Inexistência do prontuário eletrônico: prontuário único</a:t>
            </a:r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</a:t>
            </a:r>
          </a:p>
          <a:p>
            <a:pPr algn="just"/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Os </a:t>
            </a:r>
            <a:r>
              <a:rPr lang="pt-BR" sz="15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níveis primário, secundário e terciário não operam de forma integrada resultando na ausência de referência e contra referência do cuidado</a:t>
            </a:r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</a:t>
            </a:r>
          </a:p>
          <a:p>
            <a:pPr algn="just"/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Falta </a:t>
            </a:r>
            <a:r>
              <a:rPr lang="pt-BR" sz="15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de protocolos clínicos padronizados e institucionalizados, para utilização de acordo com o perfil epidemiológico de cada região de saúde</a:t>
            </a:r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</a:t>
            </a:r>
          </a:p>
          <a:p>
            <a:pPr algn="just"/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Ausência </a:t>
            </a:r>
            <a:r>
              <a:rPr lang="pt-BR" sz="15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de protocolos clínicos e de acesso para os exames de imagenologia</a:t>
            </a:r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</a:t>
            </a:r>
          </a:p>
          <a:p>
            <a:pPr algn="just"/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Ausência </a:t>
            </a:r>
            <a:r>
              <a:rPr lang="pt-BR" sz="15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de protocolos clínicos e grande concentração dos exames de análises clínicas em alguns municípios</a:t>
            </a:r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</a:t>
            </a:r>
          </a:p>
          <a:p>
            <a:pPr algn="just"/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Utilização </a:t>
            </a:r>
            <a:r>
              <a:rPr lang="pt-BR" sz="15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incipiente do protocolo de atenção ao parto e nascimento</a:t>
            </a:r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</a:t>
            </a:r>
          </a:p>
          <a:p>
            <a:pPr algn="just"/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Falta </a:t>
            </a:r>
            <a:r>
              <a:rPr lang="pt-BR" sz="15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integração das ações no âmbito materno infantil com a rede cegonha.</a:t>
            </a:r>
          </a:p>
          <a:p>
            <a:pPr marL="114300" indent="0" algn="just">
              <a:buFont typeface="Arial" pitchFamily="34" charset="0"/>
              <a:buNone/>
            </a:pPr>
            <a:endParaRPr lang="pt-BR" sz="15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6239589"/>
              </p:ext>
            </p:extLst>
          </p:nvPr>
        </p:nvGraphicFramePr>
        <p:xfrm>
          <a:off x="214760" y="2312984"/>
          <a:ext cx="8717828" cy="615950"/>
        </p:xfrm>
        <a:graphic>
          <a:graphicData uri="http://schemas.openxmlformats.org/drawingml/2006/table">
            <a:tbl>
              <a:tblPr/>
              <a:tblGrid>
                <a:gridCol w="3642757"/>
                <a:gridCol w="569474"/>
                <a:gridCol w="859703"/>
                <a:gridCol w="622815"/>
                <a:gridCol w="625951"/>
                <a:gridCol w="625952"/>
                <a:gridCol w="625951"/>
                <a:gridCol w="572613"/>
                <a:gridCol w="572612"/>
              </a:tblGrid>
              <a:tr h="3079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7012" marR="7012" marT="7006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7012" marR="7012" marT="700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7012" marR="7012" marT="700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1</a:t>
                      </a:r>
                    </a:p>
                  </a:txBody>
                  <a:tcPr marL="7012" marR="7012" marT="700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2</a:t>
                      </a:r>
                    </a:p>
                  </a:txBody>
                  <a:tcPr marL="7012" marR="7012" marT="700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3</a:t>
                      </a:r>
                    </a:p>
                  </a:txBody>
                  <a:tcPr marL="7012" marR="7012" marT="700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4</a:t>
                      </a:r>
                    </a:p>
                  </a:txBody>
                  <a:tcPr marL="7012" marR="7012" marT="700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MÉDIA</a:t>
                      </a:r>
                    </a:p>
                  </a:txBody>
                  <a:tcPr marL="7012" marR="7012" marT="700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L="7012" marR="7012" marT="700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79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</a:rPr>
                        <a:t>ATRIBUTO 5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(6)</a:t>
                      </a:r>
                    </a:p>
                  </a:txBody>
                  <a:tcPr marL="7012" marR="7012" marT="70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7012" marR="7012" marT="70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7012" marR="7012" marT="70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7012" marR="7012" marT="70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7012" marR="7012" marT="70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0,75</a:t>
                      </a:r>
                    </a:p>
                  </a:txBody>
                  <a:tcPr marL="7012" marR="7012" marT="70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12,50</a:t>
                      </a:r>
                    </a:p>
                  </a:txBody>
                  <a:tcPr marL="7012" marR="7012" marT="70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339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6037" y="188070"/>
            <a:ext cx="8682801" cy="1669294"/>
          </a:xfr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/>
              </a:rPr>
              <a:t>ATRIBUTO 6 - ATENÇÃO À SAÚDE CENTRADA NO INDIVÍDUO, NA FAMÍLIA E NA COMUNIDADE, TENDO EM CONTA AS PARTICULARIDADES CULTURAIS, GÊNERO, ASSIM COMO A DIVERSIDADE DA POPULAÇÃO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/>
              </a:rPr>
              <a:t>.</a:t>
            </a:r>
          </a:p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endParaRPr lang="pt-BR" sz="4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/>
            </a:endParaRPr>
          </a:p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  <a:ea typeface="ＭＳ Ｐゴシック"/>
              </a:rPr>
              <a:t>Objetivo: </a:t>
            </a:r>
            <a:r>
              <a:rPr lang="pt-BR" sz="1600" dirty="0" smtClean="0">
                <a:solidFill>
                  <a:schemeClr val="tx1"/>
                </a:solidFill>
                <a:latin typeface="Calibri" pitchFamily="34" charset="0"/>
              </a:rPr>
              <a:t>Fortalecer </a:t>
            </a:r>
            <a:r>
              <a:rPr lang="pt-BR" sz="1600" dirty="0">
                <a:solidFill>
                  <a:schemeClr val="tx1"/>
                </a:solidFill>
                <a:latin typeface="Calibri" pitchFamily="34" charset="0"/>
              </a:rPr>
              <a:t>o papel da Atenção Primária, através das equipes da Estratégia Saúde da Família.</a:t>
            </a:r>
          </a:p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endParaRPr lang="pt-BR" sz="1600" b="1" dirty="0">
              <a:solidFill>
                <a:schemeClr val="tx1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01147" y="3143248"/>
            <a:ext cx="8727716" cy="321471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NÓS CRÍTICOS  </a:t>
            </a:r>
          </a:p>
          <a:p>
            <a:pPr algn="just">
              <a:lnSpc>
                <a:spcPct val="150000"/>
              </a:lnSpc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Implantação/implementação 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do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e.SUS 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nos 139 municípios do estado do Tocantins.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Pouca utilização de ações de promoção e educação em saúde no cotidiano dos serviços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Ausência da utilização dos Sistemas de Informação em Saúde pela equipe gestora dos municípios, para subsidiar a análise situacional de cada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micro área, 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município e região de saúde. </a:t>
            </a:r>
          </a:p>
          <a:p>
            <a:pPr marL="114300" indent="0" algn="just">
              <a:lnSpc>
                <a:spcPct val="150000"/>
              </a:lnSpc>
              <a:buFont typeface="Arial" pitchFamily="34" charset="0"/>
              <a:buNone/>
            </a:pPr>
            <a:endParaRPr lang="pt-BR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7297640"/>
              </p:ext>
            </p:extLst>
          </p:nvPr>
        </p:nvGraphicFramePr>
        <p:xfrm>
          <a:off x="214760" y="2071678"/>
          <a:ext cx="8717828" cy="615950"/>
        </p:xfrm>
        <a:graphic>
          <a:graphicData uri="http://schemas.openxmlformats.org/drawingml/2006/table">
            <a:tbl>
              <a:tblPr/>
              <a:tblGrid>
                <a:gridCol w="3642757"/>
                <a:gridCol w="569474"/>
                <a:gridCol w="859703"/>
                <a:gridCol w="622815"/>
                <a:gridCol w="625951"/>
                <a:gridCol w="625952"/>
                <a:gridCol w="625951"/>
                <a:gridCol w="572613"/>
                <a:gridCol w="572612"/>
              </a:tblGrid>
              <a:tr h="3079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7011" marR="7011" marT="7011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7011" marR="7011" marT="70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7011" marR="7011" marT="70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1</a:t>
                      </a:r>
                    </a:p>
                  </a:txBody>
                  <a:tcPr marL="7011" marR="7011" marT="701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2</a:t>
                      </a:r>
                    </a:p>
                  </a:txBody>
                  <a:tcPr marL="7011" marR="7011" marT="701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3</a:t>
                      </a:r>
                    </a:p>
                  </a:txBody>
                  <a:tcPr marL="7011" marR="7011" marT="701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SALA 4</a:t>
                      </a:r>
                    </a:p>
                  </a:txBody>
                  <a:tcPr marL="7011" marR="7011" marT="701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MÉDIA</a:t>
                      </a:r>
                    </a:p>
                  </a:txBody>
                  <a:tcPr marL="7011" marR="7011" marT="701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L="7011" marR="7011" marT="701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7975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</a:rPr>
                        <a:t>ATRIBUTO 6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(9)</a:t>
                      </a:r>
                    </a:p>
                  </a:txBody>
                  <a:tcPr marL="7011" marR="7011" marT="7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7011" marR="7011" marT="7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7011" marR="7011" marT="7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L="7011" marR="7011" marT="7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L="7011" marR="7011" marT="7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4,50</a:t>
                      </a:r>
                    </a:p>
                  </a:txBody>
                  <a:tcPr marL="7011" marR="7011" marT="7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50,00</a:t>
                      </a:r>
                    </a:p>
                  </a:txBody>
                  <a:tcPr marL="7011" marR="7011" marT="7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403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rmacêutico">
  <a:themeElements>
    <a:clrScheme name="Farmacêutic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Farmacêutic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armacêut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709</TotalTime>
  <Words>3070</Words>
  <Application>Microsoft Office PowerPoint</Application>
  <PresentationFormat>Apresentação na tela (4:3)</PresentationFormat>
  <Paragraphs>511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Farmacêutico</vt:lpstr>
      <vt:lpstr>Fórum Interno de rede de atenção à saúde  a (re) engrenagem e a interação para a operacionalização da ras no tocantins</vt:lpstr>
      <vt:lpstr>Análise das ras no Tocantins:  Mostra dos resultados da  oficina da ras de 2014</vt:lpstr>
      <vt:lpstr>Slide 3</vt:lpstr>
      <vt:lpstr>Análise dos ATRIBUTOS Da Ras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Soraia Roges Jordy Sant´Ana</dc:creator>
  <cp:lastModifiedBy>carlosjunior</cp:lastModifiedBy>
  <cp:revision>85</cp:revision>
  <dcterms:created xsi:type="dcterms:W3CDTF">2015-09-24T19:35:34Z</dcterms:created>
  <dcterms:modified xsi:type="dcterms:W3CDTF">2015-10-15T19:47:57Z</dcterms:modified>
</cp:coreProperties>
</file>