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344" r:id="rId4"/>
    <p:sldId id="345" r:id="rId5"/>
    <p:sldId id="422" r:id="rId6"/>
    <p:sldId id="423" r:id="rId7"/>
    <p:sldId id="349" r:id="rId8"/>
    <p:sldId id="350" r:id="rId9"/>
    <p:sldId id="351" r:id="rId10"/>
    <p:sldId id="387" r:id="rId11"/>
    <p:sldId id="388" r:id="rId12"/>
    <p:sldId id="397" r:id="rId13"/>
    <p:sldId id="390" r:id="rId14"/>
    <p:sldId id="393" r:id="rId15"/>
    <p:sldId id="389" r:id="rId16"/>
    <p:sldId id="394" r:id="rId17"/>
    <p:sldId id="396" r:id="rId18"/>
    <p:sldId id="395" r:id="rId19"/>
    <p:sldId id="400" r:id="rId20"/>
    <p:sldId id="401" r:id="rId21"/>
    <p:sldId id="343" r:id="rId22"/>
    <p:sldId id="301" r:id="rId23"/>
    <p:sldId id="412" r:id="rId24"/>
    <p:sldId id="413" r:id="rId25"/>
    <p:sldId id="415" r:id="rId26"/>
    <p:sldId id="407" r:id="rId27"/>
    <p:sldId id="408" r:id="rId28"/>
    <p:sldId id="409" r:id="rId29"/>
    <p:sldId id="410" r:id="rId30"/>
    <p:sldId id="329" r:id="rId31"/>
    <p:sldId id="417" r:id="rId32"/>
    <p:sldId id="419" r:id="rId33"/>
    <p:sldId id="416" r:id="rId34"/>
    <p:sldId id="42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5" autoAdjust="0"/>
  </p:normalViewPr>
  <p:slideViewPr>
    <p:cSldViewPr>
      <p:cViewPr>
        <p:scale>
          <a:sx n="68" d="100"/>
          <a:sy n="68" d="100"/>
        </p:scale>
        <p:origin x="-15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0130D-88BB-F24C-AE0C-58449FD83254}" type="datetimeFigureOut">
              <a:rPr lang="en-US" smtClean="0"/>
              <a:t>24/09/15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5F959-1661-C146-9055-85C4645CB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7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Eficiencia</a:t>
            </a:r>
            <a:r>
              <a:rPr lang="en-US" dirty="0" smtClean="0"/>
              <a:t> – </a:t>
            </a:r>
            <a:r>
              <a:rPr lang="en-US" dirty="0" err="1" smtClean="0"/>
              <a:t>é</a:t>
            </a:r>
            <a:r>
              <a:rPr lang="en-US" dirty="0" smtClean="0"/>
              <a:t> a </a:t>
            </a:r>
            <a:r>
              <a:rPr lang="en-US" dirty="0" err="1" smtClean="0"/>
              <a:t>qualidade</a:t>
            </a:r>
            <a:r>
              <a:rPr lang="en-US" dirty="0" smtClean="0"/>
              <a:t> de </a:t>
            </a:r>
            <a:r>
              <a:rPr lang="en-US" dirty="0" err="1" smtClean="0"/>
              <a:t>fazer</a:t>
            </a:r>
            <a:r>
              <a:rPr lang="en-US" dirty="0" smtClean="0"/>
              <a:t> com </a:t>
            </a:r>
            <a:r>
              <a:rPr lang="en-US" dirty="0" err="1" smtClean="0"/>
              <a:t>excelência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desperdícios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Efetivo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positivo</a:t>
            </a:r>
            <a:r>
              <a:rPr lang="en-US" baseline="0" dirty="0" smtClean="0"/>
              <a:t>, tem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com a </a:t>
            </a:r>
            <a:r>
              <a:rPr lang="en-US" baseline="0" dirty="0" err="1" smtClean="0"/>
              <a:t>realidade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b="1" dirty="0" smtClean="0"/>
              <a:t> </a:t>
            </a:r>
            <a:r>
              <a:rPr lang="pt-BR" sz="1200" b="1" dirty="0" smtClean="0"/>
              <a:t>É UM SISTEMA LÓGICO QUE ORGANIZA O FUNCIONAMENTO DAS REDES DE ATENÇÃO À SAÚDE, articulando, de forma singular, as relações entre os componentes da rede e as intervenções sanitárias,  definido em função da visão prevalecente da saúde, das situações demográfica e epidemiológica e dos determinantes sociais da saúde, vigentes em determinado tempo e em determinada sociedade.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5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desse modelo é identificar, no menor tempo possível, baseado em sinais de alerta, a gravidade de uma pessoa em situação de urgência e/ou emergência e definir o ponto de atenção adequado para aquela situação, considerando-se, como variável crítica, o tempo de atenção requerido pelo risco classificado, ou seja, o tempo-resposta do sistema.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Existem vários modelos de triagem em urgências e emergências avançados e um deles é o Sistema Manchester de Classificação de Risco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4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1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1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5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PLANIFICAÇÃO DA APS: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É um processo de planejamento da atenção à saúde,</a:t>
            </a:r>
            <a:r>
              <a:rPr lang="pt-BR" sz="22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CUJO objetivo é </a:t>
            </a:r>
            <a:r>
              <a:rPr lang="pt-BR" sz="2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d</a:t>
            </a:r>
            <a:r>
              <a:rPr lang="pt-B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isponibilizar ferramentas e apoiar estratégias de programação e organização do processo de trabalho das equipes da APS e da integração entre os diversos pontos e níveis de atenção. </a:t>
            </a:r>
            <a:endParaRPr lang="pt-BR" sz="2200" dirty="0" smtClean="0">
              <a:solidFill>
                <a:srgbClr val="4F622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METODOLOGIA: </a:t>
            </a:r>
            <a:r>
              <a:rPr lang="pt-B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11 a 12 Oficinas Presenciais (16hs); Atividades de Dispersão, com Tutoria  (30 a 45 dias); Unidade Laboratório; Implantação dos Macro e </a:t>
            </a:r>
            <a:r>
              <a:rPr lang="pt-BR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Microprocessos</a:t>
            </a:r>
            <a:r>
              <a:rPr lang="pt-B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da APS 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–</a:t>
            </a:r>
            <a:r>
              <a:rPr lang="pt-B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utilizando o Modelo de Atenção às Condições Crônicas (MACC), o Procedimento Operacional Padrão (POP) e Educação Permanente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DE06-D323-4447-88F2-CED68DCE097C}" type="datetimeFigureOut">
              <a:rPr lang="pt-BR" smtClean="0"/>
              <a:pPr/>
              <a:t>24/09/15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9244-6BB8-441B-AA7F-00156D8C51D5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elia.lins@conass.org.br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image" Target="../media/image12.emf"/><Relationship Id="rId7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43808" y="5445224"/>
            <a:ext cx="4928592" cy="1080120"/>
          </a:xfrm>
        </p:spPr>
        <p:txBody>
          <a:bodyPr>
            <a:normAutofit/>
          </a:bodyPr>
          <a:lstStyle/>
          <a:p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Palmas, 25 de setembro de 2015</a:t>
            </a:r>
          </a:p>
          <a:p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z</a:t>
            </a:r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elia.lins@conass.org.br</a:t>
            </a:r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72008" y="662831"/>
            <a:ext cx="83484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Fórum de Rede de Atenção à Saúde</a:t>
            </a:r>
            <a:endParaRPr lang="pt-BR" sz="36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saude.pr.gov.br/modules/destaques/uploads/1308678942dest_con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14998"/>
            <a:ext cx="18573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2"/>
          <p:cNvSpPr/>
          <p:nvPr/>
        </p:nvSpPr>
        <p:spPr>
          <a:xfrm>
            <a:off x="902684" y="2689756"/>
            <a:ext cx="7701764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A </a:t>
            </a:r>
            <a:r>
              <a:rPr lang="pt-BR" sz="3200" dirty="0"/>
              <a:t>APS como </a:t>
            </a:r>
            <a:r>
              <a:rPr lang="pt-BR" sz="3200" dirty="0" smtClean="0"/>
              <a:t>Ordenadora da Rede: </a:t>
            </a:r>
          </a:p>
          <a:p>
            <a:pPr algn="ctr"/>
            <a:r>
              <a:rPr lang="pt-BR" sz="3200" dirty="0" smtClean="0"/>
              <a:t>Relato </a:t>
            </a:r>
            <a:r>
              <a:rPr lang="pt-BR" sz="3200" dirty="0"/>
              <a:t>de Experiência </a:t>
            </a:r>
            <a:r>
              <a:rPr lang="pt-BR" sz="3200" dirty="0" smtClean="0"/>
              <a:t>Exitosa</a:t>
            </a:r>
            <a:endParaRPr lang="pt-BR" sz="3200" dirty="0"/>
          </a:p>
          <a:p>
            <a:pPr algn="ctr"/>
            <a:r>
              <a:rPr lang="pt-BR" sz="3200" dirty="0" smtClean="0"/>
              <a:t> 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67544" y="1124744"/>
            <a:ext cx="82296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sz="2600" dirty="0" smtClean="0"/>
              <a:t>A </a:t>
            </a:r>
            <a:r>
              <a:rPr lang="pt-BR" sz="2600" dirty="0"/>
              <a:t>incoerência entre uma </a:t>
            </a:r>
            <a:r>
              <a:rPr lang="pt-BR" sz="2600" b="1" dirty="0">
                <a:solidFill>
                  <a:srgbClr val="008000"/>
                </a:solidFill>
              </a:rPr>
              <a:t>situação de saúde </a:t>
            </a:r>
            <a:r>
              <a:rPr lang="pt-BR" sz="2600" dirty="0"/>
              <a:t>que combina transição demográfica e transição nutricional  aceleradas e tripla carga de doença, com </a:t>
            </a:r>
            <a:r>
              <a:rPr lang="pt-BR" sz="2600" b="1" dirty="0">
                <a:solidFill>
                  <a:srgbClr val="008000"/>
                </a:solidFill>
              </a:rPr>
              <a:t>forte predominância de condições crônicas</a:t>
            </a:r>
            <a:r>
              <a:rPr lang="pt-BR" sz="2600" dirty="0"/>
              <a:t>, e um </a:t>
            </a:r>
            <a:r>
              <a:rPr lang="pt-BR" sz="2600" b="1" dirty="0">
                <a:solidFill>
                  <a:srgbClr val="008000"/>
                </a:solidFill>
              </a:rPr>
              <a:t>sistema fragmentado de saúde </a:t>
            </a:r>
            <a:r>
              <a:rPr lang="pt-BR" sz="2600" dirty="0"/>
              <a:t>que opera de forma episódica e  reativa e que é voltado principalmente para a </a:t>
            </a:r>
            <a:r>
              <a:rPr lang="pt-BR" sz="2600" b="1" dirty="0">
                <a:solidFill>
                  <a:srgbClr val="008000"/>
                </a:solidFill>
              </a:rPr>
              <a:t>atenção às condições agudas e às </a:t>
            </a:r>
            <a:r>
              <a:rPr lang="pt-BR" sz="2600" b="1" dirty="0" err="1">
                <a:solidFill>
                  <a:srgbClr val="008000"/>
                </a:solidFill>
              </a:rPr>
              <a:t>agudizações</a:t>
            </a:r>
            <a:r>
              <a:rPr lang="pt-BR" sz="2600" b="1" dirty="0">
                <a:solidFill>
                  <a:srgbClr val="008000"/>
                </a:solidFill>
              </a:rPr>
              <a:t> das condições </a:t>
            </a:r>
            <a:r>
              <a:rPr lang="pt-BR" sz="2600" b="1" dirty="0" smtClean="0">
                <a:solidFill>
                  <a:srgbClr val="008000"/>
                </a:solidFill>
              </a:rPr>
              <a:t>crônicas.</a:t>
            </a:r>
          </a:p>
          <a:p>
            <a:pPr eaLnBrk="0" hangingPunct="0">
              <a:spcBef>
                <a:spcPct val="20000"/>
              </a:spcBef>
            </a:pPr>
            <a:endParaRPr lang="pt-BR" sz="2600" dirty="0" smtClean="0"/>
          </a:p>
          <a:p>
            <a:pPr eaLnBrk="0" hangingPunct="0">
              <a:spcBef>
                <a:spcPct val="20000"/>
              </a:spcBef>
            </a:pPr>
            <a:r>
              <a:rPr lang="pt-BR" sz="2600" dirty="0" smtClean="0"/>
              <a:t>A </a:t>
            </a:r>
            <a:r>
              <a:rPr lang="pt-BR" sz="2600" dirty="0"/>
              <a:t>situação de tripla carga de doença com predomínio relativo forte de condições crônicas </a:t>
            </a:r>
            <a:r>
              <a:rPr lang="pt-BR" sz="2600" b="1" dirty="0">
                <a:solidFill>
                  <a:srgbClr val="008000"/>
                </a:solidFill>
              </a:rPr>
              <a:t>exige um sistema integrado de saúde</a:t>
            </a:r>
            <a:r>
              <a:rPr lang="pt-BR" sz="2600" dirty="0"/>
              <a:t> que opera de forma contínua e proativa e voltado equilibradamente para a atenção às condições agudas e crônicas: as </a:t>
            </a:r>
            <a:r>
              <a:rPr lang="pt-BR" sz="2600" b="1" dirty="0">
                <a:solidFill>
                  <a:srgbClr val="008000"/>
                </a:solidFill>
              </a:rPr>
              <a:t>redes de atenção à saúde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600" b="1" dirty="0">
              <a:solidFill>
                <a:srgbClr val="008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27088" y="6537151"/>
            <a:ext cx="799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 dirty="0">
                <a:solidFill>
                  <a:schemeClr val="tx1"/>
                </a:solidFill>
                <a:cs typeface="Arial" charset="0"/>
              </a:rPr>
              <a:t>Fonte: </a:t>
            </a:r>
            <a:r>
              <a:rPr lang="pt-BR" sz="1200" b="0" dirty="0">
                <a:solidFill>
                  <a:schemeClr val="tx1"/>
                </a:solidFill>
              </a:rPr>
              <a:t>Mendes EV. As redes de atenção à saúde. Brasília, Organização Pan-Americana da Saúde, 2011.</a:t>
            </a:r>
            <a:endParaRPr lang="pt-BR" sz="1200" dirty="0"/>
          </a:p>
        </p:txBody>
      </p:sp>
      <p:sp>
        <p:nvSpPr>
          <p:cNvPr id="5" name="Retângulo 6"/>
          <p:cNvSpPr/>
          <p:nvPr/>
        </p:nvSpPr>
        <p:spPr>
          <a:xfrm>
            <a:off x="323528" y="241484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Crise / A Solução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154213" y="2034534"/>
            <a:ext cx="7795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CRISE</a:t>
            </a:r>
            <a:endParaRPr lang="x-none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409874" y="5279032"/>
            <a:ext cx="12198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SOLUÇÃO</a:t>
            </a:r>
            <a:endParaRPr lang="x-none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4820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67544" y="1988840"/>
            <a:ext cx="82296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t-BR" sz="2800" dirty="0" smtClean="0"/>
              <a:t>A </a:t>
            </a:r>
            <a:r>
              <a:rPr lang="pt-BR" sz="2800" dirty="0"/>
              <a:t>Rede de </a:t>
            </a:r>
            <a:r>
              <a:rPr lang="pt-BR" sz="2800" dirty="0" err="1"/>
              <a:t>Atenção</a:t>
            </a:r>
            <a:r>
              <a:rPr lang="pt-BR" sz="2800" dirty="0"/>
              <a:t> à </a:t>
            </a:r>
            <a:r>
              <a:rPr lang="pt-BR" sz="2800" dirty="0" err="1"/>
              <a:t>Saúde</a:t>
            </a:r>
            <a:r>
              <a:rPr lang="pt-BR" sz="2800" dirty="0"/>
              <a:t> é definida como arranjos organizativos de </a:t>
            </a:r>
            <a:r>
              <a:rPr lang="pt-BR" sz="2800" dirty="0" err="1"/>
              <a:t>ações</a:t>
            </a:r>
            <a:r>
              <a:rPr lang="pt-BR" sz="2800" dirty="0"/>
              <a:t> e </a:t>
            </a:r>
            <a:r>
              <a:rPr lang="pt-BR" sz="2800" dirty="0" err="1"/>
              <a:t>serviços</a:t>
            </a:r>
            <a:r>
              <a:rPr lang="pt-BR" sz="2800" dirty="0"/>
              <a:t> de </a:t>
            </a:r>
            <a:r>
              <a:rPr lang="pt-BR" sz="2800" dirty="0" err="1"/>
              <a:t>saúde</a:t>
            </a:r>
            <a:r>
              <a:rPr lang="pt-BR" sz="2800" dirty="0"/>
              <a:t>, de diferentes densidades </a:t>
            </a:r>
            <a:r>
              <a:rPr lang="pt-BR" sz="2800" dirty="0" err="1"/>
              <a:t>tecnológicas</a:t>
            </a:r>
            <a:r>
              <a:rPr lang="pt-BR" sz="2800" dirty="0"/>
              <a:t>, que integradas por meio de sistemas de apoio </a:t>
            </a:r>
            <a:r>
              <a:rPr lang="pt-BR" sz="2800" dirty="0" err="1"/>
              <a:t>técnico</a:t>
            </a:r>
            <a:r>
              <a:rPr lang="pt-BR" sz="2800" dirty="0"/>
              <a:t>, </a:t>
            </a:r>
            <a:r>
              <a:rPr lang="pt-BR" sz="2800" dirty="0" err="1"/>
              <a:t>logístico</a:t>
            </a:r>
            <a:r>
              <a:rPr lang="pt-BR" sz="2800" dirty="0"/>
              <a:t> e de </a:t>
            </a:r>
            <a:r>
              <a:rPr lang="pt-BR" sz="2800" dirty="0" err="1"/>
              <a:t>gestão</a:t>
            </a:r>
            <a:r>
              <a:rPr lang="pt-BR" sz="2800" dirty="0"/>
              <a:t>, buscam garantir a integralidade do </a:t>
            </a:r>
            <a:r>
              <a:rPr lang="pt-BR" sz="2800" dirty="0" smtClean="0"/>
              <a:t>cuidado.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27088" y="645333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 dirty="0">
                <a:solidFill>
                  <a:schemeClr val="tx1"/>
                </a:solidFill>
                <a:cs typeface="Arial" charset="0"/>
              </a:rPr>
              <a:t>Fonte: </a:t>
            </a:r>
            <a:r>
              <a:rPr lang="pt-BR" sz="1200" b="0" dirty="0">
                <a:solidFill>
                  <a:schemeClr val="tx1"/>
                </a:solidFill>
              </a:rPr>
              <a:t>PORTARIA </a:t>
            </a:r>
            <a:r>
              <a:rPr lang="pt-BR" sz="1200" b="0" dirty="0" smtClean="0">
                <a:solidFill>
                  <a:schemeClr val="tx1"/>
                </a:solidFill>
              </a:rPr>
              <a:t>GM N. </a:t>
            </a:r>
            <a:r>
              <a:rPr lang="pt-BR" sz="1200" b="0" dirty="0">
                <a:solidFill>
                  <a:schemeClr val="tx1"/>
                </a:solidFill>
              </a:rPr>
              <a:t>4.279, </a:t>
            </a:r>
            <a:r>
              <a:rPr lang="pt-BR" sz="1200" b="0" dirty="0" smtClean="0">
                <a:solidFill>
                  <a:schemeClr val="tx1"/>
                </a:solidFill>
              </a:rPr>
              <a:t>30 de dezembro de </a:t>
            </a:r>
            <a:r>
              <a:rPr lang="pt-BR" sz="1200" b="0" dirty="0">
                <a:solidFill>
                  <a:schemeClr val="tx1"/>
                </a:solidFill>
              </a:rPr>
              <a:t>2010 </a:t>
            </a:r>
          </a:p>
          <a:p>
            <a:pPr eaLnBrk="1" hangingPunct="1"/>
            <a:endParaRPr lang="pt-BR" sz="1200" dirty="0"/>
          </a:p>
        </p:txBody>
      </p:sp>
      <p:sp>
        <p:nvSpPr>
          <p:cNvPr id="5" name="Retângulo 6"/>
          <p:cNvSpPr/>
          <p:nvPr/>
        </p:nvSpPr>
        <p:spPr>
          <a:xfrm>
            <a:off x="323528" y="241484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Conceito de Redes de Atenção à Saúde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1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3528" y="1268760"/>
            <a:ext cx="8229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t-BR" sz="2600" dirty="0">
                <a:solidFill>
                  <a:schemeClr val="tx1"/>
                </a:solidFill>
              </a:rPr>
              <a:t>Melhoram os resultados sanitários nas condições crônicas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Diminuem </a:t>
            </a:r>
            <a:r>
              <a:rPr lang="pt-BR" sz="2600" dirty="0">
                <a:solidFill>
                  <a:schemeClr val="tx1"/>
                </a:solidFill>
              </a:rPr>
              <a:t>as referências a especialistas e a hospitais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Aumentam </a:t>
            </a:r>
            <a:r>
              <a:rPr lang="pt-BR" sz="2600" dirty="0">
                <a:solidFill>
                  <a:schemeClr val="tx1"/>
                </a:solidFill>
              </a:rPr>
              <a:t>a eficiência dos sistemas de atenção à saúde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Produzem </a:t>
            </a:r>
            <a:r>
              <a:rPr lang="pt-BR" sz="2600" dirty="0">
                <a:solidFill>
                  <a:schemeClr val="tx1"/>
                </a:solidFill>
              </a:rPr>
              <a:t>serviços mais custo/efetivos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Aumentam </a:t>
            </a:r>
            <a:r>
              <a:rPr lang="pt-BR" sz="2600" dirty="0">
                <a:solidFill>
                  <a:schemeClr val="tx1"/>
                </a:solidFill>
              </a:rPr>
              <a:t>a satisfação das pessoas usuárias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6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11188" y="6392863"/>
            <a:ext cx="8208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0">
                <a:solidFill>
                  <a:schemeClr val="tx1"/>
                </a:solidFill>
              </a:rPr>
              <a:t>Fonte: Mendes EV. Revisão bibliográfica sobre as redes de atenção à saúde. Belo Horizonte, SESMG, 2008</a:t>
            </a:r>
          </a:p>
        </p:txBody>
      </p:sp>
      <p:sp>
        <p:nvSpPr>
          <p:cNvPr id="5" name="Retângulo 6"/>
          <p:cNvSpPr/>
          <p:nvPr/>
        </p:nvSpPr>
        <p:spPr>
          <a:xfrm>
            <a:off x="323528" y="241484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Evidências sobre as RAS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2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/>
          <p:cNvSpPr/>
          <p:nvPr/>
        </p:nvSpPr>
        <p:spPr>
          <a:xfrm>
            <a:off x="323528" y="241484"/>
            <a:ext cx="835292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Elementos das Redes de Atenção à Saúde - RAS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7088" y="6219825"/>
            <a:ext cx="8208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>
                <a:solidFill>
                  <a:schemeClr val="tx1"/>
                </a:solidFill>
                <a:cs typeface="Arial" charset="0"/>
              </a:rPr>
              <a:t>Fonte: </a:t>
            </a:r>
            <a:r>
              <a:rPr lang="pt-BR" sz="1200" b="0">
                <a:solidFill>
                  <a:schemeClr val="tx1"/>
                </a:solidFill>
              </a:rPr>
              <a:t>Mendes EV. As redes de atenção à saúde. Brasília, Organização Pan-Americana da Saúde, 2011.</a:t>
            </a:r>
            <a:endParaRPr lang="pt-BR" sz="1200"/>
          </a:p>
        </p:txBody>
      </p:sp>
      <p:sp>
        <p:nvSpPr>
          <p:cNvPr id="7" name="Seta para a direita 1"/>
          <p:cNvSpPr/>
          <p:nvPr/>
        </p:nvSpPr>
        <p:spPr>
          <a:xfrm>
            <a:off x="143993" y="2852936"/>
            <a:ext cx="1979736" cy="13681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7745" y="1988840"/>
            <a:ext cx="6480968" cy="352839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b="1" dirty="0" smtClean="0"/>
          </a:p>
          <a:p>
            <a:r>
              <a:rPr lang="pt-BR" sz="2400" dirty="0" smtClean="0"/>
              <a:t>A POPULAÇÃO</a:t>
            </a:r>
          </a:p>
          <a:p>
            <a:pPr marL="0" indent="0">
              <a:buFont typeface="Arial" pitchFamily="34" charset="0"/>
              <a:buNone/>
            </a:pPr>
            <a:r>
              <a:rPr lang="pt-BR" sz="2400" dirty="0" smtClean="0"/>
              <a:t> </a:t>
            </a:r>
          </a:p>
          <a:p>
            <a:r>
              <a:rPr lang="pt-BR" sz="2400" dirty="0" smtClean="0"/>
              <a:t>OS MODELOS DE ATENÇÃO À SAÚDE</a:t>
            </a:r>
          </a:p>
          <a:p>
            <a:endParaRPr lang="pt-BR" sz="2400" dirty="0"/>
          </a:p>
          <a:p>
            <a:r>
              <a:rPr lang="pt-BR" sz="2400" dirty="0" smtClean="0"/>
              <a:t>A ESTRUTURA OPERACIONAL</a:t>
            </a:r>
          </a:p>
          <a:p>
            <a:endParaRPr lang="pt-BR" sz="2400" b="1" dirty="0" smtClean="0"/>
          </a:p>
          <a:p>
            <a:pPr>
              <a:buFont typeface="Arial" pitchFamily="34" charset="0"/>
              <a:buNone/>
            </a:pPr>
            <a:r>
              <a:rPr lang="pt-BR" sz="2400" b="1" dirty="0" smtClean="0"/>
              <a:t>    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437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67544" y="1124744"/>
            <a:ext cx="82296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1938" indent="-261938">
              <a:lnSpc>
                <a:spcPct val="114000"/>
              </a:lnSpc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pt-BR" sz="2600" dirty="0" smtClean="0"/>
              <a:t>O Processo de Territorialização</a:t>
            </a:r>
          </a:p>
          <a:p>
            <a:pPr marL="261938" indent="-261938">
              <a:lnSpc>
                <a:spcPct val="114000"/>
              </a:lnSpc>
              <a:spcBef>
                <a:spcPts val="600"/>
              </a:spcBef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pt-BR" sz="2600" dirty="0" smtClean="0"/>
              <a:t>O Cadastramento das Famílias</a:t>
            </a:r>
          </a:p>
          <a:p>
            <a:pPr marL="261938" indent="-261938">
              <a:lnSpc>
                <a:spcPct val="114000"/>
              </a:lnSpc>
              <a:spcBef>
                <a:spcPts val="600"/>
              </a:spcBef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pt-BR" sz="2600" dirty="0" smtClean="0"/>
              <a:t>A Classificação das Famílias por Riscos Sócio-Sanitários</a:t>
            </a:r>
          </a:p>
          <a:p>
            <a:pPr marL="261938" indent="-261938">
              <a:lnSpc>
                <a:spcPct val="114000"/>
              </a:lnSpc>
              <a:spcBef>
                <a:spcPts val="600"/>
              </a:spcBef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pt-BR" sz="2600" dirty="0" smtClean="0"/>
              <a:t>A Vinculação da População às Equipes de Atenção Primária à Saúde</a:t>
            </a:r>
          </a:p>
          <a:p>
            <a:pPr marL="261938" indent="-261938">
              <a:lnSpc>
                <a:spcPct val="114000"/>
              </a:lnSpc>
              <a:spcBef>
                <a:spcPts val="600"/>
              </a:spcBef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pt-BR" sz="2600" dirty="0" smtClean="0"/>
              <a:t>A Identificação das </a:t>
            </a:r>
            <a:r>
              <a:rPr lang="pt-BR" sz="2600" dirty="0" err="1" smtClean="0"/>
              <a:t>Sub-Populações</a:t>
            </a:r>
            <a:r>
              <a:rPr lang="pt-BR" sz="2600" dirty="0" smtClean="0"/>
              <a:t> com Fatores de Risco</a:t>
            </a:r>
          </a:p>
          <a:p>
            <a:pPr marL="261938" indent="-261938">
              <a:lnSpc>
                <a:spcPct val="114000"/>
              </a:lnSpc>
              <a:spcBef>
                <a:spcPts val="600"/>
              </a:spcBef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pt-BR" sz="2600" dirty="0" smtClean="0"/>
              <a:t>A Identificação das </a:t>
            </a:r>
            <a:r>
              <a:rPr lang="pt-BR" sz="2600" dirty="0" err="1" smtClean="0"/>
              <a:t>Sub-Populações</a:t>
            </a:r>
            <a:r>
              <a:rPr lang="pt-BR" sz="2600" dirty="0" smtClean="0"/>
              <a:t> com Doenças ou Condições Estabelecidas por Graus de Risco</a:t>
            </a:r>
          </a:p>
          <a:p>
            <a:pPr marL="261938" indent="-261938">
              <a:lnSpc>
                <a:spcPct val="114000"/>
              </a:lnSpc>
              <a:spcBef>
                <a:spcPts val="600"/>
              </a:spcBef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pt-BR" sz="2600" dirty="0" smtClean="0"/>
              <a:t>A Identificação das </a:t>
            </a:r>
            <a:r>
              <a:rPr lang="pt-BR" sz="2600" dirty="0" err="1" smtClean="0"/>
              <a:t>Sub-Populações</a:t>
            </a:r>
            <a:r>
              <a:rPr lang="pt-BR" sz="2600" dirty="0" smtClean="0"/>
              <a:t> com Muito Alto Risco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6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Retângulo 6"/>
          <p:cNvSpPr/>
          <p:nvPr/>
        </p:nvSpPr>
        <p:spPr>
          <a:xfrm>
            <a:off x="323528" y="116632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População nas RAS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7088" y="6537151"/>
            <a:ext cx="8208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 dirty="0">
                <a:solidFill>
                  <a:schemeClr val="tx1"/>
                </a:solidFill>
                <a:cs typeface="Arial" charset="0"/>
              </a:rPr>
              <a:t>Fonte: </a:t>
            </a:r>
            <a:r>
              <a:rPr lang="pt-BR" sz="1200" b="0" dirty="0">
                <a:solidFill>
                  <a:schemeClr val="tx1"/>
                </a:solidFill>
              </a:rPr>
              <a:t>Mendes EV. As redes de atenção à saúde. Brasília, Organização Pan-Americana da Saúde, 2011.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6040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/>
          <p:cNvSpPr/>
          <p:nvPr/>
        </p:nvSpPr>
        <p:spPr>
          <a:xfrm>
            <a:off x="323528" y="241484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Modelos de Atenção à Saúde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7088" y="6219825"/>
            <a:ext cx="8208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>
                <a:solidFill>
                  <a:schemeClr val="tx1"/>
                </a:solidFill>
                <a:cs typeface="Arial" charset="0"/>
              </a:rPr>
              <a:t>Fonte: </a:t>
            </a:r>
            <a:r>
              <a:rPr lang="pt-BR" sz="1200" b="0">
                <a:solidFill>
                  <a:schemeClr val="tx1"/>
                </a:solidFill>
              </a:rPr>
              <a:t>Mendes EV. As redes de atenção à saúde. Brasília, Organização Pan-Americana da Saúde, 2011.</a:t>
            </a:r>
            <a:endParaRPr lang="pt-BR" sz="1200"/>
          </a:p>
        </p:txBody>
      </p:sp>
      <p:sp>
        <p:nvSpPr>
          <p:cNvPr id="7" name="Seta para a direita 1"/>
          <p:cNvSpPr/>
          <p:nvPr/>
        </p:nvSpPr>
        <p:spPr>
          <a:xfrm>
            <a:off x="143993" y="2996952"/>
            <a:ext cx="1979736" cy="13681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7745" y="1988840"/>
            <a:ext cx="6480968" cy="352839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pt-BR" sz="2400" dirty="0" smtClean="0"/>
              <a:t>MODELOS DE ATENÇÃO ÀS CONDIÇÕES/EVENTOS AGUDOS</a:t>
            </a:r>
          </a:p>
          <a:p>
            <a:pPr marL="0" indent="0">
              <a:buFont typeface="Arial" pitchFamily="34" charset="0"/>
              <a:buNone/>
            </a:pPr>
            <a:endParaRPr lang="pt-BR" sz="2400" dirty="0" smtClean="0"/>
          </a:p>
          <a:p>
            <a:pPr marL="0" indent="0">
              <a:buFont typeface="Arial" pitchFamily="34" charset="0"/>
              <a:buNone/>
            </a:pPr>
            <a:r>
              <a:rPr lang="pt-BR" sz="2400" dirty="0" smtClean="0"/>
              <a:t> </a:t>
            </a:r>
          </a:p>
          <a:p>
            <a:endParaRPr lang="pt-BR" sz="2400" dirty="0" smtClean="0"/>
          </a:p>
          <a:p>
            <a:pPr marL="0" indent="0">
              <a:buFont typeface="Arial" pitchFamily="34" charset="0"/>
              <a:buNone/>
            </a:pPr>
            <a:r>
              <a:rPr lang="pt-BR" sz="2400" dirty="0" smtClean="0"/>
              <a:t>MODELO DE ATENÇÃO AS CONDIÇÕES CRÔNICAS</a:t>
            </a:r>
          </a:p>
          <a:p>
            <a:endParaRPr lang="pt-BR" sz="2400" b="1" dirty="0" smtClean="0"/>
          </a:p>
          <a:p>
            <a:pPr>
              <a:buFont typeface="Arial" pitchFamily="34" charset="0"/>
              <a:buNone/>
            </a:pPr>
            <a:r>
              <a:rPr lang="pt-BR" sz="2400" b="1" dirty="0" smtClean="0"/>
              <a:t>      </a:t>
            </a:r>
            <a:endParaRPr lang="pt-B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1247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São </a:t>
            </a:r>
            <a:r>
              <a:rPr lang="en-US" sz="2400" dirty="0" err="1">
                <a:latin typeface="Arial"/>
                <a:cs typeface="Arial"/>
              </a:rPr>
              <a:t>S</a:t>
            </a:r>
            <a:r>
              <a:rPr lang="en-US" sz="2400" dirty="0" err="1" smtClean="0">
                <a:latin typeface="Arial"/>
                <a:cs typeface="Arial"/>
              </a:rPr>
              <a:t>istemas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L</a:t>
            </a:r>
            <a:r>
              <a:rPr lang="en-US" sz="2400" dirty="0" err="1" smtClean="0">
                <a:latin typeface="Arial"/>
                <a:cs typeface="Arial"/>
              </a:rPr>
              <a:t>ógicos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que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</a:t>
            </a:r>
            <a:r>
              <a:rPr lang="en-US" sz="2400" dirty="0" err="1" smtClean="0">
                <a:latin typeface="Arial"/>
                <a:cs typeface="Arial"/>
              </a:rPr>
              <a:t>rganizam</a:t>
            </a:r>
            <a:r>
              <a:rPr lang="en-US" sz="2400" dirty="0" smtClean="0">
                <a:latin typeface="Arial"/>
                <a:cs typeface="Arial"/>
              </a:rPr>
              <a:t> o </a:t>
            </a:r>
            <a:r>
              <a:rPr lang="en-US" sz="2400" dirty="0" err="1">
                <a:latin typeface="Arial"/>
                <a:cs typeface="Arial"/>
              </a:rPr>
              <a:t>F</a:t>
            </a:r>
            <a:r>
              <a:rPr lang="en-US" sz="2400" dirty="0" err="1" smtClean="0">
                <a:latin typeface="Arial"/>
                <a:cs typeface="Arial"/>
              </a:rPr>
              <a:t>uncionamento</a:t>
            </a:r>
            <a:r>
              <a:rPr lang="en-US" sz="2400" dirty="0" smtClean="0">
                <a:latin typeface="Arial"/>
                <a:cs typeface="Arial"/>
              </a:rPr>
              <a:t> da RAS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0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/>
          <p:cNvSpPr/>
          <p:nvPr/>
        </p:nvSpPr>
        <p:spPr>
          <a:xfrm>
            <a:off x="323528" y="241484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Modelo de Atenção ao Eventos Agudos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7088" y="6219825"/>
            <a:ext cx="8208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 dirty="0">
                <a:solidFill>
                  <a:schemeClr val="tx1"/>
                </a:solidFill>
                <a:cs typeface="Arial" charset="0"/>
              </a:rPr>
              <a:t>Fonte: </a:t>
            </a:r>
            <a:r>
              <a:rPr lang="pt-BR" sz="1200" b="0" dirty="0">
                <a:solidFill>
                  <a:schemeClr val="tx1"/>
                </a:solidFill>
              </a:rPr>
              <a:t>Mendes EV. As redes de atenção à saúde. Brasília, Organização Pan-Americana da Saúde, 2011.</a:t>
            </a:r>
            <a:endParaRPr lang="pt-BR" sz="1200" dirty="0"/>
          </a:p>
        </p:txBody>
      </p:sp>
      <p:pic>
        <p:nvPicPr>
          <p:cNvPr id="7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47" y="2201689"/>
            <a:ext cx="4104456" cy="305456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7" y="1872634"/>
            <a:ext cx="28381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9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57300"/>
            <a:ext cx="8780463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323850" y="6537151"/>
            <a:ext cx="8424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 dirty="0">
                <a:solidFill>
                  <a:schemeClr val="tx1"/>
                </a:solidFill>
              </a:rPr>
              <a:t>Fonte: Mendes EV. As redes de atenção à saúde. Brasília, Organização Pan-Americana da Saúde, 2011</a:t>
            </a:r>
          </a:p>
        </p:txBody>
      </p:sp>
      <p:graphicFrame>
        <p:nvGraphicFramePr>
          <p:cNvPr id="37892" name="Object 7"/>
          <p:cNvGraphicFramePr>
            <a:graphicFrameLocks noChangeAspect="1"/>
          </p:cNvGraphicFramePr>
          <p:nvPr/>
        </p:nvGraphicFramePr>
        <p:xfrm>
          <a:off x="468313" y="5300663"/>
          <a:ext cx="15827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6" name="Picture" r:id="rId4" imgW="5279136" imgH="2438400" progId="Word.Picture.8">
                  <p:embed/>
                </p:oleObj>
              </mc:Choice>
              <mc:Fallback>
                <p:oleObj name="Picture" r:id="rId4" imgW="5279136" imgH="2438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300663"/>
                        <a:ext cx="158273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45125"/>
            <a:ext cx="1079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9"/>
          <p:cNvSpPr>
            <a:spLocks noChangeArrowheads="1"/>
          </p:cNvSpPr>
          <p:nvPr/>
        </p:nvSpPr>
        <p:spPr bwMode="auto">
          <a:xfrm>
            <a:off x="1187450" y="4941888"/>
            <a:ext cx="144463" cy="358775"/>
          </a:xfrm>
          <a:prstGeom prst="upArrow">
            <a:avLst>
              <a:gd name="adj1" fmla="val 50000"/>
              <a:gd name="adj2" fmla="val 6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10"/>
          <p:cNvSpPr>
            <a:spLocks noChangeArrowheads="1"/>
          </p:cNvSpPr>
          <p:nvPr/>
        </p:nvSpPr>
        <p:spPr bwMode="auto">
          <a:xfrm>
            <a:off x="4427538" y="4941888"/>
            <a:ext cx="144462" cy="358775"/>
          </a:xfrm>
          <a:prstGeom prst="upArrow">
            <a:avLst>
              <a:gd name="adj1" fmla="val 50000"/>
              <a:gd name="adj2" fmla="val 6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7523163" y="4941888"/>
            <a:ext cx="144462" cy="358775"/>
          </a:xfrm>
          <a:prstGeom prst="upArrow">
            <a:avLst>
              <a:gd name="adj1" fmla="val 50000"/>
              <a:gd name="adj2" fmla="val 6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897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13363"/>
            <a:ext cx="187325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6"/>
          <p:cNvSpPr/>
          <p:nvPr/>
        </p:nvSpPr>
        <p:spPr>
          <a:xfrm>
            <a:off x="323528" y="44624"/>
            <a:ext cx="835292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Modelo de Atenção às Condições Crônicas para o SUS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6"/>
          <p:cNvGrpSpPr>
            <a:grpSpLocks/>
          </p:cNvGrpSpPr>
          <p:nvPr/>
        </p:nvGrpSpPr>
        <p:grpSpPr bwMode="auto">
          <a:xfrm>
            <a:off x="914400" y="1235075"/>
            <a:ext cx="7207250" cy="430213"/>
            <a:chOff x="1343025" y="1349039"/>
            <a:chExt cx="7207250" cy="430213"/>
          </a:xfrm>
        </p:grpSpPr>
        <p:sp>
          <p:nvSpPr>
            <p:cNvPr id="31854" name="Rectangle 6"/>
            <p:cNvSpPr>
              <a:spLocks noChangeArrowheads="1"/>
            </p:cNvSpPr>
            <p:nvPr/>
          </p:nvSpPr>
          <p:spPr bwMode="auto">
            <a:xfrm>
              <a:off x="1343025" y="1431589"/>
              <a:ext cx="5400675" cy="2889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855" name="Text Box 2"/>
            <p:cNvSpPr txBox="1">
              <a:spLocks noChangeArrowheads="1"/>
            </p:cNvSpPr>
            <p:nvPr/>
          </p:nvSpPr>
          <p:spPr bwMode="auto">
            <a:xfrm rot="10800000">
              <a:off x="6783388" y="1349039"/>
              <a:ext cx="1766887" cy="4286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</p:txBody>
        </p:sp>
        <p:sp>
          <p:nvSpPr>
            <p:cNvPr id="31856" name="Text Box 7"/>
            <p:cNvSpPr txBox="1">
              <a:spLocks noChangeArrowheads="1"/>
            </p:cNvSpPr>
            <p:nvPr/>
          </p:nvSpPr>
          <p:spPr bwMode="auto">
            <a:xfrm>
              <a:off x="6826250" y="1356977"/>
              <a:ext cx="171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>
                  <a:latin typeface="Arial" panose="020B0604020202020204" pitchFamily="34" charset="0"/>
                </a:rPr>
                <a:t>Sistema de Acesso Regulado</a:t>
              </a:r>
            </a:p>
          </p:txBody>
        </p:sp>
      </p:grpSp>
      <p:grpSp>
        <p:nvGrpSpPr>
          <p:cNvPr id="3" name="Grupo 55"/>
          <p:cNvGrpSpPr>
            <a:grpSpLocks/>
          </p:cNvGrpSpPr>
          <p:nvPr/>
        </p:nvGrpSpPr>
        <p:grpSpPr bwMode="auto">
          <a:xfrm>
            <a:off x="912813" y="1717675"/>
            <a:ext cx="7207250" cy="449263"/>
            <a:chOff x="1341438" y="1831639"/>
            <a:chExt cx="7207250" cy="449263"/>
          </a:xfrm>
        </p:grpSpPr>
        <p:sp>
          <p:nvSpPr>
            <p:cNvPr id="31851" name="Rectangle 6"/>
            <p:cNvSpPr>
              <a:spLocks noChangeArrowheads="1"/>
            </p:cNvSpPr>
            <p:nvPr/>
          </p:nvSpPr>
          <p:spPr bwMode="auto">
            <a:xfrm>
              <a:off x="1341438" y="1901489"/>
              <a:ext cx="5400675" cy="2889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852" name="Text Box 2"/>
            <p:cNvSpPr txBox="1">
              <a:spLocks noChangeArrowheads="1"/>
            </p:cNvSpPr>
            <p:nvPr/>
          </p:nvSpPr>
          <p:spPr bwMode="auto">
            <a:xfrm rot="10800000">
              <a:off x="6781800" y="1831639"/>
              <a:ext cx="1766888" cy="4286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</p:txBody>
        </p:sp>
        <p:sp>
          <p:nvSpPr>
            <p:cNvPr id="31853" name="Text Box 7"/>
            <p:cNvSpPr txBox="1">
              <a:spLocks noChangeArrowheads="1"/>
            </p:cNvSpPr>
            <p:nvPr/>
          </p:nvSpPr>
          <p:spPr bwMode="auto">
            <a:xfrm>
              <a:off x="6816725" y="1857039"/>
              <a:ext cx="1714500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>
                  <a:latin typeface="Arial" panose="020B0604020202020204" pitchFamily="34" charset="0"/>
                </a:rPr>
                <a:t>Registro Eletrônico em Saúde</a:t>
              </a:r>
            </a:p>
          </p:txBody>
        </p:sp>
      </p:grpSp>
      <p:grpSp>
        <p:nvGrpSpPr>
          <p:cNvPr id="4" name="Grupo 125"/>
          <p:cNvGrpSpPr>
            <a:grpSpLocks/>
          </p:cNvGrpSpPr>
          <p:nvPr/>
        </p:nvGrpSpPr>
        <p:grpSpPr bwMode="auto">
          <a:xfrm>
            <a:off x="906463" y="2189163"/>
            <a:ext cx="7205662" cy="428625"/>
            <a:chOff x="906491" y="2189144"/>
            <a:chExt cx="7205662" cy="428625"/>
          </a:xfrm>
        </p:grpSpPr>
        <p:sp>
          <p:nvSpPr>
            <p:cNvPr id="31848" name="Rectangle 6"/>
            <p:cNvSpPr>
              <a:spLocks noChangeArrowheads="1"/>
            </p:cNvSpPr>
            <p:nvPr/>
          </p:nvSpPr>
          <p:spPr bwMode="auto">
            <a:xfrm>
              <a:off x="906491" y="2278044"/>
              <a:ext cx="5399087" cy="2889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849" name="Text Box 2"/>
            <p:cNvSpPr txBox="1">
              <a:spLocks noChangeArrowheads="1"/>
            </p:cNvSpPr>
            <p:nvPr/>
          </p:nvSpPr>
          <p:spPr bwMode="auto">
            <a:xfrm rot="10800000">
              <a:off x="6345266" y="2189144"/>
              <a:ext cx="1766887" cy="4286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</p:txBody>
        </p:sp>
        <p:sp>
          <p:nvSpPr>
            <p:cNvPr id="31850" name="Text Box 7"/>
            <p:cNvSpPr txBox="1">
              <a:spLocks noChangeArrowheads="1"/>
            </p:cNvSpPr>
            <p:nvPr/>
          </p:nvSpPr>
          <p:spPr bwMode="auto">
            <a:xfrm>
              <a:off x="6378603" y="2217719"/>
              <a:ext cx="1714500" cy="39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100">
                  <a:latin typeface="Arial" panose="020B0604020202020204" pitchFamily="34" charset="0"/>
                </a:rPr>
                <a:t>Sistema de Transporte em Saúde</a:t>
              </a:r>
            </a:p>
          </p:txBody>
        </p:sp>
      </p:grpSp>
      <p:grpSp>
        <p:nvGrpSpPr>
          <p:cNvPr id="5" name="Grupo 124"/>
          <p:cNvGrpSpPr>
            <a:grpSpLocks/>
          </p:cNvGrpSpPr>
          <p:nvPr/>
        </p:nvGrpSpPr>
        <p:grpSpPr bwMode="auto">
          <a:xfrm>
            <a:off x="917575" y="2708275"/>
            <a:ext cx="7204075" cy="428625"/>
            <a:chOff x="917603" y="2708256"/>
            <a:chExt cx="7204075" cy="428625"/>
          </a:xfrm>
        </p:grpSpPr>
        <p:sp>
          <p:nvSpPr>
            <p:cNvPr id="31845" name="Rectangle 15"/>
            <p:cNvSpPr>
              <a:spLocks noChangeArrowheads="1"/>
            </p:cNvSpPr>
            <p:nvPr/>
          </p:nvSpPr>
          <p:spPr bwMode="auto">
            <a:xfrm>
              <a:off x="917603" y="2787631"/>
              <a:ext cx="5400675" cy="2889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846" name="Text Box 4"/>
            <p:cNvSpPr txBox="1">
              <a:spLocks noChangeArrowheads="1"/>
            </p:cNvSpPr>
            <p:nvPr/>
          </p:nvSpPr>
          <p:spPr bwMode="auto">
            <a:xfrm rot="10800000">
              <a:off x="6354791" y="2708256"/>
              <a:ext cx="1766887" cy="4286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</a:rPr>
                <a:t>   </a:t>
              </a: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</p:txBody>
        </p:sp>
        <p:sp>
          <p:nvSpPr>
            <p:cNvPr id="31847" name="Text Box 7"/>
            <p:cNvSpPr txBox="1">
              <a:spLocks noChangeArrowheads="1"/>
            </p:cNvSpPr>
            <p:nvPr/>
          </p:nvSpPr>
          <p:spPr bwMode="auto">
            <a:xfrm>
              <a:off x="6378603" y="2760644"/>
              <a:ext cx="171450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900">
                  <a:latin typeface="Arial" panose="020B0604020202020204" pitchFamily="34" charset="0"/>
                </a:rPr>
                <a:t>Sistema de Apoio Diagnóstico e Terapêutico</a:t>
              </a:r>
            </a:p>
          </p:txBody>
        </p:sp>
      </p:grpSp>
      <p:grpSp>
        <p:nvGrpSpPr>
          <p:cNvPr id="6" name="Grupo 123"/>
          <p:cNvGrpSpPr>
            <a:grpSpLocks/>
          </p:cNvGrpSpPr>
          <p:nvPr/>
        </p:nvGrpSpPr>
        <p:grpSpPr bwMode="auto">
          <a:xfrm>
            <a:off x="917575" y="3225800"/>
            <a:ext cx="7194550" cy="428625"/>
            <a:chOff x="917603" y="3225781"/>
            <a:chExt cx="7194550" cy="428625"/>
          </a:xfrm>
        </p:grpSpPr>
        <p:sp>
          <p:nvSpPr>
            <p:cNvPr id="31842" name="Text Box 4"/>
            <p:cNvSpPr txBox="1">
              <a:spLocks noChangeArrowheads="1"/>
            </p:cNvSpPr>
            <p:nvPr/>
          </p:nvSpPr>
          <p:spPr bwMode="auto">
            <a:xfrm rot="10800000">
              <a:off x="6345266" y="3225781"/>
              <a:ext cx="1766887" cy="4286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</a:rPr>
                <a:t>   </a:t>
              </a: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</p:txBody>
        </p:sp>
        <p:sp>
          <p:nvSpPr>
            <p:cNvPr id="31843" name="Rectangle 15"/>
            <p:cNvSpPr>
              <a:spLocks noChangeArrowheads="1"/>
            </p:cNvSpPr>
            <p:nvPr/>
          </p:nvSpPr>
          <p:spPr bwMode="auto">
            <a:xfrm>
              <a:off x="917603" y="3311506"/>
              <a:ext cx="5399088" cy="2889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370666" y="3292456"/>
              <a:ext cx="1714500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dirty="0"/>
                <a:t>Sistema de Assistência Farmacêutica</a:t>
              </a:r>
            </a:p>
          </p:txBody>
        </p:sp>
      </p:grpSp>
      <p:grpSp>
        <p:nvGrpSpPr>
          <p:cNvPr id="7" name="Grupo 51"/>
          <p:cNvGrpSpPr>
            <a:grpSpLocks/>
          </p:cNvGrpSpPr>
          <p:nvPr/>
        </p:nvGrpSpPr>
        <p:grpSpPr bwMode="auto">
          <a:xfrm>
            <a:off x="915988" y="3768725"/>
            <a:ext cx="7204075" cy="428625"/>
            <a:chOff x="1344613" y="3882689"/>
            <a:chExt cx="7204075" cy="428625"/>
          </a:xfrm>
        </p:grpSpPr>
        <p:sp>
          <p:nvSpPr>
            <p:cNvPr id="31839" name="Text Box 4"/>
            <p:cNvSpPr txBox="1">
              <a:spLocks noChangeArrowheads="1"/>
            </p:cNvSpPr>
            <p:nvPr/>
          </p:nvSpPr>
          <p:spPr bwMode="auto">
            <a:xfrm rot="10800000">
              <a:off x="6781800" y="3882689"/>
              <a:ext cx="1766888" cy="4286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</a:rPr>
                <a:t>   </a:t>
              </a: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"/>
                </a:spcBef>
                <a:buFontTx/>
                <a:buNone/>
              </a:pPr>
              <a:endParaRPr lang="pt-BR" altLang="pt-BR" sz="1600">
                <a:latin typeface="Arial" panose="020B0604020202020204" pitchFamily="34" charset="0"/>
              </a:endParaRPr>
            </a:p>
          </p:txBody>
        </p:sp>
        <p:sp>
          <p:nvSpPr>
            <p:cNvPr id="31840" name="Rectangle 15"/>
            <p:cNvSpPr>
              <a:spLocks noChangeArrowheads="1"/>
            </p:cNvSpPr>
            <p:nvPr/>
          </p:nvSpPr>
          <p:spPr bwMode="auto">
            <a:xfrm>
              <a:off x="1344613" y="3973177"/>
              <a:ext cx="5400675" cy="2889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841" name="Text Box 7"/>
            <p:cNvSpPr txBox="1">
              <a:spLocks noChangeArrowheads="1"/>
            </p:cNvSpPr>
            <p:nvPr/>
          </p:nvSpPr>
          <p:spPr bwMode="auto">
            <a:xfrm>
              <a:off x="6807201" y="3973177"/>
              <a:ext cx="17145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>
                  <a:latin typeface="Arial" panose="020B0604020202020204" pitchFamily="34" charset="0"/>
                </a:rPr>
                <a:t>Teleassistência</a:t>
              </a:r>
            </a:p>
          </p:txBody>
        </p:sp>
      </p:grpSp>
      <p:grpSp>
        <p:nvGrpSpPr>
          <p:cNvPr id="8" name="Grupo 122"/>
          <p:cNvGrpSpPr>
            <a:grpSpLocks/>
          </p:cNvGrpSpPr>
          <p:nvPr/>
        </p:nvGrpSpPr>
        <p:grpSpPr bwMode="auto">
          <a:xfrm>
            <a:off x="914400" y="4297363"/>
            <a:ext cx="7213600" cy="428625"/>
            <a:chOff x="914428" y="4297344"/>
            <a:chExt cx="7213600" cy="428625"/>
          </a:xfrm>
        </p:grpSpPr>
        <p:grpSp>
          <p:nvGrpSpPr>
            <p:cNvPr id="31835" name="Grupo 48"/>
            <p:cNvGrpSpPr>
              <a:grpSpLocks/>
            </p:cNvGrpSpPr>
            <p:nvPr/>
          </p:nvGrpSpPr>
          <p:grpSpPr bwMode="auto">
            <a:xfrm>
              <a:off x="914428" y="4297344"/>
              <a:ext cx="7213600" cy="428625"/>
              <a:chOff x="1343025" y="4411327"/>
              <a:chExt cx="7213600" cy="428625"/>
            </a:xfrm>
          </p:grpSpPr>
          <p:sp>
            <p:nvSpPr>
              <p:cNvPr id="31837" name="Rectangle 15"/>
              <p:cNvSpPr>
                <a:spLocks noChangeArrowheads="1"/>
              </p:cNvSpPr>
              <p:nvPr/>
            </p:nvSpPr>
            <p:spPr bwMode="auto">
              <a:xfrm>
                <a:off x="1343025" y="4490702"/>
                <a:ext cx="5400675" cy="288925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4C000F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1838" name="Text Box 4"/>
              <p:cNvSpPr txBox="1">
                <a:spLocks noChangeArrowheads="1"/>
              </p:cNvSpPr>
              <p:nvPr/>
            </p:nvSpPr>
            <p:spPr bwMode="auto">
              <a:xfrm rot="10800000">
                <a:off x="6789738" y="4411327"/>
                <a:ext cx="1766887" cy="428625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4C000F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"/>
                  </a:spcBef>
                  <a:buFontTx/>
                  <a:buNone/>
                </a:pPr>
                <a:r>
                  <a:rPr lang="pt-BR" altLang="pt-BR" sz="1600">
                    <a:latin typeface="Arial" panose="020B0604020202020204" pitchFamily="34" charset="0"/>
                  </a:rPr>
                  <a:t>   </a:t>
                </a:r>
              </a:p>
              <a:p>
                <a:pPr algn="ctr" eaLnBrk="1" hangingPunct="1">
                  <a:spcBef>
                    <a:spcPct val="5000"/>
                  </a:spcBef>
                  <a:buFontTx/>
                  <a:buNone/>
                </a:pPr>
                <a:endParaRPr lang="pt-BR" altLang="pt-BR" sz="160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5000"/>
                  </a:spcBef>
                  <a:buFontTx/>
                  <a:buNone/>
                </a:pPr>
                <a:endParaRPr lang="pt-BR" altLang="pt-BR" sz="160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5000"/>
                  </a:spcBef>
                  <a:buFontTx/>
                  <a:buNone/>
                </a:pPr>
                <a:endParaRPr lang="pt-BR" altLang="pt-BR" sz="160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5000"/>
                  </a:spcBef>
                  <a:buFontTx/>
                  <a:buNone/>
                </a:pPr>
                <a:endParaRPr lang="pt-BR" altLang="pt-BR" sz="160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5000"/>
                  </a:spcBef>
                  <a:buFontTx/>
                  <a:buNone/>
                </a:pPr>
                <a:endParaRPr lang="pt-BR" altLang="pt-BR" sz="16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836" name="Text Box 7"/>
            <p:cNvSpPr txBox="1">
              <a:spLocks noChangeArrowheads="1"/>
            </p:cNvSpPr>
            <p:nvPr/>
          </p:nvSpPr>
          <p:spPr bwMode="auto">
            <a:xfrm>
              <a:off x="6394478" y="4333856"/>
              <a:ext cx="1714500" cy="36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100">
                  <a:latin typeface="Arial" panose="020B0604020202020204" pitchFamily="34" charset="0"/>
                </a:rPr>
                <a:t>Sistema de Informação em Saúde</a:t>
              </a:r>
            </a:p>
          </p:txBody>
        </p:sp>
      </p:grpSp>
      <p:grpSp>
        <p:nvGrpSpPr>
          <p:cNvPr id="10" name="Grupo 44"/>
          <p:cNvGrpSpPr>
            <a:grpSpLocks/>
          </p:cNvGrpSpPr>
          <p:nvPr/>
        </p:nvGrpSpPr>
        <p:grpSpPr bwMode="auto">
          <a:xfrm>
            <a:off x="1155700" y="717550"/>
            <a:ext cx="871538" cy="4246563"/>
            <a:chOff x="1584325" y="831514"/>
            <a:chExt cx="871538" cy="4246563"/>
          </a:xfrm>
        </p:grpSpPr>
        <p:sp>
          <p:nvSpPr>
            <p:cNvPr id="31832" name="Rectangle 33"/>
            <p:cNvSpPr>
              <a:spLocks noChangeArrowheads="1"/>
            </p:cNvSpPr>
            <p:nvPr/>
          </p:nvSpPr>
          <p:spPr bwMode="auto">
            <a:xfrm>
              <a:off x="1584325" y="1158539"/>
              <a:ext cx="871538" cy="3919538"/>
            </a:xfrm>
            <a:prstGeom prst="rect">
              <a:avLst/>
            </a:prstGeom>
            <a:gradFill rotWithShape="1">
              <a:gsLst>
                <a:gs pos="0">
                  <a:srgbClr val="00ACA8"/>
                </a:gs>
                <a:gs pos="100000">
                  <a:srgbClr val="43C2B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833" name="Text Box 28"/>
            <p:cNvSpPr txBox="1">
              <a:spLocks noChangeArrowheads="1"/>
            </p:cNvSpPr>
            <p:nvPr/>
          </p:nvSpPr>
          <p:spPr bwMode="auto">
            <a:xfrm>
              <a:off x="1584325" y="831514"/>
              <a:ext cx="8572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</a:rPr>
                <a:t>RT 1</a:t>
              </a:r>
              <a:endParaRPr lang="pt-BR" altLang="pt-BR" sz="1600" baseline="-25000">
                <a:latin typeface="Arial" panose="020B0604020202020204" pitchFamily="34" charset="0"/>
              </a:endParaRPr>
            </a:p>
          </p:txBody>
        </p:sp>
        <p:sp>
          <p:nvSpPr>
            <p:cNvPr id="31834" name="Text Box 40"/>
            <p:cNvSpPr txBox="1">
              <a:spLocks noChangeArrowheads="1"/>
            </p:cNvSpPr>
            <p:nvPr/>
          </p:nvSpPr>
          <p:spPr bwMode="auto">
            <a:xfrm rot="-5400000">
              <a:off x="215901" y="2752389"/>
              <a:ext cx="3598862" cy="719137"/>
            </a:xfrm>
            <a:prstGeom prst="rect">
              <a:avLst/>
            </a:prstGeom>
            <a:solidFill>
              <a:srgbClr val="00A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300">
                  <a:latin typeface="Arial" panose="020B0604020202020204" pitchFamily="34" charset="0"/>
                </a:rPr>
                <a:t>PONTOS DE ATENÇÃO SECUNDÁRIOS E TERCIÁRIOS</a:t>
              </a:r>
            </a:p>
          </p:txBody>
        </p:sp>
      </p:grpSp>
      <p:sp>
        <p:nvSpPr>
          <p:cNvPr id="35" name="Text Box 44"/>
          <p:cNvSpPr txBox="1">
            <a:spLocks noChangeArrowheads="1"/>
          </p:cNvSpPr>
          <p:nvPr/>
        </p:nvSpPr>
        <p:spPr bwMode="auto">
          <a:xfrm rot="10800000">
            <a:off x="192088" y="2724150"/>
            <a:ext cx="685800" cy="200025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>
                  <a:alpha val="50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  <a:buFontTx/>
              <a:buNone/>
            </a:pPr>
            <a:endParaRPr lang="pt-BR" altLang="pt-BR" sz="2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SISTEMAS</a:t>
            </a:r>
          </a:p>
          <a:p>
            <a:pPr algn="ctr" eaLnBrk="1" hangingPunct="1">
              <a:spcBef>
                <a:spcPct val="500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DE APOIO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 rot="10800000">
            <a:off x="192088" y="1208088"/>
            <a:ext cx="685800" cy="14557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>
                  <a:alpha val="4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  <a:buFontTx/>
              <a:buNone/>
            </a:pPr>
            <a:endParaRPr lang="pt-BR" altLang="pt-BR" sz="2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SISTEMAS</a:t>
            </a:r>
          </a:p>
          <a:p>
            <a:pPr algn="ctr" eaLnBrk="1" hangingPunct="1">
              <a:spcBef>
                <a:spcPct val="500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LOGÍSTICOS</a:t>
            </a:r>
          </a:p>
        </p:txBody>
      </p:sp>
      <p:grpSp>
        <p:nvGrpSpPr>
          <p:cNvPr id="11" name="Grupo 45"/>
          <p:cNvGrpSpPr>
            <a:grpSpLocks/>
          </p:cNvGrpSpPr>
          <p:nvPr/>
        </p:nvGrpSpPr>
        <p:grpSpPr bwMode="auto">
          <a:xfrm>
            <a:off x="2468563" y="725488"/>
            <a:ext cx="873125" cy="4252912"/>
            <a:chOff x="2897188" y="839452"/>
            <a:chExt cx="873125" cy="4252912"/>
          </a:xfrm>
        </p:grpSpPr>
        <p:sp>
          <p:nvSpPr>
            <p:cNvPr id="31829" name="Rectangle 33"/>
            <p:cNvSpPr>
              <a:spLocks noChangeArrowheads="1"/>
            </p:cNvSpPr>
            <p:nvPr/>
          </p:nvSpPr>
          <p:spPr bwMode="auto">
            <a:xfrm>
              <a:off x="2897188" y="1171239"/>
              <a:ext cx="873125" cy="3921125"/>
            </a:xfrm>
            <a:prstGeom prst="rect">
              <a:avLst/>
            </a:prstGeom>
            <a:gradFill rotWithShape="1">
              <a:gsLst>
                <a:gs pos="0">
                  <a:srgbClr val="00ACA8"/>
                </a:gs>
                <a:gs pos="100000">
                  <a:srgbClr val="43C2B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830" name="Text Box 41"/>
            <p:cNvSpPr txBox="1">
              <a:spLocks noChangeArrowheads="1"/>
            </p:cNvSpPr>
            <p:nvPr/>
          </p:nvSpPr>
          <p:spPr bwMode="auto">
            <a:xfrm rot="-5400000">
              <a:off x="1529557" y="2753183"/>
              <a:ext cx="3600450" cy="719137"/>
            </a:xfrm>
            <a:prstGeom prst="rect">
              <a:avLst/>
            </a:prstGeom>
            <a:solidFill>
              <a:srgbClr val="00A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300">
                  <a:latin typeface="Arial" panose="020B0604020202020204" pitchFamily="34" charset="0"/>
                </a:rPr>
                <a:t>PONTOS DE ATENÇÃO SECUNDÁRIOS E TERCIÁRIOS</a:t>
              </a:r>
            </a:p>
          </p:txBody>
        </p:sp>
        <p:sp>
          <p:nvSpPr>
            <p:cNvPr id="31831" name="Text Box 28"/>
            <p:cNvSpPr txBox="1">
              <a:spLocks noChangeArrowheads="1"/>
            </p:cNvSpPr>
            <p:nvPr/>
          </p:nvSpPr>
          <p:spPr bwMode="auto">
            <a:xfrm>
              <a:off x="2906713" y="839452"/>
              <a:ext cx="8572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</a:rPr>
                <a:t>RT 2</a:t>
              </a:r>
              <a:endParaRPr lang="pt-BR" altLang="pt-BR" sz="1600" baseline="-2500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46"/>
          <p:cNvGrpSpPr>
            <a:grpSpLocks/>
          </p:cNvGrpSpPr>
          <p:nvPr/>
        </p:nvGrpSpPr>
        <p:grpSpPr bwMode="auto">
          <a:xfrm>
            <a:off x="3771900" y="717550"/>
            <a:ext cx="873125" cy="4249738"/>
            <a:chOff x="4200525" y="831514"/>
            <a:chExt cx="873125" cy="4249738"/>
          </a:xfrm>
        </p:grpSpPr>
        <p:sp>
          <p:nvSpPr>
            <p:cNvPr id="31826" name="Rectangle 33"/>
            <p:cNvSpPr>
              <a:spLocks noChangeArrowheads="1"/>
            </p:cNvSpPr>
            <p:nvPr/>
          </p:nvSpPr>
          <p:spPr bwMode="auto">
            <a:xfrm>
              <a:off x="4200525" y="1160127"/>
              <a:ext cx="873125" cy="3921125"/>
            </a:xfrm>
            <a:prstGeom prst="rect">
              <a:avLst/>
            </a:prstGeom>
            <a:gradFill rotWithShape="1">
              <a:gsLst>
                <a:gs pos="0">
                  <a:srgbClr val="00ACA8"/>
                </a:gs>
                <a:gs pos="100000">
                  <a:srgbClr val="43C2B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827" name="Text Box 42"/>
            <p:cNvSpPr txBox="1">
              <a:spLocks noChangeArrowheads="1"/>
            </p:cNvSpPr>
            <p:nvPr/>
          </p:nvSpPr>
          <p:spPr bwMode="auto">
            <a:xfrm rot="-5400000">
              <a:off x="2836069" y="2756358"/>
              <a:ext cx="3600450" cy="719138"/>
            </a:xfrm>
            <a:prstGeom prst="rect">
              <a:avLst/>
            </a:prstGeom>
            <a:solidFill>
              <a:srgbClr val="00A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300">
                  <a:latin typeface="Arial" panose="020B0604020202020204" pitchFamily="34" charset="0"/>
                </a:rPr>
                <a:t>PONTOS DE ATENÇÃO SECUNDÁRIOS E TERCIÁRIOS</a:t>
              </a:r>
            </a:p>
          </p:txBody>
        </p:sp>
        <p:sp>
          <p:nvSpPr>
            <p:cNvPr id="31828" name="Text Box 28"/>
            <p:cNvSpPr txBox="1">
              <a:spLocks noChangeArrowheads="1"/>
            </p:cNvSpPr>
            <p:nvPr/>
          </p:nvSpPr>
          <p:spPr bwMode="auto">
            <a:xfrm>
              <a:off x="4208463" y="831514"/>
              <a:ext cx="8572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600" dirty="0">
                  <a:latin typeface="Arial" panose="020B0604020202020204" pitchFamily="34" charset="0"/>
                </a:rPr>
                <a:t>RT 3</a:t>
              </a:r>
              <a:endParaRPr lang="pt-BR" altLang="pt-BR" sz="1600" baseline="-25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upo 47"/>
          <p:cNvGrpSpPr>
            <a:grpSpLocks/>
          </p:cNvGrpSpPr>
          <p:nvPr/>
        </p:nvGrpSpPr>
        <p:grpSpPr bwMode="auto">
          <a:xfrm>
            <a:off x="5075238" y="714375"/>
            <a:ext cx="873125" cy="4262438"/>
            <a:chOff x="5503863" y="839452"/>
            <a:chExt cx="873125" cy="4262437"/>
          </a:xfrm>
        </p:grpSpPr>
        <p:sp>
          <p:nvSpPr>
            <p:cNvPr id="31823" name="Rectangle 33"/>
            <p:cNvSpPr>
              <a:spLocks noChangeArrowheads="1"/>
            </p:cNvSpPr>
            <p:nvPr/>
          </p:nvSpPr>
          <p:spPr bwMode="auto">
            <a:xfrm>
              <a:off x="5503863" y="1180764"/>
              <a:ext cx="873125" cy="3921125"/>
            </a:xfrm>
            <a:prstGeom prst="rect">
              <a:avLst/>
            </a:prstGeom>
            <a:gradFill rotWithShape="1">
              <a:gsLst>
                <a:gs pos="0">
                  <a:srgbClr val="00ACA8"/>
                </a:gs>
                <a:gs pos="100000">
                  <a:srgbClr val="43C2B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824" name="Text Box 43"/>
            <p:cNvSpPr txBox="1">
              <a:spLocks noChangeArrowheads="1"/>
            </p:cNvSpPr>
            <p:nvPr/>
          </p:nvSpPr>
          <p:spPr bwMode="auto">
            <a:xfrm rot="-5400000">
              <a:off x="4125119" y="2769058"/>
              <a:ext cx="3600450" cy="719138"/>
            </a:xfrm>
            <a:prstGeom prst="rect">
              <a:avLst/>
            </a:prstGeom>
            <a:solidFill>
              <a:srgbClr val="00A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300">
                  <a:latin typeface="Arial" panose="020B0604020202020204" pitchFamily="34" charset="0"/>
                </a:rPr>
                <a:t>PONTOS DE ATENÇÃO SECUNDÁRIOS E TERCIÁRIOS</a:t>
              </a:r>
            </a:p>
          </p:txBody>
        </p:sp>
        <p:sp>
          <p:nvSpPr>
            <p:cNvPr id="31825" name="Text Box 28"/>
            <p:cNvSpPr txBox="1">
              <a:spLocks noChangeArrowheads="1"/>
            </p:cNvSpPr>
            <p:nvPr/>
          </p:nvSpPr>
          <p:spPr bwMode="auto">
            <a:xfrm>
              <a:off x="5505450" y="839452"/>
              <a:ext cx="8572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</a:rPr>
                <a:t>RT 4</a:t>
              </a:r>
              <a:endParaRPr lang="pt-BR" altLang="pt-BR" sz="1600" baseline="-25000">
                <a:latin typeface="Arial" panose="020B0604020202020204" pitchFamily="34" charset="0"/>
              </a:endParaRPr>
            </a:p>
          </p:txBody>
        </p:sp>
      </p:grp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908050" y="5016500"/>
            <a:ext cx="5399088" cy="468313"/>
          </a:xfrm>
          <a:prstGeom prst="rect">
            <a:avLst/>
          </a:prstGeom>
          <a:gradFill rotWithShape="1">
            <a:gsLst>
              <a:gs pos="0">
                <a:srgbClr val="00ACA8"/>
              </a:gs>
              <a:gs pos="100000">
                <a:srgbClr val="00504E">
                  <a:alpha val="9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ATENÇÃO PRIMÁRIA À SAÚDE</a:t>
            </a:r>
          </a:p>
        </p:txBody>
      </p:sp>
      <p:sp>
        <p:nvSpPr>
          <p:cNvPr id="51" name="Fluxograma: Terminação 50"/>
          <p:cNvSpPr/>
          <p:nvPr/>
        </p:nvSpPr>
        <p:spPr>
          <a:xfrm>
            <a:off x="974725" y="5778500"/>
            <a:ext cx="5311775" cy="928688"/>
          </a:xfrm>
          <a:prstGeom prst="flowChartTerminator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  <a:cs typeface="Arial" pitchFamily="34" charset="0"/>
              </a:rPr>
              <a:t>POPULAÇÃO</a:t>
            </a:r>
          </a:p>
        </p:txBody>
      </p:sp>
      <p:sp>
        <p:nvSpPr>
          <p:cNvPr id="52" name="Seta para a esquerda 51"/>
          <p:cNvSpPr/>
          <p:nvPr/>
        </p:nvSpPr>
        <p:spPr>
          <a:xfrm rot="16200000">
            <a:off x="5631657" y="5526881"/>
            <a:ext cx="385762" cy="282575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3" name="Seta para a esquerda 52"/>
          <p:cNvSpPr/>
          <p:nvPr/>
        </p:nvSpPr>
        <p:spPr>
          <a:xfrm rot="5400000">
            <a:off x="1316832" y="5490369"/>
            <a:ext cx="385762" cy="285750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grpSp>
        <p:nvGrpSpPr>
          <p:cNvPr id="14" name="Grupo 80"/>
          <p:cNvGrpSpPr>
            <a:grpSpLocks/>
          </p:cNvGrpSpPr>
          <p:nvPr/>
        </p:nvGrpSpPr>
        <p:grpSpPr bwMode="auto">
          <a:xfrm>
            <a:off x="1808163" y="1133475"/>
            <a:ext cx="3357562" cy="3857625"/>
            <a:chOff x="2236318" y="1247080"/>
            <a:chExt cx="3357586" cy="3857652"/>
          </a:xfrm>
        </p:grpSpPr>
        <p:sp>
          <p:nvSpPr>
            <p:cNvPr id="55" name="Elipse 54"/>
            <p:cNvSpPr/>
            <p:nvPr/>
          </p:nvSpPr>
          <p:spPr>
            <a:xfrm>
              <a:off x="2236318" y="1247080"/>
              <a:ext cx="3357586" cy="3857652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0163188"/>
                <a:satOff val="8769"/>
                <a:lumOff val="2550"/>
                <a:alphaOff val="0"/>
              </a:schemeClr>
            </a:fillRef>
            <a:effectRef idx="1">
              <a:schemeClr val="accent2">
                <a:hueOff val="-20163188"/>
                <a:satOff val="8769"/>
                <a:lumOff val="255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pt-BR" dirty="0"/>
            </a:p>
          </p:txBody>
        </p:sp>
        <p:sp>
          <p:nvSpPr>
            <p:cNvPr id="56" name="CaixaDeTexto 55"/>
            <p:cNvSpPr txBox="1"/>
            <p:nvPr/>
          </p:nvSpPr>
          <p:spPr>
            <a:xfrm rot="445195">
              <a:off x="3218162" y="1456849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pt-BR" sz="1500" dirty="0"/>
                <a:t>Atenção Terciária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 rot="20473473">
              <a:off x="3417535" y="4248515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pt-BR" sz="1500" dirty="0"/>
                <a:t>Macrorregião</a:t>
              </a:r>
            </a:p>
          </p:txBody>
        </p:sp>
      </p:grpSp>
      <p:grpSp>
        <p:nvGrpSpPr>
          <p:cNvPr id="15" name="Grupo 79"/>
          <p:cNvGrpSpPr>
            <a:grpSpLocks/>
          </p:cNvGrpSpPr>
          <p:nvPr/>
        </p:nvGrpSpPr>
        <p:grpSpPr bwMode="auto">
          <a:xfrm>
            <a:off x="2122488" y="1495425"/>
            <a:ext cx="2782887" cy="3117850"/>
            <a:chOff x="2550811" y="1609051"/>
            <a:chExt cx="2783059" cy="3118489"/>
          </a:xfrm>
        </p:grpSpPr>
        <p:sp>
          <p:nvSpPr>
            <p:cNvPr id="59" name="Elipse 58"/>
            <p:cNvSpPr/>
            <p:nvPr/>
          </p:nvSpPr>
          <p:spPr>
            <a:xfrm>
              <a:off x="2550811" y="1609051"/>
              <a:ext cx="2783059" cy="31184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72000">
                  <a:schemeClr val="bg2"/>
                </a:gs>
                <a:gs pos="100000">
                  <a:schemeClr val="bg1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hueOff val="-13442126"/>
                <a:satOff val="5846"/>
                <a:lumOff val="17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CaixaDeTexto 59"/>
            <p:cNvSpPr txBox="1"/>
            <p:nvPr/>
          </p:nvSpPr>
          <p:spPr>
            <a:xfrm rot="387043">
              <a:off x="3202362" y="1816279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pt-BR" sz="1400" dirty="0"/>
                <a:t>Atenção Secundária</a:t>
              </a:r>
            </a:p>
          </p:txBody>
        </p:sp>
        <p:sp>
          <p:nvSpPr>
            <p:cNvPr id="61" name="CaixaDeTexto 60"/>
            <p:cNvSpPr txBox="1"/>
            <p:nvPr/>
          </p:nvSpPr>
          <p:spPr>
            <a:xfrm rot="20473473">
              <a:off x="3454847" y="3821850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pt-BR" sz="1500" dirty="0"/>
                <a:t>Microrregião</a:t>
              </a:r>
            </a:p>
          </p:txBody>
        </p:sp>
      </p:grpSp>
      <p:grpSp>
        <p:nvGrpSpPr>
          <p:cNvPr id="16" name="Grupo 78"/>
          <p:cNvGrpSpPr>
            <a:grpSpLocks/>
          </p:cNvGrpSpPr>
          <p:nvPr/>
        </p:nvGrpSpPr>
        <p:grpSpPr bwMode="auto">
          <a:xfrm>
            <a:off x="2449513" y="1863725"/>
            <a:ext cx="2443162" cy="2366963"/>
            <a:chOff x="2877546" y="1977847"/>
            <a:chExt cx="2443833" cy="2366785"/>
          </a:xfrm>
        </p:grpSpPr>
        <p:sp>
          <p:nvSpPr>
            <p:cNvPr id="63" name="Elipse 62"/>
            <p:cNvSpPr/>
            <p:nvPr/>
          </p:nvSpPr>
          <p:spPr>
            <a:xfrm>
              <a:off x="2877546" y="1977847"/>
              <a:ext cx="2143140" cy="2366785"/>
            </a:xfrm>
            <a:prstGeom prst="ellipse">
              <a:avLst/>
            </a:prstGeom>
            <a:gradFill rotWithShape="0">
              <a:gsLst>
                <a:gs pos="0">
                  <a:schemeClr val="accent3"/>
                </a:gs>
                <a:gs pos="72000">
                  <a:schemeClr val="bg1"/>
                </a:gs>
                <a:gs pos="100000">
                  <a:schemeClr val="accent3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hueOff val="-6721063"/>
                <a:satOff val="2923"/>
                <a:lumOff val="8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CaixaDeTexto 63"/>
            <p:cNvSpPr txBox="1"/>
            <p:nvPr/>
          </p:nvSpPr>
          <p:spPr>
            <a:xfrm rot="561058">
              <a:off x="3316916" y="2279996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Circle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pt-BR" sz="1400" dirty="0"/>
                <a:t>Atenção Primária</a:t>
              </a:r>
            </a:p>
          </p:txBody>
        </p:sp>
        <p:sp>
          <p:nvSpPr>
            <p:cNvPr id="65" name="CaixaDeTexto 64"/>
            <p:cNvSpPr txBox="1"/>
            <p:nvPr/>
          </p:nvSpPr>
          <p:spPr>
            <a:xfrm rot="20473473">
              <a:off x="3535429" y="3338109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pt-BR" sz="1500" dirty="0"/>
                <a:t>Município</a:t>
              </a:r>
            </a:p>
          </p:txBody>
        </p:sp>
      </p:grpSp>
      <p:grpSp>
        <p:nvGrpSpPr>
          <p:cNvPr id="17" name="Grupo 74"/>
          <p:cNvGrpSpPr>
            <a:grpSpLocks/>
          </p:cNvGrpSpPr>
          <p:nvPr/>
        </p:nvGrpSpPr>
        <p:grpSpPr bwMode="auto">
          <a:xfrm>
            <a:off x="2886075" y="2339975"/>
            <a:ext cx="1233488" cy="1335088"/>
            <a:chOff x="3315318" y="2453953"/>
            <a:chExt cx="1232920" cy="1335749"/>
          </a:xfrm>
        </p:grpSpPr>
        <p:sp>
          <p:nvSpPr>
            <p:cNvPr id="67" name="Elipse 66"/>
            <p:cNvSpPr/>
            <p:nvPr/>
          </p:nvSpPr>
          <p:spPr>
            <a:xfrm>
              <a:off x="3315318" y="2453953"/>
              <a:ext cx="1232920" cy="133574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72000">
                  <a:schemeClr val="bg1"/>
                </a:gs>
                <a:gs pos="100000">
                  <a:schemeClr val="bg1"/>
                </a:gs>
              </a:gsLst>
            </a:gradFill>
            <a:ln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5400000" scaled="0"/>
              </a:gra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3180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635" y="2710835"/>
              <a:ext cx="873125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o 121"/>
          <p:cNvGrpSpPr>
            <a:grpSpLocks/>
          </p:cNvGrpSpPr>
          <p:nvPr/>
        </p:nvGrpSpPr>
        <p:grpSpPr bwMode="auto">
          <a:xfrm>
            <a:off x="6478588" y="4943475"/>
            <a:ext cx="2593975" cy="1714500"/>
            <a:chOff x="6479051" y="4943486"/>
            <a:chExt cx="2593543" cy="1714512"/>
          </a:xfrm>
        </p:grpSpPr>
        <p:sp>
          <p:nvSpPr>
            <p:cNvPr id="70" name="Fluxograma: Processo 69"/>
            <p:cNvSpPr/>
            <p:nvPr/>
          </p:nvSpPr>
          <p:spPr>
            <a:xfrm>
              <a:off x="6510796" y="4943486"/>
              <a:ext cx="2404661" cy="1714512"/>
            </a:xfrm>
            <a:prstGeom prst="flowChartProcess">
              <a:avLst/>
            </a:prstGeom>
            <a:gradFill>
              <a:gsLst>
                <a:gs pos="0">
                  <a:srgbClr val="C2FEF1"/>
                </a:gs>
                <a:gs pos="25000">
                  <a:srgbClr val="C0F3F6"/>
                </a:gs>
                <a:gs pos="75000">
                  <a:srgbClr val="C5E8FF"/>
                </a:gs>
                <a:gs pos="100000">
                  <a:srgbClr val="C9E3FF"/>
                </a:gs>
              </a:gsLst>
              <a:lin ang="16200000" scaled="0"/>
            </a:gradFill>
            <a:ln w="19050" cmpd="sng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31793" name="CaixaDeTexto 170"/>
            <p:cNvSpPr txBox="1">
              <a:spLocks noChangeArrowheads="1"/>
            </p:cNvSpPr>
            <p:nvPr/>
          </p:nvSpPr>
          <p:spPr bwMode="auto">
            <a:xfrm>
              <a:off x="6479051" y="4978411"/>
              <a:ext cx="2471325" cy="365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>
                  <a:latin typeface="Arial" panose="020B0604020202020204" pitchFamily="34" charset="0"/>
                </a:rPr>
                <a:t>APS E PONTOS DE ATENÇÃO </a:t>
              </a:r>
              <a:br>
                <a:rPr lang="pt-BR" altLang="pt-BR" sz="900">
                  <a:latin typeface="Arial" panose="020B0604020202020204" pitchFamily="34" charset="0"/>
                </a:rPr>
              </a:br>
              <a:r>
                <a:rPr lang="pt-BR" altLang="pt-BR" sz="900">
                  <a:latin typeface="Arial" panose="020B0604020202020204" pitchFamily="34" charset="0"/>
                </a:rPr>
                <a:t>SECUNDÁRIA E TERCIÁRIA</a:t>
              </a:r>
            </a:p>
          </p:txBody>
        </p:sp>
        <p:sp>
          <p:nvSpPr>
            <p:cNvPr id="31794" name="CaixaDeTexto 149"/>
            <p:cNvSpPr txBox="1">
              <a:spLocks noChangeArrowheads="1"/>
            </p:cNvSpPr>
            <p:nvPr/>
          </p:nvSpPr>
          <p:spPr bwMode="auto">
            <a:xfrm>
              <a:off x="6700168" y="5367351"/>
              <a:ext cx="2364940" cy="21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800">
                  <a:latin typeface="Arial" panose="020B0604020202020204" pitchFamily="34" charset="0"/>
                </a:rPr>
                <a:t>Unid. de Atenção Primária  à Saúde -  UAPs</a:t>
              </a: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6607617" y="6081732"/>
              <a:ext cx="142851" cy="2301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5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74" name="Fluxograma: Extrair 73"/>
            <p:cNvSpPr/>
            <p:nvPr/>
          </p:nvSpPr>
          <p:spPr>
            <a:xfrm>
              <a:off x="6602855" y="5386402"/>
              <a:ext cx="142851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75" name="Pentágono regular 74"/>
            <p:cNvSpPr/>
            <p:nvPr/>
          </p:nvSpPr>
          <p:spPr>
            <a:xfrm>
              <a:off x="6607617" y="5643579"/>
              <a:ext cx="142851" cy="142876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76" name="Pentágono regular 75"/>
            <p:cNvSpPr/>
            <p:nvPr/>
          </p:nvSpPr>
          <p:spPr>
            <a:xfrm>
              <a:off x="6607617" y="5867417"/>
              <a:ext cx="142851" cy="142876"/>
            </a:xfrm>
            <a:prstGeom prst="pentagon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6607617" y="6342084"/>
              <a:ext cx="142851" cy="2301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500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31800" name="CaixaDeTexto 149"/>
            <p:cNvSpPr txBox="1">
              <a:spLocks noChangeArrowheads="1"/>
            </p:cNvSpPr>
            <p:nvPr/>
          </p:nvSpPr>
          <p:spPr bwMode="auto">
            <a:xfrm>
              <a:off x="6707654" y="5613927"/>
              <a:ext cx="2364940" cy="21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800">
                  <a:latin typeface="Arial" panose="020B0604020202020204" pitchFamily="34" charset="0"/>
                </a:rPr>
                <a:t>Ambulatório Especializado Microrregional</a:t>
              </a:r>
            </a:p>
          </p:txBody>
        </p:sp>
        <p:sp>
          <p:nvSpPr>
            <p:cNvPr id="31801" name="CaixaDeTexto 149"/>
            <p:cNvSpPr txBox="1">
              <a:spLocks noChangeArrowheads="1"/>
            </p:cNvSpPr>
            <p:nvPr/>
          </p:nvSpPr>
          <p:spPr bwMode="auto">
            <a:xfrm>
              <a:off x="6707654" y="5866341"/>
              <a:ext cx="2364940" cy="21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800">
                  <a:latin typeface="Arial" panose="020B0604020202020204" pitchFamily="34" charset="0"/>
                </a:rPr>
                <a:t>Ambulatório Especializado Macrorregional</a:t>
              </a:r>
            </a:p>
          </p:txBody>
        </p:sp>
        <p:sp>
          <p:nvSpPr>
            <p:cNvPr id="31802" name="CaixaDeTexto 149"/>
            <p:cNvSpPr txBox="1">
              <a:spLocks noChangeArrowheads="1"/>
            </p:cNvSpPr>
            <p:nvPr/>
          </p:nvSpPr>
          <p:spPr bwMode="auto">
            <a:xfrm>
              <a:off x="6707654" y="6104468"/>
              <a:ext cx="2364940" cy="21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800">
                  <a:latin typeface="Arial" panose="020B0604020202020204" pitchFamily="34" charset="0"/>
                </a:rPr>
                <a:t>Hospital Microrregional</a:t>
              </a:r>
            </a:p>
          </p:txBody>
        </p:sp>
        <p:sp>
          <p:nvSpPr>
            <p:cNvPr id="31803" name="CaixaDeTexto 149"/>
            <p:cNvSpPr txBox="1">
              <a:spLocks noChangeArrowheads="1"/>
            </p:cNvSpPr>
            <p:nvPr/>
          </p:nvSpPr>
          <p:spPr bwMode="auto">
            <a:xfrm>
              <a:off x="6707654" y="6356882"/>
              <a:ext cx="2364940" cy="21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800">
                  <a:latin typeface="Arial" panose="020B0604020202020204" pitchFamily="34" charset="0"/>
                </a:rPr>
                <a:t>Hospital Macrorregional</a:t>
              </a:r>
            </a:p>
          </p:txBody>
        </p:sp>
      </p:grpSp>
      <p:grpSp>
        <p:nvGrpSpPr>
          <p:cNvPr id="19" name="Grupo 120"/>
          <p:cNvGrpSpPr>
            <a:grpSpLocks/>
          </p:cNvGrpSpPr>
          <p:nvPr/>
        </p:nvGrpSpPr>
        <p:grpSpPr bwMode="auto">
          <a:xfrm>
            <a:off x="1881188" y="2124075"/>
            <a:ext cx="3181350" cy="1957388"/>
            <a:chOff x="1881169" y="2124066"/>
            <a:chExt cx="3181372" cy="1957401"/>
          </a:xfrm>
        </p:grpSpPr>
        <p:sp>
          <p:nvSpPr>
            <p:cNvPr id="83" name="Fluxograma: Extrair 82"/>
            <p:cNvSpPr/>
            <p:nvPr/>
          </p:nvSpPr>
          <p:spPr>
            <a:xfrm>
              <a:off x="2643174" y="2643182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84" name="Fluxograma: Extrair 83"/>
            <p:cNvSpPr/>
            <p:nvPr/>
          </p:nvSpPr>
          <p:spPr>
            <a:xfrm>
              <a:off x="2571736" y="3009897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85" name="Fluxograma: Extrair 84"/>
            <p:cNvSpPr/>
            <p:nvPr/>
          </p:nvSpPr>
          <p:spPr>
            <a:xfrm>
              <a:off x="2714612" y="3324224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86" name="Fluxograma: Extrair 85"/>
            <p:cNvSpPr/>
            <p:nvPr/>
          </p:nvSpPr>
          <p:spPr>
            <a:xfrm>
              <a:off x="4214810" y="2590794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87" name="Fluxograma: Extrair 86"/>
            <p:cNvSpPr/>
            <p:nvPr/>
          </p:nvSpPr>
          <p:spPr>
            <a:xfrm>
              <a:off x="4195760" y="3328987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88" name="Fluxograma: Extrair 87"/>
            <p:cNvSpPr/>
            <p:nvPr/>
          </p:nvSpPr>
          <p:spPr>
            <a:xfrm>
              <a:off x="4343398" y="2981322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89" name="CaixaDeTexto 88"/>
            <p:cNvSpPr txBox="1"/>
            <p:nvPr/>
          </p:nvSpPr>
          <p:spPr>
            <a:xfrm>
              <a:off x="2285984" y="3470275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5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90" name="Pentágono regular 89"/>
            <p:cNvSpPr/>
            <p:nvPr/>
          </p:nvSpPr>
          <p:spPr>
            <a:xfrm>
              <a:off x="2205021" y="3143248"/>
              <a:ext cx="142876" cy="142876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1" name="Pentágono regular 90"/>
            <p:cNvSpPr/>
            <p:nvPr/>
          </p:nvSpPr>
          <p:spPr>
            <a:xfrm>
              <a:off x="1881169" y="2738433"/>
              <a:ext cx="142876" cy="142876"/>
            </a:xfrm>
            <a:prstGeom prst="pentagon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2" name="CaixaDeTexto 91"/>
            <p:cNvSpPr txBox="1"/>
            <p:nvPr/>
          </p:nvSpPr>
          <p:spPr>
            <a:xfrm>
              <a:off x="2071670" y="2124066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500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2214546" y="2765420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5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94" name="Pentágono regular 93"/>
            <p:cNvSpPr/>
            <p:nvPr/>
          </p:nvSpPr>
          <p:spPr>
            <a:xfrm>
              <a:off x="2290747" y="2447918"/>
              <a:ext cx="142876" cy="142876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4567238" y="3451225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5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96" name="Pentágono regular 95"/>
            <p:cNvSpPr/>
            <p:nvPr/>
          </p:nvSpPr>
          <p:spPr>
            <a:xfrm>
              <a:off x="4662488" y="3124198"/>
              <a:ext cx="142876" cy="142876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4672013" y="2746370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5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98" name="Pentágono regular 97"/>
            <p:cNvSpPr/>
            <p:nvPr/>
          </p:nvSpPr>
          <p:spPr>
            <a:xfrm>
              <a:off x="4572000" y="2428868"/>
              <a:ext cx="142876" cy="142876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1938319" y="3338512"/>
              <a:ext cx="142876" cy="2301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500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00" name="Pentágono regular 99"/>
            <p:cNvSpPr/>
            <p:nvPr/>
          </p:nvSpPr>
          <p:spPr>
            <a:xfrm>
              <a:off x="2138346" y="3881441"/>
              <a:ext cx="142876" cy="142876"/>
            </a:xfrm>
            <a:prstGeom prst="pentagon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01" name="Pentágono regular 100"/>
            <p:cNvSpPr/>
            <p:nvPr/>
          </p:nvSpPr>
          <p:spPr>
            <a:xfrm>
              <a:off x="4919665" y="2757483"/>
              <a:ext cx="142876" cy="142876"/>
            </a:xfrm>
            <a:prstGeom prst="pentagon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02" name="CaixaDeTexto 101"/>
            <p:cNvSpPr txBox="1"/>
            <p:nvPr/>
          </p:nvSpPr>
          <p:spPr>
            <a:xfrm>
              <a:off x="4791076" y="2143116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500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03" name="CaixaDeTexto 102"/>
            <p:cNvSpPr txBox="1"/>
            <p:nvPr/>
          </p:nvSpPr>
          <p:spPr>
            <a:xfrm>
              <a:off x="4891090" y="3386137"/>
              <a:ext cx="142876" cy="2301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500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04" name="Pentágono regular 103"/>
            <p:cNvSpPr/>
            <p:nvPr/>
          </p:nvSpPr>
          <p:spPr>
            <a:xfrm>
              <a:off x="4705351" y="3938591"/>
              <a:ext cx="142876" cy="142876"/>
            </a:xfrm>
            <a:prstGeom prst="pentagon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9" name="Rectangle 8"/>
          <p:cNvSpPr/>
          <p:nvPr/>
        </p:nvSpPr>
        <p:spPr>
          <a:xfrm rot="5400000">
            <a:off x="7003643" y="2692291"/>
            <a:ext cx="3686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Sistema de Governança</a:t>
            </a:r>
            <a:endParaRPr lang="x-none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8244408" y="1268760"/>
            <a:ext cx="360040" cy="33123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tângulo 6"/>
          <p:cNvSpPr/>
          <p:nvPr/>
        </p:nvSpPr>
        <p:spPr>
          <a:xfrm>
            <a:off x="323528" y="44624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Estrutura Operacional da RAS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2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9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9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82" presetID="2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4" presetID="2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908720"/>
            <a:ext cx="8712968" cy="58631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</a:pPr>
            <a:r>
              <a:rPr lang="pt-BR" alt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alt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RESPONSABILIZAÇÃO: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estabelecimento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a manutenção da base populacional das redes de atenção à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saúde 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adastrar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vincular, às equipes da APS, as pessoas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as famílias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residentes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território de abrangência;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mudança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gestão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oferta para a gestão da saúde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da população.</a:t>
            </a:r>
            <a:endParaRPr lang="pt-BR" altLang="pt-B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</a:pPr>
            <a:r>
              <a:rPr lang="pt-BR" alt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altLang="pt-BR" sz="2000" b="1" dirty="0" smtClean="0">
                <a:solidFill>
                  <a:srgbClr val="4F6228"/>
                </a:solidFill>
                <a:latin typeface="Arial" pitchFamily="34" charset="0"/>
                <a:cs typeface="Arial" pitchFamily="34" charset="0"/>
              </a:rPr>
              <a:t>RESOLUBILIDADE: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Solucionar 90% das demandas que se apresentam 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APS; estabilizar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as condições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crônicas; fazer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 atendimento dos eventos agudos menores e 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primeiro atendimento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dos eventos agudos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maiores</a:t>
            </a:r>
            <a:endParaRPr lang="pt-BR" altLang="pt-B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</a:pPr>
            <a:r>
              <a:rPr lang="pt-BR" alt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altLang="pt-BR" sz="2000" b="1" dirty="0" smtClean="0">
                <a:solidFill>
                  <a:srgbClr val="4F6228"/>
                </a:solidFill>
                <a:latin typeface="Arial" pitchFamily="34" charset="0"/>
                <a:cs typeface="Arial" pitchFamily="34" charset="0"/>
              </a:rPr>
              <a:t>COORDENAÇÃO DAS REDES DE ATENÇÃO À SAÚDE;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racional dos fluxos de pessoas para a atenção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ambulatorial especializada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para a atenção hospitalar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Operar diretamente a regulação das condições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crônicas.  (Mendes, 2012)</a:t>
            </a:r>
            <a:endParaRPr kumimoji="0" lang="pt-BR" altLang="pt-BR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16632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Quais são </a:t>
            </a: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Funções </a:t>
            </a:r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APS </a:t>
            </a: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RAS?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5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1268760"/>
            <a:ext cx="8568952" cy="54168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t-BR" sz="2600" dirty="0" smtClean="0">
                <a:latin typeface="Arial" charset="0"/>
                <a:cs typeface="Arial" charset="0"/>
              </a:rPr>
              <a:t>Elas </a:t>
            </a:r>
            <a:r>
              <a:rPr lang="pt-BR" sz="2600" dirty="0">
                <a:latin typeface="Arial" charset="0"/>
                <a:cs typeface="Arial" charset="0"/>
              </a:rPr>
              <a:t>se dão no contexto dos sistemas de atenção à saúde por meio de </a:t>
            </a:r>
            <a:r>
              <a:rPr lang="pt-BR" sz="2600" dirty="0" smtClean="0">
                <a:latin typeface="Arial" charset="0"/>
                <a:cs typeface="Arial" charset="0"/>
              </a:rPr>
              <a:t>três </a:t>
            </a:r>
            <a:r>
              <a:rPr lang="pt-BR" sz="2600" dirty="0">
                <a:latin typeface="Arial" charset="0"/>
                <a:cs typeface="Arial" charset="0"/>
              </a:rPr>
              <a:t>movimentos de transição </a:t>
            </a:r>
            <a:r>
              <a:rPr lang="pt-BR" sz="2600" dirty="0" smtClean="0">
                <a:latin typeface="Arial" charset="0"/>
                <a:cs typeface="Arial" charset="0"/>
              </a:rPr>
              <a:t>concomitantes: </a:t>
            </a:r>
          </a:p>
          <a:p>
            <a:pPr lvl="1"/>
            <a:r>
              <a:rPr lang="pt-BR" sz="22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A transição demográfica                                                                                       A transição nutricional                                                                               A transição epidemiológica                                                                    </a:t>
            </a:r>
          </a:p>
          <a:p>
            <a:endParaRPr lang="pt-BR" sz="2000" dirty="0" smtClean="0">
              <a:latin typeface="Arial" charset="0"/>
              <a:cs typeface="Arial" charset="0"/>
            </a:endParaRPr>
          </a:p>
          <a:p>
            <a:r>
              <a:rPr lang="pt-BR" sz="2600" dirty="0" smtClean="0">
                <a:latin typeface="Arial" charset="0"/>
                <a:cs typeface="Arial" charset="0"/>
              </a:rPr>
              <a:t>Elas </a:t>
            </a:r>
            <a:r>
              <a:rPr lang="pt-BR" sz="2600" dirty="0">
                <a:latin typeface="Arial" charset="0"/>
                <a:cs typeface="Arial" charset="0"/>
              </a:rPr>
              <a:t>sinalizam </a:t>
            </a:r>
            <a:r>
              <a:rPr lang="pt-BR" sz="2600" dirty="0" smtClean="0">
                <a:latin typeface="Arial" charset="0"/>
                <a:cs typeface="Arial" charset="0"/>
              </a:rPr>
              <a:t>prospectivamente </a:t>
            </a:r>
            <a:r>
              <a:rPr lang="pt-BR" sz="2600" dirty="0">
                <a:latin typeface="Arial" charset="0"/>
                <a:cs typeface="Arial" charset="0"/>
              </a:rPr>
              <a:t>para uma situação de saúde com participação relativa crescente das condições crônicas, especialmente das doenças crônicas, na situação </a:t>
            </a:r>
            <a:r>
              <a:rPr lang="pt-BR" sz="2600" dirty="0" smtClean="0">
                <a:latin typeface="Arial" charset="0"/>
                <a:cs typeface="Arial" charset="0"/>
              </a:rPr>
              <a:t>epidemiológica.</a:t>
            </a:r>
            <a:endParaRPr lang="pt-BR" sz="2600" dirty="0">
              <a:latin typeface="Arial" charset="0"/>
              <a:cs typeface="Arial" charset="0"/>
            </a:endParaRPr>
          </a:p>
          <a:p>
            <a:endParaRPr lang="pt-BR" sz="2600" dirty="0" smtClean="0">
              <a:latin typeface="Arial" charset="0"/>
              <a:cs typeface="Arial" charset="0"/>
            </a:endParaRPr>
          </a:p>
          <a:p>
            <a:r>
              <a:rPr lang="pt-BR" sz="2600" dirty="0" smtClean="0">
                <a:latin typeface="Arial" charset="0"/>
                <a:cs typeface="Arial" charset="0"/>
              </a:rPr>
              <a:t>Elas </a:t>
            </a:r>
            <a:r>
              <a:rPr lang="pt-BR" sz="2600" dirty="0">
                <a:latin typeface="Arial" charset="0"/>
                <a:cs typeface="Arial" charset="0"/>
              </a:rPr>
              <a:t>suscitam novas formas de organização dos sistemas de atenção à </a:t>
            </a:r>
            <a:r>
              <a:rPr lang="pt-BR" sz="2600" dirty="0" smtClean="0">
                <a:latin typeface="Arial" charset="0"/>
                <a:cs typeface="Arial" charset="0"/>
              </a:rPr>
              <a:t>saúde.</a:t>
            </a:r>
            <a:endParaRPr kumimoji="0" lang="pt-BR" altLang="pt-BR" sz="2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241484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Transição das Condições de Saúde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7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16012"/>
            <a:ext cx="8763000" cy="5321300"/>
          </a:xfrm>
          <a:prstGeom prst="rect">
            <a:avLst/>
          </a:prstGeom>
        </p:spPr>
      </p:pic>
      <p:sp>
        <p:nvSpPr>
          <p:cNvPr id="3" name="Retângulo 6"/>
          <p:cNvSpPr/>
          <p:nvPr/>
        </p:nvSpPr>
        <p:spPr>
          <a:xfrm>
            <a:off x="323528" y="116632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APS </a:t>
            </a:r>
            <a:r>
              <a:rPr lang="en-US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Indicadores 1, 2 e 3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0" y="6308725"/>
            <a:ext cx="9036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 dirty="0">
                <a:solidFill>
                  <a:schemeClr val="tx1"/>
                </a:solidFill>
              </a:rPr>
              <a:t>Fonte: Conselho </a:t>
            </a:r>
            <a:r>
              <a:rPr lang="pt-BR" sz="1200" b="0" dirty="0" smtClean="0">
                <a:solidFill>
                  <a:schemeClr val="tx1"/>
                </a:solidFill>
              </a:rPr>
              <a:t>Nacional de Secretários de Saúde</a:t>
            </a:r>
            <a:r>
              <a:rPr lang="pt-BR" sz="1200" b="0" dirty="0">
                <a:solidFill>
                  <a:schemeClr val="tx1"/>
                </a:solidFill>
              </a:rPr>
              <a:t>. Guia de acesso a informações para gestão do SUS. </a:t>
            </a:r>
            <a:r>
              <a:rPr lang="pt-BR" sz="1200" b="0" dirty="0" smtClean="0">
                <a:solidFill>
                  <a:schemeClr val="tx1"/>
                </a:solidFill>
              </a:rPr>
              <a:t>Construído a partir de dados do DATASU/ DABNET para rol dos indicadores e metas 2013 a 2015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16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188640"/>
            <a:ext cx="892899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Desafio da Gestão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76250"/>
            <a:ext cx="6447450" cy="377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502025"/>
            <a:ext cx="31369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93452" y="4170706"/>
            <a:ext cx="4366980" cy="1202510"/>
          </a:xfrm>
          <a:prstGeom prst="rect">
            <a:avLst/>
          </a:prstGeom>
          <a:solidFill>
            <a:srgbClr val="85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b="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Insuficiente incorporação da Promoção e da Vigilância em </a:t>
            </a:r>
            <a:r>
              <a:rPr lang="pt-BR" sz="2400" b="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Saúde</a:t>
            </a:r>
            <a:endParaRPr lang="pt-BR" sz="2000" b="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1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188640"/>
            <a:ext cx="8928992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Integração entre a Vigilância em Saúde e a Atenção Primária à Saúde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23" y="1591045"/>
            <a:ext cx="4021829" cy="4934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Clr>
                <a:srgbClr val="006600"/>
              </a:buClr>
              <a:buSzPct val="100000"/>
              <a:buFont typeface="Wingdings" pitchFamily="2" charset="2"/>
              <a:buChar char="ü"/>
            </a:pPr>
            <a:r>
              <a:rPr lang="pt-BR" sz="2600" b="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Condição </a:t>
            </a:r>
            <a:r>
              <a:rPr lang="pt-BR" sz="2600" b="0" dirty="0">
                <a:latin typeface="+mj-lt"/>
                <a:ea typeface="Lucida Sans Unicode" pitchFamily="34" charset="0"/>
                <a:cs typeface="Lucida Sans Unicode" pitchFamily="34" charset="0"/>
              </a:rPr>
              <a:t>obrigatória para construção da integralidade na </a:t>
            </a:r>
            <a:r>
              <a:rPr lang="pt-BR" sz="2600" b="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atenção e alcance </a:t>
            </a:r>
            <a:r>
              <a:rPr lang="pt-BR" sz="2600" b="0" dirty="0">
                <a:latin typeface="+mj-lt"/>
                <a:ea typeface="Lucida Sans Unicode" pitchFamily="34" charset="0"/>
                <a:cs typeface="Lucida Sans Unicode" pitchFamily="34" charset="0"/>
              </a:rPr>
              <a:t>de </a:t>
            </a:r>
            <a:r>
              <a:rPr lang="pt-BR" sz="2600" b="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resultados;</a:t>
            </a:r>
          </a:p>
          <a:p>
            <a:pPr eaLnBrk="1" hangingPunct="1">
              <a:buClr>
                <a:srgbClr val="006600"/>
              </a:buClr>
              <a:buSzPct val="100000"/>
            </a:pPr>
            <a:endParaRPr lang="pt-BR" sz="2600" b="0" dirty="0" smtClean="0">
              <a:latin typeface="+mj-lt"/>
              <a:ea typeface="Lucida Sans Unicode" pitchFamily="34" charset="0"/>
              <a:cs typeface="Lucida Sans Unicode" pitchFamily="34" charset="0"/>
            </a:endParaRPr>
          </a:p>
          <a:p>
            <a:pPr marL="342900" indent="-342900" eaLnBrk="1" hangingPunct="1">
              <a:buClr>
                <a:srgbClr val="006600"/>
              </a:buClr>
              <a:buSzPct val="100000"/>
              <a:buFont typeface="Wingdings" pitchFamily="2" charset="2"/>
              <a:buChar char="ü"/>
            </a:pPr>
            <a:r>
              <a:rPr lang="pt-BR" sz="2600" b="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Processo </a:t>
            </a:r>
            <a:r>
              <a:rPr lang="pt-BR" sz="2600" b="0" dirty="0">
                <a:latin typeface="+mj-lt"/>
                <a:ea typeface="Lucida Sans Unicode" pitchFamily="34" charset="0"/>
                <a:cs typeface="Lucida Sans Unicode" pitchFamily="34" charset="0"/>
              </a:rPr>
              <a:t>de trabalho condizente com a realidade </a:t>
            </a:r>
            <a:r>
              <a:rPr lang="pt-BR" sz="2600" b="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local:</a:t>
            </a:r>
          </a:p>
          <a:p>
            <a:pPr algn="just" eaLnBrk="1" hangingPunct="1">
              <a:buClr>
                <a:srgbClr val="006600"/>
              </a:buClr>
              <a:buSzPct val="100000"/>
            </a:pPr>
            <a:endParaRPr lang="pt-BR" sz="1050" dirty="0" smtClean="0">
              <a:latin typeface="+mj-lt"/>
              <a:ea typeface="Lucida Sans Unicode" pitchFamily="34" charset="0"/>
              <a:cs typeface="Lucida Sans Unicode" pitchFamily="34" charset="0"/>
            </a:endParaRPr>
          </a:p>
          <a:p>
            <a:pPr marL="720725" lvl="1" indent="-277813" algn="l" eaLnBrk="1" hangingPunct="1">
              <a:buClr>
                <a:srgbClr val="006600"/>
              </a:buClr>
              <a:buSzPct val="100000"/>
              <a:buFont typeface="Wingdings" pitchFamily="2" charset="2"/>
              <a:buChar char="ü"/>
            </a:pPr>
            <a:r>
              <a:rPr lang="pt-BR" sz="2400" b="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Preservando as especificidades</a:t>
            </a:r>
          </a:p>
          <a:p>
            <a:pPr marL="720725" lvl="1" indent="-277813" algn="l" eaLnBrk="1" hangingPunct="1">
              <a:buClr>
                <a:srgbClr val="006600"/>
              </a:buClr>
              <a:buSzPct val="100000"/>
              <a:buFont typeface="Wingdings" pitchFamily="2" charset="2"/>
              <a:buChar char="ü"/>
            </a:pPr>
            <a:r>
              <a:rPr lang="pt-BR" sz="2400" b="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Compartilhando tecnologias.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180860"/>
            <a:ext cx="4788532" cy="31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6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191542"/>
            <a:ext cx="835292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Pressupostos Comuns: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32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APS  </a:t>
            </a:r>
            <a:r>
              <a:rPr lang="pt-BR" alt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kumimoji="0" lang="pt-BR" altLang="pt-BR" sz="32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Vigilância em Saúde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44" y="1484784"/>
            <a:ext cx="511757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2179" y="4358855"/>
            <a:ext cx="8054277" cy="23105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Clr>
                <a:srgbClr val="006600"/>
              </a:buClr>
              <a:buSzPct val="100000"/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Foco nas pessoas e no território;</a:t>
            </a:r>
          </a:p>
          <a:p>
            <a:pPr marL="342900" indent="-342900" algn="just" eaLnBrk="1" hangingPunct="1">
              <a:buClr>
                <a:srgbClr val="006600"/>
              </a:buClr>
              <a:buSzPct val="100000"/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Envolvimento da população na identificação de problemas e fortalezas das comunidades;</a:t>
            </a:r>
          </a:p>
          <a:p>
            <a:pPr marL="342900" indent="-342900" algn="just" eaLnBrk="1" hangingPunct="1">
              <a:buClr>
                <a:srgbClr val="006600"/>
              </a:buClr>
              <a:buSzPct val="100000"/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Planejamento voltado às necessidades;</a:t>
            </a:r>
          </a:p>
          <a:p>
            <a:pPr marL="342900" indent="-342900" algn="just" eaLnBrk="1" hangingPunct="1">
              <a:buClr>
                <a:srgbClr val="006600"/>
              </a:buClr>
              <a:buSzPct val="100000"/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Promoção da Saúde como ação transversal;</a:t>
            </a:r>
            <a:endParaRPr lang="pt-BR" sz="2400" dirty="0">
              <a:latin typeface="+mj-lt"/>
              <a:ea typeface="Lucida Sans Unicode" pitchFamily="34" charset="0"/>
              <a:cs typeface="Lucida Sans Unicode" pitchFamily="34" charset="0"/>
            </a:endParaRPr>
          </a:p>
          <a:p>
            <a:pPr marL="342900" indent="-342900" algn="just" eaLnBrk="1" hangingPunct="1">
              <a:buClr>
                <a:srgbClr val="006600"/>
              </a:buClr>
              <a:buSzPct val="100000"/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Trabalho em equipe </a:t>
            </a:r>
          </a:p>
        </p:txBody>
      </p:sp>
    </p:spTree>
    <p:extLst>
      <p:ext uri="{BB962C8B-B14F-4D97-AF65-F5344CB8AC3E}">
        <p14:creationId xmlns:p14="http://schemas.microsoft.com/office/powerpoint/2010/main" val="293839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191542"/>
            <a:ext cx="835292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Necessidade de </a:t>
            </a:r>
            <a:r>
              <a:rPr lang="pt-BR" alt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 o Processo de Trabalho das </a:t>
            </a:r>
            <a:r>
              <a:rPr lang="pt-BR" alt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Eq.SF</a:t>
            </a: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Considerando: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484784"/>
            <a:ext cx="8496944" cy="50758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rgbClr val="0D171F"/>
                </a:solidFill>
                <a:latin typeface="Arial"/>
                <a:cs typeface="Arial"/>
              </a:rPr>
              <a:t>Análise</a:t>
            </a:r>
            <a:r>
              <a:rPr lang="en-US" sz="2600" dirty="0" smtClean="0">
                <a:solidFill>
                  <a:srgbClr val="0D171F"/>
                </a:solidFill>
                <a:latin typeface="Arial"/>
                <a:cs typeface="Arial"/>
              </a:rPr>
              <a:t>  da </a:t>
            </a:r>
            <a:r>
              <a:rPr lang="en-US" sz="2600" dirty="0" err="1">
                <a:solidFill>
                  <a:srgbClr val="0D171F"/>
                </a:solidFill>
                <a:latin typeface="Arial"/>
                <a:cs typeface="Arial"/>
              </a:rPr>
              <a:t>S</a:t>
            </a:r>
            <a:r>
              <a:rPr lang="en-US" sz="2600" dirty="0" err="1" smtClean="0">
                <a:solidFill>
                  <a:srgbClr val="0D171F"/>
                </a:solidFill>
                <a:latin typeface="Arial"/>
                <a:cs typeface="Arial"/>
              </a:rPr>
              <a:t>ituação</a:t>
            </a:r>
            <a:r>
              <a:rPr lang="en-US" sz="2600" dirty="0" smtClean="0">
                <a:solidFill>
                  <a:srgbClr val="0D171F"/>
                </a:solidFill>
                <a:latin typeface="Arial"/>
                <a:cs typeface="Arial"/>
              </a:rPr>
              <a:t> de </a:t>
            </a:r>
            <a:r>
              <a:rPr lang="en-US" sz="2600" dirty="0">
                <a:solidFill>
                  <a:srgbClr val="0D171F"/>
                </a:solidFill>
                <a:latin typeface="Arial"/>
                <a:cs typeface="Arial"/>
              </a:rPr>
              <a:t>S</a:t>
            </a:r>
            <a:r>
              <a:rPr lang="en-US" sz="2600" dirty="0" smtClean="0">
                <a:solidFill>
                  <a:srgbClr val="0D171F"/>
                </a:solidFill>
                <a:latin typeface="Arial"/>
                <a:cs typeface="Arial"/>
              </a:rPr>
              <a:t>aúde – </a:t>
            </a:r>
            <a:r>
              <a:rPr lang="pt-BR" sz="2600" dirty="0" smtClean="0">
                <a:solidFill>
                  <a:srgbClr val="0D171F"/>
                </a:solidFill>
                <a:latin typeface="Arial"/>
                <a:cs typeface="Arial"/>
              </a:rPr>
              <a:t>utilizar os sistemas de informação, para o processo de planejamento e tomada de decisão</a:t>
            </a:r>
          </a:p>
          <a:p>
            <a:pPr marL="0" indent="0">
              <a:buClr>
                <a:srgbClr val="006600"/>
              </a:buClr>
              <a:buFont typeface="Arial" pitchFamily="34" charset="0"/>
              <a:buNone/>
            </a:pPr>
            <a:endParaRPr lang="pt-BR" sz="2600" dirty="0" smtClean="0">
              <a:solidFill>
                <a:srgbClr val="0D171F"/>
              </a:solidFill>
              <a:latin typeface="Arial"/>
              <a:cs typeface="Arial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600" dirty="0" smtClean="0">
                <a:solidFill>
                  <a:srgbClr val="0D171F"/>
                </a:solidFill>
                <a:latin typeface="Arial"/>
                <a:cs typeface="Arial"/>
              </a:rPr>
              <a:t>Trabalhar com Base na </a:t>
            </a:r>
            <a:r>
              <a:rPr lang="pt-BR" sz="2600" dirty="0" err="1">
                <a:solidFill>
                  <a:srgbClr val="0D171F"/>
                </a:solidFill>
                <a:latin typeface="Arial"/>
                <a:cs typeface="Arial"/>
              </a:rPr>
              <a:t>I</a:t>
            </a:r>
            <a:r>
              <a:rPr lang="pt-BR" sz="2600" dirty="0" err="1" smtClean="0">
                <a:solidFill>
                  <a:srgbClr val="0D171F"/>
                </a:solidFill>
                <a:latin typeface="Arial"/>
                <a:cs typeface="Arial"/>
              </a:rPr>
              <a:t>ntersetorialidade</a:t>
            </a:r>
            <a:r>
              <a:rPr lang="pt-BR" sz="2600" dirty="0" smtClean="0">
                <a:solidFill>
                  <a:srgbClr val="0D171F"/>
                </a:solidFill>
                <a:latin typeface="Arial"/>
                <a:cs typeface="Arial"/>
              </a:rPr>
              <a:t> – Programa Saúde na Escola, Bolsa Família, CRAS, CREAS, </a:t>
            </a:r>
            <a:r>
              <a:rPr lang="pt-BR" sz="2600" dirty="0" err="1" smtClean="0">
                <a:solidFill>
                  <a:srgbClr val="0D171F"/>
                </a:solidFill>
                <a:latin typeface="Arial"/>
                <a:cs typeface="Arial"/>
              </a:rPr>
              <a:t>etc</a:t>
            </a:r>
            <a:endParaRPr lang="pt-BR" sz="2600" dirty="0" smtClean="0">
              <a:solidFill>
                <a:srgbClr val="0D171F"/>
              </a:solidFill>
              <a:latin typeface="Arial"/>
              <a:cs typeface="Arial"/>
            </a:endParaRPr>
          </a:p>
          <a:p>
            <a:pPr marL="0" indent="0">
              <a:buClr>
                <a:srgbClr val="006600"/>
              </a:buClr>
              <a:buFont typeface="Arial" pitchFamily="34" charset="0"/>
              <a:buNone/>
            </a:pPr>
            <a:endParaRPr lang="pt-BR" sz="2600" dirty="0" smtClean="0">
              <a:solidFill>
                <a:srgbClr val="0D171F"/>
              </a:solidFill>
              <a:latin typeface="Arial"/>
              <a:cs typeface="Arial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600" dirty="0" smtClean="0">
                <a:solidFill>
                  <a:srgbClr val="0D171F"/>
                </a:solidFill>
                <a:latin typeface="Arial"/>
                <a:cs typeface="Arial"/>
              </a:rPr>
              <a:t>Mobilizar e Articular o Controle Social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endParaRPr lang="pt-BR" sz="2600" dirty="0" smtClean="0">
              <a:solidFill>
                <a:srgbClr val="0D171F"/>
              </a:solidFill>
              <a:latin typeface="Arial"/>
              <a:cs typeface="Arial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600" dirty="0" smtClean="0">
                <a:solidFill>
                  <a:srgbClr val="0D171F"/>
                </a:solidFill>
                <a:latin typeface="Arial"/>
                <a:cs typeface="Arial"/>
              </a:rPr>
              <a:t>Realizar Ações em Outros </a:t>
            </a:r>
            <a:r>
              <a:rPr lang="pt-BR" sz="2600" dirty="0">
                <a:solidFill>
                  <a:srgbClr val="0D171F"/>
                </a:solidFill>
                <a:latin typeface="Arial"/>
                <a:cs typeface="Arial"/>
              </a:rPr>
              <a:t>E</a:t>
            </a:r>
            <a:r>
              <a:rPr lang="pt-BR" sz="2600" dirty="0" smtClean="0">
                <a:solidFill>
                  <a:srgbClr val="0D171F"/>
                </a:solidFill>
                <a:latin typeface="Arial"/>
                <a:cs typeface="Arial"/>
              </a:rPr>
              <a:t>spaços da Comunidade 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endParaRPr lang="pt-BR" sz="2600" dirty="0" smtClean="0">
              <a:solidFill>
                <a:srgbClr val="0D171F"/>
              </a:solidFill>
              <a:latin typeface="Arial"/>
              <a:cs typeface="Arial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600" dirty="0" smtClean="0">
                <a:solidFill>
                  <a:srgbClr val="0D171F"/>
                </a:solidFill>
                <a:latin typeface="Arial"/>
                <a:cs typeface="Arial"/>
              </a:rPr>
              <a:t>Incorporar Ações de Vigilância e Promoção da Saúde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ü"/>
            </a:pPr>
            <a:endParaRPr lang="pt-BR" sz="2600" dirty="0" smtClean="0">
              <a:solidFill>
                <a:srgbClr val="0D171F"/>
              </a:solidFill>
              <a:latin typeface="Arial"/>
              <a:cs typeface="Arial"/>
            </a:endParaRPr>
          </a:p>
          <a:p>
            <a:pPr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600" dirty="0" smtClean="0">
                <a:solidFill>
                  <a:srgbClr val="0D171F"/>
                </a:solidFill>
                <a:latin typeface="Arial"/>
                <a:cs typeface="Arial"/>
              </a:rPr>
              <a:t>constituir </a:t>
            </a:r>
            <a:r>
              <a:rPr lang="pt-BR" sz="2600" dirty="0">
                <a:solidFill>
                  <a:srgbClr val="0D171F"/>
                </a:solidFill>
                <a:latin typeface="Arial"/>
                <a:cs typeface="Arial"/>
              </a:rPr>
              <a:t>uma nova </a:t>
            </a:r>
            <a:r>
              <a:rPr lang="pt-BR" sz="2600" dirty="0" smtClean="0">
                <a:solidFill>
                  <a:srgbClr val="0D171F"/>
                </a:solidFill>
                <a:latin typeface="Arial"/>
                <a:cs typeface="Arial"/>
              </a:rPr>
              <a:t>prática: </a:t>
            </a:r>
            <a:r>
              <a:rPr lang="pt-BR" sz="2600" dirty="0" smtClean="0">
                <a:solidFill>
                  <a:srgbClr val="006600"/>
                </a:solidFill>
                <a:latin typeface="Arial"/>
                <a:cs typeface="Arial"/>
              </a:rPr>
              <a:t>de </a:t>
            </a:r>
            <a:r>
              <a:rPr lang="pt-BR" sz="2600" dirty="0">
                <a:solidFill>
                  <a:srgbClr val="006600"/>
                </a:solidFill>
                <a:latin typeface="Arial"/>
                <a:cs typeface="Arial"/>
              </a:rPr>
              <a:t>“</a:t>
            </a:r>
            <a:r>
              <a:rPr lang="pt-BR" sz="2600" dirty="0" err="1">
                <a:solidFill>
                  <a:srgbClr val="006600"/>
                </a:solidFill>
                <a:latin typeface="Arial"/>
                <a:cs typeface="Arial"/>
              </a:rPr>
              <a:t>prescritores</a:t>
            </a:r>
            <a:r>
              <a:rPr lang="pt-BR" sz="2600" dirty="0">
                <a:solidFill>
                  <a:srgbClr val="006600"/>
                </a:solidFill>
                <a:latin typeface="Arial"/>
                <a:cs typeface="Arial"/>
              </a:rPr>
              <a:t>” para o “auto cuidado apoiado</a:t>
            </a:r>
            <a:r>
              <a:rPr lang="pt-BR" sz="2600" dirty="0" smtClean="0">
                <a:solidFill>
                  <a:srgbClr val="006600"/>
                </a:solidFill>
                <a:latin typeface="Arial"/>
                <a:cs typeface="Arial"/>
              </a:rPr>
              <a:t>”.</a:t>
            </a:r>
            <a:r>
              <a:rPr lang="pt-BR" sz="2600" dirty="0" smtClean="0">
                <a:solidFill>
                  <a:srgbClr val="0D171F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11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886919"/>
            <a:ext cx="9036496" cy="5971081"/>
            <a:chOff x="0" y="886919"/>
            <a:chExt cx="9036496" cy="5971081"/>
          </a:xfrm>
        </p:grpSpPr>
        <p:sp>
          <p:nvSpPr>
            <p:cNvPr id="4" name="Retângulo 1"/>
            <p:cNvSpPr/>
            <p:nvPr/>
          </p:nvSpPr>
          <p:spPr>
            <a:xfrm>
              <a:off x="0" y="990600"/>
              <a:ext cx="3276600" cy="58674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/>
            </a:p>
          </p:txBody>
        </p:sp>
        <p:grpSp>
          <p:nvGrpSpPr>
            <p:cNvPr id="5" name="Grupo 22"/>
            <p:cNvGrpSpPr>
              <a:grpSpLocks/>
            </p:cNvGrpSpPr>
            <p:nvPr/>
          </p:nvGrpSpPr>
          <p:grpSpPr bwMode="auto">
            <a:xfrm>
              <a:off x="206375" y="1152525"/>
              <a:ext cx="2925763" cy="2570163"/>
              <a:chOff x="251520" y="860456"/>
              <a:chExt cx="3599880" cy="2570126"/>
            </a:xfrm>
          </p:grpSpPr>
          <p:grpSp>
            <p:nvGrpSpPr>
              <p:cNvPr id="42" name="Grupo 7"/>
              <p:cNvGrpSpPr>
                <a:grpSpLocks/>
              </p:cNvGrpSpPr>
              <p:nvPr/>
            </p:nvGrpSpPr>
            <p:grpSpPr bwMode="auto">
              <a:xfrm>
                <a:off x="251520" y="860456"/>
                <a:ext cx="3599880" cy="2570126"/>
                <a:chOff x="251520" y="1345728"/>
                <a:chExt cx="3708000" cy="1893777"/>
              </a:xfrm>
            </p:grpSpPr>
            <p:sp>
              <p:nvSpPr>
                <p:cNvPr id="44" name="Triângulo isósceles 5"/>
                <p:cNvSpPr/>
                <p:nvPr/>
              </p:nvSpPr>
              <p:spPr>
                <a:xfrm>
                  <a:off x="251520" y="1345728"/>
                  <a:ext cx="3708000" cy="1439926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000" b="1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5" name="Triângulo isósceles 6"/>
                <p:cNvSpPr/>
                <p:nvPr/>
              </p:nvSpPr>
              <p:spPr>
                <a:xfrm>
                  <a:off x="251520" y="1799579"/>
                  <a:ext cx="3708000" cy="1439926"/>
                </a:xfrm>
                <a:prstGeom prst="triangle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000" b="1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43" name="Elipse 4"/>
              <p:cNvSpPr/>
              <p:nvPr/>
            </p:nvSpPr>
            <p:spPr>
              <a:xfrm>
                <a:off x="1835624" y="1052541"/>
                <a:ext cx="431672" cy="36035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6" name="Grupo 19"/>
            <p:cNvGrpSpPr>
              <a:grpSpLocks/>
            </p:cNvGrpSpPr>
            <p:nvPr/>
          </p:nvGrpSpPr>
          <p:grpSpPr bwMode="auto">
            <a:xfrm>
              <a:off x="206375" y="3505200"/>
              <a:ext cx="398463" cy="2376488"/>
              <a:chOff x="251520" y="3213240"/>
              <a:chExt cx="489358" cy="2376000"/>
            </a:xfrm>
          </p:grpSpPr>
          <p:sp>
            <p:nvSpPr>
              <p:cNvPr id="40" name="Retângulo 8"/>
              <p:cNvSpPr/>
              <p:nvPr/>
            </p:nvSpPr>
            <p:spPr>
              <a:xfrm>
                <a:off x="251520" y="3213240"/>
                <a:ext cx="489358" cy="237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000" b="1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1" name="Elipse 9"/>
              <p:cNvSpPr/>
              <p:nvPr/>
            </p:nvSpPr>
            <p:spPr>
              <a:xfrm>
                <a:off x="280765" y="4221096"/>
                <a:ext cx="430868" cy="36028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7" name="Grupo 20"/>
            <p:cNvGrpSpPr>
              <a:grpSpLocks/>
            </p:cNvGrpSpPr>
            <p:nvPr/>
          </p:nvGrpSpPr>
          <p:grpSpPr bwMode="auto">
            <a:xfrm>
              <a:off x="2735263" y="3505200"/>
              <a:ext cx="396875" cy="2376488"/>
              <a:chOff x="3362562" y="3213240"/>
              <a:chExt cx="489358" cy="2376000"/>
            </a:xfrm>
          </p:grpSpPr>
          <p:sp>
            <p:nvSpPr>
              <p:cNvPr id="38" name="Retângulo 11"/>
              <p:cNvSpPr/>
              <p:nvPr/>
            </p:nvSpPr>
            <p:spPr>
              <a:xfrm>
                <a:off x="3362562" y="3213240"/>
                <a:ext cx="489358" cy="2376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000" b="1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9" name="Elipse 12"/>
              <p:cNvSpPr/>
              <p:nvPr/>
            </p:nvSpPr>
            <p:spPr>
              <a:xfrm>
                <a:off x="3391923" y="4221096"/>
                <a:ext cx="430635" cy="36028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8" name="Grupo 21"/>
            <p:cNvGrpSpPr>
              <a:grpSpLocks/>
            </p:cNvGrpSpPr>
            <p:nvPr/>
          </p:nvGrpSpPr>
          <p:grpSpPr bwMode="auto">
            <a:xfrm>
              <a:off x="206375" y="3105150"/>
              <a:ext cx="2925763" cy="400050"/>
              <a:chOff x="251520" y="2813376"/>
              <a:chExt cx="3599880" cy="399600"/>
            </a:xfrm>
          </p:grpSpPr>
          <p:sp>
            <p:nvSpPr>
              <p:cNvPr id="36" name="Retângulo 4"/>
              <p:cNvSpPr/>
              <p:nvPr/>
            </p:nvSpPr>
            <p:spPr>
              <a:xfrm>
                <a:off x="251520" y="2813376"/>
                <a:ext cx="3599880" cy="399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000" b="1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" name="Elipse 15"/>
              <p:cNvSpPr/>
              <p:nvPr/>
            </p:nvSpPr>
            <p:spPr>
              <a:xfrm>
                <a:off x="1835624" y="2853019"/>
                <a:ext cx="431672" cy="35995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9" name="Grupo 28"/>
            <p:cNvGrpSpPr>
              <a:grpSpLocks/>
            </p:cNvGrpSpPr>
            <p:nvPr/>
          </p:nvGrpSpPr>
          <p:grpSpPr bwMode="auto">
            <a:xfrm>
              <a:off x="3565859" y="5949280"/>
              <a:ext cx="5466384" cy="864000"/>
              <a:chOff x="3779912" y="1476078"/>
              <a:chExt cx="5760041" cy="863133"/>
            </a:xfrm>
          </p:grpSpPr>
          <p:sp>
            <p:nvSpPr>
              <p:cNvPr id="34" name="Retângulo 17"/>
              <p:cNvSpPr/>
              <p:nvPr/>
            </p:nvSpPr>
            <p:spPr>
              <a:xfrm>
                <a:off x="4140312" y="1476078"/>
                <a:ext cx="5399641" cy="863133"/>
              </a:xfrm>
              <a:prstGeom prst="rect">
                <a:avLst/>
              </a:prstGeom>
              <a:solidFill>
                <a:srgbClr val="BACD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Intervenções na Estrutura e Macroprocessos </a:t>
                </a: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 Microprocessos Básicos </a:t>
                </a:r>
                <a:r>
                  <a:rPr lang="pt-BR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da Atenção </a:t>
                </a: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Primária À Saúde</a:t>
                </a:r>
              </a:p>
            </p:txBody>
          </p:sp>
          <p:sp>
            <p:nvSpPr>
              <p:cNvPr id="35" name="Retângulo 18"/>
              <p:cNvSpPr/>
              <p:nvPr/>
            </p:nvSpPr>
            <p:spPr>
              <a:xfrm>
                <a:off x="3779912" y="1476078"/>
                <a:ext cx="376277" cy="86313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</p:txBody>
          </p:sp>
        </p:grpSp>
        <p:grpSp>
          <p:nvGrpSpPr>
            <p:cNvPr id="10" name="Grupo 30"/>
            <p:cNvGrpSpPr>
              <a:grpSpLocks/>
            </p:cNvGrpSpPr>
            <p:nvPr/>
          </p:nvGrpSpPr>
          <p:grpSpPr bwMode="auto">
            <a:xfrm>
              <a:off x="3567447" y="5013176"/>
              <a:ext cx="5466384" cy="864000"/>
              <a:chOff x="3779912" y="1403549"/>
              <a:chExt cx="5760041" cy="863133"/>
            </a:xfrm>
          </p:grpSpPr>
          <p:sp>
            <p:nvSpPr>
              <p:cNvPr id="32" name="Retângulo 20"/>
              <p:cNvSpPr/>
              <p:nvPr/>
            </p:nvSpPr>
            <p:spPr>
              <a:xfrm>
                <a:off x="4140311" y="1403549"/>
                <a:ext cx="5399642" cy="86313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Macroprocessos de Atenção aos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Eventos Agudos</a:t>
                </a:r>
              </a:p>
            </p:txBody>
          </p:sp>
          <p:sp>
            <p:nvSpPr>
              <p:cNvPr id="33" name="Retângulo 21"/>
              <p:cNvSpPr/>
              <p:nvPr/>
            </p:nvSpPr>
            <p:spPr>
              <a:xfrm>
                <a:off x="3779912" y="1403549"/>
                <a:ext cx="376276" cy="8631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11" name="Grupo 33"/>
            <p:cNvGrpSpPr>
              <a:grpSpLocks/>
            </p:cNvGrpSpPr>
            <p:nvPr/>
          </p:nvGrpSpPr>
          <p:grpSpPr bwMode="auto">
            <a:xfrm>
              <a:off x="3567447" y="4076700"/>
              <a:ext cx="5466384" cy="864000"/>
              <a:chOff x="3779912" y="1476079"/>
              <a:chExt cx="5760041" cy="865036"/>
            </a:xfrm>
          </p:grpSpPr>
          <p:sp>
            <p:nvSpPr>
              <p:cNvPr id="30" name="Retângulo 23"/>
              <p:cNvSpPr/>
              <p:nvPr/>
            </p:nvSpPr>
            <p:spPr>
              <a:xfrm>
                <a:off x="4140311" y="1476079"/>
                <a:ext cx="5399642" cy="86503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Macroprocessos de Atenção às Condições Crônicas Estabilizadas, Enfermidades e Pessoas que Utilizam Frequentemente</a:t>
                </a:r>
              </a:p>
            </p:txBody>
          </p:sp>
          <p:sp>
            <p:nvSpPr>
              <p:cNvPr id="31" name="Retângulo 24"/>
              <p:cNvSpPr/>
              <p:nvPr/>
            </p:nvSpPr>
            <p:spPr>
              <a:xfrm>
                <a:off x="3779912" y="1476079"/>
                <a:ext cx="376276" cy="86503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</a:p>
            </p:txBody>
          </p:sp>
        </p:grpSp>
        <p:grpSp>
          <p:nvGrpSpPr>
            <p:cNvPr id="12" name="Grupo 36"/>
            <p:cNvGrpSpPr>
              <a:grpSpLocks/>
            </p:cNvGrpSpPr>
            <p:nvPr/>
          </p:nvGrpSpPr>
          <p:grpSpPr bwMode="auto">
            <a:xfrm>
              <a:off x="3567447" y="3177064"/>
              <a:ext cx="5466384" cy="828000"/>
              <a:chOff x="3779912" y="1476078"/>
              <a:chExt cx="5760041" cy="828994"/>
            </a:xfrm>
          </p:grpSpPr>
          <p:sp>
            <p:nvSpPr>
              <p:cNvPr id="28" name="Retângulo 26"/>
              <p:cNvSpPr/>
              <p:nvPr/>
            </p:nvSpPr>
            <p:spPr>
              <a:xfrm>
                <a:off x="4140311" y="1476078"/>
                <a:ext cx="5399642" cy="828994"/>
              </a:xfrm>
              <a:prstGeom prst="rect">
                <a:avLst/>
              </a:prstGeom>
              <a:solidFill>
                <a:srgbClr val="FFE5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Macroprocessos de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Atenção Preventiva</a:t>
                </a:r>
              </a:p>
            </p:txBody>
          </p:sp>
          <p:sp>
            <p:nvSpPr>
              <p:cNvPr id="29" name="Retângulo 27"/>
              <p:cNvSpPr/>
              <p:nvPr/>
            </p:nvSpPr>
            <p:spPr>
              <a:xfrm>
                <a:off x="3779912" y="1476078"/>
                <a:ext cx="376276" cy="82899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</p:grpSp>
        <p:grpSp>
          <p:nvGrpSpPr>
            <p:cNvPr id="13" name="Grupo 39"/>
            <p:cNvGrpSpPr>
              <a:grpSpLocks/>
            </p:cNvGrpSpPr>
            <p:nvPr/>
          </p:nvGrpSpPr>
          <p:grpSpPr bwMode="auto">
            <a:xfrm>
              <a:off x="3567447" y="2240840"/>
              <a:ext cx="5466384" cy="864362"/>
              <a:chOff x="3779912" y="1484888"/>
              <a:chExt cx="5760041" cy="863497"/>
            </a:xfrm>
          </p:grpSpPr>
          <p:sp>
            <p:nvSpPr>
              <p:cNvPr id="26" name="Retângulo 29"/>
              <p:cNvSpPr/>
              <p:nvPr/>
            </p:nvSpPr>
            <p:spPr>
              <a:xfrm>
                <a:off x="4140311" y="1484888"/>
                <a:ext cx="5399642" cy="8631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Macroprocessos de</a:t>
                </a:r>
              </a:p>
              <a:p>
                <a:pPr algn="ctr"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Demandas Administrativas</a:t>
                </a:r>
              </a:p>
            </p:txBody>
          </p:sp>
          <p:sp>
            <p:nvSpPr>
              <p:cNvPr id="27" name="Retângulo 30"/>
              <p:cNvSpPr/>
              <p:nvPr/>
            </p:nvSpPr>
            <p:spPr>
              <a:xfrm>
                <a:off x="3779912" y="1485250"/>
                <a:ext cx="376276" cy="86313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</a:t>
                </a:r>
              </a:p>
            </p:txBody>
          </p:sp>
        </p:grpSp>
        <p:pic>
          <p:nvPicPr>
            <p:cNvPr id="14" name="Imagem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9" t="3296" r="14511" b="2827"/>
            <a:stretch>
              <a:fillRect/>
            </a:stretch>
          </p:blipFill>
          <p:spPr bwMode="auto">
            <a:xfrm>
              <a:off x="804863" y="4679950"/>
              <a:ext cx="944562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m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r="9233"/>
            <a:stretch>
              <a:fillRect/>
            </a:stretch>
          </p:blipFill>
          <p:spPr bwMode="auto">
            <a:xfrm>
              <a:off x="1579563" y="3722688"/>
              <a:ext cx="11271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upo 14"/>
            <p:cNvGrpSpPr/>
            <p:nvPr/>
          </p:nvGrpSpPr>
          <p:grpSpPr>
            <a:xfrm>
              <a:off x="205936" y="5805264"/>
              <a:ext cx="2925904" cy="1052736"/>
              <a:chOff x="251520" y="5600472"/>
              <a:chExt cx="3599880" cy="36004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Retângulo 34"/>
              <p:cNvSpPr/>
              <p:nvPr/>
            </p:nvSpPr>
            <p:spPr>
              <a:xfrm>
                <a:off x="251520" y="5613996"/>
                <a:ext cx="3599880" cy="333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000" b="1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" name="Elipse 35"/>
              <p:cNvSpPr/>
              <p:nvPr/>
            </p:nvSpPr>
            <p:spPr>
              <a:xfrm>
                <a:off x="1835436" y="5600472"/>
                <a:ext cx="432048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17" name="Grupo 3"/>
            <p:cNvGrpSpPr>
              <a:grpSpLocks/>
            </p:cNvGrpSpPr>
            <p:nvPr/>
          </p:nvGrpSpPr>
          <p:grpSpPr bwMode="auto">
            <a:xfrm>
              <a:off x="3499182" y="886919"/>
              <a:ext cx="5531173" cy="570123"/>
              <a:chOff x="3353496" y="6143624"/>
              <a:chExt cx="5826418" cy="569549"/>
            </a:xfrm>
          </p:grpSpPr>
          <p:sp>
            <p:nvSpPr>
              <p:cNvPr id="22" name="Retângulo 37"/>
              <p:cNvSpPr/>
              <p:nvPr/>
            </p:nvSpPr>
            <p:spPr>
              <a:xfrm>
                <a:off x="3780440" y="6143624"/>
                <a:ext cx="5399474" cy="5695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Macroprocessos de</a:t>
                </a:r>
              </a:p>
              <a:p>
                <a:pPr algn="ctr"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Atenção Paliativa</a:t>
                </a:r>
              </a:p>
            </p:txBody>
          </p:sp>
          <p:pic>
            <p:nvPicPr>
              <p:cNvPr id="23" name="Imagem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8" r="9233"/>
              <a:stretch>
                <a:fillRect/>
              </a:stretch>
            </p:blipFill>
            <p:spPr bwMode="auto">
              <a:xfrm>
                <a:off x="3353496" y="6168600"/>
                <a:ext cx="563617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upo 1"/>
            <p:cNvGrpSpPr>
              <a:grpSpLocks/>
            </p:cNvGrpSpPr>
            <p:nvPr/>
          </p:nvGrpSpPr>
          <p:grpSpPr bwMode="auto">
            <a:xfrm>
              <a:off x="3619833" y="1538038"/>
              <a:ext cx="5416663" cy="720725"/>
              <a:chOff x="3473692" y="5254403"/>
              <a:chExt cx="5706221" cy="720000"/>
            </a:xfrm>
          </p:grpSpPr>
          <p:sp>
            <p:nvSpPr>
              <p:cNvPr id="20" name="Retângulo 40"/>
              <p:cNvSpPr/>
              <p:nvPr/>
            </p:nvSpPr>
            <p:spPr>
              <a:xfrm>
                <a:off x="3780035" y="5254403"/>
                <a:ext cx="5399878" cy="72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Macroprocessos de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Atenção Domiciliar</a:t>
                </a:r>
              </a:p>
            </p:txBody>
          </p:sp>
          <p:pic>
            <p:nvPicPr>
              <p:cNvPr id="21" name="Imagem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89" t="3296" r="14511" b="2827"/>
              <a:stretch>
                <a:fillRect/>
              </a:stretch>
            </p:blipFill>
            <p:spPr bwMode="auto">
              <a:xfrm>
                <a:off x="3473692" y="5372249"/>
                <a:ext cx="323226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251520" y="6519446"/>
              <a:ext cx="17908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Eugênio</a:t>
              </a:r>
              <a:r>
                <a:rPr lang="en-US" sz="1600" dirty="0" smtClean="0"/>
                <a:t> V. Mendes</a:t>
              </a:r>
              <a:endParaRPr lang="en-US" sz="1600" dirty="0"/>
            </a:p>
          </p:txBody>
        </p:sp>
      </p:grpSp>
      <p:sp>
        <p:nvSpPr>
          <p:cNvPr id="46" name="Retângulo 6"/>
          <p:cNvSpPr/>
          <p:nvPr/>
        </p:nvSpPr>
        <p:spPr>
          <a:xfrm>
            <a:off x="179512" y="116632"/>
            <a:ext cx="871296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Processo da Construção Social da APS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23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260043"/>
            <a:ext cx="8856984" cy="56015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Cadastro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amiliar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Diagnóstico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Local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Territorialização;</a:t>
            </a:r>
            <a:endParaRPr lang="pt-BR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endParaRPr lang="pt-BR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Estratificação </a:t>
            </a:r>
            <a:r>
              <a:rPr lang="pt-BR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isco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das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Famílias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Acolhimento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Atendimento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aos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Eventos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gudos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Programação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Agenda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Contratualização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kumimoji="0" lang="pt-BR" altLang="pt-BR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88640"/>
            <a:ext cx="892899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Macroprocessos Básicos da APS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2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836712"/>
            <a:ext cx="8856984" cy="60939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Recepção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e acolhimento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Imunização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Coleta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Exames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Higienização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Limpeza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Procedimentos Terapêuticos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 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Esterilização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Resíduos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sólidos;</a:t>
            </a:r>
          </a:p>
          <a:p>
            <a:pPr marL="342900" indent="-342900">
              <a:buFont typeface="Arial"/>
              <a:buChar char="•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Farmácia.</a:t>
            </a:r>
            <a:endParaRPr kumimoji="0" lang="pt-BR" altLang="pt-BR" sz="2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16632"/>
            <a:ext cx="892899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Microprocessos</a:t>
            </a: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Básicos da APS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4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700213"/>
            <a:ext cx="27082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0300" y="2462213"/>
            <a:ext cx="541338" cy="254000"/>
          </a:xfrm>
          <a:prstGeom prst="rect">
            <a:avLst/>
          </a:prstGeom>
          <a:solidFill>
            <a:srgbClr val="E7F77A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UAPS</a:t>
            </a:r>
          </a:p>
        </p:txBody>
      </p:sp>
      <p:sp>
        <p:nvSpPr>
          <p:cNvPr id="9" name="Left Arrow Callout 8"/>
          <p:cNvSpPr/>
          <p:nvPr/>
        </p:nvSpPr>
        <p:spPr>
          <a:xfrm>
            <a:off x="5436096" y="1988840"/>
            <a:ext cx="3558624" cy="11992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4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</a:rPr>
              <a:t>Novas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Tecnologias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</a:rPr>
              <a:t>Novas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ferramentas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</a:rPr>
              <a:t>Novos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processos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420" y="3893893"/>
            <a:ext cx="1457652" cy="1263299"/>
          </a:xfrm>
          <a:prstGeom prst="ellipse">
            <a:avLst/>
          </a:prstGeom>
          <a:ln w="63500" cap="rnd">
            <a:solidFill>
              <a:srgbClr val="33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58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859463"/>
            <a:ext cx="11509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59463"/>
            <a:ext cx="11509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5859463"/>
            <a:ext cx="11525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859463"/>
            <a:ext cx="11525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859463"/>
            <a:ext cx="11525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5859463"/>
            <a:ext cx="11525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684338" y="5468938"/>
            <a:ext cx="64944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4"/>
          </p:cNvCxnSpPr>
          <p:nvPr/>
        </p:nvCxnSpPr>
        <p:spPr>
          <a:xfrm>
            <a:off x="4491038" y="5157788"/>
            <a:ext cx="4762" cy="3111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84338" y="5468938"/>
            <a:ext cx="0" cy="417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03538" y="5486400"/>
            <a:ext cx="0" cy="417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75138" y="5486400"/>
            <a:ext cx="0" cy="417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78463" y="5486400"/>
            <a:ext cx="0" cy="417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916738" y="5486400"/>
            <a:ext cx="0" cy="417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170863" y="5468938"/>
            <a:ext cx="0" cy="417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Up-Down Arrow 33"/>
          <p:cNvSpPr/>
          <p:nvPr/>
        </p:nvSpPr>
        <p:spPr>
          <a:xfrm>
            <a:off x="4356100" y="3500438"/>
            <a:ext cx="215900" cy="28892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8" name="TextBox 34"/>
          <p:cNvSpPr txBox="1">
            <a:spLocks noChangeArrowheads="1"/>
          </p:cNvSpPr>
          <p:nvPr/>
        </p:nvSpPr>
        <p:spPr bwMode="auto">
          <a:xfrm>
            <a:off x="1138238" y="6196013"/>
            <a:ext cx="4619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sz="600" b="1"/>
              <a:t>UAPS</a:t>
            </a:r>
          </a:p>
        </p:txBody>
      </p:sp>
      <p:sp>
        <p:nvSpPr>
          <p:cNvPr id="24599" name="TextBox 35"/>
          <p:cNvSpPr txBox="1">
            <a:spLocks noChangeArrowheads="1"/>
          </p:cNvSpPr>
          <p:nvPr/>
        </p:nvSpPr>
        <p:spPr bwMode="auto">
          <a:xfrm>
            <a:off x="2400300" y="6203950"/>
            <a:ext cx="4619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sz="600" b="1"/>
              <a:t>UAPS</a:t>
            </a:r>
          </a:p>
        </p:txBody>
      </p:sp>
      <p:sp>
        <p:nvSpPr>
          <p:cNvPr id="24600" name="TextBox 36"/>
          <p:cNvSpPr txBox="1">
            <a:spLocks noChangeArrowheads="1"/>
          </p:cNvSpPr>
          <p:nvPr/>
        </p:nvSpPr>
        <p:spPr bwMode="auto">
          <a:xfrm>
            <a:off x="3754438" y="6196013"/>
            <a:ext cx="4619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sz="600" b="1"/>
              <a:t>UAPS</a:t>
            </a:r>
          </a:p>
        </p:txBody>
      </p:sp>
      <p:sp>
        <p:nvSpPr>
          <p:cNvPr id="24601" name="TextBox 37"/>
          <p:cNvSpPr txBox="1">
            <a:spLocks noChangeArrowheads="1"/>
          </p:cNvSpPr>
          <p:nvPr/>
        </p:nvSpPr>
        <p:spPr bwMode="auto">
          <a:xfrm>
            <a:off x="4991100" y="6196013"/>
            <a:ext cx="4619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sz="600" b="1"/>
              <a:t>UAPS</a:t>
            </a:r>
          </a:p>
        </p:txBody>
      </p:sp>
      <p:sp>
        <p:nvSpPr>
          <p:cNvPr id="24602" name="TextBox 38"/>
          <p:cNvSpPr txBox="1">
            <a:spLocks noChangeArrowheads="1"/>
          </p:cNvSpPr>
          <p:nvPr/>
        </p:nvSpPr>
        <p:spPr bwMode="auto">
          <a:xfrm>
            <a:off x="6481763" y="6203950"/>
            <a:ext cx="460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sz="600" b="1"/>
              <a:t>UAPS</a:t>
            </a:r>
          </a:p>
        </p:txBody>
      </p:sp>
      <p:sp>
        <p:nvSpPr>
          <p:cNvPr id="24603" name="TextBox 39"/>
          <p:cNvSpPr txBox="1">
            <a:spLocks noChangeArrowheads="1"/>
          </p:cNvSpPr>
          <p:nvPr/>
        </p:nvSpPr>
        <p:spPr bwMode="auto">
          <a:xfrm>
            <a:off x="7716838" y="6196013"/>
            <a:ext cx="4619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sz="600" b="1"/>
              <a:t>UAPS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251520" y="2132856"/>
            <a:ext cx="2664296" cy="792088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UNIDADE LABORATÓRIO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7624" y="1052736"/>
            <a:ext cx="684076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PLANIFICAÇÃO DA ATENÇÃO PRIMÁRIA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351002" y="4294843"/>
            <a:ext cx="856501" cy="49757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6284760" y="3867705"/>
            <a:ext cx="2751735" cy="1575045"/>
          </a:xfrm>
          <a:prstGeom prst="downArrowCallout">
            <a:avLst/>
          </a:prstGeom>
          <a:solidFill>
            <a:srgbClr val="E46C0A"/>
          </a:solidFill>
          <a:ln>
            <a:solidFill>
              <a:srgbClr val="FF66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PASSO A PASSO</a:t>
            </a:r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5400000">
            <a:off x="7362980" y="3323355"/>
            <a:ext cx="544889" cy="49757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ângulo 6"/>
          <p:cNvSpPr/>
          <p:nvPr/>
        </p:nvSpPr>
        <p:spPr>
          <a:xfrm>
            <a:off x="107504" y="116632"/>
            <a:ext cx="892899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Estratégia da Unidade Laboratório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1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06996"/>
            <a:ext cx="8763000" cy="4686300"/>
          </a:xfrm>
          <a:prstGeom prst="rect">
            <a:avLst/>
          </a:prstGeom>
        </p:spPr>
      </p:pic>
      <p:sp>
        <p:nvSpPr>
          <p:cNvPr id="3" name="Retângulo 6"/>
          <p:cNvSpPr/>
          <p:nvPr/>
        </p:nvSpPr>
        <p:spPr>
          <a:xfrm>
            <a:off x="251520" y="119534"/>
            <a:ext cx="871296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Evolução da População Idosa no Brasil e Tocantins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0" y="6308725"/>
            <a:ext cx="9036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 dirty="0">
                <a:solidFill>
                  <a:schemeClr val="tx1"/>
                </a:solidFill>
              </a:rPr>
              <a:t>Fonte: Conselho </a:t>
            </a:r>
            <a:r>
              <a:rPr lang="pt-BR" sz="1200" b="0" dirty="0" smtClean="0">
                <a:solidFill>
                  <a:schemeClr val="tx1"/>
                </a:solidFill>
              </a:rPr>
              <a:t>Nacional de Secretários de Saúde</a:t>
            </a:r>
            <a:r>
              <a:rPr lang="pt-BR" sz="1200" b="0" dirty="0">
                <a:solidFill>
                  <a:schemeClr val="tx1"/>
                </a:solidFill>
              </a:rPr>
              <a:t>. Guia de acesso a informações para gestão do SUS. </a:t>
            </a:r>
            <a:r>
              <a:rPr lang="pt-BR" sz="1200" b="0" dirty="0" smtClean="0">
                <a:solidFill>
                  <a:schemeClr val="tx1"/>
                </a:solidFill>
              </a:rPr>
              <a:t>Construído a partir de informações do “Saúde Brasil, 2012 disponíveis no site do DATASUS/TABNET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2290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3" y="44624"/>
            <a:ext cx="8498049" cy="574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ângulo 6"/>
          <p:cNvSpPr/>
          <p:nvPr/>
        </p:nvSpPr>
        <p:spPr>
          <a:xfrm>
            <a:off x="185115" y="5780782"/>
            <a:ext cx="8928992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32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P</a:t>
            </a: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ossível!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32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Experiência de Tauá/CE</a:t>
            </a:r>
          </a:p>
        </p:txBody>
      </p:sp>
    </p:spTree>
    <p:extLst>
      <p:ext uri="{BB962C8B-B14F-4D97-AF65-F5344CB8AC3E}">
        <p14:creationId xmlns:p14="http://schemas.microsoft.com/office/powerpoint/2010/main" val="103023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 descr="pag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7"/>
          <p:cNvSpPr>
            <a:spLocks noChangeArrowheads="1"/>
          </p:cNvSpPr>
          <p:nvPr/>
        </p:nvSpPr>
        <p:spPr bwMode="auto">
          <a:xfrm>
            <a:off x="3682702" y="508689"/>
            <a:ext cx="585785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1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altLang="pt-BR" sz="1800" dirty="0">
                <a:solidFill>
                  <a:schemeClr val="bg1"/>
                </a:solidFill>
                <a:latin typeface="Arial Black" pitchFamily="34" charset="0"/>
              </a:rPr>
              <a:t>Extensão Territorial - 4.018,162 </a:t>
            </a:r>
            <a:r>
              <a:rPr lang="pt-BR" altLang="pt-BR" sz="1800" dirty="0" smtClean="0">
                <a:solidFill>
                  <a:schemeClr val="bg1"/>
                </a:solidFill>
                <a:latin typeface="Arial Black" pitchFamily="34" charset="0"/>
              </a:rPr>
              <a:t>km²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1800" dirty="0">
                <a:solidFill>
                  <a:srgbClr val="FFFF00"/>
                </a:solidFill>
                <a:latin typeface="Arial Black" pitchFamily="34" charset="0"/>
              </a:rPr>
              <a:t>Habitantes - 55.755    Nº Familias15.534</a:t>
            </a:r>
            <a:endParaRPr lang="pt-BR" altLang="pt-BR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pt-BR" altLang="pt-BR" sz="1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1800" dirty="0" smtClean="0">
                <a:solidFill>
                  <a:srgbClr val="FFFF00"/>
                </a:solidFill>
                <a:latin typeface="Arial Black" pitchFamily="34" charset="0"/>
              </a:rPr>
              <a:t>  Pop. Urbana - </a:t>
            </a:r>
            <a:r>
              <a:rPr lang="pt-BR" altLang="pt-BR" sz="1800" dirty="0">
                <a:solidFill>
                  <a:srgbClr val="FFFF00"/>
                </a:solidFill>
                <a:latin typeface="Arial Black" pitchFamily="34" charset="0"/>
              </a:rPr>
              <a:t>31.062    </a:t>
            </a:r>
            <a:r>
              <a:rPr lang="pt-BR" altLang="pt-BR" sz="1800" dirty="0" err="1" smtClean="0">
                <a:solidFill>
                  <a:srgbClr val="FFFF00"/>
                </a:solidFill>
                <a:latin typeface="Arial Black" pitchFamily="34" charset="0"/>
              </a:rPr>
              <a:t>Fam</a:t>
            </a:r>
            <a:r>
              <a:rPr lang="pt-BR" altLang="pt-BR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1800" dirty="0">
                <a:solidFill>
                  <a:srgbClr val="FFFF00"/>
                </a:solidFill>
                <a:latin typeface="Arial Black" pitchFamily="34" charset="0"/>
              </a:rPr>
              <a:t>- 8.395     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pt-BR" altLang="pt-BR" sz="1800" dirty="0" smtClean="0">
                <a:solidFill>
                  <a:srgbClr val="FFFF00"/>
                </a:solidFill>
                <a:latin typeface="Arial Black" pitchFamily="34" charset="0"/>
              </a:rPr>
              <a:t>   Pop. Rural </a:t>
            </a:r>
            <a:r>
              <a:rPr lang="pt-BR" altLang="pt-BR" sz="1800" dirty="0">
                <a:solidFill>
                  <a:srgbClr val="FFFF00"/>
                </a:solidFill>
                <a:latin typeface="Arial Black" pitchFamily="34" charset="0"/>
              </a:rPr>
              <a:t>- 26.416       </a:t>
            </a:r>
            <a:r>
              <a:rPr lang="pt-BR" altLang="pt-BR" sz="1800" dirty="0" err="1" smtClean="0">
                <a:solidFill>
                  <a:srgbClr val="FFFF00"/>
                </a:solidFill>
                <a:latin typeface="Arial Black" pitchFamily="34" charset="0"/>
              </a:rPr>
              <a:t>Fam</a:t>
            </a:r>
            <a:r>
              <a:rPr lang="pt-BR" altLang="pt-BR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1800" dirty="0">
                <a:solidFill>
                  <a:srgbClr val="FFFF00"/>
                </a:solidFill>
                <a:latin typeface="Arial Black" pitchFamily="34" charset="0"/>
              </a:rPr>
              <a:t>- </a:t>
            </a:r>
            <a:r>
              <a:rPr lang="pt-BR" altLang="pt-BR" sz="1800" dirty="0" smtClean="0">
                <a:solidFill>
                  <a:srgbClr val="FFFF00"/>
                </a:solidFill>
                <a:latin typeface="Arial Black" pitchFamily="34" charset="0"/>
              </a:rPr>
              <a:t>7.139 </a:t>
            </a:r>
            <a:endParaRPr lang="pt-BR" altLang="pt-BR" sz="1800" dirty="0">
              <a:solidFill>
                <a:srgbClr val="FFFF00"/>
              </a:solidFill>
              <a:latin typeface="Arial Black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1800" dirty="0" smtClean="0">
                <a:solidFill>
                  <a:schemeClr val="bg1"/>
                </a:solidFill>
                <a:latin typeface="Arial Black" pitchFamily="34" charset="0"/>
              </a:rPr>
              <a:t>Densidade </a:t>
            </a:r>
            <a:r>
              <a:rPr lang="pt-BR" altLang="pt-BR" sz="1800" dirty="0">
                <a:solidFill>
                  <a:schemeClr val="bg1"/>
                </a:solidFill>
                <a:latin typeface="Arial Black" pitchFamily="34" charset="0"/>
              </a:rPr>
              <a:t>Demográfica  -  13,9 </a:t>
            </a:r>
            <a:r>
              <a:rPr lang="pt-BR" altLang="pt-BR" sz="1800" dirty="0" err="1">
                <a:solidFill>
                  <a:schemeClr val="bg1"/>
                </a:solidFill>
                <a:latin typeface="Arial Black" pitchFamily="34" charset="0"/>
              </a:rPr>
              <a:t>hab</a:t>
            </a:r>
            <a:r>
              <a:rPr lang="pt-BR" altLang="pt-BR" sz="1800" dirty="0">
                <a:solidFill>
                  <a:schemeClr val="bg1"/>
                </a:solidFill>
                <a:latin typeface="Arial Black" pitchFamily="34" charset="0"/>
              </a:rPr>
              <a:t>/ km²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1800" dirty="0">
                <a:solidFill>
                  <a:schemeClr val="bg1"/>
                </a:solidFill>
                <a:latin typeface="Arial Black" pitchFamily="34" charset="0"/>
              </a:rPr>
              <a:t> Distância da Capital - 342 Km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1800" dirty="0">
                <a:solidFill>
                  <a:schemeClr val="bg1"/>
                </a:solidFill>
                <a:latin typeface="Arial Black" pitchFamily="34" charset="0"/>
              </a:rPr>
              <a:t> Base Econômica </a:t>
            </a:r>
            <a:r>
              <a:rPr lang="pt-BR" altLang="pt-BR" sz="1800" dirty="0" smtClean="0">
                <a:solidFill>
                  <a:schemeClr val="bg1"/>
                </a:solidFill>
                <a:latin typeface="Arial Black" pitchFamily="34" charset="0"/>
              </a:rPr>
              <a:t>– Agricultura de subsistência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</a:rPr>
              <a:t>3.7 </a:t>
            </a:r>
            <a:r>
              <a:rPr lang="pt-BR" altLang="pt-BR" sz="1800" dirty="0">
                <a:solidFill>
                  <a:schemeClr val="bg1"/>
                </a:solidFill>
              </a:rPr>
              <a:t>PESSOAS / </a:t>
            </a:r>
            <a:r>
              <a:rPr lang="pt-BR" altLang="pt-BR" sz="1800" dirty="0" smtClean="0">
                <a:solidFill>
                  <a:schemeClr val="bg1"/>
                </a:solidFill>
              </a:rPr>
              <a:t>FAMILIA</a:t>
            </a: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bg1"/>
                </a:solidFill>
              </a:rPr>
              <a:t>MÉDIA DE 2.299 PESSOAS POR EQUIPE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</a:rPr>
              <a:t>FAM </a:t>
            </a:r>
            <a:r>
              <a:rPr lang="pt-BR" altLang="pt-BR" sz="1800" dirty="0">
                <a:solidFill>
                  <a:schemeClr val="bg1"/>
                </a:solidFill>
              </a:rPr>
              <a:t>/URB - 600        PESSOAS/URB - 2.220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</a:rPr>
              <a:t>FAM</a:t>
            </a:r>
            <a:r>
              <a:rPr lang="pt-BR" altLang="pt-BR" sz="1800" dirty="0">
                <a:solidFill>
                  <a:schemeClr val="bg1"/>
                </a:solidFill>
              </a:rPr>
              <a:t>/ RURAL - 649       PESSOAS / RURAL - 2.401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altLang="pt-BR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-14288"/>
            <a:ext cx="9144000" cy="646113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CARACTERIZAÇÃO DO MUNICÍPIO</a:t>
            </a:r>
            <a:endParaRPr lang="pt-BR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6" descr="Localização de Tauá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620688"/>
            <a:ext cx="3631372" cy="369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123728" y="836712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dirty="0">
                <a:solidFill>
                  <a:srgbClr val="FF0000"/>
                </a:solidFill>
                <a:latin typeface="Arial Black" pitchFamily="34" charset="0"/>
              </a:rPr>
              <a:t>Tauá/CE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7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260648"/>
            <a:ext cx="892899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32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Experiência de Tauá/CE</a:t>
            </a:r>
          </a:p>
        </p:txBody>
      </p:sp>
      <p:sp>
        <p:nvSpPr>
          <p:cNvPr id="4" name="Shape 154"/>
          <p:cNvSpPr/>
          <p:nvPr/>
        </p:nvSpPr>
        <p:spPr>
          <a:xfrm>
            <a:off x="179511" y="1052736"/>
            <a:ext cx="8856986" cy="5601532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lvl="0" indent="-342900">
              <a:lnSpc>
                <a:spcPct val="80000"/>
              </a:lnSpc>
              <a:buSzPct val="100000"/>
              <a:buFont typeface="Arial"/>
              <a:buChar char="•"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100% de cobertura da ESF</a:t>
            </a:r>
            <a:r>
              <a:rPr sz="24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lang="x-none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dos Trabalhadores da Saúde da APS integrados no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-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qualificação de 530 trabalhadores do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SUS.</a:t>
            </a: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município em 5 regiões administrativas e seleção de 5 tutores da Atenção Primária;</a:t>
            </a: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POP’s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(Procedimentos Operacionais Padrão);</a:t>
            </a: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lvl="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sz="2400" dirty="0" smtClean="0">
                <a:latin typeface="Arial"/>
                <a:ea typeface="Arial"/>
                <a:cs typeface="Arial"/>
                <a:sym typeface="Arial"/>
              </a:rPr>
              <a:t>Estratificação </a:t>
            </a:r>
            <a:r>
              <a:rPr sz="2400" dirty="0">
                <a:latin typeface="Arial"/>
                <a:ea typeface="Arial"/>
                <a:cs typeface="Arial"/>
                <a:sym typeface="Arial"/>
              </a:rPr>
              <a:t>de risco de 100% das gestantes; exames coletados na 1</a:t>
            </a:r>
            <a:r>
              <a:rPr sz="2400" u="sng" baseline="30000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sz="2400" dirty="0">
                <a:latin typeface="Arial"/>
                <a:ea typeface="Arial"/>
                <a:cs typeface="Arial"/>
                <a:sym typeface="Arial"/>
              </a:rPr>
              <a:t> consulta e vinculação à maternidade.</a:t>
            </a:r>
          </a:p>
          <a:p>
            <a:pPr marL="342900" lvl="0" indent="-342900">
              <a:lnSpc>
                <a:spcPct val="80000"/>
              </a:lnSpc>
              <a:buSzPct val="100000"/>
              <a:buFont typeface="Arial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Regulação de consulta especializada realizada na própria UAPS, para as gestantes de alto risco. </a:t>
            </a:r>
            <a:endParaRPr lang="x-none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endParaRPr lang="pt-BR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Agenda </a:t>
            </a:r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restritiva em desuso e agendamento das consultas por blocos de hora</a:t>
            </a: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lang="x-none" sz="2400" dirty="0" smtClea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15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395952"/>
            <a:ext cx="892899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32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Experiência de Tauá/CE</a:t>
            </a:r>
          </a:p>
        </p:txBody>
      </p:sp>
      <p:sp>
        <p:nvSpPr>
          <p:cNvPr id="4" name="Shape 154"/>
          <p:cNvSpPr/>
          <p:nvPr/>
        </p:nvSpPr>
        <p:spPr>
          <a:xfrm>
            <a:off x="179512" y="1340768"/>
            <a:ext cx="8856986" cy="5035224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19100" lvl="0" indent="-419100">
              <a:lnSpc>
                <a:spcPct val="80000"/>
              </a:lnSpc>
              <a:buSzPct val="100000"/>
              <a:buFont typeface="Arial"/>
              <a:buChar char="•"/>
            </a:pPr>
            <a:endParaRPr lang="x-none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19100" lvl="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sz="2400" dirty="0" smtClean="0">
                <a:latin typeface="Arial"/>
                <a:ea typeface="Arial"/>
                <a:cs typeface="Arial"/>
                <a:sym typeface="Arial"/>
              </a:rPr>
              <a:t>Utilização </a:t>
            </a:r>
            <a:r>
              <a:rPr sz="2400" dirty="0">
                <a:latin typeface="Arial"/>
                <a:ea typeface="Arial"/>
                <a:cs typeface="Arial"/>
                <a:sym typeface="Arial"/>
              </a:rPr>
              <a:t>de telefone para agendamento das consultas da zona rural</a:t>
            </a:r>
            <a:r>
              <a:rPr sz="24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lang="x-none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Reuniões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equipe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semanal, para planejamento das ações mensais, com monitoramento e auditoria.</a:t>
            </a: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Integração ACS com ACE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Participação Popular - 18 Conselhos Locais de Saúde</a:t>
            </a:r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indent="-342900">
              <a:lnSpc>
                <a:spcPct val="80000"/>
              </a:lnSpc>
              <a:buSzPct val="100000"/>
              <a:buFont typeface="Arial"/>
              <a:buChar char="•"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SzPct val="100000"/>
              <a:buFont typeface="Arial"/>
              <a:buChar char="•"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Incentivo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 produção científica.</a:t>
            </a:r>
          </a:p>
          <a:p>
            <a:pPr marL="342900" lvl="0" indent="-342900">
              <a:lnSpc>
                <a:spcPct val="80000"/>
              </a:lnSpc>
              <a:buSzPct val="100000"/>
              <a:buFont typeface="Arial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Estratificação de risco dos hipertensos e diabéticos em início.</a:t>
            </a:r>
          </a:p>
          <a:p>
            <a:pPr marL="342900" lvl="0" indent="-342900">
              <a:lnSpc>
                <a:spcPct val="80000"/>
              </a:lnSpc>
              <a:buSzPct val="100000"/>
              <a:buFont typeface="Arial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419100">
              <a:lnSpc>
                <a:spcPct val="80000"/>
              </a:lnSpc>
              <a:buSzPct val="100000"/>
              <a:buFont typeface="Arial"/>
              <a:buChar char="•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Integração da APS com AAE em fase de implantação</a:t>
            </a:r>
            <a:r>
              <a:rPr sz="24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53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5940568"/>
            <a:ext cx="892899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Obrigada!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381"/>
            <a:ext cx="9144000" cy="54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3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Chart 8"/>
          <p:cNvGraphicFramePr>
            <a:graphicFrameLocks/>
          </p:cNvGraphicFramePr>
          <p:nvPr/>
        </p:nvGraphicFramePr>
        <p:xfrm>
          <a:off x="323850" y="2420938"/>
          <a:ext cx="4176713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r:id="rId3" imgW="8711939" imgH="4102964" progId="Excel.Sheet.8">
                  <p:embed/>
                </p:oleObj>
              </mc:Choice>
              <mc:Fallback>
                <p:oleObj r:id="rId3" imgW="8711939" imgH="410296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20938"/>
                        <a:ext cx="4176713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" name="Chart 5"/>
          <p:cNvGraphicFramePr>
            <a:graphicFrameLocks/>
          </p:cNvGraphicFramePr>
          <p:nvPr/>
        </p:nvGraphicFramePr>
        <p:xfrm>
          <a:off x="4787900" y="2420938"/>
          <a:ext cx="4124325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Worksheet" r:id="rId5" imgW="8711939" imgH="4407790" progId="Excel.Sheet.8">
                  <p:embed/>
                </p:oleObj>
              </mc:Choice>
              <mc:Fallback>
                <p:oleObj name="Worksheet" r:id="rId5" imgW="8711939" imgH="440779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420938"/>
                        <a:ext cx="4124325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116013" y="1838325"/>
            <a:ext cx="367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>
                <a:solidFill>
                  <a:schemeClr val="tx1"/>
                </a:solidFill>
                <a:cs typeface="Arial" charset="0"/>
              </a:rPr>
              <a:t>POPULAÇÃO ADULTA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219700" y="1844675"/>
            <a:ext cx="345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>
                <a:solidFill>
                  <a:schemeClr val="tx1"/>
                </a:solidFill>
                <a:cs typeface="Arial" charset="0"/>
              </a:rPr>
              <a:t>POPULAÇÃO DE 5 A 9 ANOS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23850" y="6515100"/>
            <a:ext cx="9288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0">
                <a:solidFill>
                  <a:schemeClr val="tx1"/>
                </a:solidFill>
                <a:cs typeface="Arial" charset="0"/>
              </a:rPr>
              <a:t>Fonte: Malta DC. Panorama atual das doenças crônicas no Brasil. Brasília, SVS/Ministério da Saúde, 2011</a:t>
            </a:r>
          </a:p>
          <a:p>
            <a:pPr eaLnBrk="1" hangingPunct="1">
              <a:spcBef>
                <a:spcPct val="50000"/>
              </a:spcBef>
            </a:pPr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tângulo 6"/>
          <p:cNvSpPr/>
          <p:nvPr/>
        </p:nvSpPr>
        <p:spPr>
          <a:xfrm>
            <a:off x="323528" y="241484"/>
            <a:ext cx="835292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Transição Nutricional no Brasil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1974 a 2009 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1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23850" y="6515100"/>
            <a:ext cx="9288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0" dirty="0">
                <a:solidFill>
                  <a:schemeClr val="tx1"/>
                </a:solidFill>
                <a:cs typeface="Arial" charset="0"/>
              </a:rPr>
              <a:t>Fonte</a:t>
            </a:r>
            <a:r>
              <a:rPr lang="pt-BR" sz="1200" b="0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pt-BR" sz="1200" b="0" dirty="0" err="1" smtClean="0">
                <a:solidFill>
                  <a:schemeClr val="tx1"/>
                </a:solidFill>
                <a:cs typeface="Arial" charset="0"/>
              </a:rPr>
              <a:t>Vigitel</a:t>
            </a:r>
            <a:r>
              <a:rPr lang="pt-BR" sz="1200" b="0" dirty="0" smtClean="0">
                <a:solidFill>
                  <a:schemeClr val="tx1"/>
                </a:solidFill>
                <a:cs typeface="Arial" charset="0"/>
              </a:rPr>
              <a:t>, 2013 </a:t>
            </a:r>
            <a:endParaRPr lang="pt-BR" sz="1200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t-BR" sz="12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tângulo 6"/>
          <p:cNvSpPr/>
          <p:nvPr/>
        </p:nvSpPr>
        <p:spPr>
          <a:xfrm>
            <a:off x="323528" y="243805"/>
            <a:ext cx="8352928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/>
              <a:t>Percentual de adultos (</a:t>
            </a:r>
            <a:r>
              <a:rPr lang="pt-BR" sz="2800" u="sng" dirty="0"/>
              <a:t>&gt;</a:t>
            </a:r>
            <a:r>
              <a:rPr lang="pt-BR" sz="2800" dirty="0"/>
              <a:t> 18 anos) com excesso de peso (IMC </a:t>
            </a:r>
            <a:r>
              <a:rPr lang="pt-BR" sz="2800" u="sng" dirty="0"/>
              <a:t>&gt;</a:t>
            </a:r>
            <a:r>
              <a:rPr lang="pt-BR" sz="2800" dirty="0"/>
              <a:t> 25kg/m</a:t>
            </a:r>
            <a:r>
              <a:rPr lang="pt-BR" sz="2800" baseline="30000" dirty="0"/>
              <a:t>2</a:t>
            </a:r>
            <a:r>
              <a:rPr lang="pt-BR" sz="2800" dirty="0"/>
              <a:t>), segundo as capitais dos estados brasileiros e o Distrito Federal </a:t>
            </a:r>
            <a:endParaRPr kumimoji="0" lang="pt-BR" altLang="pt-BR" sz="28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30400"/>
            <a:ext cx="8415808" cy="439492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907704" y="1700808"/>
            <a:ext cx="28803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23850" y="6515100"/>
            <a:ext cx="9288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0" dirty="0">
                <a:solidFill>
                  <a:schemeClr val="tx1"/>
                </a:solidFill>
                <a:cs typeface="Arial" charset="0"/>
              </a:rPr>
              <a:t>Fonte</a:t>
            </a:r>
            <a:r>
              <a:rPr lang="pt-BR" sz="1200" b="0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pt-BR" sz="1200" b="0" dirty="0" err="1" smtClean="0">
                <a:solidFill>
                  <a:schemeClr val="tx1"/>
                </a:solidFill>
                <a:cs typeface="Arial" charset="0"/>
              </a:rPr>
              <a:t>Vigitel</a:t>
            </a:r>
            <a:r>
              <a:rPr lang="pt-BR" sz="1200" b="0" dirty="0" smtClean="0">
                <a:solidFill>
                  <a:schemeClr val="tx1"/>
                </a:solidFill>
                <a:cs typeface="Arial" charset="0"/>
              </a:rPr>
              <a:t>, 2013 </a:t>
            </a:r>
            <a:endParaRPr lang="pt-BR" sz="1200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t-BR" sz="12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tângulo 6"/>
          <p:cNvSpPr/>
          <p:nvPr/>
        </p:nvSpPr>
        <p:spPr>
          <a:xfrm>
            <a:off x="323528" y="243805"/>
            <a:ext cx="8352928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/>
              <a:t>Percentual de adultos (</a:t>
            </a:r>
            <a:r>
              <a:rPr lang="pt-BR" sz="2800" u="sng" dirty="0"/>
              <a:t>&gt;</a:t>
            </a:r>
            <a:r>
              <a:rPr lang="pt-BR" sz="2800" dirty="0"/>
              <a:t> 18 anos) com obesidade (IMC </a:t>
            </a:r>
            <a:r>
              <a:rPr lang="pt-BR" sz="2800" u="sng" dirty="0"/>
              <a:t>&gt;</a:t>
            </a:r>
            <a:r>
              <a:rPr lang="pt-BR" sz="2800" dirty="0"/>
              <a:t> 30kg/m</a:t>
            </a:r>
            <a:r>
              <a:rPr lang="pt-BR" sz="2800" baseline="30000" dirty="0"/>
              <a:t>2</a:t>
            </a:r>
            <a:r>
              <a:rPr lang="pt-BR" sz="2800" dirty="0"/>
              <a:t>), segundo as capitais dos estados brasileiros e do Distrito Federal </a:t>
            </a:r>
            <a:endParaRPr kumimoji="0" lang="pt-BR" altLang="pt-BR" sz="28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712968" cy="410477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779912" y="2132856"/>
            <a:ext cx="288032" cy="72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89000"/>
            <a:ext cx="8763000" cy="5080000"/>
          </a:xfrm>
          <a:prstGeom prst="rect">
            <a:avLst/>
          </a:prstGeom>
        </p:spPr>
      </p:pic>
      <p:sp>
        <p:nvSpPr>
          <p:cNvPr id="3" name="Retângulo 6"/>
          <p:cNvSpPr/>
          <p:nvPr/>
        </p:nvSpPr>
        <p:spPr>
          <a:xfrm>
            <a:off x="323528" y="241484"/>
            <a:ext cx="8352928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Transição Epidemiológica de Tocantins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0" y="6308725"/>
            <a:ext cx="9036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 dirty="0">
                <a:solidFill>
                  <a:schemeClr val="tx1"/>
                </a:solidFill>
              </a:rPr>
              <a:t>Fonte: Conselho </a:t>
            </a:r>
            <a:r>
              <a:rPr lang="pt-BR" sz="1200" b="0" dirty="0" smtClean="0">
                <a:solidFill>
                  <a:schemeClr val="tx1"/>
                </a:solidFill>
              </a:rPr>
              <a:t>Nacional de Secretários de Saúde</a:t>
            </a:r>
            <a:r>
              <a:rPr lang="pt-BR" sz="1200" b="0" dirty="0">
                <a:solidFill>
                  <a:schemeClr val="tx1"/>
                </a:solidFill>
              </a:rPr>
              <a:t>. Guia de acesso a informações para gestão do SUS. </a:t>
            </a:r>
            <a:r>
              <a:rPr lang="pt-BR" sz="1200" b="0" dirty="0" smtClean="0">
                <a:solidFill>
                  <a:schemeClr val="tx1"/>
                </a:solidFill>
              </a:rPr>
              <a:t>Construído a partir de informações do “Saúde Brasil, 2012 disponíveis no site do DATASUS/TABNET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16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57200" y="184482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t-BR" sz="2600" dirty="0">
                <a:solidFill>
                  <a:schemeClr val="tx1"/>
                </a:solidFill>
              </a:rPr>
              <a:t>Uma agenda não concluída de infecções, desnutrição e problemas de saúde </a:t>
            </a:r>
            <a:r>
              <a:rPr lang="pt-BR" sz="2600" dirty="0" smtClean="0">
                <a:solidFill>
                  <a:schemeClr val="tx1"/>
                </a:solidFill>
              </a:rPr>
              <a:t>reprodutiva. </a:t>
            </a:r>
            <a:endParaRPr lang="pt-BR" sz="26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O </a:t>
            </a:r>
            <a:r>
              <a:rPr lang="pt-BR" sz="2600" dirty="0">
                <a:solidFill>
                  <a:schemeClr val="tx1"/>
                </a:solidFill>
              </a:rPr>
              <a:t>crescimento das causas </a:t>
            </a:r>
            <a:r>
              <a:rPr lang="pt-BR" sz="2600" dirty="0" smtClean="0">
                <a:solidFill>
                  <a:schemeClr val="tx1"/>
                </a:solidFill>
              </a:rPr>
              <a:t>externas. </a:t>
            </a:r>
            <a:endParaRPr lang="pt-BR" sz="26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A </a:t>
            </a:r>
            <a:r>
              <a:rPr lang="pt-BR" sz="2600" dirty="0">
                <a:solidFill>
                  <a:schemeClr val="tx1"/>
                </a:solidFill>
              </a:rPr>
              <a:t>forte predominância relativa das doenças crônicas e de seus fatores de riscos, como tabagismo, inatividade física, uso excessivo de álcool e outras drogas e alimentação </a:t>
            </a:r>
            <a:r>
              <a:rPr lang="pt-BR" sz="2600" dirty="0" smtClean="0">
                <a:solidFill>
                  <a:schemeClr val="tx1"/>
                </a:solidFill>
              </a:rPr>
              <a:t>inadequada. </a:t>
            </a:r>
            <a:endParaRPr lang="pt-BR" sz="26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27088" y="6381750"/>
            <a:ext cx="799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0">
                <a:solidFill>
                  <a:schemeClr val="tx1"/>
                </a:solidFill>
                <a:cs typeface="Arial" charset="0"/>
              </a:rPr>
              <a:t>Fonte: </a:t>
            </a:r>
            <a:r>
              <a:rPr lang="pt-BR" sz="1200" b="0">
                <a:solidFill>
                  <a:schemeClr val="tx1"/>
                </a:solidFill>
              </a:rPr>
              <a:t>Mendes EV. As redes de atenção à saúde. Brasília, Organização Pan-Americana da Saúde, 2011.</a:t>
            </a:r>
            <a:endParaRPr lang="pt-BR" sz="1200"/>
          </a:p>
        </p:txBody>
      </p:sp>
      <p:sp>
        <p:nvSpPr>
          <p:cNvPr id="5" name="Retângulo 6"/>
          <p:cNvSpPr/>
          <p:nvPr/>
        </p:nvSpPr>
        <p:spPr>
          <a:xfrm>
            <a:off x="323528" y="241484"/>
            <a:ext cx="835292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Situação Epidemiológica em Tocantins A Tripla C</a:t>
            </a:r>
            <a:r>
              <a:rPr lang="en-US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BR" alt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rga</a:t>
            </a: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pt-BR" alt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Denças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2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27088" y="6165850"/>
            <a:ext cx="7848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0" dirty="0">
                <a:solidFill>
                  <a:schemeClr val="tx1"/>
                </a:solidFill>
                <a:cs typeface="Arial" charset="0"/>
              </a:rPr>
              <a:t>Fonte: </a:t>
            </a:r>
            <a:r>
              <a:rPr lang="pt-BR" sz="1200" b="0" dirty="0">
                <a:solidFill>
                  <a:schemeClr val="tx1"/>
                </a:solidFill>
              </a:rPr>
              <a:t>Mendes EV. As redes de atenção à saúde. Brasília, Organização Pan-Americana da Saúde, 2011.</a:t>
            </a:r>
            <a:endParaRPr lang="pt-BR" sz="1200" dirty="0"/>
          </a:p>
          <a:p>
            <a:pPr eaLnBrk="1" hangingPunct="1">
              <a:spcBef>
                <a:spcPct val="50000"/>
              </a:spcBef>
            </a:pPr>
            <a:endParaRPr lang="pt-BR" sz="1200" b="0" dirty="0">
              <a:solidFill>
                <a:schemeClr val="tx1"/>
              </a:solidFill>
            </a:endParaRPr>
          </a:p>
        </p:txBody>
      </p:sp>
      <p:grpSp>
        <p:nvGrpSpPr>
          <p:cNvPr id="6" name="Grupo 73"/>
          <p:cNvGrpSpPr>
            <a:grpSpLocks/>
          </p:cNvGrpSpPr>
          <p:nvPr/>
        </p:nvGrpSpPr>
        <p:grpSpPr bwMode="auto">
          <a:xfrm>
            <a:off x="467544" y="1556792"/>
            <a:ext cx="8280920" cy="4146550"/>
            <a:chOff x="1071563" y="1874838"/>
            <a:chExt cx="7627488" cy="4146553"/>
          </a:xfrm>
        </p:grpSpPr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2230438" y="5014915"/>
              <a:ext cx="990600" cy="91440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>
              <a:off x="2284413" y="2930527"/>
              <a:ext cx="990600" cy="83820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150938" y="1924051"/>
              <a:ext cx="3063875" cy="631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78903" tIns="41030" rIns="78903" bIns="41030">
              <a:spAutoFit/>
            </a:bodyPr>
            <a:lstStyle/>
            <a:p>
              <a:pPr algn="ctr" defTabSz="393700" eaLnBrk="0" hangingPunct="0">
                <a:spcBef>
                  <a:spcPts val="1100"/>
                </a:spcBef>
                <a:buClr>
                  <a:srgbClr val="DA0000"/>
                </a:buClr>
                <a:buSzPct val="100000"/>
                <a:buFont typeface="Arial" charset="0"/>
                <a:buNone/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</a:pPr>
              <a:r>
                <a:rPr lang="en-GB" sz="1800" dirty="0">
                  <a:solidFill>
                    <a:schemeClr val="tx1"/>
                  </a:solidFill>
                </a:rPr>
                <a:t>SISTEMA FRAGMENTADO E  HIERARQUIZADO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810619" y="1874838"/>
              <a:ext cx="3888432" cy="6368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78903" tIns="41030" rIns="78903" bIns="41030">
              <a:spAutoFit/>
            </a:bodyPr>
            <a:lstStyle/>
            <a:p>
              <a:pPr algn="ctr" defTabSz="393700" eaLnBrk="0" hangingPunct="0">
                <a:spcBef>
                  <a:spcPts val="1100"/>
                </a:spcBef>
                <a:buClr>
                  <a:srgbClr val="DA0000"/>
                </a:buClr>
                <a:buSzPct val="100000"/>
                <a:buFont typeface="Arial" charset="0"/>
                <a:buNone/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</a:pPr>
              <a:r>
                <a:rPr lang="en-GB" sz="1800" dirty="0" smtClean="0">
                  <a:solidFill>
                    <a:schemeClr val="tx1"/>
                  </a:solidFill>
                </a:rPr>
                <a:t>SISTEMA INTEGRADO DE ATENÇÃO </a:t>
              </a:r>
              <a:r>
                <a:rPr lang="en-GB" sz="1800" dirty="0" err="1">
                  <a:solidFill>
                    <a:schemeClr val="tx1"/>
                  </a:solidFill>
                </a:rPr>
                <a:t>À</a:t>
              </a:r>
              <a:r>
                <a:rPr lang="en-GB" sz="1800" dirty="0">
                  <a:solidFill>
                    <a:schemeClr val="tx1"/>
                  </a:solidFill>
                </a:rPr>
                <a:t> </a:t>
              </a:r>
              <a:r>
                <a:rPr lang="en-GB" sz="1800" dirty="0" smtClean="0">
                  <a:solidFill>
                    <a:schemeClr val="tx1"/>
                  </a:solidFill>
                </a:rPr>
                <a:t>SAÚDE: A REDE DE ATENÇÃO </a:t>
              </a:r>
              <a:r>
                <a:rPr lang="en-GB" sz="1800" dirty="0" err="1" smtClean="0">
                  <a:solidFill>
                    <a:schemeClr val="tx1"/>
                  </a:solidFill>
                </a:rPr>
                <a:t>À</a:t>
              </a:r>
              <a:r>
                <a:rPr lang="en-GB" sz="1800" dirty="0" smtClean="0">
                  <a:solidFill>
                    <a:schemeClr val="tx1"/>
                  </a:solidFill>
                </a:rPr>
                <a:t> SAÚDE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4386263" y="4162425"/>
              <a:ext cx="685800" cy="304800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5219700" y="2781302"/>
              <a:ext cx="3384550" cy="3240089"/>
              <a:chOff x="4003" y="1610"/>
              <a:chExt cx="2388" cy="2496"/>
            </a:xfrm>
          </p:grpSpPr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5850" y="2354"/>
                <a:ext cx="541" cy="60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36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4947" y="2652"/>
                <a:ext cx="540" cy="631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36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4932" y="1610"/>
                <a:ext cx="541" cy="56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36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auto">
              <a:xfrm>
                <a:off x="4374" y="3470"/>
                <a:ext cx="540" cy="605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36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4003" y="2354"/>
                <a:ext cx="539" cy="59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36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5002" y="2872"/>
                <a:ext cx="459" cy="2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78903" tIns="41030" rIns="78903" bIns="41030">
                <a:spAutoFit/>
              </a:bodyPr>
              <a:lstStyle/>
              <a:p>
                <a:pPr algn="ctr" defTabSz="393700" eaLnBrk="0" hangingPunct="0">
                  <a:spcBef>
                    <a:spcPts val="988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392113" algn="l"/>
                    <a:tab pos="785813" algn="l"/>
                    <a:tab pos="1179513" algn="l"/>
                    <a:tab pos="1574800" algn="l"/>
                    <a:tab pos="1968500" algn="l"/>
                    <a:tab pos="2362200" algn="l"/>
                    <a:tab pos="2755900" algn="l"/>
                    <a:tab pos="3149600" algn="l"/>
                    <a:tab pos="3543300" algn="l"/>
                    <a:tab pos="3937000" algn="l"/>
                    <a:tab pos="4330700" algn="l"/>
                    <a:tab pos="4724400" algn="l"/>
                    <a:tab pos="5119688" algn="l"/>
                    <a:tab pos="5513388" algn="l"/>
                    <a:tab pos="5907088" algn="l"/>
                    <a:tab pos="6300788" algn="l"/>
                    <a:tab pos="6694488" algn="l"/>
                    <a:tab pos="7088188" algn="l"/>
                    <a:tab pos="7481888" algn="l"/>
                    <a:tab pos="7875588" algn="l"/>
                  </a:tabLst>
                </a:pPr>
                <a:r>
                  <a:rPr lang="en-GB" sz="1400">
                    <a:solidFill>
                      <a:srgbClr val="000000"/>
                    </a:solidFill>
                  </a:rPr>
                  <a:t>APS</a:t>
                </a: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>
                <a:off x="4328" y="2957"/>
                <a:ext cx="185" cy="511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5498" y="2043"/>
                <a:ext cx="371" cy="357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 flipH="1">
                <a:off x="5831" y="3002"/>
                <a:ext cx="169" cy="486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H="1" flipV="1">
                <a:off x="4962" y="3783"/>
                <a:ext cx="486" cy="17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 flipV="1">
                <a:off x="4513" y="2069"/>
                <a:ext cx="464" cy="334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Line 20"/>
              <p:cNvSpPr>
                <a:spLocks noChangeShapeType="1"/>
              </p:cNvSpPr>
              <p:nvPr/>
            </p:nvSpPr>
            <p:spPr bwMode="auto">
              <a:xfrm flipH="1">
                <a:off x="4809" y="3217"/>
                <a:ext cx="218" cy="298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>
                <a:off x="4537" y="2749"/>
                <a:ext cx="394" cy="116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5210" y="2213"/>
                <a:ext cx="0" cy="419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 flipV="1">
                <a:off x="5487" y="2766"/>
                <a:ext cx="324" cy="149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Oval 24"/>
              <p:cNvSpPr>
                <a:spLocks noChangeArrowheads="1"/>
              </p:cNvSpPr>
              <p:nvPr/>
            </p:nvSpPr>
            <p:spPr bwMode="auto">
              <a:xfrm>
                <a:off x="5487" y="3515"/>
                <a:ext cx="540" cy="591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36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5348" y="3282"/>
                <a:ext cx="232" cy="280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V="1">
              <a:off x="2301875" y="3752850"/>
              <a:ext cx="8286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 rot="-60000">
              <a:off x="1801813" y="4859338"/>
              <a:ext cx="1874837" cy="46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tIns="36000"/>
            <a:lstStyle/>
            <a:p>
              <a:endParaRPr lang="pt-BR"/>
            </a:p>
          </p:txBody>
        </p:sp>
        <p:sp>
          <p:nvSpPr>
            <p:cNvPr id="15" name="CaixaDeTexto 32"/>
            <p:cNvSpPr txBox="1">
              <a:spLocks noChangeArrowheads="1"/>
            </p:cNvSpPr>
            <p:nvPr/>
          </p:nvSpPr>
          <p:spPr bwMode="auto">
            <a:xfrm>
              <a:off x="2444750" y="3286125"/>
              <a:ext cx="6429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>
                  <a:solidFill>
                    <a:schemeClr val="tx1"/>
                  </a:solidFill>
                </a:rPr>
                <a:t>AC</a:t>
              </a:r>
            </a:p>
          </p:txBody>
        </p:sp>
        <p:sp>
          <p:nvSpPr>
            <p:cNvPr id="16" name="CaixaDeTexto 33"/>
            <p:cNvSpPr txBox="1">
              <a:spLocks noChangeArrowheads="1"/>
            </p:cNvSpPr>
            <p:nvPr/>
          </p:nvSpPr>
          <p:spPr bwMode="auto">
            <a:xfrm>
              <a:off x="2444750" y="5214940"/>
              <a:ext cx="642938" cy="33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>
                  <a:solidFill>
                    <a:schemeClr val="tx1"/>
                  </a:solidFill>
                </a:rPr>
                <a:t>ABS</a:t>
              </a:r>
            </a:p>
          </p:txBody>
        </p:sp>
        <p:sp>
          <p:nvSpPr>
            <p:cNvPr id="17" name="CaixaDeTexto 34"/>
            <p:cNvSpPr txBox="1">
              <a:spLocks noChangeArrowheads="1"/>
            </p:cNvSpPr>
            <p:nvPr/>
          </p:nvSpPr>
          <p:spPr bwMode="auto">
            <a:xfrm>
              <a:off x="2444750" y="4143375"/>
              <a:ext cx="6429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>
                  <a:solidFill>
                    <a:schemeClr val="tx1"/>
                  </a:solidFill>
                </a:rPr>
                <a:t>MC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2933700" y="4010028"/>
              <a:ext cx="990600" cy="83820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1604963" y="3938589"/>
              <a:ext cx="990600" cy="83820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1071563" y="5018090"/>
              <a:ext cx="990600" cy="83820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3382963" y="4992690"/>
              <a:ext cx="990600" cy="91440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1231900" y="2863850"/>
              <a:ext cx="2998788" cy="3103563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b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tângulo 6"/>
          <p:cNvSpPr/>
          <p:nvPr/>
        </p:nvSpPr>
        <p:spPr>
          <a:xfrm>
            <a:off x="323528" y="241484"/>
            <a:ext cx="835292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Transição dos Sistemas de Atenção à Saúde</a:t>
            </a:r>
            <a:endParaRPr kumimoji="0" lang="pt-BR" altLang="pt-BR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0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2092</Words>
  <Application>Microsoft Macintosh PowerPoint</Application>
  <PresentationFormat>On-screen Show (4:3)</PresentationFormat>
  <Paragraphs>329</Paragraphs>
  <Slides>34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Tema do Office</vt:lpstr>
      <vt:lpstr>Excel.Sheet.8</vt:lpstr>
      <vt:lpstr>Worksheet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da APS nas redes de atenção à saúde</dc:title>
  <dc:creator>Eugenio</dc:creator>
  <cp:lastModifiedBy>Zelia Lins</cp:lastModifiedBy>
  <cp:revision>216</cp:revision>
  <dcterms:created xsi:type="dcterms:W3CDTF">2015-04-24T14:32:24Z</dcterms:created>
  <dcterms:modified xsi:type="dcterms:W3CDTF">2015-09-25T02:54:05Z</dcterms:modified>
</cp:coreProperties>
</file>