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charts/chart11.xml" ContentType="application/vnd.openxmlformats-officedocument.drawingml.chart+xml"/>
  <Override PartName="/ppt/drawings/drawing7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8.xml" ContentType="application/vnd.openxmlformats-officedocument.drawingml.chartshapes+xml"/>
  <Override PartName="/ppt/charts/chart14.xml" ContentType="application/vnd.openxmlformats-officedocument.drawingml.chart+xml"/>
  <Override PartName="/ppt/drawings/drawing9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drawings/drawing10.xml" ContentType="application/vnd.openxmlformats-officedocument.drawingml.chartshapes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47"/>
  </p:notesMasterIdLst>
  <p:handoutMasterIdLst>
    <p:handoutMasterId r:id="rId48"/>
  </p:handoutMasterIdLst>
  <p:sldIdLst>
    <p:sldId id="386" r:id="rId4"/>
    <p:sldId id="374" r:id="rId5"/>
    <p:sldId id="346" r:id="rId6"/>
    <p:sldId id="430" r:id="rId7"/>
    <p:sldId id="373" r:id="rId8"/>
    <p:sldId id="444" r:id="rId9"/>
    <p:sldId id="445" r:id="rId10"/>
    <p:sldId id="446" r:id="rId11"/>
    <p:sldId id="447" r:id="rId12"/>
    <p:sldId id="448" r:id="rId13"/>
    <p:sldId id="449" r:id="rId14"/>
    <p:sldId id="450" r:id="rId15"/>
    <p:sldId id="451" r:id="rId16"/>
    <p:sldId id="452" r:id="rId17"/>
    <p:sldId id="453" r:id="rId18"/>
    <p:sldId id="454" r:id="rId19"/>
    <p:sldId id="455" r:id="rId20"/>
    <p:sldId id="443" r:id="rId21"/>
    <p:sldId id="332" r:id="rId22"/>
    <p:sldId id="402" r:id="rId23"/>
    <p:sldId id="403" r:id="rId24"/>
    <p:sldId id="401" r:id="rId25"/>
    <p:sldId id="404" r:id="rId26"/>
    <p:sldId id="384" r:id="rId27"/>
    <p:sldId id="405" r:id="rId28"/>
    <p:sldId id="406" r:id="rId29"/>
    <p:sldId id="407" r:id="rId30"/>
    <p:sldId id="301" r:id="rId31"/>
    <p:sldId id="408" r:id="rId32"/>
    <p:sldId id="361" r:id="rId33"/>
    <p:sldId id="372" r:id="rId34"/>
    <p:sldId id="456" r:id="rId35"/>
    <p:sldId id="370" r:id="rId36"/>
    <p:sldId id="371" r:id="rId37"/>
    <p:sldId id="387" r:id="rId38"/>
    <p:sldId id="420" r:id="rId39"/>
    <p:sldId id="429" r:id="rId40"/>
    <p:sldId id="428" r:id="rId41"/>
    <p:sldId id="425" r:id="rId42"/>
    <p:sldId id="426" r:id="rId43"/>
    <p:sldId id="427" r:id="rId44"/>
    <p:sldId id="422" r:id="rId45"/>
    <p:sldId id="409" r:id="rId46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1A46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9634" autoAdjust="0"/>
  </p:normalViewPr>
  <p:slideViewPr>
    <p:cSldViewPr>
      <p:cViewPr>
        <p:scale>
          <a:sx n="90" d="100"/>
          <a:sy n="90" d="100"/>
        </p:scale>
        <p:origin x="-1109" y="12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3216" y="-8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An&#225;lise%20Exec%20Or&#231;am%202009-2015\An&#225;lise%20Exec%202015\An&#225;lise%20Exec%203&#186;%20QUAD-2015\2015-Anexo11-Jan%20a%20Dezembro-Gr&#225;f%20por%20objeto%20e%20a&#231;&#227;o.xls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srvdc01\Planejamento\Planejamento\GER%20PROGR%20E%20PROJ\ECONOMIA%20DA%20SA&#218;DE\An&#225;lise%20Exec%20Or&#231;am%202009-2015\An&#225;lise%20Exec%202015\An&#225;lise%20Exec%203&#186;%20QUAD-2015\2015-Anexo11-Jan%20a%20Dezembro-Gr&#225;f%20por%20objeto%20e%20a&#231;&#227;o.xls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srvdc01\Planejamento\Planejamento\GER%20PROGR%20E%20PROJ\ECONOMIA%20DA%20SA&#218;DE\An&#225;lise%20Exec%20Or&#231;am%202009-2015\An&#225;lise%20Exec%202015\An&#225;lise%20Exec%203&#186;%20QUAD-2015\2015-Anexo11-Jan%20a%20Dezembro-Gr&#225;f%20por%20objeto%20e%20a&#231;&#227;o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An&#225;lise%20Exec%20Or&#231;am%202009-2015\An&#225;lise%20Exec%202015\An&#225;lise%20Exec%203&#186;%20QUAD-2015\2015-Anexo11-Jan%20a%20Dezembro-Gr&#225;f%20por%20objeto%20e%20a&#231;&#227;o.xls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srvdc01\Planejamento\Planejamento\GER%20PROGR%20E%20PROJ\ECONOMIA%20DA%20SA&#218;DE\An&#225;lise%20Exec%20Or&#231;am%202009-2015\An&#225;lise%20Exec%202015\An&#225;lise%20Exec%203&#186;%20QUAD-2015\2015-Anexo11-Jan%20a%20Dezembro-Gr&#225;f%20por%20objeto%20e%20a&#231;&#227;o.xls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srvdc01\Planejamento\Planejamento\GER%20PROGR%20E%20PROJ\ECONOMIA%20DA%20SA&#218;DE\An&#225;lise%20Exec%20Or&#231;am%202009-2015\An&#225;lise%20Exec%202015\An&#225;lise%20Exec%203&#186;%20QUAD-2015\2015-Anexo11-Jan%20a%20Dezembro-Gr&#225;f%20por%20objeto%20e%20a&#231;&#227;o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An&#225;lise%20Exec%20Or&#231;am%202009-2015\An&#225;lise%20Exec%202015\An&#225;lise%20Exec%203&#186;%20QUAD-2015\2015-Anexo11-Jan%20a%20Dez-Gr&#225;f%20por%20objetivo%20e%20a&#231;&#227;o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An&#225;lise%20Exec%20Or&#231;am%202009-2015\An&#225;lise%20Exec%202015\An&#225;lise%20Exec%203&#186;%20QUAD-2015\2015-Anexo11-Jan%20a%20Dez-Gr&#225;f%20por%20objetivo%20e%20a&#231;&#227;o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An&#225;lise%20Exec%20Or&#231;am%202009-2015\An&#225;lise%20Exec%202015\An&#225;lise%20Exec%203&#186;%20QUAD-2015\2015-Anexo11-Jan%20a%20Dez-Gr&#225;f%20por%20objetivo%20e%20a&#231;&#227;o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An&#225;lise%20Exec%20Or&#231;am%202009-2015\An&#225;lise%20Exec%202015\An&#225;lise%20Exec%203&#186;%20QUAD-2015\2015-Anexo11-Jan%20a%20Dez-Gr&#225;f%20por%20objetivo%20e%20a&#231;&#227;o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An&#225;lise%20Exec%20Or&#231;am%202009-2015\An&#225;lise%20Exec%202015\An&#225;lise%20Exec%203&#186;%20QUAD-2015\2015-Anexo11-Jan%20a%20Dez-Gr&#225;f%20por%20objetivo%20e%20a&#231;&#227;o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An&#225;lise%20Exec%20Or&#231;am%202009-2015\An&#225;lise%20Exec%202015\An&#225;lise%20Exec%203&#186;%20QUAD-2015\2015-Anexo11-%20Jan%20a%20Dezembro%20por%20Resumo%20por%20Fonte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An&#225;lise%20Exec%20Or&#231;am%202009-2015\An&#225;lise%20Exec%202015\An&#225;lise%20Exec%203&#186;%20QUAD-2015\2015-Anexo11-Jan%20a%20Dez-Gr&#225;f%20por%20objetivo%20e%20a&#231;&#227;o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An&#225;lise%20Exec%20Or&#231;am%202009-2015\An&#225;lise%20Exec%202015\An&#225;lise%20Exec%203&#186;%20QUAD-2015\2015-Anexo11-Jan%20a%20Dez-Gr&#225;f%20por%20objetivo%20e%20a&#231;&#227;o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An&#225;lise%20Exec%20Or&#231;am%202009-2015\An&#225;lise%20Exec%202015\An&#225;lise%20Exec%203&#186;%20QUAD-2015\2015-Anexo11-Jan%20a%20Dez-Gr&#225;f%20por%20objetivo%20e%20a&#231;&#227;o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An&#225;lise%20Exec%20Or&#231;am%202009-2015\An&#225;lise%20Exec%202015\An&#225;lise%20Exec%203&#186;%20QUAD-2015\2015-Anexo11-Jan%20a%20Dez-Gr&#225;f%20por%20objetivo%20e%20a&#231;&#227;o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An&#225;lise%20Exec%20Or&#231;am%202009-2015\An&#225;lise%20Exec%202015\An&#225;lise%20Exec%203&#186;%20QUAD-2015\2015-Anexo11-Jan%20a%20Dez-Gr&#225;f%20por%20objetivo%20e%20a&#231;&#227;o.xls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An&#225;lise%20Exec%20Or&#231;am%202009-2015\An&#225;lise%20Exec%202015\An&#225;lise%20Exec%203&#186;%20QUAD-2015\2015-Anexo11-Jan%20a%20Dez-Gr&#225;f%20por%20objetivo%20e%20a&#231;&#227;o.xls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An&#225;lise%20Exec%20Or&#231;am%202009-2015\An&#225;lise%20Exec%202015\An&#225;lise%20Exec%203&#186;%20QUAD-2015\2015-Folha%20-Janeiro%20a%20Dezembro-%20Sesau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SIOPS\EC%2029%20Tocantins-2002-2015-Gr&#225;fico-por%20grupo.xls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An&#225;lise%20Gastos%20Sa&#250;de\Gastos%20Saude%202002-2014%20-%20Gr&#225;ficos.xls" TargetMode="Externa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srvdc01\Planejamento\Planejamento\GER%20PROGR%20E%20PROJ\ECONOMIA%20DA%20SA&#218;DE\An&#225;lise%20Gastos%20Sa&#250;de\Gastos%20Saude%202002-2014%20-%20Gr&#225;fico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An&#225;lise%20Exec%20Or&#231;am%202009-2015\An&#225;lise%20Exec%202015\An&#225;lise%20Exec%203&#186;%20QUAD-2015\2015-Anexo11-Jan%20a%20Dezembro-Gr&#225;f%20por%20objeto%20e%20a&#231;&#227;o.xls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An&#225;lise%20Gastos%20Sa&#250;de\Gastos%20Saude%202002-2014%20-%20Gr&#225;ficos.xls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An&#225;lise%20Gastos%20Sa&#250;de\Gastos%20Saude%202002-2014%20-%20Gr&#225;ficos.xls" TargetMode="Externa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7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An&#225;lise%20Exec%20Or&#231;am%202009-2015\An&#225;lise%20Exec%202015\An&#225;lise%20Exec%203&#186;%20QUAD-2015\2015-Anexo11-Jan%20a%20Dezembro-Gr&#225;f%20por%20objeto%20e%20a&#231;&#227;o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rvdc01\Planejamento\Planejamento\GER%20PROGR%20E%20PROJ\ECONOMIA%20DA%20SA&#218;DE\An&#225;lise%20Exec%20Or&#231;am%202009-2015\An&#225;lise%20Exec%202015\An&#225;lise%20Exec%203&#186;%20QUAD-2015\2015-Anexo11-Jan%20a%20Dezembro-Gr&#225;f%20por%20objeto%20e%20a&#231;&#227;o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srvdc01\Planejamento\Planejamento\GER%20PROGR%20E%20PROJ\ECONOMIA%20DA%20SA&#218;DE\An&#225;lise%20Exec%20Or&#231;am%202009-2015\An&#225;lise%20Exec%202015\An&#225;lise%20Exec%203&#186;%20QUAD-2015\2015-Anexo11-Jan%20a%20Dezembro-Gr&#225;f%20por%20objeto%20e%20a&#231;&#227;o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srvdc01\Planejamento\Planejamento\GER%20PROGR%20E%20PROJ\ECONOMIA%20DA%20SA&#218;DE\An&#225;lise%20Exec%20Or&#231;am%202009-2015\An&#225;lise%20Exec%202015\An&#225;lise%20Exec%203&#186;%20QUAD-2015\2015-Anexo11-Jan%20a%20Dezembro-Gr&#225;f%20por%20objeto%20e%20a&#231;&#227;o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srvdc01\Planejamento\Planejamento\GER%20PROGR%20E%20PROJ\ECONOMIA%20DA%20SA&#218;DE\An&#225;lise%20Exec%20Or&#231;am%202009-2015\An&#225;lise%20Exec%202015\An&#225;lise%20Exec%203&#186;%20QUAD-2015\2015-Anexo11-Jan%20a%20Dezembro-Gr&#225;f%20por%20objeto%20e%20a&#231;&#227;o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srvdc01\Planejamento\Planejamento\GER%20PROGR%20E%20PROJ\ECONOMIA%20DA%20SA&#218;DE\An&#225;lise%20Exec%20Or&#231;am%202009-2015\An&#225;lise%20Exec%202015\An&#225;lise%20Exec%203&#186;%20QUAD-2015\2015-Anexo11-Jan%20a%20Dezembro-Gr&#225;f%20por%20objeto%20e%20a&#231;&#227;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Objet'!$B$97</c:f>
              <c:strCache>
                <c:ptCount val="1"/>
                <c:pt idx="0">
                  <c:v>Valor (R$)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</c:dPt>
          <c:cat>
            <c:strRef>
              <c:f>'Base Graf Objet'!$A$98:$A$101</c:f>
              <c:strCache>
                <c:ptCount val="4"/>
                <c:pt idx="0">
                  <c:v>Orçamento Inicial R$</c:v>
                </c:pt>
                <c:pt idx="1">
                  <c:v>Autorizado (R$)</c:v>
                </c:pt>
                <c:pt idx="2">
                  <c:v>Empenhado (R$)</c:v>
                </c:pt>
                <c:pt idx="3">
                  <c:v>Liquidado (R$)</c:v>
                </c:pt>
              </c:strCache>
            </c:strRef>
          </c:cat>
          <c:val>
            <c:numRef>
              <c:f>'Base Graf Objet'!$B$98:$B$101</c:f>
              <c:numCache>
                <c:formatCode>_(* #,##0.00_);_(* \(#,##0.00\);_(* "-"??_);_(@_)</c:formatCode>
                <c:ptCount val="4"/>
                <c:pt idx="0">
                  <c:v>1639053093</c:v>
                </c:pt>
                <c:pt idx="1">
                  <c:v>1494073409</c:v>
                </c:pt>
                <c:pt idx="2">
                  <c:v>1312963159.54</c:v>
                </c:pt>
                <c:pt idx="3">
                  <c:v>1310310335.27</c:v>
                </c:pt>
              </c:numCache>
            </c:numRef>
          </c:val>
        </c:ser>
        <c:ser>
          <c:idx val="1"/>
          <c:order val="1"/>
          <c:tx>
            <c:strRef>
              <c:f>'Base Graf Objet'!$C$97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Objet'!$A$98:$A$101</c:f>
              <c:strCache>
                <c:ptCount val="4"/>
                <c:pt idx="0">
                  <c:v>Orçamento Inicial R$</c:v>
                </c:pt>
                <c:pt idx="1">
                  <c:v>Autorizado (R$)</c:v>
                </c:pt>
                <c:pt idx="2">
                  <c:v>Empenhado (R$)</c:v>
                </c:pt>
                <c:pt idx="3">
                  <c:v>Liquidado (R$)</c:v>
                </c:pt>
              </c:strCache>
            </c:strRef>
          </c:cat>
          <c:val>
            <c:numRef>
              <c:f>'Base Graf Objet'!$C$98:$C$101</c:f>
              <c:numCache>
                <c:formatCode>0.00%</c:formatCode>
                <c:ptCount val="4"/>
                <c:pt idx="0">
                  <c:v>1</c:v>
                </c:pt>
                <c:pt idx="1">
                  <c:v>0.91154668227699687</c:v>
                </c:pt>
                <c:pt idx="2">
                  <c:v>0.87878088963431911</c:v>
                </c:pt>
                <c:pt idx="3">
                  <c:v>0.99797951355243708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809984"/>
        <c:axId val="192811776"/>
      </c:barChart>
      <c:catAx>
        <c:axId val="19280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92811776"/>
        <c:crosses val="autoZero"/>
        <c:auto val="1"/>
        <c:lblAlgn val="ctr"/>
        <c:lblOffset val="100"/>
        <c:noMultiLvlLbl val="0"/>
      </c:catAx>
      <c:valAx>
        <c:axId val="192811776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9280998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Objet'!$B$26</c:f>
              <c:strCache>
                <c:ptCount val="1"/>
                <c:pt idx="0">
                  <c:v>Valor (R$)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</c:dPt>
          <c:cat>
            <c:strRef>
              <c:f>'Base Graf Objet'!$A$27:$A$30</c:f>
              <c:strCache>
                <c:ptCount val="4"/>
                <c:pt idx="0">
                  <c:v>Orçamento Inicial R$</c:v>
                </c:pt>
                <c:pt idx="1">
                  <c:v>Autorizado (R$)</c:v>
                </c:pt>
                <c:pt idx="2">
                  <c:v>Empenhado (R$)</c:v>
                </c:pt>
                <c:pt idx="3">
                  <c:v>Liquidado (R$)</c:v>
                </c:pt>
              </c:strCache>
            </c:strRef>
          </c:cat>
          <c:val>
            <c:numRef>
              <c:f>'Base Graf Objet'!$B$27:$B$30</c:f>
              <c:numCache>
                <c:formatCode>_(* #,##0.00_);_(* \(#,##0.00\);_(* "-"??_);_(@_)</c:formatCode>
                <c:ptCount val="4"/>
                <c:pt idx="0">
                  <c:v>16573660</c:v>
                </c:pt>
                <c:pt idx="1">
                  <c:v>14009025</c:v>
                </c:pt>
                <c:pt idx="2">
                  <c:v>5295239.7700000014</c:v>
                </c:pt>
                <c:pt idx="3">
                  <c:v>5290565.5200000005</c:v>
                </c:pt>
              </c:numCache>
            </c:numRef>
          </c:val>
        </c:ser>
        <c:ser>
          <c:idx val="1"/>
          <c:order val="1"/>
          <c:tx>
            <c:strRef>
              <c:f>'Base Graf Objet'!$C$26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Objet'!$A$27:$A$30</c:f>
              <c:strCache>
                <c:ptCount val="4"/>
                <c:pt idx="0">
                  <c:v>Orçamento Inicial R$</c:v>
                </c:pt>
                <c:pt idx="1">
                  <c:v>Autorizado (R$)</c:v>
                </c:pt>
                <c:pt idx="2">
                  <c:v>Empenhado (R$)</c:v>
                </c:pt>
                <c:pt idx="3">
                  <c:v>Liquidado (R$)</c:v>
                </c:pt>
              </c:strCache>
            </c:strRef>
          </c:cat>
          <c:val>
            <c:numRef>
              <c:f>'Base Graf Objet'!$C$27:$C$30</c:f>
              <c:numCache>
                <c:formatCode>0.00%</c:formatCode>
                <c:ptCount val="4"/>
                <c:pt idx="0">
                  <c:v>1.0111728577177945E-2</c:v>
                </c:pt>
                <c:pt idx="1">
                  <c:v>9.3763967122448243E-3</c:v>
                </c:pt>
                <c:pt idx="2">
                  <c:v>0.37798774504292793</c:v>
                </c:pt>
                <c:pt idx="3">
                  <c:v>0.99911727321084087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200176768"/>
        <c:axId val="200178304"/>
      </c:barChart>
      <c:catAx>
        <c:axId val="20017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0178304"/>
        <c:crosses val="autoZero"/>
        <c:auto val="1"/>
        <c:lblAlgn val="ctr"/>
        <c:lblOffset val="100"/>
        <c:noMultiLvlLbl val="0"/>
      </c:catAx>
      <c:valAx>
        <c:axId val="200178304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01767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Objet'!$B$89</c:f>
              <c:strCache>
                <c:ptCount val="1"/>
                <c:pt idx="0">
                  <c:v>Valor (R$)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</c:dPt>
          <c:cat>
            <c:strRef>
              <c:f>'Base Graf Objet'!$A$90:$A$93</c:f>
              <c:strCache>
                <c:ptCount val="4"/>
                <c:pt idx="0">
                  <c:v>Orçamento Inicial R$</c:v>
                </c:pt>
                <c:pt idx="1">
                  <c:v>Autorizado (R$)</c:v>
                </c:pt>
                <c:pt idx="2">
                  <c:v>Empenhado (R$)</c:v>
                </c:pt>
                <c:pt idx="3">
                  <c:v>Liquidado (R$)</c:v>
                </c:pt>
              </c:strCache>
            </c:strRef>
          </c:cat>
          <c:val>
            <c:numRef>
              <c:f>'Base Graf Objet'!$B$90:$B$93</c:f>
              <c:numCache>
                <c:formatCode>_(* #,##0.00_);_(* \(#,##0.00\);_(* "-"??_);_(@_)</c:formatCode>
                <c:ptCount val="4"/>
                <c:pt idx="0">
                  <c:v>23390003</c:v>
                </c:pt>
                <c:pt idx="1">
                  <c:v>11254752</c:v>
                </c:pt>
                <c:pt idx="2">
                  <c:v>9618695.8000000007</c:v>
                </c:pt>
                <c:pt idx="3">
                  <c:v>9145134.2799999937</c:v>
                </c:pt>
              </c:numCache>
            </c:numRef>
          </c:val>
        </c:ser>
        <c:ser>
          <c:idx val="1"/>
          <c:order val="1"/>
          <c:tx>
            <c:strRef>
              <c:f>'Base Graf Objet'!$C$89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Objet'!$A$90:$A$93</c:f>
              <c:strCache>
                <c:ptCount val="4"/>
                <c:pt idx="0">
                  <c:v>Orçamento Inicial R$</c:v>
                </c:pt>
                <c:pt idx="1">
                  <c:v>Autorizado (R$)</c:v>
                </c:pt>
                <c:pt idx="2">
                  <c:v>Empenhado (R$)</c:v>
                </c:pt>
                <c:pt idx="3">
                  <c:v>Liquidado (R$)</c:v>
                </c:pt>
              </c:strCache>
            </c:strRef>
          </c:cat>
          <c:val>
            <c:numRef>
              <c:f>'Base Graf Objet'!$C$90:$C$93</c:f>
              <c:numCache>
                <c:formatCode>0.00%</c:formatCode>
                <c:ptCount val="4"/>
                <c:pt idx="0">
                  <c:v>1.4270436448882021E-2</c:v>
                </c:pt>
                <c:pt idx="1">
                  <c:v>7.532931067646088E-3</c:v>
                </c:pt>
                <c:pt idx="2">
                  <c:v>0.85463418474258701</c:v>
                </c:pt>
                <c:pt idx="3">
                  <c:v>0.95076655610628613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289754496"/>
        <c:axId val="289776768"/>
      </c:barChart>
      <c:catAx>
        <c:axId val="28975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9776768"/>
        <c:crosses val="autoZero"/>
        <c:auto val="1"/>
        <c:lblAlgn val="ctr"/>
        <c:lblOffset val="100"/>
        <c:noMultiLvlLbl val="0"/>
      </c:catAx>
      <c:valAx>
        <c:axId val="289776768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975449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Objet'!$B$75</c:f>
              <c:strCache>
                <c:ptCount val="1"/>
                <c:pt idx="0">
                  <c:v>Valor (R$)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</c:dPt>
          <c:cat>
            <c:strRef>
              <c:f>'Base Graf Objet'!$A$76:$A$79</c:f>
              <c:strCache>
                <c:ptCount val="4"/>
                <c:pt idx="0">
                  <c:v>Orçamento Inicial R$</c:v>
                </c:pt>
                <c:pt idx="1">
                  <c:v>Autorizado (R$)</c:v>
                </c:pt>
                <c:pt idx="2">
                  <c:v>Empenhado (R$)</c:v>
                </c:pt>
                <c:pt idx="3">
                  <c:v>Liquidado (R$)</c:v>
                </c:pt>
              </c:strCache>
            </c:strRef>
          </c:cat>
          <c:val>
            <c:numRef>
              <c:f>'Base Graf Objet'!$B$76:$B$79</c:f>
              <c:numCache>
                <c:formatCode>_(* #,##0.00_);_(* \(#,##0.00\);_(* "-"??_);_(@_)</c:formatCode>
                <c:ptCount val="4"/>
                <c:pt idx="0">
                  <c:v>15500269</c:v>
                </c:pt>
                <c:pt idx="1">
                  <c:v>7706967</c:v>
                </c:pt>
                <c:pt idx="2">
                  <c:v>6837661.75</c:v>
                </c:pt>
                <c:pt idx="3">
                  <c:v>6837661.75</c:v>
                </c:pt>
              </c:numCache>
            </c:numRef>
          </c:val>
        </c:ser>
        <c:ser>
          <c:idx val="1"/>
          <c:order val="1"/>
          <c:tx>
            <c:strRef>
              <c:f>'Base Graf Objet'!$C$75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Objet'!$A$76:$A$79</c:f>
              <c:strCache>
                <c:ptCount val="4"/>
                <c:pt idx="0">
                  <c:v>Orçamento Inicial R$</c:v>
                </c:pt>
                <c:pt idx="1">
                  <c:v>Autorizado (R$)</c:v>
                </c:pt>
                <c:pt idx="2">
                  <c:v>Empenhado (R$)</c:v>
                </c:pt>
                <c:pt idx="3">
                  <c:v>Liquidado (R$)</c:v>
                </c:pt>
              </c:strCache>
            </c:strRef>
          </c:cat>
          <c:val>
            <c:numRef>
              <c:f>'Base Graf Objet'!$C$76:$C$79</c:f>
              <c:numCache>
                <c:formatCode>0.00%</c:formatCode>
                <c:ptCount val="4"/>
                <c:pt idx="0">
                  <c:v>9.4568437509424917E-3</c:v>
                </c:pt>
                <c:pt idx="1">
                  <c:v>5.1583589893072004E-3</c:v>
                </c:pt>
                <c:pt idx="2">
                  <c:v>0.88720527154196949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290039680"/>
        <c:axId val="290041216"/>
      </c:barChart>
      <c:catAx>
        <c:axId val="2900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0041216"/>
        <c:crosses val="autoZero"/>
        <c:auto val="1"/>
        <c:lblAlgn val="ctr"/>
        <c:lblOffset val="100"/>
        <c:noMultiLvlLbl val="0"/>
      </c:catAx>
      <c:valAx>
        <c:axId val="290041216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003968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Objet'!$B$61</c:f>
              <c:strCache>
                <c:ptCount val="1"/>
                <c:pt idx="0">
                  <c:v>Valor (R$)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</c:dPt>
          <c:cat>
            <c:strRef>
              <c:f>'Base Graf Objet'!$A$62:$A$65</c:f>
              <c:strCache>
                <c:ptCount val="4"/>
                <c:pt idx="0">
                  <c:v>Orçamento Inicial R$</c:v>
                </c:pt>
                <c:pt idx="1">
                  <c:v>Autorizado (R$)</c:v>
                </c:pt>
                <c:pt idx="2">
                  <c:v>Empenhado (R$)</c:v>
                </c:pt>
                <c:pt idx="3">
                  <c:v>Liquidado (R$)</c:v>
                </c:pt>
              </c:strCache>
            </c:strRef>
          </c:cat>
          <c:val>
            <c:numRef>
              <c:f>'Base Graf Objet'!$B$62:$B$65</c:f>
              <c:numCache>
                <c:formatCode>_(* #,##0.00_);_(* \(#,##0.00\);_(* "-"??_);_(@_)</c:formatCode>
                <c:ptCount val="4"/>
                <c:pt idx="0">
                  <c:v>5296784</c:v>
                </c:pt>
                <c:pt idx="1">
                  <c:v>637542</c:v>
                </c:pt>
                <c:pt idx="2">
                  <c:v>188341.86</c:v>
                </c:pt>
                <c:pt idx="3">
                  <c:v>188341.86</c:v>
                </c:pt>
              </c:numCache>
            </c:numRef>
          </c:val>
        </c:ser>
        <c:ser>
          <c:idx val="1"/>
          <c:order val="1"/>
          <c:tx>
            <c:strRef>
              <c:f>'Base Graf Objet'!$C$61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Objet'!$A$62:$A$65</c:f>
              <c:strCache>
                <c:ptCount val="4"/>
                <c:pt idx="0">
                  <c:v>Orçamento Inicial R$</c:v>
                </c:pt>
                <c:pt idx="1">
                  <c:v>Autorizado (R$)</c:v>
                </c:pt>
                <c:pt idx="2">
                  <c:v>Empenhado (R$)</c:v>
                </c:pt>
                <c:pt idx="3">
                  <c:v>Liquidado (R$)</c:v>
                </c:pt>
              </c:strCache>
            </c:strRef>
          </c:cat>
          <c:val>
            <c:numRef>
              <c:f>'Base Graf Objet'!$C$62:$C$65</c:f>
              <c:numCache>
                <c:formatCode>0.00%</c:formatCode>
                <c:ptCount val="4"/>
                <c:pt idx="0">
                  <c:v>3.2316122172132726E-3</c:v>
                </c:pt>
                <c:pt idx="1">
                  <c:v>4.2671397279382282E-4</c:v>
                </c:pt>
                <c:pt idx="2">
                  <c:v>0.29541874888242686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0083200"/>
        <c:axId val="290084736"/>
      </c:barChart>
      <c:catAx>
        <c:axId val="29008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0084736"/>
        <c:crosses val="autoZero"/>
        <c:auto val="1"/>
        <c:lblAlgn val="ctr"/>
        <c:lblOffset val="100"/>
        <c:noMultiLvlLbl val="0"/>
      </c:catAx>
      <c:valAx>
        <c:axId val="290084736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008320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Objet'!$B$33</c:f>
              <c:strCache>
                <c:ptCount val="1"/>
                <c:pt idx="0">
                  <c:v>Valor (R$)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</c:dPt>
          <c:cat>
            <c:strRef>
              <c:f>'Base Graf Objet'!$A$34:$A$37</c:f>
              <c:strCache>
                <c:ptCount val="4"/>
                <c:pt idx="0">
                  <c:v>Orçamento Inicial R$</c:v>
                </c:pt>
                <c:pt idx="1">
                  <c:v>Autorizado (R$)</c:v>
                </c:pt>
                <c:pt idx="2">
                  <c:v>Empenhado (R$)</c:v>
                </c:pt>
                <c:pt idx="3">
                  <c:v>Liquidado (R$)</c:v>
                </c:pt>
              </c:strCache>
            </c:strRef>
          </c:cat>
          <c:val>
            <c:numRef>
              <c:f>'Base Graf Objet'!$B$34:$B$37</c:f>
              <c:numCache>
                <c:formatCode>_(* #,##0.00_);_(* \(#,##0.00\);_(* "-"??_);_(@_)</c:formatCode>
                <c:ptCount val="4"/>
                <c:pt idx="0">
                  <c:v>2000000</c:v>
                </c:pt>
                <c:pt idx="1">
                  <c:v>84453</c:v>
                </c:pt>
                <c:pt idx="2">
                  <c:v>84452.11</c:v>
                </c:pt>
                <c:pt idx="3">
                  <c:v>84452.11</c:v>
                </c:pt>
              </c:numCache>
            </c:numRef>
          </c:val>
        </c:ser>
        <c:ser>
          <c:idx val="1"/>
          <c:order val="1"/>
          <c:tx>
            <c:strRef>
              <c:f>'Base Graf Objet'!$C$33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Objet'!$A$34:$A$37</c:f>
              <c:strCache>
                <c:ptCount val="4"/>
                <c:pt idx="0">
                  <c:v>Orçamento Inicial R$</c:v>
                </c:pt>
                <c:pt idx="1">
                  <c:v>Autorizado (R$)</c:v>
                </c:pt>
                <c:pt idx="2">
                  <c:v>Empenhado (R$)</c:v>
                </c:pt>
                <c:pt idx="3">
                  <c:v>Liquidado (R$)</c:v>
                </c:pt>
              </c:strCache>
            </c:strRef>
          </c:cat>
          <c:val>
            <c:numRef>
              <c:f>'Base Graf Objet'!$C$34:$C$37</c:f>
              <c:numCache>
                <c:formatCode>0.00%</c:formatCode>
                <c:ptCount val="4"/>
                <c:pt idx="0">
                  <c:v>1.2202167266829355E-3</c:v>
                </c:pt>
                <c:pt idx="1">
                  <c:v>5.6525335027898902E-5</c:v>
                </c:pt>
                <c:pt idx="2">
                  <c:v>0.99998946159402269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0126464"/>
        <c:axId val="293732736"/>
      </c:barChart>
      <c:catAx>
        <c:axId val="29012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3732736"/>
        <c:crosses val="autoZero"/>
        <c:auto val="1"/>
        <c:lblAlgn val="ctr"/>
        <c:lblOffset val="100"/>
        <c:noMultiLvlLbl val="0"/>
      </c:catAx>
      <c:valAx>
        <c:axId val="293732736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012646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427099226161211"/>
          <c:y val="2.1159973061854768E-3"/>
          <c:w val="0.55320184411632289"/>
          <c:h val="0.6910397344306751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Objet-ação'!$D$56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Objet-ação'!$C$57:$C$66</c:f>
              <c:strCache>
                <c:ptCount val="10"/>
                <c:pt idx="0">
                  <c:v>Man de RH na atenção especializada ambulatorial e hospitalar</c:v>
                </c:pt>
                <c:pt idx="1">
                  <c:v>Modernização da gestão e gerência hospitalar e ambulatorial própria do Estado</c:v>
                </c:pt>
                <c:pt idx="2">
                  <c:v>Aquisição de serviços de saúde</c:v>
                </c:pt>
                <c:pt idx="3">
                  <c:v>Reestrutaração dos pontos da rede de atenção a saúde</c:v>
                </c:pt>
                <c:pt idx="4">
                  <c:v>Aparelhamento das unidades da rede de atenção a saúde</c:v>
                </c:pt>
                <c:pt idx="5">
                  <c:v>Atendimento aos usuários do SUS encaminhados para TFD</c:v>
                </c:pt>
                <c:pt idx="6">
                  <c:v>Fortalecimento e manutenção dos componentes da rede de atenção às urgências</c:v>
                </c:pt>
                <c:pt idx="7">
                  <c:v>Fortalecimento das ações e serviços a pessoa com deficiência no âmbito do SUS</c:v>
                </c:pt>
                <c:pt idx="8">
                  <c:v>Aquisição de fórmulas nutricionais</c:v>
                </c:pt>
                <c:pt idx="9">
                  <c:v>Coordenação da Rede de Diagnosticos e tratamento do Câncer</c:v>
                </c:pt>
              </c:strCache>
            </c:strRef>
          </c:cat>
          <c:val>
            <c:numRef>
              <c:f>'BASE graf Objet-ação'!$D$57:$D$66</c:f>
              <c:numCache>
                <c:formatCode>_(* #,##0.00_);_(* \(#,##0.00\);_(* "-"??_);_(@_)</c:formatCode>
                <c:ptCount val="10"/>
                <c:pt idx="0">
                  <c:v>715353989</c:v>
                </c:pt>
                <c:pt idx="1">
                  <c:v>314049504</c:v>
                </c:pt>
                <c:pt idx="2">
                  <c:v>101492290</c:v>
                </c:pt>
                <c:pt idx="3">
                  <c:v>94740693</c:v>
                </c:pt>
                <c:pt idx="4">
                  <c:v>27272118</c:v>
                </c:pt>
                <c:pt idx="5">
                  <c:v>8420229</c:v>
                </c:pt>
                <c:pt idx="6">
                  <c:v>4903101</c:v>
                </c:pt>
                <c:pt idx="7">
                  <c:v>2831277</c:v>
                </c:pt>
                <c:pt idx="8">
                  <c:v>380932</c:v>
                </c:pt>
                <c:pt idx="9">
                  <c:v>75264</c:v>
                </c:pt>
              </c:numCache>
            </c:numRef>
          </c:val>
        </c:ser>
        <c:ser>
          <c:idx val="1"/>
          <c:order val="1"/>
          <c:tx>
            <c:strRef>
              <c:f>'BASE graf Objet-ação'!$E$56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Objet-ação'!$C$57:$C$66</c:f>
              <c:strCache>
                <c:ptCount val="10"/>
                <c:pt idx="0">
                  <c:v>Man de RH na atenção especializada ambulatorial e hospitalar</c:v>
                </c:pt>
                <c:pt idx="1">
                  <c:v>Modernização da gestão e gerência hospitalar e ambulatorial própria do Estado</c:v>
                </c:pt>
                <c:pt idx="2">
                  <c:v>Aquisição de serviços de saúde</c:v>
                </c:pt>
                <c:pt idx="3">
                  <c:v>Reestrutaração dos pontos da rede de atenção a saúde</c:v>
                </c:pt>
                <c:pt idx="4">
                  <c:v>Aparelhamento das unidades da rede de atenção a saúde</c:v>
                </c:pt>
                <c:pt idx="5">
                  <c:v>Atendimento aos usuários do SUS encaminhados para TFD</c:v>
                </c:pt>
                <c:pt idx="6">
                  <c:v>Fortalecimento e manutenção dos componentes da rede de atenção às urgências</c:v>
                </c:pt>
                <c:pt idx="7">
                  <c:v>Fortalecimento das ações e serviços a pessoa com deficiência no âmbito do SUS</c:v>
                </c:pt>
                <c:pt idx="8">
                  <c:v>Aquisição de fórmulas nutricionais</c:v>
                </c:pt>
                <c:pt idx="9">
                  <c:v>Coordenação da Rede de Diagnosticos e tratamento do Câncer</c:v>
                </c:pt>
              </c:strCache>
            </c:strRef>
          </c:cat>
          <c:val>
            <c:numRef>
              <c:f>'BASE graf Objet-ação'!$E$57:$E$66</c:f>
              <c:numCache>
                <c:formatCode>_(* #,##0.00_);_(* \(#,##0.00\);_(* "-"??_);_(@_)</c:formatCode>
                <c:ptCount val="10"/>
                <c:pt idx="0">
                  <c:v>705631503.66999996</c:v>
                </c:pt>
                <c:pt idx="1">
                  <c:v>302634199.24000001</c:v>
                </c:pt>
                <c:pt idx="2">
                  <c:v>96678239.590000004</c:v>
                </c:pt>
                <c:pt idx="3">
                  <c:v>8967596.8800000008</c:v>
                </c:pt>
                <c:pt idx="4">
                  <c:v>5428935.6699999999</c:v>
                </c:pt>
                <c:pt idx="5">
                  <c:v>8285956.6699999999</c:v>
                </c:pt>
                <c:pt idx="6">
                  <c:v>4358094.12</c:v>
                </c:pt>
                <c:pt idx="7">
                  <c:v>1919680.39</c:v>
                </c:pt>
                <c:pt idx="8">
                  <c:v>380930.9</c:v>
                </c:pt>
                <c:pt idx="9">
                  <c:v>5429.59</c:v>
                </c:pt>
              </c:numCache>
            </c:numRef>
          </c:val>
        </c:ser>
        <c:ser>
          <c:idx val="2"/>
          <c:order val="2"/>
          <c:tx>
            <c:strRef>
              <c:f>'BASE graf Objet-ação'!$F$56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Objet-ação'!$C$57:$C$66</c:f>
              <c:strCache>
                <c:ptCount val="10"/>
                <c:pt idx="0">
                  <c:v>Man de RH na atenção especializada ambulatorial e hospitalar</c:v>
                </c:pt>
                <c:pt idx="1">
                  <c:v>Modernização da gestão e gerência hospitalar e ambulatorial própria do Estado</c:v>
                </c:pt>
                <c:pt idx="2">
                  <c:v>Aquisição de serviços de saúde</c:v>
                </c:pt>
                <c:pt idx="3">
                  <c:v>Reestrutaração dos pontos da rede de atenção a saúde</c:v>
                </c:pt>
                <c:pt idx="4">
                  <c:v>Aparelhamento das unidades da rede de atenção a saúde</c:v>
                </c:pt>
                <c:pt idx="5">
                  <c:v>Atendimento aos usuários do SUS encaminhados para TFD</c:v>
                </c:pt>
                <c:pt idx="6">
                  <c:v>Fortalecimento e manutenção dos componentes da rede de atenção às urgências</c:v>
                </c:pt>
                <c:pt idx="7">
                  <c:v>Fortalecimento das ações e serviços a pessoa com deficiência no âmbito do SUS</c:v>
                </c:pt>
                <c:pt idx="8">
                  <c:v>Aquisição de fórmulas nutricionais</c:v>
                </c:pt>
                <c:pt idx="9">
                  <c:v>Coordenação da Rede de Diagnosticos e tratamento do Câncer</c:v>
                </c:pt>
              </c:strCache>
            </c:strRef>
          </c:cat>
          <c:val>
            <c:numRef>
              <c:f>'BASE graf Objet-ação'!$F$57:$F$66</c:f>
              <c:numCache>
                <c:formatCode>_(* #,##0.00_);_(* \(#,##0.00\);_(* "-"??_);_(@_)</c:formatCode>
                <c:ptCount val="10"/>
                <c:pt idx="0">
                  <c:v>705631503.66999996</c:v>
                </c:pt>
                <c:pt idx="1">
                  <c:v>301952441.76999998</c:v>
                </c:pt>
                <c:pt idx="2">
                  <c:v>96678239.590000004</c:v>
                </c:pt>
                <c:pt idx="3">
                  <c:v>8817596.8800000008</c:v>
                </c:pt>
                <c:pt idx="4">
                  <c:v>4375564.0999999996</c:v>
                </c:pt>
                <c:pt idx="5">
                  <c:v>8285956.6699999999</c:v>
                </c:pt>
                <c:pt idx="6">
                  <c:v>4358094.12</c:v>
                </c:pt>
                <c:pt idx="7">
                  <c:v>1919680.39</c:v>
                </c:pt>
                <c:pt idx="8">
                  <c:v>380930.9</c:v>
                </c:pt>
                <c:pt idx="9">
                  <c:v>5429.59</c:v>
                </c:pt>
              </c:numCache>
            </c:numRef>
          </c:val>
        </c:ser>
        <c:ser>
          <c:idx val="3"/>
          <c:order val="3"/>
          <c:tx>
            <c:strRef>
              <c:f>'BASE graf Objet-ação'!$G$56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'BASE graf Objet-ação'!$C$57:$C$66</c:f>
              <c:strCache>
                <c:ptCount val="10"/>
                <c:pt idx="0">
                  <c:v>Man de RH na atenção especializada ambulatorial e hospitalar</c:v>
                </c:pt>
                <c:pt idx="1">
                  <c:v>Modernização da gestão e gerência hospitalar e ambulatorial própria do Estado</c:v>
                </c:pt>
                <c:pt idx="2">
                  <c:v>Aquisição de serviços de saúde</c:v>
                </c:pt>
                <c:pt idx="3">
                  <c:v>Reestrutaração dos pontos da rede de atenção a saúde</c:v>
                </c:pt>
                <c:pt idx="4">
                  <c:v>Aparelhamento das unidades da rede de atenção a saúde</c:v>
                </c:pt>
                <c:pt idx="5">
                  <c:v>Atendimento aos usuários do SUS encaminhados para TFD</c:v>
                </c:pt>
                <c:pt idx="6">
                  <c:v>Fortalecimento e manutenção dos componentes da rede de atenção às urgências</c:v>
                </c:pt>
                <c:pt idx="7">
                  <c:v>Fortalecimento das ações e serviços a pessoa com deficiência no âmbito do SUS</c:v>
                </c:pt>
                <c:pt idx="8">
                  <c:v>Aquisição de fórmulas nutricionais</c:v>
                </c:pt>
                <c:pt idx="9">
                  <c:v>Coordenação da Rede de Diagnosticos e tratamento do Câncer</c:v>
                </c:pt>
              </c:strCache>
            </c:strRef>
          </c:cat>
          <c:val>
            <c:numRef>
              <c:f>'BASE graf Objet-ação'!$G$57:$G$66</c:f>
              <c:numCache>
                <c:formatCode>0.00%</c:formatCode>
                <c:ptCount val="10"/>
                <c:pt idx="0">
                  <c:v>0.98640884725673905</c:v>
                </c:pt>
                <c:pt idx="1">
                  <c:v>0.96365125684134179</c:v>
                </c:pt>
                <c:pt idx="2">
                  <c:v>0.95256732890744711</c:v>
                </c:pt>
                <c:pt idx="3">
                  <c:v>9.4654119534464468E-2</c:v>
                </c:pt>
                <c:pt idx="4">
                  <c:v>0.19906542168818717</c:v>
                </c:pt>
                <c:pt idx="5">
                  <c:v>0.98405360115502793</c:v>
                </c:pt>
                <c:pt idx="6">
                  <c:v>0.88884445170515558</c:v>
                </c:pt>
                <c:pt idx="7">
                  <c:v>0.67802634288344088</c:v>
                </c:pt>
                <c:pt idx="8">
                  <c:v>0.99999711234551059</c:v>
                </c:pt>
                <c:pt idx="9">
                  <c:v>7.2140598426870747E-2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3775616"/>
        <c:axId val="293777408"/>
        <c:axId val="0"/>
      </c:bar3DChart>
      <c:catAx>
        <c:axId val="2937756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3777408"/>
        <c:crosses val="autoZero"/>
        <c:auto val="1"/>
        <c:lblAlgn val="ctr"/>
        <c:lblOffset val="100"/>
        <c:noMultiLvlLbl val="0"/>
      </c:catAx>
      <c:valAx>
        <c:axId val="293777408"/>
        <c:scaling>
          <c:orientation val="minMax"/>
        </c:scaling>
        <c:delete val="0"/>
        <c:axPos val="b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377561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7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Objet-ação'!$D$24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Objet-ação'!$C$25:$C$28</c:f>
              <c:strCache>
                <c:ptCount val="4"/>
                <c:pt idx="0">
                  <c:v>Man de RH da Gestão</c:v>
                </c:pt>
                <c:pt idx="1">
                  <c:v>Coord e Man dos Serv Adm Gerais</c:v>
                </c:pt>
                <c:pt idx="2">
                  <c:v>Man de Serviços de Transportes</c:v>
                </c:pt>
                <c:pt idx="3">
                  <c:v>Man de Serviços de Informática</c:v>
                </c:pt>
              </c:strCache>
            </c:strRef>
          </c:cat>
          <c:val>
            <c:numRef>
              <c:f>'BASE graf Objet-ação'!$D$25:$D$28</c:f>
              <c:numCache>
                <c:formatCode>_(* #,##0.00_);_(* \(#,##0.00\);_(* "-"??_);_(@_)</c:formatCode>
                <c:ptCount val="4"/>
                <c:pt idx="0">
                  <c:v>28463348</c:v>
                </c:pt>
                <c:pt idx="1">
                  <c:v>5925387</c:v>
                </c:pt>
                <c:pt idx="2">
                  <c:v>2024496</c:v>
                </c:pt>
                <c:pt idx="3">
                  <c:v>1394268</c:v>
                </c:pt>
              </c:numCache>
            </c:numRef>
          </c:val>
        </c:ser>
        <c:ser>
          <c:idx val="1"/>
          <c:order val="1"/>
          <c:tx>
            <c:strRef>
              <c:f>'BASE graf Objet-ação'!$E$24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Objet-ação'!$C$25:$C$28</c:f>
              <c:strCache>
                <c:ptCount val="4"/>
                <c:pt idx="0">
                  <c:v>Man de RH da Gestão</c:v>
                </c:pt>
                <c:pt idx="1">
                  <c:v>Coord e Man dos Serv Adm Gerais</c:v>
                </c:pt>
                <c:pt idx="2">
                  <c:v>Man de Serviços de Transportes</c:v>
                </c:pt>
                <c:pt idx="3">
                  <c:v>Man de Serviços de Informática</c:v>
                </c:pt>
              </c:strCache>
            </c:strRef>
          </c:cat>
          <c:val>
            <c:numRef>
              <c:f>'BASE graf Objet-ação'!$E$25:$E$28</c:f>
              <c:numCache>
                <c:formatCode>_(* #,##0.00_);_(* \(#,##0.00\);_(* "-"??_);_(@_)</c:formatCode>
                <c:ptCount val="4"/>
                <c:pt idx="0">
                  <c:v>27826465.43</c:v>
                </c:pt>
                <c:pt idx="1">
                  <c:v>5894316.5800000001</c:v>
                </c:pt>
                <c:pt idx="2">
                  <c:v>2024493.48</c:v>
                </c:pt>
                <c:pt idx="3">
                  <c:v>1378890.88</c:v>
                </c:pt>
              </c:numCache>
            </c:numRef>
          </c:val>
        </c:ser>
        <c:ser>
          <c:idx val="2"/>
          <c:order val="2"/>
          <c:tx>
            <c:strRef>
              <c:f>'BASE graf Objet-ação'!$F$24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Objet-ação'!$C$25:$C$28</c:f>
              <c:strCache>
                <c:ptCount val="4"/>
                <c:pt idx="0">
                  <c:v>Man de RH da Gestão</c:v>
                </c:pt>
                <c:pt idx="1">
                  <c:v>Coord e Man dos Serv Adm Gerais</c:v>
                </c:pt>
                <c:pt idx="2">
                  <c:v>Man de Serviços de Transportes</c:v>
                </c:pt>
                <c:pt idx="3">
                  <c:v>Man de Serviços de Informática</c:v>
                </c:pt>
              </c:strCache>
            </c:strRef>
          </c:cat>
          <c:val>
            <c:numRef>
              <c:f>'BASE graf Objet-ação'!$F$25:$F$28</c:f>
              <c:numCache>
                <c:formatCode>_(* #,##0.00_);_(* \(#,##0.00\);_(* "-"??_);_(@_)</c:formatCode>
                <c:ptCount val="4"/>
                <c:pt idx="0">
                  <c:v>27826465.43</c:v>
                </c:pt>
                <c:pt idx="1">
                  <c:v>5894316.5800000001</c:v>
                </c:pt>
                <c:pt idx="2">
                  <c:v>2024493.48</c:v>
                </c:pt>
                <c:pt idx="3">
                  <c:v>1378890.88</c:v>
                </c:pt>
              </c:numCache>
            </c:numRef>
          </c:val>
        </c:ser>
        <c:ser>
          <c:idx val="3"/>
          <c:order val="3"/>
          <c:tx>
            <c:strRef>
              <c:f>'BASE graf Objet-ação'!$G$24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1054300304572421E-2"/>
                  <c:y val="-8.44783784408517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738406535536643E-2"/>
                  <c:y val="-8.44783784408517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738406535536643E-2"/>
                  <c:y val="-1.0559797305106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054300304572421E-2"/>
                  <c:y val="-1.2671756766127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'BASE graf Objet-ação'!$C$25:$C$28</c:f>
              <c:strCache>
                <c:ptCount val="4"/>
                <c:pt idx="0">
                  <c:v>Man de RH da Gestão</c:v>
                </c:pt>
                <c:pt idx="1">
                  <c:v>Coord e Man dos Serv Adm Gerais</c:v>
                </c:pt>
                <c:pt idx="2">
                  <c:v>Man de Serviços de Transportes</c:v>
                </c:pt>
                <c:pt idx="3">
                  <c:v>Man de Serviços de Informática</c:v>
                </c:pt>
              </c:strCache>
            </c:strRef>
          </c:cat>
          <c:val>
            <c:numRef>
              <c:f>'BASE graf Objet-ação'!$G$25:$G$28</c:f>
              <c:numCache>
                <c:formatCode>0.00%</c:formatCode>
                <c:ptCount val="4"/>
                <c:pt idx="0">
                  <c:v>0.97762446743791342</c:v>
                </c:pt>
                <c:pt idx="1">
                  <c:v>0.99475638975142044</c:v>
                </c:pt>
                <c:pt idx="2">
                  <c:v>0.99999875524574999</c:v>
                </c:pt>
                <c:pt idx="3">
                  <c:v>0.98897118774869675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4024320"/>
        <c:axId val="294025856"/>
        <c:axId val="0"/>
      </c:bar3DChart>
      <c:catAx>
        <c:axId val="29402432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4025856"/>
        <c:crosses val="autoZero"/>
        <c:auto val="1"/>
        <c:lblAlgn val="ctr"/>
        <c:lblOffset val="100"/>
        <c:noMultiLvlLbl val="0"/>
      </c:catAx>
      <c:valAx>
        <c:axId val="294025856"/>
        <c:scaling>
          <c:orientation val="minMax"/>
        </c:scaling>
        <c:delete val="0"/>
        <c:axPos val="b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402432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Objet-ação'!$D$31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Objet-ação'!$C$32:$C$40</c:f>
              <c:strCache>
                <c:ptCount val="9"/>
                <c:pt idx="0">
                  <c:v>Man de RH da vigilância em saúde do To</c:v>
                </c:pt>
                <c:pt idx="1">
                  <c:v>Aparelhamento do sistema de vigilância em saúde</c:v>
                </c:pt>
                <c:pt idx="2">
                  <c:v>Man dos serviços de vigilância em saúde</c:v>
                </c:pt>
                <c:pt idx="3">
                  <c:v>Realização de análises laboratoriais de agravos, doenças, produtos e ambiente</c:v>
                </c:pt>
                <c:pt idx="4">
                  <c:v>Capacitação prof em temas de vigilância no âmbito estadual e mun</c:v>
                </c:pt>
                <c:pt idx="5">
                  <c:v>Reestruturação da rede de serviços de vigilância em saúde</c:v>
                </c:pt>
                <c:pt idx="6">
                  <c:v>Fortalecimento da vigilância em saúde</c:v>
                </c:pt>
                <c:pt idx="7">
                  <c:v>Gerenciamento do risco sanitário</c:v>
                </c:pt>
                <c:pt idx="8">
                  <c:v>Supervisão do sistema estadual de vigilância em saúde</c:v>
                </c:pt>
              </c:strCache>
            </c:strRef>
          </c:cat>
          <c:val>
            <c:numRef>
              <c:f>'BASE graf Objet-ação'!$D$32:$D$40</c:f>
              <c:numCache>
                <c:formatCode>_(* #,##0.00_);_(* \(#,##0.00\);_(* "-"??_);_(@_)</c:formatCode>
                <c:ptCount val="9"/>
                <c:pt idx="0">
                  <c:v>33807137</c:v>
                </c:pt>
                <c:pt idx="1">
                  <c:v>8126931</c:v>
                </c:pt>
                <c:pt idx="2">
                  <c:v>8000087</c:v>
                </c:pt>
                <c:pt idx="3">
                  <c:v>4698527</c:v>
                </c:pt>
                <c:pt idx="4">
                  <c:v>3372641</c:v>
                </c:pt>
                <c:pt idx="5">
                  <c:v>2446625</c:v>
                </c:pt>
                <c:pt idx="6">
                  <c:v>1407073</c:v>
                </c:pt>
                <c:pt idx="7">
                  <c:v>1122319</c:v>
                </c:pt>
                <c:pt idx="8">
                  <c:v>728468</c:v>
                </c:pt>
              </c:numCache>
            </c:numRef>
          </c:val>
        </c:ser>
        <c:ser>
          <c:idx val="1"/>
          <c:order val="1"/>
          <c:tx>
            <c:strRef>
              <c:f>'BASE graf Objet-ação'!$E$31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Objet-ação'!$C$32:$C$40</c:f>
              <c:strCache>
                <c:ptCount val="9"/>
                <c:pt idx="0">
                  <c:v>Man de RH da vigilância em saúde do To</c:v>
                </c:pt>
                <c:pt idx="1">
                  <c:v>Aparelhamento do sistema de vigilância em saúde</c:v>
                </c:pt>
                <c:pt idx="2">
                  <c:v>Man dos serviços de vigilância em saúde</c:v>
                </c:pt>
                <c:pt idx="3">
                  <c:v>Realização de análises laboratoriais de agravos, doenças, produtos e ambiente</c:v>
                </c:pt>
                <c:pt idx="4">
                  <c:v>Capacitação prof em temas de vigilância no âmbito estadual e mun</c:v>
                </c:pt>
                <c:pt idx="5">
                  <c:v>Reestruturação da rede de serviços de vigilância em saúde</c:v>
                </c:pt>
                <c:pt idx="6">
                  <c:v>Fortalecimento da vigilância em saúde</c:v>
                </c:pt>
                <c:pt idx="7">
                  <c:v>Gerenciamento do risco sanitário</c:v>
                </c:pt>
                <c:pt idx="8">
                  <c:v>Supervisão do sistema estadual de vigilância em saúde</c:v>
                </c:pt>
              </c:strCache>
            </c:strRef>
          </c:cat>
          <c:val>
            <c:numRef>
              <c:f>'BASE graf Objet-ação'!$E$32:$E$40</c:f>
              <c:numCache>
                <c:formatCode>_(* #,##0.00_);_(* \(#,##0.00\);_(* "-"??_);_(@_)</c:formatCode>
                <c:ptCount val="9"/>
                <c:pt idx="0">
                  <c:v>33588579.299999997</c:v>
                </c:pt>
                <c:pt idx="1">
                  <c:v>751595.39</c:v>
                </c:pt>
                <c:pt idx="2">
                  <c:v>3378746.66</c:v>
                </c:pt>
                <c:pt idx="3">
                  <c:v>1765056.69</c:v>
                </c:pt>
                <c:pt idx="4">
                  <c:v>907574.58</c:v>
                </c:pt>
                <c:pt idx="5">
                  <c:v>369429.41</c:v>
                </c:pt>
                <c:pt idx="6">
                  <c:v>366389.75</c:v>
                </c:pt>
                <c:pt idx="7">
                  <c:v>723524.25</c:v>
                </c:pt>
                <c:pt idx="8">
                  <c:v>434562.5</c:v>
                </c:pt>
              </c:numCache>
            </c:numRef>
          </c:val>
        </c:ser>
        <c:ser>
          <c:idx val="2"/>
          <c:order val="2"/>
          <c:tx>
            <c:strRef>
              <c:f>'BASE graf Objet-ação'!$F$31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Objet-ação'!$C$32:$C$40</c:f>
              <c:strCache>
                <c:ptCount val="9"/>
                <c:pt idx="0">
                  <c:v>Man de RH da vigilância em saúde do To</c:v>
                </c:pt>
                <c:pt idx="1">
                  <c:v>Aparelhamento do sistema de vigilância em saúde</c:v>
                </c:pt>
                <c:pt idx="2">
                  <c:v>Man dos serviços de vigilância em saúde</c:v>
                </c:pt>
                <c:pt idx="3">
                  <c:v>Realização de análises laboratoriais de agravos, doenças, produtos e ambiente</c:v>
                </c:pt>
                <c:pt idx="4">
                  <c:v>Capacitação prof em temas de vigilância no âmbito estadual e mun</c:v>
                </c:pt>
                <c:pt idx="5">
                  <c:v>Reestruturação da rede de serviços de vigilância em saúde</c:v>
                </c:pt>
                <c:pt idx="6">
                  <c:v>Fortalecimento da vigilância em saúde</c:v>
                </c:pt>
                <c:pt idx="7">
                  <c:v>Gerenciamento do risco sanitário</c:v>
                </c:pt>
                <c:pt idx="8">
                  <c:v>Supervisão do sistema estadual de vigilância em saúde</c:v>
                </c:pt>
              </c:strCache>
            </c:strRef>
          </c:cat>
          <c:val>
            <c:numRef>
              <c:f>'BASE graf Objet-ação'!$F$32:$F$40</c:f>
              <c:numCache>
                <c:formatCode>_(* #,##0.00_);_(* \(#,##0.00\);_(* "-"??_);_(@_)</c:formatCode>
                <c:ptCount val="9"/>
                <c:pt idx="0">
                  <c:v>33588579.299999997</c:v>
                </c:pt>
                <c:pt idx="1">
                  <c:v>626095.39</c:v>
                </c:pt>
                <c:pt idx="2">
                  <c:v>3352626.69</c:v>
                </c:pt>
                <c:pt idx="3">
                  <c:v>1751630.74</c:v>
                </c:pt>
                <c:pt idx="4">
                  <c:v>907574.58</c:v>
                </c:pt>
                <c:pt idx="5">
                  <c:v>369429.41</c:v>
                </c:pt>
                <c:pt idx="6">
                  <c:v>281589.75</c:v>
                </c:pt>
                <c:pt idx="7">
                  <c:v>723524.25</c:v>
                </c:pt>
                <c:pt idx="8">
                  <c:v>434562.5</c:v>
                </c:pt>
              </c:numCache>
            </c:numRef>
          </c:val>
        </c:ser>
        <c:ser>
          <c:idx val="3"/>
          <c:order val="3"/>
          <c:tx>
            <c:strRef>
              <c:f>'BASE graf Objet-ação'!$G$31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'BASE graf Objet-ação'!$C$32:$C$40</c:f>
              <c:strCache>
                <c:ptCount val="9"/>
                <c:pt idx="0">
                  <c:v>Man de RH da vigilância em saúde do To</c:v>
                </c:pt>
                <c:pt idx="1">
                  <c:v>Aparelhamento do sistema de vigilância em saúde</c:v>
                </c:pt>
                <c:pt idx="2">
                  <c:v>Man dos serviços de vigilância em saúde</c:v>
                </c:pt>
                <c:pt idx="3">
                  <c:v>Realização de análises laboratoriais de agravos, doenças, produtos e ambiente</c:v>
                </c:pt>
                <c:pt idx="4">
                  <c:v>Capacitação prof em temas de vigilância no âmbito estadual e mun</c:v>
                </c:pt>
                <c:pt idx="5">
                  <c:v>Reestruturação da rede de serviços de vigilância em saúde</c:v>
                </c:pt>
                <c:pt idx="6">
                  <c:v>Fortalecimento da vigilância em saúde</c:v>
                </c:pt>
                <c:pt idx="7">
                  <c:v>Gerenciamento do risco sanitário</c:v>
                </c:pt>
                <c:pt idx="8">
                  <c:v>Supervisão do sistema estadual de vigilância em saúde</c:v>
                </c:pt>
              </c:strCache>
            </c:strRef>
          </c:cat>
          <c:val>
            <c:numRef>
              <c:f>'BASE graf Objet-ação'!$G$32:$G$40</c:f>
              <c:numCache>
                <c:formatCode>0.00%</c:formatCode>
                <c:ptCount val="9"/>
                <c:pt idx="0">
                  <c:v>0.99353516093362171</c:v>
                </c:pt>
                <c:pt idx="1">
                  <c:v>9.2482068569303716E-2</c:v>
                </c:pt>
                <c:pt idx="2">
                  <c:v>0.42233873956620721</c:v>
                </c:pt>
                <c:pt idx="3">
                  <c:v>0.37566171057439918</c:v>
                </c:pt>
                <c:pt idx="4">
                  <c:v>0.2690990769548256</c:v>
                </c:pt>
                <c:pt idx="5">
                  <c:v>0.1509955183160476</c:v>
                </c:pt>
                <c:pt idx="6">
                  <c:v>0.26039142958467687</c:v>
                </c:pt>
                <c:pt idx="7">
                  <c:v>0.64466898448658538</c:v>
                </c:pt>
                <c:pt idx="8">
                  <c:v>0.59654301904819429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4146048"/>
        <c:axId val="294147584"/>
        <c:axId val="0"/>
      </c:bar3DChart>
      <c:catAx>
        <c:axId val="294146048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4147584"/>
        <c:crosses val="autoZero"/>
        <c:auto val="1"/>
        <c:lblAlgn val="ctr"/>
        <c:lblOffset val="100"/>
        <c:noMultiLvlLbl val="0"/>
      </c:catAx>
      <c:valAx>
        <c:axId val="294147584"/>
        <c:scaling>
          <c:orientation val="minMax"/>
        </c:scaling>
        <c:delete val="0"/>
        <c:axPos val="b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414604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Objet-ação'!$D$75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Objet-ação'!$C$76:$C$81</c:f>
              <c:strCache>
                <c:ptCount val="6"/>
                <c:pt idx="0">
                  <c:v>Man de RH da Hemorrede do To</c:v>
                </c:pt>
                <c:pt idx="1">
                  <c:v>Produção de hemocomponentes à população receptora</c:v>
                </c:pt>
                <c:pt idx="2">
                  <c:v>Implementação de infraestrutura tecnológica, hemoterápica e hematológica</c:v>
                </c:pt>
                <c:pt idx="3">
                  <c:v>Capacitação dos prof da Hemorrede do TO</c:v>
                </c:pt>
                <c:pt idx="4">
                  <c:v>Captação de doadores voluntários de sangue e medula óssea</c:v>
                </c:pt>
                <c:pt idx="5">
                  <c:v>Certificação ISSO 9001: 2008 nas unidades da Hemorrede do To</c:v>
                </c:pt>
              </c:strCache>
            </c:strRef>
          </c:cat>
          <c:val>
            <c:numRef>
              <c:f>'BASE graf Objet-ação'!$D$76:$D$81</c:f>
              <c:numCache>
                <c:formatCode>_(* #,##0.00_);_(* \(#,##0.00\);_(* "-"??_);_(@_)</c:formatCode>
                <c:ptCount val="6"/>
                <c:pt idx="0">
                  <c:v>30870628</c:v>
                </c:pt>
                <c:pt idx="1">
                  <c:v>6985279</c:v>
                </c:pt>
                <c:pt idx="2">
                  <c:v>1553000</c:v>
                </c:pt>
                <c:pt idx="3">
                  <c:v>259749</c:v>
                </c:pt>
                <c:pt idx="4">
                  <c:v>40000</c:v>
                </c:pt>
                <c:pt idx="5">
                  <c:v>15400</c:v>
                </c:pt>
              </c:numCache>
            </c:numRef>
          </c:val>
        </c:ser>
        <c:ser>
          <c:idx val="1"/>
          <c:order val="1"/>
          <c:tx>
            <c:strRef>
              <c:f>'BASE graf Objet-ação'!$E$75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Objet-ação'!$C$76:$C$81</c:f>
              <c:strCache>
                <c:ptCount val="6"/>
                <c:pt idx="0">
                  <c:v>Man de RH da Hemorrede do To</c:v>
                </c:pt>
                <c:pt idx="1">
                  <c:v>Produção de hemocomponentes à população receptora</c:v>
                </c:pt>
                <c:pt idx="2">
                  <c:v>Implementação de infraestrutura tecnológica, hemoterápica e hematológica</c:v>
                </c:pt>
                <c:pt idx="3">
                  <c:v>Capacitação dos prof da Hemorrede do TO</c:v>
                </c:pt>
                <c:pt idx="4">
                  <c:v>Captação de doadores voluntários de sangue e medula óssea</c:v>
                </c:pt>
                <c:pt idx="5">
                  <c:v>Certificação ISSO 9001: 2008 nas unidades da Hemorrede do To</c:v>
                </c:pt>
              </c:strCache>
            </c:strRef>
          </c:cat>
          <c:val>
            <c:numRef>
              <c:f>'BASE graf Objet-ação'!$E$76:$E$81</c:f>
              <c:numCache>
                <c:formatCode>_(* #,##0.00_);_(* \(#,##0.00\);_(* "-"??_);_(@_)</c:formatCode>
                <c:ptCount val="6"/>
                <c:pt idx="0">
                  <c:v>27992846.469999999</c:v>
                </c:pt>
                <c:pt idx="1">
                  <c:v>6669025.3399999999</c:v>
                </c:pt>
                <c:pt idx="2">
                  <c:v>25550</c:v>
                </c:pt>
                <c:pt idx="3">
                  <c:v>9750</c:v>
                </c:pt>
                <c:pt idx="4">
                  <c:v>15468.75</c:v>
                </c:pt>
                <c:pt idx="5">
                  <c:v>15194</c:v>
                </c:pt>
              </c:numCache>
            </c:numRef>
          </c:val>
        </c:ser>
        <c:ser>
          <c:idx val="2"/>
          <c:order val="2"/>
          <c:tx>
            <c:strRef>
              <c:f>'BASE graf Objet-ação'!$F$75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Objet-ação'!$C$76:$C$81</c:f>
              <c:strCache>
                <c:ptCount val="6"/>
                <c:pt idx="0">
                  <c:v>Man de RH da Hemorrede do To</c:v>
                </c:pt>
                <c:pt idx="1">
                  <c:v>Produção de hemocomponentes à população receptora</c:v>
                </c:pt>
                <c:pt idx="2">
                  <c:v>Implementação de infraestrutura tecnológica, hemoterápica e hematológica</c:v>
                </c:pt>
                <c:pt idx="3">
                  <c:v>Capacitação dos prof da Hemorrede do TO</c:v>
                </c:pt>
                <c:pt idx="4">
                  <c:v>Captação de doadores voluntários de sangue e medula óssea</c:v>
                </c:pt>
                <c:pt idx="5">
                  <c:v>Certificação ISSO 9001: 2008 nas unidades da Hemorrede do To</c:v>
                </c:pt>
              </c:strCache>
            </c:strRef>
          </c:cat>
          <c:val>
            <c:numRef>
              <c:f>'BASE graf Objet-ação'!$F$76:$F$81</c:f>
              <c:numCache>
                <c:formatCode>_(* #,##0.00_);_(* \(#,##0.00\);_(* "-"??_);_(@_)</c:formatCode>
                <c:ptCount val="6"/>
                <c:pt idx="0">
                  <c:v>27992846.469999999</c:v>
                </c:pt>
                <c:pt idx="1">
                  <c:v>6669025.3399999999</c:v>
                </c:pt>
                <c:pt idx="2">
                  <c:v>25550</c:v>
                </c:pt>
                <c:pt idx="3">
                  <c:v>9750</c:v>
                </c:pt>
                <c:pt idx="4">
                  <c:v>15468.75</c:v>
                </c:pt>
                <c:pt idx="5">
                  <c:v>15194</c:v>
                </c:pt>
              </c:numCache>
            </c:numRef>
          </c:val>
        </c:ser>
        <c:ser>
          <c:idx val="3"/>
          <c:order val="3"/>
          <c:tx>
            <c:strRef>
              <c:f>'BASE graf Objet-ação'!$G$75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'BASE graf Objet-ação'!$C$76:$C$81</c:f>
              <c:strCache>
                <c:ptCount val="6"/>
                <c:pt idx="0">
                  <c:v>Man de RH da Hemorrede do To</c:v>
                </c:pt>
                <c:pt idx="1">
                  <c:v>Produção de hemocomponentes à população receptora</c:v>
                </c:pt>
                <c:pt idx="2">
                  <c:v>Implementação de infraestrutura tecnológica, hemoterápica e hematológica</c:v>
                </c:pt>
                <c:pt idx="3">
                  <c:v>Capacitação dos prof da Hemorrede do TO</c:v>
                </c:pt>
                <c:pt idx="4">
                  <c:v>Captação de doadores voluntários de sangue e medula óssea</c:v>
                </c:pt>
                <c:pt idx="5">
                  <c:v>Certificação ISSO 9001: 2008 nas unidades da Hemorrede do To</c:v>
                </c:pt>
              </c:strCache>
            </c:strRef>
          </c:cat>
          <c:val>
            <c:numRef>
              <c:f>'BASE graf Objet-ação'!$G$76:$G$81</c:f>
              <c:numCache>
                <c:formatCode>0.00%</c:formatCode>
                <c:ptCount val="6"/>
                <c:pt idx="0">
                  <c:v>0.90677930069968127</c:v>
                </c:pt>
                <c:pt idx="1">
                  <c:v>0.95472569384844896</c:v>
                </c:pt>
                <c:pt idx="2">
                  <c:v>1.645202833226014E-2</c:v>
                </c:pt>
                <c:pt idx="3">
                  <c:v>3.7536236905628129E-2</c:v>
                </c:pt>
                <c:pt idx="4">
                  <c:v>0.38671875</c:v>
                </c:pt>
                <c:pt idx="5">
                  <c:v>0.98662337662337662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4190464"/>
        <c:axId val="299775104"/>
        <c:axId val="0"/>
      </c:bar3DChart>
      <c:catAx>
        <c:axId val="294190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9775104"/>
        <c:crosses val="autoZero"/>
        <c:auto val="1"/>
        <c:lblAlgn val="ctr"/>
        <c:lblOffset val="100"/>
        <c:noMultiLvlLbl val="0"/>
      </c:catAx>
      <c:valAx>
        <c:axId val="299775104"/>
        <c:scaling>
          <c:orientation val="minMax"/>
        </c:scaling>
        <c:delete val="0"/>
        <c:axPos val="b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419046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Objet-ação'!$D$43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Objet-ação'!$C$44:$C$46</c:f>
              <c:strCache>
                <c:ptCount val="3"/>
                <c:pt idx="0">
                  <c:v>Man de RH na atenção primária do To</c:v>
                </c:pt>
                <c:pt idx="1">
                  <c:v>Aparelhamento da atenção primária do To</c:v>
                </c:pt>
                <c:pt idx="2">
                  <c:v>Promoção das políticas de atenção primária para org das ações e serv em saúde</c:v>
                </c:pt>
              </c:strCache>
            </c:strRef>
          </c:cat>
          <c:val>
            <c:numRef>
              <c:f>'BASE graf Objet-ação'!$D$44:$D$46</c:f>
              <c:numCache>
                <c:formatCode>_(* #,##0.00_);_(* \(#,##0.00\);_(* "-"??_);_(@_)</c:formatCode>
                <c:ptCount val="3"/>
                <c:pt idx="0">
                  <c:v>32735815</c:v>
                </c:pt>
                <c:pt idx="1">
                  <c:v>1088000</c:v>
                </c:pt>
                <c:pt idx="2">
                  <c:v>1048633</c:v>
                </c:pt>
              </c:numCache>
            </c:numRef>
          </c:val>
        </c:ser>
        <c:ser>
          <c:idx val="1"/>
          <c:order val="1"/>
          <c:tx>
            <c:strRef>
              <c:f>'BASE graf Objet-ação'!$E$43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Objet-ação'!$C$44:$C$46</c:f>
              <c:strCache>
                <c:ptCount val="3"/>
                <c:pt idx="0">
                  <c:v>Man de RH na atenção primária do To</c:v>
                </c:pt>
                <c:pt idx="1">
                  <c:v>Aparelhamento da atenção primária do To</c:v>
                </c:pt>
                <c:pt idx="2">
                  <c:v>Promoção das políticas de atenção primária para org das ações e serv em saúde</c:v>
                </c:pt>
              </c:strCache>
            </c:strRef>
          </c:cat>
          <c:val>
            <c:numRef>
              <c:f>'BASE graf Objet-ação'!$E$44:$E$46</c:f>
              <c:numCache>
                <c:formatCode>_(* #,##0.00_);_(* \(#,##0.00\);_(* "-"??_);_(@_)</c:formatCode>
                <c:ptCount val="3"/>
                <c:pt idx="0">
                  <c:v>32565860.41</c:v>
                </c:pt>
                <c:pt idx="1">
                  <c:v>0</c:v>
                </c:pt>
                <c:pt idx="2">
                  <c:v>212262.02</c:v>
                </c:pt>
              </c:numCache>
            </c:numRef>
          </c:val>
        </c:ser>
        <c:ser>
          <c:idx val="2"/>
          <c:order val="2"/>
          <c:tx>
            <c:strRef>
              <c:f>'BASE graf Objet-ação'!$F$43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Objet-ação'!$C$44:$C$46</c:f>
              <c:strCache>
                <c:ptCount val="3"/>
                <c:pt idx="0">
                  <c:v>Man de RH na atenção primária do To</c:v>
                </c:pt>
                <c:pt idx="1">
                  <c:v>Aparelhamento da atenção primária do To</c:v>
                </c:pt>
                <c:pt idx="2">
                  <c:v>Promoção das políticas de atenção primária para org das ações e serv em saúde</c:v>
                </c:pt>
              </c:strCache>
            </c:strRef>
          </c:cat>
          <c:val>
            <c:numRef>
              <c:f>'BASE graf Objet-ação'!$F$44:$F$46</c:f>
              <c:numCache>
                <c:formatCode>_(* #,##0.00_);_(* \(#,##0.00\);_(* "-"??_);_(@_)</c:formatCode>
                <c:ptCount val="3"/>
                <c:pt idx="0">
                  <c:v>32565860.41</c:v>
                </c:pt>
                <c:pt idx="1">
                  <c:v>0</c:v>
                </c:pt>
                <c:pt idx="2">
                  <c:v>211682.02</c:v>
                </c:pt>
              </c:numCache>
            </c:numRef>
          </c:val>
        </c:ser>
        <c:ser>
          <c:idx val="3"/>
          <c:order val="3"/>
          <c:tx>
            <c:strRef>
              <c:f>'BASE graf Objet-ação'!$G$43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6317875380715526E-2"/>
                  <c:y val="-1.0559797305106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317875380715526E-2"/>
                  <c:y val="-1.2671756766127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633769149751301E-2"/>
                  <c:y val="-1.2671756766127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'BASE graf Objet-ação'!$C$44:$C$46</c:f>
              <c:strCache>
                <c:ptCount val="3"/>
                <c:pt idx="0">
                  <c:v>Man de RH na atenção primária do To</c:v>
                </c:pt>
                <c:pt idx="1">
                  <c:v>Aparelhamento da atenção primária do To</c:v>
                </c:pt>
                <c:pt idx="2">
                  <c:v>Promoção das políticas de atenção primária para org das ações e serv em saúde</c:v>
                </c:pt>
              </c:strCache>
            </c:strRef>
          </c:cat>
          <c:val>
            <c:numRef>
              <c:f>'BASE graf Objet-ação'!$G$44:$G$46</c:f>
              <c:numCache>
                <c:formatCode>0.00%</c:formatCode>
                <c:ptCount val="3"/>
                <c:pt idx="0">
                  <c:v>0.99480829818961281</c:v>
                </c:pt>
                <c:pt idx="1">
                  <c:v>0</c:v>
                </c:pt>
                <c:pt idx="2">
                  <c:v>0.20241783350323705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9817216"/>
        <c:axId val="299823104"/>
        <c:axId val="0"/>
      </c:bar3DChart>
      <c:catAx>
        <c:axId val="2998172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9823104"/>
        <c:crosses val="autoZero"/>
        <c:auto val="1"/>
        <c:lblAlgn val="ctr"/>
        <c:lblOffset val="100"/>
        <c:noMultiLvlLbl val="0"/>
      </c:catAx>
      <c:valAx>
        <c:axId val="299823104"/>
        <c:scaling>
          <c:orientation val="minMax"/>
        </c:scaling>
        <c:delete val="0"/>
        <c:axPos val="b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6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981721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60242272795011"/>
          <c:y val="2.7541811404846104E-2"/>
          <c:w val="0.86270087126478767"/>
          <c:h val="0.6301310420139087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'Exec.Jan a Dez- Demo Graficos'!$B$1:$B$2</c:f>
              <c:strCache>
                <c:ptCount val="1"/>
                <c:pt idx="0">
                  <c:v>ORC. INICIAL R$</c:v>
                </c:pt>
              </c:strCache>
            </c:strRef>
          </c:tx>
          <c:invertIfNegative val="0"/>
          <c:cat>
            <c:strRef>
              <c:f>'Exec.Jan a Dez- Demo Graficos'!$A$3:$A$19</c:f>
              <c:strCache>
                <c:ptCount val="17"/>
                <c:pt idx="0">
                  <c:v>Recurso Ordinário Tesouro </c:v>
                </c:pt>
                <c:pt idx="1">
                  <c:v>Recurso Ordinário Tesouro </c:v>
                </c:pt>
                <c:pt idx="2">
                  <c:v>Rec Ord Tesouro (Emenda Parlamentar)</c:v>
                </c:pt>
                <c:pt idx="3">
                  <c:v>Conv. com Entidade Privada</c:v>
                </c:pt>
                <c:pt idx="4">
                  <c:v>Conv. com Ministério da Saúde</c:v>
                </c:pt>
                <c:pt idx="5">
                  <c:v>Alienacao de bens</c:v>
                </c:pt>
                <c:pt idx="6">
                  <c:v>Op. Crédito Fin Não Reeb-FRD Anvisa</c:v>
                </c:pt>
                <c:pt idx="7">
                  <c:v>Cota-Parte de Compensações financeiras</c:v>
                </c:pt>
                <c:pt idx="8">
                  <c:v>Recursos Próprios</c:v>
                </c:pt>
                <c:pt idx="9">
                  <c:v>Bloco Assistência Farmacêutica</c:v>
                </c:pt>
                <c:pt idx="10">
                  <c:v>Bloco Atenção Básica</c:v>
                </c:pt>
                <c:pt idx="11">
                  <c:v>Bloco Gestão</c:v>
                </c:pt>
                <c:pt idx="12">
                  <c:v>Bloco Investimentos</c:v>
                </c:pt>
                <c:pt idx="13">
                  <c:v>Bloco MAC</c:v>
                </c:pt>
                <c:pt idx="14">
                  <c:v>Bloco Vigilância</c:v>
                </c:pt>
                <c:pt idx="15">
                  <c:v>Op de Crédito Interna</c:v>
                </c:pt>
                <c:pt idx="16">
                  <c:v>Doação</c:v>
                </c:pt>
              </c:strCache>
            </c:strRef>
          </c:cat>
          <c:val>
            <c:numRef>
              <c:f>'Exec.Jan a Dez- Demo Graficos'!$B$3:$B$19</c:f>
              <c:numCache>
                <c:formatCode>_(* #,##0.00_);_(* \(#,##0.00\);_(* "-"??_);_(@_)</c:formatCode>
                <c:ptCount val="17"/>
                <c:pt idx="0">
                  <c:v>2000000</c:v>
                </c:pt>
                <c:pt idx="1">
                  <c:v>1199140702</c:v>
                </c:pt>
                <c:pt idx="2">
                  <c:v>4864000</c:v>
                </c:pt>
                <c:pt idx="3">
                  <c:v>90700</c:v>
                </c:pt>
                <c:pt idx="4">
                  <c:v>57199117</c:v>
                </c:pt>
                <c:pt idx="5">
                  <c:v>350000</c:v>
                </c:pt>
                <c:pt idx="6">
                  <c:v>5120</c:v>
                </c:pt>
                <c:pt idx="7">
                  <c:v>0</c:v>
                </c:pt>
                <c:pt idx="8">
                  <c:v>312400</c:v>
                </c:pt>
                <c:pt idx="9">
                  <c:v>4800000</c:v>
                </c:pt>
                <c:pt idx="10">
                  <c:v>556350</c:v>
                </c:pt>
                <c:pt idx="11">
                  <c:v>16050230</c:v>
                </c:pt>
                <c:pt idx="12">
                  <c:v>23277620</c:v>
                </c:pt>
                <c:pt idx="13">
                  <c:v>269155736</c:v>
                </c:pt>
                <c:pt idx="14">
                  <c:v>24702019</c:v>
                </c:pt>
                <c:pt idx="15">
                  <c:v>36547647</c:v>
                </c:pt>
                <c:pt idx="16">
                  <c:v>1452</c:v>
                </c:pt>
              </c:numCache>
            </c:numRef>
          </c:val>
        </c:ser>
        <c:ser>
          <c:idx val="1"/>
          <c:order val="1"/>
          <c:tx>
            <c:strRef>
              <c:f>'Exec.Jan a Dez- Demo Graficos'!$C$1:$C$2</c:f>
              <c:strCache>
                <c:ptCount val="1"/>
                <c:pt idx="0">
                  <c:v>ORÇ. AUTORIZADO R$</c:v>
                </c:pt>
              </c:strCache>
            </c:strRef>
          </c:tx>
          <c:invertIfNegative val="0"/>
          <c:cat>
            <c:strRef>
              <c:f>'Exec.Jan a Dez- Demo Graficos'!$A$3:$A$19</c:f>
              <c:strCache>
                <c:ptCount val="17"/>
                <c:pt idx="0">
                  <c:v>Recurso Ordinário Tesouro </c:v>
                </c:pt>
                <c:pt idx="1">
                  <c:v>Recurso Ordinário Tesouro </c:v>
                </c:pt>
                <c:pt idx="2">
                  <c:v>Rec Ord Tesouro (Emenda Parlamentar)</c:v>
                </c:pt>
                <c:pt idx="3">
                  <c:v>Conv. com Entidade Privada</c:v>
                </c:pt>
                <c:pt idx="4">
                  <c:v>Conv. com Ministério da Saúde</c:v>
                </c:pt>
                <c:pt idx="5">
                  <c:v>Alienacao de bens</c:v>
                </c:pt>
                <c:pt idx="6">
                  <c:v>Op. Crédito Fin Não Reeb-FRD Anvisa</c:v>
                </c:pt>
                <c:pt idx="7">
                  <c:v>Cota-Parte de Compensações financeiras</c:v>
                </c:pt>
                <c:pt idx="8">
                  <c:v>Recursos Próprios</c:v>
                </c:pt>
                <c:pt idx="9">
                  <c:v>Bloco Assistência Farmacêutica</c:v>
                </c:pt>
                <c:pt idx="10">
                  <c:v>Bloco Atenção Básica</c:v>
                </c:pt>
                <c:pt idx="11">
                  <c:v>Bloco Gestão</c:v>
                </c:pt>
                <c:pt idx="12">
                  <c:v>Bloco Investimentos</c:v>
                </c:pt>
                <c:pt idx="13">
                  <c:v>Bloco MAC</c:v>
                </c:pt>
                <c:pt idx="14">
                  <c:v>Bloco Vigilância</c:v>
                </c:pt>
                <c:pt idx="15">
                  <c:v>Op de Crédito Interna</c:v>
                </c:pt>
                <c:pt idx="16">
                  <c:v>Doação</c:v>
                </c:pt>
              </c:strCache>
            </c:strRef>
          </c:cat>
          <c:val>
            <c:numRef>
              <c:f>'Exec.Jan a Dez- Demo Graficos'!$C$3:$C$19</c:f>
              <c:numCache>
                <c:formatCode>_(* #,##0.00_);_(* \(#,##0.00\);_(* "-"??_);_(@_)</c:formatCode>
                <c:ptCount val="17"/>
                <c:pt idx="0">
                  <c:v>84453</c:v>
                </c:pt>
                <c:pt idx="1">
                  <c:v>1045724015</c:v>
                </c:pt>
                <c:pt idx="2">
                  <c:v>1385000</c:v>
                </c:pt>
                <c:pt idx="3">
                  <c:v>90700</c:v>
                </c:pt>
                <c:pt idx="4">
                  <c:v>55699117</c:v>
                </c:pt>
                <c:pt idx="5">
                  <c:v>350000</c:v>
                </c:pt>
                <c:pt idx="6">
                  <c:v>5120</c:v>
                </c:pt>
                <c:pt idx="7">
                  <c:v>8468000</c:v>
                </c:pt>
                <c:pt idx="8">
                  <c:v>312400</c:v>
                </c:pt>
                <c:pt idx="9">
                  <c:v>4800000</c:v>
                </c:pt>
                <c:pt idx="10">
                  <c:v>556350</c:v>
                </c:pt>
                <c:pt idx="11">
                  <c:v>16050230</c:v>
                </c:pt>
                <c:pt idx="12">
                  <c:v>23277620</c:v>
                </c:pt>
                <c:pt idx="13">
                  <c:v>269155736</c:v>
                </c:pt>
                <c:pt idx="14">
                  <c:v>24702019</c:v>
                </c:pt>
                <c:pt idx="15">
                  <c:v>43411197</c:v>
                </c:pt>
                <c:pt idx="16">
                  <c:v>1452</c:v>
                </c:pt>
              </c:numCache>
            </c:numRef>
          </c:val>
        </c:ser>
        <c:ser>
          <c:idx val="2"/>
          <c:order val="2"/>
          <c:tx>
            <c:strRef>
              <c:f>'Exec.Jan a Dez- Demo Graficos'!$D$1:$D$2</c:f>
              <c:strCache>
                <c:ptCount val="1"/>
                <c:pt idx="0">
                  <c:v>EMPENHADO R$</c:v>
                </c:pt>
              </c:strCache>
            </c:strRef>
          </c:tx>
          <c:invertIfNegative val="0"/>
          <c:cat>
            <c:strRef>
              <c:f>'Exec.Jan a Dez- Demo Graficos'!$A$3:$A$19</c:f>
              <c:strCache>
                <c:ptCount val="17"/>
                <c:pt idx="0">
                  <c:v>Recurso Ordinário Tesouro </c:v>
                </c:pt>
                <c:pt idx="1">
                  <c:v>Recurso Ordinário Tesouro </c:v>
                </c:pt>
                <c:pt idx="2">
                  <c:v>Rec Ord Tesouro (Emenda Parlamentar)</c:v>
                </c:pt>
                <c:pt idx="3">
                  <c:v>Conv. com Entidade Privada</c:v>
                </c:pt>
                <c:pt idx="4">
                  <c:v>Conv. com Ministério da Saúde</c:v>
                </c:pt>
                <c:pt idx="5">
                  <c:v>Alienacao de bens</c:v>
                </c:pt>
                <c:pt idx="6">
                  <c:v>Op. Crédito Fin Não Reeb-FRD Anvisa</c:v>
                </c:pt>
                <c:pt idx="7">
                  <c:v>Cota-Parte de Compensações financeiras</c:v>
                </c:pt>
                <c:pt idx="8">
                  <c:v>Recursos Próprios</c:v>
                </c:pt>
                <c:pt idx="9">
                  <c:v>Bloco Assistência Farmacêutica</c:v>
                </c:pt>
                <c:pt idx="10">
                  <c:v>Bloco Atenção Básica</c:v>
                </c:pt>
                <c:pt idx="11">
                  <c:v>Bloco Gestão</c:v>
                </c:pt>
                <c:pt idx="12">
                  <c:v>Bloco Investimentos</c:v>
                </c:pt>
                <c:pt idx="13">
                  <c:v>Bloco MAC</c:v>
                </c:pt>
                <c:pt idx="14">
                  <c:v>Bloco Vigilância</c:v>
                </c:pt>
                <c:pt idx="15">
                  <c:v>Op de Crédito Interna</c:v>
                </c:pt>
                <c:pt idx="16">
                  <c:v>Doação</c:v>
                </c:pt>
              </c:strCache>
            </c:strRef>
          </c:cat>
          <c:val>
            <c:numRef>
              <c:f>'Exec.Jan a Dez- Demo Graficos'!$D$3:$D$19</c:f>
              <c:numCache>
                <c:formatCode>_(* #,##0.00_);_(* \(#,##0.00\);_(* "-"??_);_(@_)</c:formatCode>
                <c:ptCount val="17"/>
                <c:pt idx="0">
                  <c:v>84452.11</c:v>
                </c:pt>
                <c:pt idx="1">
                  <c:v>1030235201.9299999</c:v>
                </c:pt>
                <c:pt idx="2">
                  <c:v>850000</c:v>
                </c:pt>
                <c:pt idx="3">
                  <c:v>46662</c:v>
                </c:pt>
                <c:pt idx="4">
                  <c:v>6958714.5899999999</c:v>
                </c:pt>
                <c:pt idx="5">
                  <c:v>350000</c:v>
                </c:pt>
                <c:pt idx="6">
                  <c:v>0</c:v>
                </c:pt>
                <c:pt idx="7">
                  <c:v>8439803.5199999996</c:v>
                </c:pt>
                <c:pt idx="8">
                  <c:v>249180</c:v>
                </c:pt>
                <c:pt idx="9">
                  <c:v>3209035.36</c:v>
                </c:pt>
                <c:pt idx="10">
                  <c:v>62278.12</c:v>
                </c:pt>
                <c:pt idx="11">
                  <c:v>3764000.85</c:v>
                </c:pt>
                <c:pt idx="12">
                  <c:v>2774870.6</c:v>
                </c:pt>
                <c:pt idx="13">
                  <c:v>247630715.81</c:v>
                </c:pt>
                <c:pt idx="14">
                  <c:v>7789658.29</c:v>
                </c:pt>
                <c:pt idx="15">
                  <c:v>517135.29</c:v>
                </c:pt>
                <c:pt idx="16">
                  <c:v>1451.07</c:v>
                </c:pt>
              </c:numCache>
            </c:numRef>
          </c:val>
        </c:ser>
        <c:ser>
          <c:idx val="3"/>
          <c:order val="3"/>
          <c:tx>
            <c:strRef>
              <c:f>'Exec.Jan a Dez- Demo Graficos'!$E$1:$E$2</c:f>
              <c:strCache>
                <c:ptCount val="1"/>
                <c:pt idx="0">
                  <c:v>LIQUIDADO R$</c:v>
                </c:pt>
              </c:strCache>
            </c:strRef>
          </c:tx>
          <c:invertIfNegative val="0"/>
          <c:cat>
            <c:strRef>
              <c:f>'Exec.Jan a Dez- Demo Graficos'!$A$3:$A$19</c:f>
              <c:strCache>
                <c:ptCount val="17"/>
                <c:pt idx="0">
                  <c:v>Recurso Ordinário Tesouro </c:v>
                </c:pt>
                <c:pt idx="1">
                  <c:v>Recurso Ordinário Tesouro </c:v>
                </c:pt>
                <c:pt idx="2">
                  <c:v>Rec Ord Tesouro (Emenda Parlamentar)</c:v>
                </c:pt>
                <c:pt idx="3">
                  <c:v>Conv. com Entidade Privada</c:v>
                </c:pt>
                <c:pt idx="4">
                  <c:v>Conv. com Ministério da Saúde</c:v>
                </c:pt>
                <c:pt idx="5">
                  <c:v>Alienacao de bens</c:v>
                </c:pt>
                <c:pt idx="6">
                  <c:v>Op. Crédito Fin Não Reeb-FRD Anvisa</c:v>
                </c:pt>
                <c:pt idx="7">
                  <c:v>Cota-Parte de Compensações financeiras</c:v>
                </c:pt>
                <c:pt idx="8">
                  <c:v>Recursos Próprios</c:v>
                </c:pt>
                <c:pt idx="9">
                  <c:v>Bloco Assistência Farmacêutica</c:v>
                </c:pt>
                <c:pt idx="10">
                  <c:v>Bloco Atenção Básica</c:v>
                </c:pt>
                <c:pt idx="11">
                  <c:v>Bloco Gestão</c:v>
                </c:pt>
                <c:pt idx="12">
                  <c:v>Bloco Investimentos</c:v>
                </c:pt>
                <c:pt idx="13">
                  <c:v>Bloco MAC</c:v>
                </c:pt>
                <c:pt idx="14">
                  <c:v>Bloco Vigilância</c:v>
                </c:pt>
                <c:pt idx="15">
                  <c:v>Op de Crédito Interna</c:v>
                </c:pt>
                <c:pt idx="16">
                  <c:v>Doação</c:v>
                </c:pt>
              </c:strCache>
            </c:strRef>
          </c:cat>
          <c:val>
            <c:numRef>
              <c:f>'Exec.Jan a Dez- Demo Graficos'!$E$3:$E$19</c:f>
              <c:numCache>
                <c:formatCode>_(* #,##0.00_);_(* \(#,##0.00\);_(* "-"??_);_(@_)</c:formatCode>
                <c:ptCount val="17"/>
                <c:pt idx="0">
                  <c:v>84452.11</c:v>
                </c:pt>
                <c:pt idx="1">
                  <c:v>1030235201.9299999</c:v>
                </c:pt>
                <c:pt idx="2">
                  <c:v>0</c:v>
                </c:pt>
                <c:pt idx="3">
                  <c:v>46662</c:v>
                </c:pt>
                <c:pt idx="4">
                  <c:v>6958134.5899999999</c:v>
                </c:pt>
                <c:pt idx="5">
                  <c:v>0</c:v>
                </c:pt>
                <c:pt idx="6">
                  <c:v>0</c:v>
                </c:pt>
                <c:pt idx="7">
                  <c:v>8439803.5199999996</c:v>
                </c:pt>
                <c:pt idx="8">
                  <c:v>249180</c:v>
                </c:pt>
                <c:pt idx="9">
                  <c:v>2735473.84</c:v>
                </c:pt>
                <c:pt idx="10">
                  <c:v>62278.12</c:v>
                </c:pt>
                <c:pt idx="11">
                  <c:v>3720293.06</c:v>
                </c:pt>
                <c:pt idx="12">
                  <c:v>2771499.03</c:v>
                </c:pt>
                <c:pt idx="13">
                  <c:v>246864158.34</c:v>
                </c:pt>
                <c:pt idx="14">
                  <c:v>7624612.3700000001</c:v>
                </c:pt>
                <c:pt idx="15">
                  <c:v>517135.29</c:v>
                </c:pt>
                <c:pt idx="16">
                  <c:v>1451.07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93103360"/>
        <c:axId val="193104896"/>
        <c:axId val="198486208"/>
      </c:bar3DChart>
      <c:catAx>
        <c:axId val="193103360"/>
        <c:scaling>
          <c:orientation val="minMax"/>
        </c:scaling>
        <c:delete val="0"/>
        <c:axPos val="b"/>
        <c:majorTickMark val="out"/>
        <c:minorTickMark val="none"/>
        <c:tickLblPos val="nextTo"/>
        <c:crossAx val="193104896"/>
        <c:crosses val="autoZero"/>
        <c:auto val="1"/>
        <c:lblAlgn val="ctr"/>
        <c:lblOffset val="100"/>
        <c:noMultiLvlLbl val="0"/>
      </c:catAx>
      <c:valAx>
        <c:axId val="193104896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crossAx val="193103360"/>
        <c:crosses val="autoZero"/>
        <c:crossBetween val="between"/>
      </c:valAx>
      <c:serAx>
        <c:axId val="198486208"/>
        <c:scaling>
          <c:orientation val="minMax"/>
        </c:scaling>
        <c:delete val="1"/>
        <c:axPos val="b"/>
        <c:majorTickMark val="out"/>
        <c:minorTickMark val="none"/>
        <c:tickLblPos val="nextTo"/>
        <c:crossAx val="193104896"/>
        <c:crosses val="autoZero"/>
      </c:serAx>
      <c:dTable>
        <c:showHorzBorder val="1"/>
        <c:showVertBorder val="1"/>
        <c:showOutline val="1"/>
        <c:showKeys val="0"/>
        <c:txPr>
          <a:bodyPr/>
          <a:lstStyle/>
          <a:p>
            <a:pPr rtl="0">
              <a:defRPr sz="500"/>
            </a:pPr>
            <a:endParaRPr lang="pt-BR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Objet-ação'!$D$84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Objet-ação'!$C$85:$C$90</c:f>
              <c:strCache>
                <c:ptCount val="6"/>
                <c:pt idx="0">
                  <c:v>Aquisição de medicamentos do componente especializado da ass farmacêutica</c:v>
                </c:pt>
                <c:pt idx="1">
                  <c:v>Man de RH na assistência farmacêutica do To</c:v>
                </c:pt>
                <c:pt idx="2">
                  <c:v>Repasse do incentivo financeiro da farmácia básica aos municípios</c:v>
                </c:pt>
                <c:pt idx="3">
                  <c:v>Fornecimento de Medicamentos por meio de Setenças Judicias</c:v>
                </c:pt>
                <c:pt idx="4">
                  <c:v>Man dos serviços de  assistência farmacêutica na rede pública</c:v>
                </c:pt>
                <c:pt idx="5">
                  <c:v>Repasse do incentivo financeiro dos medicamentos de saúde mental aos municípios</c:v>
                </c:pt>
              </c:strCache>
            </c:strRef>
          </c:cat>
          <c:val>
            <c:numRef>
              <c:f>'BASE graf Objet-ação'!$D$85:$D$90</c:f>
              <c:numCache>
                <c:formatCode>_(* #,##0.00_);_(* \(#,##0.00\);_(* "-"??_);_(@_)</c:formatCode>
                <c:ptCount val="6"/>
                <c:pt idx="0">
                  <c:v>4851061</c:v>
                </c:pt>
                <c:pt idx="1">
                  <c:v>3167133</c:v>
                </c:pt>
                <c:pt idx="2">
                  <c:v>2606458</c:v>
                </c:pt>
                <c:pt idx="3">
                  <c:v>375728</c:v>
                </c:pt>
                <c:pt idx="4">
                  <c:v>191595</c:v>
                </c:pt>
                <c:pt idx="5">
                  <c:v>62777</c:v>
                </c:pt>
              </c:numCache>
            </c:numRef>
          </c:val>
        </c:ser>
        <c:ser>
          <c:idx val="1"/>
          <c:order val="1"/>
          <c:tx>
            <c:strRef>
              <c:f>'BASE graf Objet-ação'!$E$84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Objet-ação'!$C$85:$C$90</c:f>
              <c:strCache>
                <c:ptCount val="6"/>
                <c:pt idx="0">
                  <c:v>Aquisição de medicamentos do componente especializado da ass farmacêutica</c:v>
                </c:pt>
                <c:pt idx="1">
                  <c:v>Man de RH na assistência farmacêutica do To</c:v>
                </c:pt>
                <c:pt idx="2">
                  <c:v>Repasse do incentivo financeiro da farmácia básica aos municípios</c:v>
                </c:pt>
                <c:pt idx="3">
                  <c:v>Fornecimento de Medicamentos por meio de Setenças Judicias</c:v>
                </c:pt>
                <c:pt idx="4">
                  <c:v>Man dos serviços de  assistência farmacêutica na rede pública</c:v>
                </c:pt>
                <c:pt idx="5">
                  <c:v>Repasse do incentivo financeiro dos medicamentos de saúde mental aos municípios</c:v>
                </c:pt>
              </c:strCache>
            </c:strRef>
          </c:cat>
          <c:val>
            <c:numRef>
              <c:f>'BASE graf Objet-ação'!$E$85:$E$90</c:f>
              <c:numCache>
                <c:formatCode>_(* #,##0.00_);_(* \(#,##0.00\);_(* "-"??_);_(@_)</c:formatCode>
                <c:ptCount val="6"/>
                <c:pt idx="0">
                  <c:v>3260094.59</c:v>
                </c:pt>
                <c:pt idx="1">
                  <c:v>3122051</c:v>
                </c:pt>
                <c:pt idx="2">
                  <c:v>2606454.38</c:v>
                </c:pt>
                <c:pt idx="3">
                  <c:v>375726.71</c:v>
                </c:pt>
                <c:pt idx="4">
                  <c:v>191592.95999999999</c:v>
                </c:pt>
                <c:pt idx="5">
                  <c:v>62776.160000000003</c:v>
                </c:pt>
              </c:numCache>
            </c:numRef>
          </c:val>
        </c:ser>
        <c:ser>
          <c:idx val="2"/>
          <c:order val="2"/>
          <c:tx>
            <c:strRef>
              <c:f>'BASE graf Objet-ação'!$F$84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Objet-ação'!$C$85:$C$90</c:f>
              <c:strCache>
                <c:ptCount val="6"/>
                <c:pt idx="0">
                  <c:v>Aquisição de medicamentos do componente especializado da ass farmacêutica</c:v>
                </c:pt>
                <c:pt idx="1">
                  <c:v>Man de RH na assistência farmacêutica do To</c:v>
                </c:pt>
                <c:pt idx="2">
                  <c:v>Repasse do incentivo financeiro da farmácia básica aos municípios</c:v>
                </c:pt>
                <c:pt idx="3">
                  <c:v>Fornecimento de Medicamentos por meio de Setenças Judicias</c:v>
                </c:pt>
                <c:pt idx="4">
                  <c:v>Man dos serviços de  assistência farmacêutica na rede pública</c:v>
                </c:pt>
                <c:pt idx="5">
                  <c:v>Repasse do incentivo financeiro dos medicamentos de saúde mental aos municípios</c:v>
                </c:pt>
              </c:strCache>
            </c:strRef>
          </c:cat>
          <c:val>
            <c:numRef>
              <c:f>'BASE graf Objet-ação'!$F$85:$F$90</c:f>
              <c:numCache>
                <c:formatCode>_(* #,##0.00_);_(* \(#,##0.00\);_(* "-"??_);_(@_)</c:formatCode>
                <c:ptCount val="6"/>
                <c:pt idx="0">
                  <c:v>2786533.07</c:v>
                </c:pt>
                <c:pt idx="1">
                  <c:v>3122051</c:v>
                </c:pt>
                <c:pt idx="2">
                  <c:v>2606454.38</c:v>
                </c:pt>
                <c:pt idx="3">
                  <c:v>375726.71</c:v>
                </c:pt>
                <c:pt idx="4">
                  <c:v>191592.95999999999</c:v>
                </c:pt>
                <c:pt idx="5">
                  <c:v>62776.160000000003</c:v>
                </c:pt>
              </c:numCache>
            </c:numRef>
          </c:val>
        </c:ser>
        <c:ser>
          <c:idx val="3"/>
          <c:order val="3"/>
          <c:tx>
            <c:strRef>
              <c:f>'BASE graf Objet-ação'!$G$84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'BASE graf Objet-ação'!$C$85:$C$90</c:f>
              <c:strCache>
                <c:ptCount val="6"/>
                <c:pt idx="0">
                  <c:v>Aquisição de medicamentos do componente especializado da ass farmacêutica</c:v>
                </c:pt>
                <c:pt idx="1">
                  <c:v>Man de RH na assistência farmacêutica do To</c:v>
                </c:pt>
                <c:pt idx="2">
                  <c:v>Repasse do incentivo financeiro da farmácia básica aos municípios</c:v>
                </c:pt>
                <c:pt idx="3">
                  <c:v>Fornecimento de Medicamentos por meio de Setenças Judicias</c:v>
                </c:pt>
                <c:pt idx="4">
                  <c:v>Man dos serviços de  assistência farmacêutica na rede pública</c:v>
                </c:pt>
                <c:pt idx="5">
                  <c:v>Repasse do incentivo financeiro dos medicamentos de saúde mental aos municípios</c:v>
                </c:pt>
              </c:strCache>
            </c:strRef>
          </c:cat>
          <c:val>
            <c:numRef>
              <c:f>'BASE graf Objet-ação'!$G$85:$G$90</c:f>
              <c:numCache>
                <c:formatCode>0.00%</c:formatCode>
                <c:ptCount val="6"/>
                <c:pt idx="0">
                  <c:v>0.6720374346972755</c:v>
                </c:pt>
                <c:pt idx="1">
                  <c:v>0.98576567513899793</c:v>
                </c:pt>
                <c:pt idx="2">
                  <c:v>0.99999861114201716</c:v>
                </c:pt>
                <c:pt idx="3">
                  <c:v>0.99999656666524728</c:v>
                </c:pt>
                <c:pt idx="4">
                  <c:v>0.99998935254051513</c:v>
                </c:pt>
                <c:pt idx="5">
                  <c:v>0.99998661930324806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04320896"/>
        <c:axId val="304322432"/>
        <c:axId val="0"/>
      </c:bar3DChart>
      <c:catAx>
        <c:axId val="30432089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4322432"/>
        <c:crosses val="autoZero"/>
        <c:auto val="1"/>
        <c:lblAlgn val="ctr"/>
        <c:lblOffset val="100"/>
        <c:noMultiLvlLbl val="0"/>
      </c:catAx>
      <c:valAx>
        <c:axId val="304322432"/>
        <c:scaling>
          <c:orientation val="minMax"/>
        </c:scaling>
        <c:delete val="0"/>
        <c:axPos val="b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432089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8346066591477673"/>
          <c:y val="2.3231554071234232E-2"/>
          <c:w val="0.56996332593704324"/>
          <c:h val="0.7290537274172083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Objet-ação'!$D$14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Objet-ação'!$C$15:$C$17</c:f>
              <c:strCache>
                <c:ptCount val="3"/>
                <c:pt idx="0">
                  <c:v>Qualificação e formação dos trab do SUS/TO em proc educ em saúde</c:v>
                </c:pt>
                <c:pt idx="1">
                  <c:v>Man de RH da Escola Tocantinense do SUS</c:v>
                </c:pt>
                <c:pt idx="2">
                  <c:v>Man da Escola Tocantinense do SUS</c:v>
                </c:pt>
              </c:strCache>
            </c:strRef>
          </c:cat>
          <c:val>
            <c:numRef>
              <c:f>'BASE graf Objet-ação'!$D$15:$D$17</c:f>
              <c:numCache>
                <c:formatCode>_(* #,##0.00_);_(* \(#,##0.00\);_(* "-"??_);_(@_)</c:formatCode>
                <c:ptCount val="3"/>
                <c:pt idx="0">
                  <c:v>9375845</c:v>
                </c:pt>
                <c:pt idx="1">
                  <c:v>3862029</c:v>
                </c:pt>
                <c:pt idx="2">
                  <c:v>771151</c:v>
                </c:pt>
              </c:numCache>
            </c:numRef>
          </c:val>
        </c:ser>
        <c:ser>
          <c:idx val="1"/>
          <c:order val="1"/>
          <c:tx>
            <c:strRef>
              <c:f>'BASE graf Objet-ação'!$E$14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Objet-ação'!$C$15:$C$17</c:f>
              <c:strCache>
                <c:ptCount val="3"/>
                <c:pt idx="0">
                  <c:v>Qualificação e formação dos trab do SUS/TO em proc educ em saúde</c:v>
                </c:pt>
                <c:pt idx="1">
                  <c:v>Man de RH da Escola Tocantinense do SUS</c:v>
                </c:pt>
                <c:pt idx="2">
                  <c:v>Man da Escola Tocantinense do SUS</c:v>
                </c:pt>
              </c:strCache>
            </c:strRef>
          </c:cat>
          <c:val>
            <c:numRef>
              <c:f>'BASE graf Objet-ação'!$E$15:$E$17</c:f>
              <c:numCache>
                <c:formatCode>_(* #,##0.00_);_(* \(#,##0.00\);_(* "-"??_);_(@_)</c:formatCode>
                <c:ptCount val="3"/>
                <c:pt idx="0">
                  <c:v>1414087.97</c:v>
                </c:pt>
                <c:pt idx="1">
                  <c:v>3479712.56</c:v>
                </c:pt>
                <c:pt idx="2">
                  <c:v>401439.24</c:v>
                </c:pt>
              </c:numCache>
            </c:numRef>
          </c:val>
        </c:ser>
        <c:ser>
          <c:idx val="2"/>
          <c:order val="2"/>
          <c:tx>
            <c:strRef>
              <c:f>'BASE graf Objet-ação'!$F$14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Objet-ação'!$C$15:$C$17</c:f>
              <c:strCache>
                <c:ptCount val="3"/>
                <c:pt idx="0">
                  <c:v>Qualificação e formação dos trab do SUS/TO em proc educ em saúde</c:v>
                </c:pt>
                <c:pt idx="1">
                  <c:v>Man de RH da Escola Tocantinense do SUS</c:v>
                </c:pt>
                <c:pt idx="2">
                  <c:v>Man da Escola Tocantinense do SUS</c:v>
                </c:pt>
              </c:strCache>
            </c:strRef>
          </c:cat>
          <c:val>
            <c:numRef>
              <c:f>'BASE graf Objet-ação'!$F$15:$F$17</c:f>
              <c:numCache>
                <c:formatCode>_(* #,##0.00_);_(* \(#,##0.00\);_(* "-"??_);_(@_)</c:formatCode>
                <c:ptCount val="3"/>
                <c:pt idx="0">
                  <c:v>1409413.72</c:v>
                </c:pt>
                <c:pt idx="1">
                  <c:v>3479712.56</c:v>
                </c:pt>
                <c:pt idx="2">
                  <c:v>401439.24</c:v>
                </c:pt>
              </c:numCache>
            </c:numRef>
          </c:val>
        </c:ser>
        <c:ser>
          <c:idx val="3"/>
          <c:order val="3"/>
          <c:tx>
            <c:strRef>
              <c:f>'BASE graf Objet-ação'!$G$14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6317875380715526E-2"/>
                  <c:y val="-1.0559797305106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317875380715526E-2"/>
                  <c:y val="-1.0559797305106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317875380715526E-2"/>
                  <c:y val="-1.0559797305106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'BASE graf Objet-ação'!$C$15:$C$17</c:f>
              <c:strCache>
                <c:ptCount val="3"/>
                <c:pt idx="0">
                  <c:v>Qualificação e formação dos trab do SUS/TO em proc educ em saúde</c:v>
                </c:pt>
                <c:pt idx="1">
                  <c:v>Man de RH da Escola Tocantinense do SUS</c:v>
                </c:pt>
                <c:pt idx="2">
                  <c:v>Man da Escola Tocantinense do SUS</c:v>
                </c:pt>
              </c:strCache>
            </c:strRef>
          </c:cat>
          <c:val>
            <c:numRef>
              <c:f>'BASE graf Objet-ação'!$G$15:$G$17</c:f>
              <c:numCache>
                <c:formatCode>0.00%</c:formatCode>
                <c:ptCount val="3"/>
                <c:pt idx="0">
                  <c:v>0.1508224560026323</c:v>
                </c:pt>
                <c:pt idx="1">
                  <c:v>0.9010063259493909</c:v>
                </c:pt>
                <c:pt idx="2">
                  <c:v>0.52057150934123142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16570368"/>
        <c:axId val="416621312"/>
        <c:axId val="0"/>
      </c:bar3DChart>
      <c:catAx>
        <c:axId val="416570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16621312"/>
        <c:crosses val="autoZero"/>
        <c:auto val="1"/>
        <c:lblAlgn val="ctr"/>
        <c:lblOffset val="100"/>
        <c:noMultiLvlLbl val="0"/>
      </c:catAx>
      <c:valAx>
        <c:axId val="416621312"/>
        <c:scaling>
          <c:orientation val="minMax"/>
        </c:scaling>
        <c:delete val="0"/>
        <c:axPos val="b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165703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1628728227153422"/>
          <c:y val="2.7558888295742694E-2"/>
          <c:w val="0.54652572627933638"/>
          <c:h val="0.8382372311155932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Objet-ação'!$D$2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Objet-ação'!$C$3:$C$11</c:f>
              <c:strCache>
                <c:ptCount val="9"/>
                <c:pt idx="0">
                  <c:v>Man de RH das políticas de saúde ligadas a gestão em saúde do Tocantins</c:v>
                </c:pt>
                <c:pt idx="1">
                  <c:v>Fortalecimento do controle, regulação e avaliação da saúde</c:v>
                </c:pt>
                <c:pt idx="2">
                  <c:v>Man do Conselho Estadual de saúde</c:v>
                </c:pt>
                <c:pt idx="3">
                  <c:v>Planejamento, monitoramento e avaliação da gestão do SUS</c:v>
                </c:pt>
                <c:pt idx="4">
                  <c:v>Capacitação da equipe Gestora Estadual e Mun. em planejamento e gestão</c:v>
                </c:pt>
                <c:pt idx="5">
                  <c:v>Man das comissões intergestores</c:v>
                </c:pt>
                <c:pt idx="6">
                  <c:v>Fortalecimento da auditoria do SUS</c:v>
                </c:pt>
                <c:pt idx="7">
                  <c:v>Man da ouvidoria do SUS</c:v>
                </c:pt>
                <c:pt idx="8">
                  <c:v>Fortalecimento da política de gestão e regulação do trabalho na saúde</c:v>
                </c:pt>
              </c:strCache>
            </c:strRef>
          </c:cat>
          <c:val>
            <c:numRef>
              <c:f>'BASE graf Objet-ação'!$D$3:$D$11</c:f>
              <c:numCache>
                <c:formatCode>_(* #,##0.00_);_(* \(#,##0.00\);_(* "-"??_);_(@_)</c:formatCode>
                <c:ptCount val="9"/>
                <c:pt idx="0">
                  <c:v>8120071</c:v>
                </c:pt>
                <c:pt idx="1">
                  <c:v>3272782</c:v>
                </c:pt>
                <c:pt idx="2">
                  <c:v>1302833</c:v>
                </c:pt>
                <c:pt idx="3">
                  <c:v>589389</c:v>
                </c:pt>
                <c:pt idx="4">
                  <c:v>476826</c:v>
                </c:pt>
                <c:pt idx="5">
                  <c:v>326630</c:v>
                </c:pt>
                <c:pt idx="6">
                  <c:v>270000</c:v>
                </c:pt>
                <c:pt idx="7">
                  <c:v>250000</c:v>
                </c:pt>
                <c:pt idx="8">
                  <c:v>138931</c:v>
                </c:pt>
              </c:numCache>
            </c:numRef>
          </c:val>
        </c:ser>
        <c:ser>
          <c:idx val="1"/>
          <c:order val="1"/>
          <c:tx>
            <c:strRef>
              <c:f>'BASE graf Objet-ação'!$E$2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Objet-ação'!$C$3:$C$11</c:f>
              <c:strCache>
                <c:ptCount val="9"/>
                <c:pt idx="0">
                  <c:v>Man de RH das políticas de saúde ligadas a gestão em saúde do Tocantins</c:v>
                </c:pt>
                <c:pt idx="1">
                  <c:v>Fortalecimento do controle, regulação e avaliação da saúde</c:v>
                </c:pt>
                <c:pt idx="2">
                  <c:v>Man do Conselho Estadual de saúde</c:v>
                </c:pt>
                <c:pt idx="3">
                  <c:v>Planejamento, monitoramento e avaliação da gestão do SUS</c:v>
                </c:pt>
                <c:pt idx="4">
                  <c:v>Capacitação da equipe Gestora Estadual e Mun. em planejamento e gestão</c:v>
                </c:pt>
                <c:pt idx="5">
                  <c:v>Man das comissões intergestores</c:v>
                </c:pt>
                <c:pt idx="6">
                  <c:v>Fortalecimento da auditoria do SUS</c:v>
                </c:pt>
                <c:pt idx="7">
                  <c:v>Man da ouvidoria do SUS</c:v>
                </c:pt>
                <c:pt idx="8">
                  <c:v>Fortalecimento da política de gestão e regulação do trabalho na saúde</c:v>
                </c:pt>
              </c:strCache>
            </c:strRef>
          </c:cat>
          <c:val>
            <c:numRef>
              <c:f>'BASE graf Objet-ação'!$E$3:$E$11</c:f>
              <c:numCache>
                <c:formatCode>_(* #,##0.00_);_(* \(#,##0.00\);_(* "-"??_);_(@_)</c:formatCode>
                <c:ptCount val="9"/>
                <c:pt idx="0">
                  <c:v>7570113.79</c:v>
                </c:pt>
                <c:pt idx="1">
                  <c:v>706212.65</c:v>
                </c:pt>
                <c:pt idx="2">
                  <c:v>703429.29</c:v>
                </c:pt>
                <c:pt idx="3">
                  <c:v>306624.21000000002</c:v>
                </c:pt>
                <c:pt idx="4">
                  <c:v>70692.61</c:v>
                </c:pt>
                <c:pt idx="5">
                  <c:v>240620.5</c:v>
                </c:pt>
                <c:pt idx="6">
                  <c:v>35585.75</c:v>
                </c:pt>
                <c:pt idx="7">
                  <c:v>38450.519999999997</c:v>
                </c:pt>
                <c:pt idx="8">
                  <c:v>60890.32</c:v>
                </c:pt>
              </c:numCache>
            </c:numRef>
          </c:val>
        </c:ser>
        <c:ser>
          <c:idx val="2"/>
          <c:order val="2"/>
          <c:tx>
            <c:strRef>
              <c:f>'BASE graf Objet-ação'!$F$2</c:f>
              <c:strCache>
                <c:ptCount val="1"/>
                <c:pt idx="0">
                  <c:v>LIQUIDADO (R$)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'BASE graf Objet-ação'!$C$3:$C$11</c:f>
              <c:strCache>
                <c:ptCount val="9"/>
                <c:pt idx="0">
                  <c:v>Man de RH das políticas de saúde ligadas a gestão em saúde do Tocantins</c:v>
                </c:pt>
                <c:pt idx="1">
                  <c:v>Fortalecimento do controle, regulação e avaliação da saúde</c:v>
                </c:pt>
                <c:pt idx="2">
                  <c:v>Man do Conselho Estadual de saúde</c:v>
                </c:pt>
                <c:pt idx="3">
                  <c:v>Planejamento, monitoramento e avaliação da gestão do SUS</c:v>
                </c:pt>
                <c:pt idx="4">
                  <c:v>Capacitação da equipe Gestora Estadual e Mun. em planejamento e gestão</c:v>
                </c:pt>
                <c:pt idx="5">
                  <c:v>Man das comissões intergestores</c:v>
                </c:pt>
                <c:pt idx="6">
                  <c:v>Fortalecimento da auditoria do SUS</c:v>
                </c:pt>
                <c:pt idx="7">
                  <c:v>Man da ouvidoria do SUS</c:v>
                </c:pt>
                <c:pt idx="8">
                  <c:v>Fortalecimento da política de gestão e regulação do trabalho na saúde</c:v>
                </c:pt>
              </c:strCache>
            </c:strRef>
          </c:cat>
          <c:val>
            <c:numRef>
              <c:f>'BASE graf Objet-ação'!$F$3:$F$11</c:f>
              <c:numCache>
                <c:formatCode>_(* #,##0.00_);_(* \(#,##0.00\);_(* "-"??_);_(@_)</c:formatCode>
                <c:ptCount val="9"/>
                <c:pt idx="0">
                  <c:v>7570113.79</c:v>
                </c:pt>
                <c:pt idx="1">
                  <c:v>704079.11</c:v>
                </c:pt>
                <c:pt idx="2">
                  <c:v>673909.29</c:v>
                </c:pt>
                <c:pt idx="3">
                  <c:v>299244.21000000002</c:v>
                </c:pt>
                <c:pt idx="4">
                  <c:v>70692.61</c:v>
                </c:pt>
                <c:pt idx="5">
                  <c:v>240620.5</c:v>
                </c:pt>
                <c:pt idx="6">
                  <c:v>35585.75</c:v>
                </c:pt>
                <c:pt idx="7">
                  <c:v>38450.519999999997</c:v>
                </c:pt>
                <c:pt idx="8">
                  <c:v>60890.32</c:v>
                </c:pt>
              </c:numCache>
            </c:numRef>
          </c:val>
        </c:ser>
        <c:ser>
          <c:idx val="3"/>
          <c:order val="3"/>
          <c:tx>
            <c:strRef>
              <c:f>'BASE graf Objet-ação'!$G$2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'BASE graf Objet-ação'!$C$3:$C$11</c:f>
              <c:strCache>
                <c:ptCount val="9"/>
                <c:pt idx="0">
                  <c:v>Man de RH das políticas de saúde ligadas a gestão em saúde do Tocantins</c:v>
                </c:pt>
                <c:pt idx="1">
                  <c:v>Fortalecimento do controle, regulação e avaliação da saúde</c:v>
                </c:pt>
                <c:pt idx="2">
                  <c:v>Man do Conselho Estadual de saúde</c:v>
                </c:pt>
                <c:pt idx="3">
                  <c:v>Planejamento, monitoramento e avaliação da gestão do SUS</c:v>
                </c:pt>
                <c:pt idx="4">
                  <c:v>Capacitação da equipe Gestora Estadual e Mun. em planejamento e gestão</c:v>
                </c:pt>
                <c:pt idx="5">
                  <c:v>Man das comissões intergestores</c:v>
                </c:pt>
                <c:pt idx="6">
                  <c:v>Fortalecimento da auditoria do SUS</c:v>
                </c:pt>
                <c:pt idx="7">
                  <c:v>Man da ouvidoria do SUS</c:v>
                </c:pt>
                <c:pt idx="8">
                  <c:v>Fortalecimento da política de gestão e regulação do trabalho na saúde</c:v>
                </c:pt>
              </c:strCache>
            </c:strRef>
          </c:cat>
          <c:val>
            <c:numRef>
              <c:f>'BASE graf Objet-ação'!$G$3:$G$11</c:f>
              <c:numCache>
                <c:formatCode>0.00%</c:formatCode>
                <c:ptCount val="9"/>
                <c:pt idx="0">
                  <c:v>0.93227187176072723</c:v>
                </c:pt>
                <c:pt idx="1">
                  <c:v>0.21578359022996338</c:v>
                </c:pt>
                <c:pt idx="2">
                  <c:v>0.53992283738591207</c:v>
                </c:pt>
                <c:pt idx="3">
                  <c:v>0.52024080870189304</c:v>
                </c:pt>
                <c:pt idx="4">
                  <c:v>0.14825661771799356</c:v>
                </c:pt>
                <c:pt idx="5">
                  <c:v>0.73667605547561466</c:v>
                </c:pt>
                <c:pt idx="6">
                  <c:v>0.13179907407407407</c:v>
                </c:pt>
                <c:pt idx="7">
                  <c:v>0.15380207999999998</c:v>
                </c:pt>
                <c:pt idx="8">
                  <c:v>0.43827741828677547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16888704"/>
        <c:axId val="416890240"/>
        <c:axId val="0"/>
      </c:bar3DChart>
      <c:catAx>
        <c:axId val="416888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16890240"/>
        <c:crosses val="autoZero"/>
        <c:auto val="1"/>
        <c:lblAlgn val="ctr"/>
        <c:lblOffset val="100"/>
        <c:noMultiLvlLbl val="0"/>
      </c:catAx>
      <c:valAx>
        <c:axId val="416890240"/>
        <c:scaling>
          <c:orientation val="minMax"/>
        </c:scaling>
        <c:delete val="0"/>
        <c:axPos val="b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1688870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Objet-ação'!$D$69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Objet-ação'!$C$70:$C$72</c:f>
              <c:strCache>
                <c:ptCount val="3"/>
                <c:pt idx="0">
                  <c:v>Man de RH na saúde mental do Tocantins</c:v>
                </c:pt>
                <c:pt idx="1">
                  <c:v>Fortalecimento da rede de atenção psicossocial</c:v>
                </c:pt>
                <c:pt idx="2">
                  <c:v>Contratualização de serv de saúde especializado para dep químicos</c:v>
                </c:pt>
              </c:strCache>
            </c:strRef>
          </c:cat>
          <c:val>
            <c:numRef>
              <c:f>'BASE graf Objet-ação'!$D$70:$D$72</c:f>
              <c:numCache>
                <c:formatCode>_(* #,##0.00_);_(* \(#,##0.00\);_(* "-"??_);_(@_)</c:formatCode>
                <c:ptCount val="3"/>
                <c:pt idx="0">
                  <c:v>5136936</c:v>
                </c:pt>
                <c:pt idx="1">
                  <c:v>2335403</c:v>
                </c:pt>
                <c:pt idx="2">
                  <c:v>234628</c:v>
                </c:pt>
              </c:numCache>
            </c:numRef>
          </c:val>
        </c:ser>
        <c:ser>
          <c:idx val="1"/>
          <c:order val="1"/>
          <c:tx>
            <c:strRef>
              <c:f>'BASE graf Objet-ação'!$E$69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Objet-ação'!$C$70:$C$72</c:f>
              <c:strCache>
                <c:ptCount val="3"/>
                <c:pt idx="0">
                  <c:v>Man de RH na saúde mental do Tocantins</c:v>
                </c:pt>
                <c:pt idx="1">
                  <c:v>Fortalecimento da rede de atenção psicossocial</c:v>
                </c:pt>
                <c:pt idx="2">
                  <c:v>Contratualização de serv de saúde especializado para dep químicos</c:v>
                </c:pt>
              </c:strCache>
            </c:strRef>
          </c:cat>
          <c:val>
            <c:numRef>
              <c:f>'BASE graf Objet-ação'!$E$70:$E$72</c:f>
              <c:numCache>
                <c:formatCode>_(* #,##0.00_);_(* \(#,##0.00\);_(* "-"??_);_(@_)</c:formatCode>
                <c:ptCount val="3"/>
                <c:pt idx="0">
                  <c:v>5110462.58</c:v>
                </c:pt>
                <c:pt idx="1">
                  <c:v>1492571.17</c:v>
                </c:pt>
                <c:pt idx="2">
                  <c:v>234628</c:v>
                </c:pt>
              </c:numCache>
            </c:numRef>
          </c:val>
        </c:ser>
        <c:ser>
          <c:idx val="2"/>
          <c:order val="2"/>
          <c:tx>
            <c:strRef>
              <c:f>'BASE graf Objet-ação'!$F$69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Objet-ação'!$C$70:$C$72</c:f>
              <c:strCache>
                <c:ptCount val="3"/>
                <c:pt idx="0">
                  <c:v>Man de RH na saúde mental do Tocantins</c:v>
                </c:pt>
                <c:pt idx="1">
                  <c:v>Fortalecimento da rede de atenção psicossocial</c:v>
                </c:pt>
                <c:pt idx="2">
                  <c:v>Contratualização de serv de saúde especializado para dep químicos</c:v>
                </c:pt>
              </c:strCache>
            </c:strRef>
          </c:cat>
          <c:val>
            <c:numRef>
              <c:f>'BASE graf Objet-ação'!$F$70:$F$72</c:f>
              <c:numCache>
                <c:formatCode>_(* #,##0.00_);_(* \(#,##0.00\);_(* "-"??_);_(@_)</c:formatCode>
                <c:ptCount val="3"/>
                <c:pt idx="0">
                  <c:v>5110462.58</c:v>
                </c:pt>
                <c:pt idx="1">
                  <c:v>1492571.17</c:v>
                </c:pt>
                <c:pt idx="2">
                  <c:v>234628</c:v>
                </c:pt>
              </c:numCache>
            </c:numRef>
          </c:val>
        </c:ser>
        <c:ser>
          <c:idx val="3"/>
          <c:order val="3"/>
          <c:tx>
            <c:strRef>
              <c:f>'BASE graf Objet-ação'!$G$69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6317875380715526E-2"/>
                  <c:y val="-1.4783716227149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317875380715526E-2"/>
                  <c:y val="-1.0559797305106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317875380715526E-2"/>
                  <c:y val="-1.0559797305106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'BASE graf Objet-ação'!$C$70:$C$72</c:f>
              <c:strCache>
                <c:ptCount val="3"/>
                <c:pt idx="0">
                  <c:v>Man de RH na saúde mental do Tocantins</c:v>
                </c:pt>
                <c:pt idx="1">
                  <c:v>Fortalecimento da rede de atenção psicossocial</c:v>
                </c:pt>
                <c:pt idx="2">
                  <c:v>Contratualização de serv de saúde especializado para dep químicos</c:v>
                </c:pt>
              </c:strCache>
            </c:strRef>
          </c:cat>
          <c:val>
            <c:numRef>
              <c:f>'BASE graf Objet-ação'!$G$70:$G$72</c:f>
              <c:numCache>
                <c:formatCode>0.00%</c:formatCode>
                <c:ptCount val="3"/>
                <c:pt idx="0">
                  <c:v>0.99484645710984132</c:v>
                </c:pt>
                <c:pt idx="1">
                  <c:v>0.63910647113153485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17080064"/>
        <c:axId val="417081600"/>
        <c:axId val="0"/>
      </c:bar3DChart>
      <c:catAx>
        <c:axId val="417080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17081600"/>
        <c:crosses val="autoZero"/>
        <c:auto val="1"/>
        <c:lblAlgn val="ctr"/>
        <c:lblOffset val="100"/>
        <c:noMultiLvlLbl val="0"/>
      </c:catAx>
      <c:valAx>
        <c:axId val="417081600"/>
        <c:scaling>
          <c:orientation val="minMax"/>
        </c:scaling>
        <c:delete val="0"/>
        <c:axPos val="b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1708006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Objet-ação'!$D$20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Objet-ação'!$C$21</c:f>
              <c:strCache>
                <c:ptCount val="1"/>
                <c:pt idx="0">
                  <c:v>Divulgação das ações da saúde</c:v>
                </c:pt>
              </c:strCache>
            </c:strRef>
          </c:cat>
          <c:val>
            <c:numRef>
              <c:f>'BASE graf Objet-ação'!$D$21</c:f>
              <c:numCache>
                <c:formatCode>_(* #,##0.00_);_(* \(#,##0.00\);_(* "-"??_);_(@_)</c:formatCode>
                <c:ptCount val="1"/>
                <c:pt idx="0">
                  <c:v>84453</c:v>
                </c:pt>
              </c:numCache>
            </c:numRef>
          </c:val>
        </c:ser>
        <c:ser>
          <c:idx val="1"/>
          <c:order val="1"/>
          <c:tx>
            <c:strRef>
              <c:f>'BASE graf Objet-ação'!$E$20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Objet-ação'!$C$21</c:f>
              <c:strCache>
                <c:ptCount val="1"/>
                <c:pt idx="0">
                  <c:v>Divulgação das ações da saúde</c:v>
                </c:pt>
              </c:strCache>
            </c:strRef>
          </c:cat>
          <c:val>
            <c:numRef>
              <c:f>'BASE graf Objet-ação'!$E$21</c:f>
              <c:numCache>
                <c:formatCode>_(* #,##0.00_);_(* \(#,##0.00\);_(* "-"??_);_(@_)</c:formatCode>
                <c:ptCount val="1"/>
                <c:pt idx="0">
                  <c:v>84452.11</c:v>
                </c:pt>
              </c:numCache>
            </c:numRef>
          </c:val>
        </c:ser>
        <c:ser>
          <c:idx val="2"/>
          <c:order val="2"/>
          <c:tx>
            <c:strRef>
              <c:f>'BASE graf Objet-ação'!$F$20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Objet-ação'!$C$21</c:f>
              <c:strCache>
                <c:ptCount val="1"/>
                <c:pt idx="0">
                  <c:v>Divulgação das ações da saúde</c:v>
                </c:pt>
              </c:strCache>
            </c:strRef>
          </c:cat>
          <c:val>
            <c:numRef>
              <c:f>'BASE graf Objet-ação'!$F$21</c:f>
              <c:numCache>
                <c:formatCode>_(* #,##0.00_);_(* \(#,##0.00\);_(* "-"??_);_(@_)</c:formatCode>
                <c:ptCount val="1"/>
                <c:pt idx="0">
                  <c:v>84452.11</c:v>
                </c:pt>
              </c:numCache>
            </c:numRef>
          </c:val>
        </c:ser>
        <c:ser>
          <c:idx val="3"/>
          <c:order val="3"/>
          <c:tx>
            <c:strRef>
              <c:f>'BASE graf Objet-ação'!$G$20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8.0269519911182349E-2"/>
                  <c:y val="-3.1679391915319405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'BASE graf Objet-ação'!$C$21</c:f>
              <c:strCache>
                <c:ptCount val="1"/>
                <c:pt idx="0">
                  <c:v>Divulgação das ações da saúde</c:v>
                </c:pt>
              </c:strCache>
            </c:strRef>
          </c:cat>
          <c:val>
            <c:numRef>
              <c:f>'BASE graf Objet-ação'!$G$21</c:f>
              <c:numCache>
                <c:formatCode>0.00%</c:formatCode>
                <c:ptCount val="1"/>
                <c:pt idx="0">
                  <c:v>0.99998946159402269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22404096"/>
        <c:axId val="422405632"/>
        <c:axId val="0"/>
      </c:bar3DChart>
      <c:catAx>
        <c:axId val="42240409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22405632"/>
        <c:crosses val="autoZero"/>
        <c:auto val="1"/>
        <c:lblAlgn val="ctr"/>
        <c:lblOffset val="100"/>
        <c:noMultiLvlLbl val="0"/>
      </c:catAx>
      <c:valAx>
        <c:axId val="422405632"/>
        <c:scaling>
          <c:orientation val="minMax"/>
        </c:scaling>
        <c:delete val="0"/>
        <c:axPos val="b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2240409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Objet-ação'!$D$49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Objet-ação'!$C$50:$C$53</c:f>
              <c:strCache>
                <c:ptCount val="4"/>
                <c:pt idx="0">
                  <c:v>Atenção integral a saúde da mulher e adolescente</c:v>
                </c:pt>
                <c:pt idx="1">
                  <c:v>Promoção do controle do câncer do colo do útero e mama</c:v>
                </c:pt>
                <c:pt idx="2">
                  <c:v>Fortalecimento da Rede Cegonha</c:v>
                </c:pt>
                <c:pt idx="3">
                  <c:v>Promoção da atenção integral a saúde da criança</c:v>
                </c:pt>
              </c:strCache>
            </c:strRef>
          </c:cat>
          <c:val>
            <c:numRef>
              <c:f>'BASE graf Objet-ação'!$D$50:$D$53</c:f>
              <c:numCache>
                <c:formatCode>_(* #,##0.00_);_(* \(#,##0.00\);_(* "-"??_);_(@_)</c:formatCode>
                <c:ptCount val="4"/>
                <c:pt idx="0">
                  <c:v>284600</c:v>
                </c:pt>
                <c:pt idx="1">
                  <c:v>260448</c:v>
                </c:pt>
                <c:pt idx="2">
                  <c:v>90602</c:v>
                </c:pt>
                <c:pt idx="3">
                  <c:v>1892</c:v>
                </c:pt>
              </c:numCache>
            </c:numRef>
          </c:val>
        </c:ser>
        <c:ser>
          <c:idx val="1"/>
          <c:order val="1"/>
          <c:tx>
            <c:strRef>
              <c:f>'BASE graf Objet-ação'!$E$49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Objet-ação'!$C$50:$C$53</c:f>
              <c:strCache>
                <c:ptCount val="4"/>
                <c:pt idx="0">
                  <c:v>Atenção integral a saúde da mulher e adolescente</c:v>
                </c:pt>
                <c:pt idx="1">
                  <c:v>Promoção do controle do câncer do colo do útero e mama</c:v>
                </c:pt>
                <c:pt idx="2">
                  <c:v>Fortalecimento da Rede Cegonha</c:v>
                </c:pt>
                <c:pt idx="3">
                  <c:v>Promoção da atenção integral a saúde da criança</c:v>
                </c:pt>
              </c:strCache>
            </c:strRef>
          </c:cat>
          <c:val>
            <c:numRef>
              <c:f>'BASE graf Objet-ação'!$E$50:$E$53</c:f>
              <c:numCache>
                <c:formatCode>_(* #,##0.00_);_(* \(#,##0.00\);_(* "-"??_);_(@_)</c:formatCode>
                <c:ptCount val="4"/>
                <c:pt idx="0">
                  <c:v>3386.25</c:v>
                </c:pt>
                <c:pt idx="1">
                  <c:v>138359.10999999999</c:v>
                </c:pt>
                <c:pt idx="2">
                  <c:v>44705.11</c:v>
                </c:pt>
                <c:pt idx="3">
                  <c:v>1891.39</c:v>
                </c:pt>
              </c:numCache>
            </c:numRef>
          </c:val>
        </c:ser>
        <c:ser>
          <c:idx val="2"/>
          <c:order val="2"/>
          <c:tx>
            <c:strRef>
              <c:f>'BASE graf Objet-ação'!$F$49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Objet-ação'!$C$50:$C$53</c:f>
              <c:strCache>
                <c:ptCount val="4"/>
                <c:pt idx="0">
                  <c:v>Atenção integral a saúde da mulher e adolescente</c:v>
                </c:pt>
                <c:pt idx="1">
                  <c:v>Promoção do controle do câncer do colo do útero e mama</c:v>
                </c:pt>
                <c:pt idx="2">
                  <c:v>Fortalecimento da Rede Cegonha</c:v>
                </c:pt>
                <c:pt idx="3">
                  <c:v>Promoção da atenção integral a saúde da criança</c:v>
                </c:pt>
              </c:strCache>
            </c:strRef>
          </c:cat>
          <c:val>
            <c:numRef>
              <c:f>'BASE graf Objet-ação'!$F$50:$F$53</c:f>
              <c:numCache>
                <c:formatCode>_(* #,##0.00_);_(* \(#,##0.00\);_(* "-"??_);_(@_)</c:formatCode>
                <c:ptCount val="4"/>
                <c:pt idx="0">
                  <c:v>3386.25</c:v>
                </c:pt>
                <c:pt idx="1">
                  <c:v>138359.10999999999</c:v>
                </c:pt>
                <c:pt idx="2">
                  <c:v>44705.11</c:v>
                </c:pt>
                <c:pt idx="3">
                  <c:v>1891.39</c:v>
                </c:pt>
              </c:numCache>
            </c:numRef>
          </c:val>
        </c:ser>
        <c:ser>
          <c:idx val="3"/>
          <c:order val="3"/>
          <c:tx>
            <c:strRef>
              <c:f>'BASE graf Objet-ação'!$G$49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5001981611679748E-2"/>
                  <c:y val="-1.2671756766127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001981611679748E-2"/>
                  <c:y val="-1.0559797305106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317875380715526E-2"/>
                  <c:y val="-1.2671756766127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'BASE graf Objet-ação'!$C$50:$C$53</c:f>
              <c:strCache>
                <c:ptCount val="4"/>
                <c:pt idx="0">
                  <c:v>Atenção integral a saúde da mulher e adolescente</c:v>
                </c:pt>
                <c:pt idx="1">
                  <c:v>Promoção do controle do câncer do colo do útero e mama</c:v>
                </c:pt>
                <c:pt idx="2">
                  <c:v>Fortalecimento da Rede Cegonha</c:v>
                </c:pt>
                <c:pt idx="3">
                  <c:v>Promoção da atenção integral a saúde da criança</c:v>
                </c:pt>
              </c:strCache>
            </c:strRef>
          </c:cat>
          <c:val>
            <c:numRef>
              <c:f>'BASE graf Objet-ação'!$G$50:$G$53</c:f>
              <c:numCache>
                <c:formatCode>0.00%</c:formatCode>
                <c:ptCount val="4"/>
                <c:pt idx="0">
                  <c:v>1.189827828531272E-2</c:v>
                </c:pt>
                <c:pt idx="1">
                  <c:v>0.53123506419707578</c:v>
                </c:pt>
                <c:pt idx="2">
                  <c:v>0.49342299286991459</c:v>
                </c:pt>
                <c:pt idx="3">
                  <c:v>0.9996775898520085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22824576"/>
        <c:axId val="422838656"/>
        <c:axId val="0"/>
      </c:bar3DChart>
      <c:catAx>
        <c:axId val="42282457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22838656"/>
        <c:crosses val="autoZero"/>
        <c:auto val="1"/>
        <c:lblAlgn val="ctr"/>
        <c:lblOffset val="100"/>
        <c:noMultiLvlLbl val="0"/>
      </c:catAx>
      <c:valAx>
        <c:axId val="422838656"/>
        <c:scaling>
          <c:orientation val="minMax"/>
        </c:scaling>
        <c:delete val="0"/>
        <c:axPos val="b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2282457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7"/>
          <c:order val="7"/>
          <c:explosion val="25"/>
          <c:dLbls>
            <c:dLbl>
              <c:idx val="0"/>
              <c:layout>
                <c:manualLayout>
                  <c:x val="9.5067596704440385E-2"/>
                  <c:y val="8.315392537958071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5.9317170661724157E-2"/>
                  <c:y val="-8.098607927173660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2.0855464749370785E-2"/>
                  <c:y val="-9.89765440712316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2.6719305229026467E-2"/>
                  <c:y val="-0.1037233795142695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7.6770720603052581E-2"/>
                  <c:y val="-7.735207149739194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'Anexo11-Jan a dez-Obj-T.Fol (2'!$A$5:$B$13</c:f>
              <c:strCache>
                <c:ptCount val="9"/>
                <c:pt idx="0">
                  <c:v>Aten. Especializada</c:v>
                </c:pt>
                <c:pt idx="1">
                  <c:v>Vig. Em Saúde</c:v>
                </c:pt>
                <c:pt idx="2">
                  <c:v>Atenção Primária</c:v>
                </c:pt>
                <c:pt idx="3">
                  <c:v>Gestão/ Manutenção</c:v>
                </c:pt>
                <c:pt idx="4">
                  <c:v>Sangue</c:v>
                </c:pt>
                <c:pt idx="5">
                  <c:v>Saúde Mental</c:v>
                </c:pt>
                <c:pt idx="6">
                  <c:v>Educação</c:v>
                </c:pt>
                <c:pt idx="7">
                  <c:v>Gestão Estratégica</c:v>
                </c:pt>
                <c:pt idx="8">
                  <c:v>Assis. Farmacêutica</c:v>
                </c:pt>
              </c:strCache>
            </c:strRef>
          </c:cat>
          <c:val>
            <c:numRef>
              <c:f>'Anexo11-Jan a dez-Obj-T.Fol (2'!$J$5:$J$13</c:f>
              <c:numCache>
                <c:formatCode>0.00%</c:formatCode>
                <c:ptCount val="9"/>
                <c:pt idx="0">
                  <c:v>0.83320561980250374</c:v>
                </c:pt>
                <c:pt idx="1">
                  <c:v>3.9661201191252708E-2</c:v>
                </c:pt>
                <c:pt idx="2">
                  <c:v>3.8453580609980179E-2</c:v>
                </c:pt>
                <c:pt idx="3">
                  <c:v>3.2857330284900392E-2</c:v>
                </c:pt>
                <c:pt idx="4">
                  <c:v>3.305379205968733E-2</c:v>
                </c:pt>
                <c:pt idx="5">
                  <c:v>6.0344048122853598E-3</c:v>
                </c:pt>
                <c:pt idx="6">
                  <c:v>4.1088245709126805E-3</c:v>
                </c:pt>
                <c:pt idx="7">
                  <c:v>8.9387468098677987E-3</c:v>
                </c:pt>
                <c:pt idx="8">
                  <c:v>3.6864998586097308E-3</c:v>
                </c:pt>
              </c:numCache>
            </c:numRef>
          </c:val>
        </c:ser>
        <c:ser>
          <c:idx val="6"/>
          <c:order val="6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'Anexo11-Jan a dez-Obj-T.Fol (2'!$A$5:$B$13</c:f>
              <c:strCache>
                <c:ptCount val="9"/>
                <c:pt idx="0">
                  <c:v>Aten. Especializada</c:v>
                </c:pt>
                <c:pt idx="1">
                  <c:v>Vig. Em Saúde</c:v>
                </c:pt>
                <c:pt idx="2">
                  <c:v>Atenção Primária</c:v>
                </c:pt>
                <c:pt idx="3">
                  <c:v>Gestão/ Manutenção</c:v>
                </c:pt>
                <c:pt idx="4">
                  <c:v>Sangue</c:v>
                </c:pt>
                <c:pt idx="5">
                  <c:v>Saúde Mental</c:v>
                </c:pt>
                <c:pt idx="6">
                  <c:v>Educação</c:v>
                </c:pt>
                <c:pt idx="7">
                  <c:v>Gestão Estratégica</c:v>
                </c:pt>
                <c:pt idx="8">
                  <c:v>Assis. Farmacêutica</c:v>
                </c:pt>
              </c:strCache>
            </c:strRef>
          </c:cat>
          <c:val>
            <c:numRef>
              <c:f>'Anexo11-Jan a dez-Obj-T.Fol (2'!$I$5:$I$13</c:f>
            </c:numRef>
          </c:val>
        </c:ser>
        <c:ser>
          <c:idx val="5"/>
          <c:order val="5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'Anexo11-Jan a dez-Obj-T.Fol (2'!$A$5:$B$13</c:f>
              <c:strCache>
                <c:ptCount val="9"/>
                <c:pt idx="0">
                  <c:v>Aten. Especializada</c:v>
                </c:pt>
                <c:pt idx="1">
                  <c:v>Vig. Em Saúde</c:v>
                </c:pt>
                <c:pt idx="2">
                  <c:v>Atenção Primária</c:v>
                </c:pt>
                <c:pt idx="3">
                  <c:v>Gestão/ Manutenção</c:v>
                </c:pt>
                <c:pt idx="4">
                  <c:v>Sangue</c:v>
                </c:pt>
                <c:pt idx="5">
                  <c:v>Saúde Mental</c:v>
                </c:pt>
                <c:pt idx="6">
                  <c:v>Educação</c:v>
                </c:pt>
                <c:pt idx="7">
                  <c:v>Gestão Estratégica</c:v>
                </c:pt>
                <c:pt idx="8">
                  <c:v>Assis. Farmacêutica</c:v>
                </c:pt>
              </c:strCache>
            </c:strRef>
          </c:cat>
          <c:val>
            <c:numRef>
              <c:f>'Anexo11-Jan a dez-Obj-T.Fol (2'!$H$5:$H$13</c:f>
            </c:numRef>
          </c:val>
        </c:ser>
        <c:ser>
          <c:idx val="4"/>
          <c:order val="4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'Anexo11-Jan a dez-Obj-T.Fol (2'!$A$5:$B$13</c:f>
              <c:strCache>
                <c:ptCount val="9"/>
                <c:pt idx="0">
                  <c:v>Aten. Especializada</c:v>
                </c:pt>
                <c:pt idx="1">
                  <c:v>Vig. Em Saúde</c:v>
                </c:pt>
                <c:pt idx="2">
                  <c:v>Atenção Primária</c:v>
                </c:pt>
                <c:pt idx="3">
                  <c:v>Gestão/ Manutenção</c:v>
                </c:pt>
                <c:pt idx="4">
                  <c:v>Sangue</c:v>
                </c:pt>
                <c:pt idx="5">
                  <c:v>Saúde Mental</c:v>
                </c:pt>
                <c:pt idx="6">
                  <c:v>Educação</c:v>
                </c:pt>
                <c:pt idx="7">
                  <c:v>Gestão Estratégica</c:v>
                </c:pt>
                <c:pt idx="8">
                  <c:v>Assis. Farmacêutica</c:v>
                </c:pt>
              </c:strCache>
            </c:strRef>
          </c:cat>
          <c:val>
            <c:numRef>
              <c:f>'Anexo11-Jan a dez-Obj-T.Fol (2'!$G$5:$G$13</c:f>
            </c:numRef>
          </c:val>
        </c:ser>
        <c:ser>
          <c:idx val="3"/>
          <c:order val="3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'Anexo11-Jan a dez-Obj-T.Fol (2'!$A$5:$B$13</c:f>
              <c:strCache>
                <c:ptCount val="9"/>
                <c:pt idx="0">
                  <c:v>Aten. Especializada</c:v>
                </c:pt>
                <c:pt idx="1">
                  <c:v>Vig. Em Saúde</c:v>
                </c:pt>
                <c:pt idx="2">
                  <c:v>Atenção Primária</c:v>
                </c:pt>
                <c:pt idx="3">
                  <c:v>Gestão/ Manutenção</c:v>
                </c:pt>
                <c:pt idx="4">
                  <c:v>Sangue</c:v>
                </c:pt>
                <c:pt idx="5">
                  <c:v>Saúde Mental</c:v>
                </c:pt>
                <c:pt idx="6">
                  <c:v>Educação</c:v>
                </c:pt>
                <c:pt idx="7">
                  <c:v>Gestão Estratégica</c:v>
                </c:pt>
                <c:pt idx="8">
                  <c:v>Assis. Farmacêutica</c:v>
                </c:pt>
              </c:strCache>
            </c:strRef>
          </c:cat>
          <c:val>
            <c:numRef>
              <c:f>'Anexo11-Jan a dez-Obj-T.Fol (2'!$F$5:$F$13</c:f>
            </c:numRef>
          </c:val>
        </c:ser>
        <c:ser>
          <c:idx val="2"/>
          <c:order val="2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'Anexo11-Jan a dez-Obj-T.Fol (2'!$A$5:$B$13</c:f>
              <c:strCache>
                <c:ptCount val="9"/>
                <c:pt idx="0">
                  <c:v>Aten. Especializada</c:v>
                </c:pt>
                <c:pt idx="1">
                  <c:v>Vig. Em Saúde</c:v>
                </c:pt>
                <c:pt idx="2">
                  <c:v>Atenção Primária</c:v>
                </c:pt>
                <c:pt idx="3">
                  <c:v>Gestão/ Manutenção</c:v>
                </c:pt>
                <c:pt idx="4">
                  <c:v>Sangue</c:v>
                </c:pt>
                <c:pt idx="5">
                  <c:v>Saúde Mental</c:v>
                </c:pt>
                <c:pt idx="6">
                  <c:v>Educação</c:v>
                </c:pt>
                <c:pt idx="7">
                  <c:v>Gestão Estratégica</c:v>
                </c:pt>
                <c:pt idx="8">
                  <c:v>Assis. Farmacêutica</c:v>
                </c:pt>
              </c:strCache>
            </c:strRef>
          </c:cat>
          <c:val>
            <c:numRef>
              <c:f>'Anexo11-Jan a dez-Obj-T.Fol (2'!$E$5:$E$13</c:f>
            </c:numRef>
          </c:val>
        </c:ser>
        <c:ser>
          <c:idx val="1"/>
          <c:order val="1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'Anexo11-Jan a dez-Obj-T.Fol (2'!$A$5:$B$13</c:f>
              <c:strCache>
                <c:ptCount val="9"/>
                <c:pt idx="0">
                  <c:v>Aten. Especializada</c:v>
                </c:pt>
                <c:pt idx="1">
                  <c:v>Vig. Em Saúde</c:v>
                </c:pt>
                <c:pt idx="2">
                  <c:v>Atenção Primária</c:v>
                </c:pt>
                <c:pt idx="3">
                  <c:v>Gestão/ Manutenção</c:v>
                </c:pt>
                <c:pt idx="4">
                  <c:v>Sangue</c:v>
                </c:pt>
                <c:pt idx="5">
                  <c:v>Saúde Mental</c:v>
                </c:pt>
                <c:pt idx="6">
                  <c:v>Educação</c:v>
                </c:pt>
                <c:pt idx="7">
                  <c:v>Gestão Estratégica</c:v>
                </c:pt>
                <c:pt idx="8">
                  <c:v>Assis. Farmacêutica</c:v>
                </c:pt>
              </c:strCache>
            </c:strRef>
          </c:cat>
          <c:val>
            <c:numRef>
              <c:f>'Anexo11-Jan a dez-Obj-T.Fol (2'!$D$5:$D$13</c:f>
            </c:numRef>
          </c:val>
        </c:ser>
        <c:ser>
          <c:idx val="0"/>
          <c:order val="0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'Anexo11-Jan a dez-Obj-T.Fol (2'!$A$5:$B$13</c:f>
              <c:strCache>
                <c:ptCount val="9"/>
                <c:pt idx="0">
                  <c:v>Aten. Especializada</c:v>
                </c:pt>
                <c:pt idx="1">
                  <c:v>Vig. Em Saúde</c:v>
                </c:pt>
                <c:pt idx="2">
                  <c:v>Atenção Primária</c:v>
                </c:pt>
                <c:pt idx="3">
                  <c:v>Gestão/ Manutenção</c:v>
                </c:pt>
                <c:pt idx="4">
                  <c:v>Sangue</c:v>
                </c:pt>
                <c:pt idx="5">
                  <c:v>Saúde Mental</c:v>
                </c:pt>
                <c:pt idx="6">
                  <c:v>Educação</c:v>
                </c:pt>
                <c:pt idx="7">
                  <c:v>Gestão Estratégica</c:v>
                </c:pt>
                <c:pt idx="8">
                  <c:v>Assis. Farmacêutica</c:v>
                </c:pt>
              </c:strCache>
            </c:strRef>
          </c:cat>
          <c:val>
            <c:numRef>
              <c:f>'Anexo11-Jan a dez-Obj-T.Fol (2'!$C$5:$C$13</c:f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'Tes2002-2013 EC 29Matriz'!$B$24</c:f>
              <c:strCache>
                <c:ptCount val="1"/>
                <c:pt idx="0">
                  <c:v>EC 29</c:v>
                </c:pt>
              </c:strCache>
            </c:strRef>
          </c:tx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'Tes2002-2013 EC 29Matriz'!$A$25:$A$38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'Tes2002-2013 EC 29Matriz'!$B$25:$B$38</c:f>
              <c:numCache>
                <c:formatCode>0.00</c:formatCode>
                <c:ptCount val="14"/>
                <c:pt idx="0">
                  <c:v>11.48</c:v>
                </c:pt>
                <c:pt idx="1">
                  <c:v>11.32</c:v>
                </c:pt>
                <c:pt idx="2">
                  <c:v>12.02</c:v>
                </c:pt>
                <c:pt idx="3">
                  <c:v>12.049999999999999</c:v>
                </c:pt>
                <c:pt idx="4">
                  <c:v>13.52</c:v>
                </c:pt>
                <c:pt idx="5">
                  <c:v>14.74</c:v>
                </c:pt>
                <c:pt idx="6">
                  <c:v>13.79</c:v>
                </c:pt>
                <c:pt idx="7">
                  <c:v>15.68</c:v>
                </c:pt>
                <c:pt idx="8">
                  <c:v>17.239999999999998</c:v>
                </c:pt>
                <c:pt idx="9">
                  <c:v>18.72</c:v>
                </c:pt>
                <c:pt idx="10">
                  <c:v>18.48</c:v>
                </c:pt>
                <c:pt idx="11">
                  <c:v>20.68</c:v>
                </c:pt>
                <c:pt idx="12">
                  <c:v>21.470000000000002</c:v>
                </c:pt>
                <c:pt idx="13" formatCode="General">
                  <c:v>19.170000000000002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'Tes2002-2013 EC 29Matriz'!$C$24</c:f>
              <c:strCache>
                <c:ptCount val="1"/>
                <c:pt idx="0">
                  <c:v>Pessoal e Encargos</c:v>
                </c:pt>
              </c:strCache>
            </c:strRef>
          </c:tx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'Tes2002-2013 EC 29Matriz'!$A$25:$A$38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'Tes2002-2013 EC 29Matriz'!$C$25:$C$38</c:f>
              <c:numCache>
                <c:formatCode>0.00</c:formatCode>
                <c:ptCount val="14"/>
                <c:pt idx="0">
                  <c:v>6.6</c:v>
                </c:pt>
                <c:pt idx="1">
                  <c:v>7.11</c:v>
                </c:pt>
                <c:pt idx="2">
                  <c:v>8.8699999999999992</c:v>
                </c:pt>
                <c:pt idx="3">
                  <c:v>7.78</c:v>
                </c:pt>
                <c:pt idx="4">
                  <c:v>10.36</c:v>
                </c:pt>
                <c:pt idx="5">
                  <c:v>10.130000000000001</c:v>
                </c:pt>
                <c:pt idx="6">
                  <c:v>8.94</c:v>
                </c:pt>
                <c:pt idx="7">
                  <c:v>11.89</c:v>
                </c:pt>
                <c:pt idx="8">
                  <c:v>12.58</c:v>
                </c:pt>
                <c:pt idx="9">
                  <c:v>13.81</c:v>
                </c:pt>
                <c:pt idx="10">
                  <c:v>13.33</c:v>
                </c:pt>
                <c:pt idx="11">
                  <c:v>16.88</c:v>
                </c:pt>
                <c:pt idx="12">
                  <c:v>16</c:v>
                </c:pt>
                <c:pt idx="13" formatCode="General">
                  <c:v>15.74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'Tes2002-2013 EC 29Matriz'!$D$24</c:f>
              <c:strCache>
                <c:ptCount val="1"/>
                <c:pt idx="0">
                  <c:v>Outras Despesas Correntes</c:v>
                </c:pt>
              </c:strCache>
            </c:strRef>
          </c:tx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'Tes2002-2013 EC 29Matriz'!$A$25:$A$38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'Tes2002-2013 EC 29Matriz'!$D$25:$D$38</c:f>
              <c:numCache>
                <c:formatCode>0.00</c:formatCode>
                <c:ptCount val="14"/>
                <c:pt idx="0">
                  <c:v>2.14</c:v>
                </c:pt>
                <c:pt idx="1">
                  <c:v>2.76</c:v>
                </c:pt>
                <c:pt idx="2">
                  <c:v>2.3199999999999998</c:v>
                </c:pt>
                <c:pt idx="3">
                  <c:v>3.49</c:v>
                </c:pt>
                <c:pt idx="4">
                  <c:v>2.98</c:v>
                </c:pt>
                <c:pt idx="5">
                  <c:v>4.3899999999999997</c:v>
                </c:pt>
                <c:pt idx="6">
                  <c:v>4.4400000000000004</c:v>
                </c:pt>
                <c:pt idx="7">
                  <c:v>3.69</c:v>
                </c:pt>
                <c:pt idx="8">
                  <c:v>4.17</c:v>
                </c:pt>
                <c:pt idx="9">
                  <c:v>4.87</c:v>
                </c:pt>
                <c:pt idx="10">
                  <c:v>5.1100000000000003</c:v>
                </c:pt>
                <c:pt idx="11">
                  <c:v>3.77</c:v>
                </c:pt>
                <c:pt idx="12">
                  <c:v>5.44</c:v>
                </c:pt>
                <c:pt idx="13" formatCode="General">
                  <c:v>3.37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'Tes2002-2013 EC 29Matriz'!$E$24</c:f>
              <c:strCache>
                <c:ptCount val="1"/>
                <c:pt idx="0">
                  <c:v>Investimentos  (Inv+Inversão Financ)</c:v>
                </c:pt>
              </c:strCache>
            </c:strRef>
          </c:tx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'Tes2002-2013 EC 29Matriz'!$A$25:$A$38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'Tes2002-2013 EC 29Matriz'!$E$25:$E$38</c:f>
              <c:numCache>
                <c:formatCode>0.00</c:formatCode>
                <c:ptCount val="14"/>
                <c:pt idx="0">
                  <c:v>2.74</c:v>
                </c:pt>
                <c:pt idx="1">
                  <c:v>1.45</c:v>
                </c:pt>
                <c:pt idx="2">
                  <c:v>0.83</c:v>
                </c:pt>
                <c:pt idx="3">
                  <c:v>0.78</c:v>
                </c:pt>
                <c:pt idx="4">
                  <c:v>0.18</c:v>
                </c:pt>
                <c:pt idx="5">
                  <c:v>0.22</c:v>
                </c:pt>
                <c:pt idx="6">
                  <c:v>0.41</c:v>
                </c:pt>
                <c:pt idx="7">
                  <c:v>0.1</c:v>
                </c:pt>
                <c:pt idx="8">
                  <c:v>0.49</c:v>
                </c:pt>
                <c:pt idx="9">
                  <c:v>0.04</c:v>
                </c:pt>
                <c:pt idx="10">
                  <c:v>0.04</c:v>
                </c:pt>
                <c:pt idx="11">
                  <c:v>0.03</c:v>
                </c:pt>
                <c:pt idx="12">
                  <c:v>0.03</c:v>
                </c:pt>
                <c:pt idx="13" formatCode="General">
                  <c:v>0.06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6326656"/>
        <c:axId val="426340736"/>
      </c:lineChart>
      <c:catAx>
        <c:axId val="426326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6340736"/>
        <c:crosses val="autoZero"/>
        <c:auto val="1"/>
        <c:lblAlgn val="ctr"/>
        <c:lblOffset val="100"/>
        <c:noMultiLvlLbl val="0"/>
      </c:catAx>
      <c:valAx>
        <c:axId val="42634073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4263266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'Tes2002-2015Linha'!$A$6</c:f>
              <c:strCache>
                <c:ptCount val="1"/>
                <c:pt idx="0">
                  <c:v>Pessoal e Encargos</c:v>
                </c:pt>
              </c:strCache>
            </c:strRef>
          </c:tx>
          <c:cat>
            <c:numRef>
              <c:f>'Tes2002-2015Linha'!$B$5:$O$5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'Tes2002-2015Linha'!$B$6:$O$6</c:f>
              <c:numCache>
                <c:formatCode>_(* #,##0_);_(* \(#,##0\);_(* "-"??_);_(@_)</c:formatCode>
                <c:ptCount val="14"/>
                <c:pt idx="0">
                  <c:v>81687507.120000005</c:v>
                </c:pt>
                <c:pt idx="1">
                  <c:v>99277532.400000006</c:v>
                </c:pt>
                <c:pt idx="2">
                  <c:v>132621187.45</c:v>
                </c:pt>
                <c:pt idx="3">
                  <c:v>152229051.93000001</c:v>
                </c:pt>
                <c:pt idx="4">
                  <c:v>210750948.83000001</c:v>
                </c:pt>
                <c:pt idx="5">
                  <c:v>235265349.90000001</c:v>
                </c:pt>
                <c:pt idx="6">
                  <c:v>262917363.22</c:v>
                </c:pt>
                <c:pt idx="7">
                  <c:v>323467295.91000003</c:v>
                </c:pt>
                <c:pt idx="8">
                  <c:v>397208631.44999999</c:v>
                </c:pt>
                <c:pt idx="9">
                  <c:v>538446750.02999997</c:v>
                </c:pt>
                <c:pt idx="10">
                  <c:v>565658085.13999999</c:v>
                </c:pt>
                <c:pt idx="11">
                  <c:v>766800385.55999994</c:v>
                </c:pt>
                <c:pt idx="12">
                  <c:v>799088990.36000001</c:v>
                </c:pt>
                <c:pt idx="13">
                  <c:v>846887595.21000004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'Tes2002-2015Linha'!$A$7</c:f>
              <c:strCache>
                <c:ptCount val="1"/>
                <c:pt idx="0">
                  <c:v>Outras Despesas Correntes</c:v>
                </c:pt>
              </c:strCache>
            </c:strRef>
          </c:tx>
          <c:cat>
            <c:numRef>
              <c:f>'Tes2002-2015Linha'!$B$5:$O$5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'Tes2002-2015Linha'!$B$7:$O$7</c:f>
              <c:numCache>
                <c:formatCode>_(* #,##0_);_(* \(#,##0\);_(* "-"??_);_(@_)</c:formatCode>
                <c:ptCount val="14"/>
                <c:pt idx="0">
                  <c:v>26508829.120000001</c:v>
                </c:pt>
                <c:pt idx="1">
                  <c:v>38522204.240000002</c:v>
                </c:pt>
                <c:pt idx="2">
                  <c:v>34678781.609999999</c:v>
                </c:pt>
                <c:pt idx="3">
                  <c:v>68232377.230000004</c:v>
                </c:pt>
                <c:pt idx="4">
                  <c:v>60611726.899999999</c:v>
                </c:pt>
                <c:pt idx="5">
                  <c:v>102000986.08</c:v>
                </c:pt>
                <c:pt idx="6">
                  <c:v>130700962.59999999</c:v>
                </c:pt>
                <c:pt idx="7">
                  <c:v>100277959.18000001</c:v>
                </c:pt>
                <c:pt idx="8">
                  <c:v>131693017.92</c:v>
                </c:pt>
                <c:pt idx="9">
                  <c:v>189619812.41999999</c:v>
                </c:pt>
                <c:pt idx="10" formatCode="_(* #,##0.00_);_(* \(#,##0.00\);_(* &quot;-&quot;??_);_(@_)">
                  <c:v>217065748.58000001</c:v>
                </c:pt>
                <c:pt idx="11">
                  <c:v>171546663.13</c:v>
                </c:pt>
                <c:pt idx="12">
                  <c:v>271730944.17000002</c:v>
                </c:pt>
                <c:pt idx="13">
                  <c:v>181287626.08000001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'Tes2002-2015Linha'!$A$8</c:f>
              <c:strCache>
                <c:ptCount val="1"/>
                <c:pt idx="0">
                  <c:v>Investimentos  (Inv+Inversão Financ)</c:v>
                </c:pt>
              </c:strCache>
            </c:strRef>
          </c:tx>
          <c:cat>
            <c:numRef>
              <c:f>'Tes2002-2015Linha'!$B$5:$O$5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'Tes2002-2015Linha'!$B$8:$O$8</c:f>
              <c:numCache>
                <c:formatCode>_(* #,##0_);_(* \(#,##0\);_(* "-"??_);_(@_)</c:formatCode>
                <c:ptCount val="14"/>
                <c:pt idx="0">
                  <c:v>33928442.789999999</c:v>
                </c:pt>
                <c:pt idx="1">
                  <c:v>20233425.440000001</c:v>
                </c:pt>
                <c:pt idx="2">
                  <c:v>12422875.279999999</c:v>
                </c:pt>
                <c:pt idx="3">
                  <c:v>15352990.640000001</c:v>
                </c:pt>
                <c:pt idx="4">
                  <c:v>3666382.28</c:v>
                </c:pt>
                <c:pt idx="5">
                  <c:v>5192296.0599999996</c:v>
                </c:pt>
                <c:pt idx="6">
                  <c:v>12196660.98</c:v>
                </c:pt>
                <c:pt idx="7">
                  <c:v>2613618.15</c:v>
                </c:pt>
                <c:pt idx="8">
                  <c:v>15491527.359999999</c:v>
                </c:pt>
                <c:pt idx="9">
                  <c:v>1517898.17</c:v>
                </c:pt>
                <c:pt idx="10">
                  <c:v>1704795.09</c:v>
                </c:pt>
                <c:pt idx="11">
                  <c:v>1459051.03</c:v>
                </c:pt>
                <c:pt idx="12">
                  <c:v>1415266.15</c:v>
                </c:pt>
                <c:pt idx="13">
                  <c:v>2361514.41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8805504"/>
        <c:axId val="428807296"/>
      </c:lineChart>
      <c:catAx>
        <c:axId val="42880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28807296"/>
        <c:crosses val="autoZero"/>
        <c:auto val="1"/>
        <c:lblAlgn val="ctr"/>
        <c:lblOffset val="100"/>
        <c:noMultiLvlLbl val="0"/>
      </c:catAx>
      <c:valAx>
        <c:axId val="428807296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none"/>
        <c:minorTickMark val="none"/>
        <c:tickLblPos val="nextTo"/>
        <c:crossAx val="4288055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700"/>
      </a:pPr>
      <a:endParaRPr lang="pt-B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'Tes2002-2015Linha'!$A$20</c:f>
              <c:strCache>
                <c:ptCount val="1"/>
                <c:pt idx="0">
                  <c:v>Pessoal e Encargos</c:v>
                </c:pt>
              </c:strCache>
            </c:strRef>
          </c:tx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'Tes2002-2015Linha'!$B$19:$O$19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'Tes2002-2015Linha'!$B$20:$O$20</c:f>
              <c:numCache>
                <c:formatCode>0.00%</c:formatCode>
                <c:ptCount val="14"/>
                <c:pt idx="0">
                  <c:v>0.57475907927357273</c:v>
                </c:pt>
                <c:pt idx="1">
                  <c:v>0.62730889849679961</c:v>
                </c:pt>
                <c:pt idx="2">
                  <c:v>0.73792059205339533</c:v>
                </c:pt>
                <c:pt idx="3">
                  <c:v>0.6455459845500543</c:v>
                </c:pt>
                <c:pt idx="4">
                  <c:v>0.76628611668371427</c:v>
                </c:pt>
                <c:pt idx="5">
                  <c:v>0.68698910734421204</c:v>
                </c:pt>
                <c:pt idx="6">
                  <c:v>0.64738756582153545</c:v>
                </c:pt>
                <c:pt idx="7">
                  <c:v>0.75867377553087778</c:v>
                </c:pt>
                <c:pt idx="8">
                  <c:v>0.72963558000286988</c:v>
                </c:pt>
                <c:pt idx="9">
                  <c:v>0.73801820895240033</c:v>
                </c:pt>
                <c:pt idx="10">
                  <c:v>0.72110841474655052</c:v>
                </c:pt>
                <c:pt idx="11">
                  <c:v>0.81591339485879044</c:v>
                </c:pt>
                <c:pt idx="12">
                  <c:v>0.7452553223534768</c:v>
                </c:pt>
                <c:pt idx="13">
                  <c:v>0.82179272787858948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'Tes2002-2015Linha'!$A$21</c:f>
              <c:strCache>
                <c:ptCount val="1"/>
                <c:pt idx="0">
                  <c:v>Outras Despesas Correntes</c:v>
                </c:pt>
              </c:strCache>
            </c:strRef>
          </c:tx>
          <c:dLbls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'Tes2002-2015Linha'!$B$19:$O$19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'Tes2002-2015Linha'!$B$21:$O$21</c:f>
              <c:numCache>
                <c:formatCode>0.00%</c:formatCode>
                <c:ptCount val="14"/>
                <c:pt idx="0">
                  <c:v>0.18651799711857425</c:v>
                </c:pt>
                <c:pt idx="1">
                  <c:v>0.24341178638585043</c:v>
                </c:pt>
                <c:pt idx="2">
                  <c:v>0.19295700445292308</c:v>
                </c:pt>
                <c:pt idx="3">
                  <c:v>0.28934777283764074</c:v>
                </c:pt>
                <c:pt idx="4">
                  <c:v>0.22038299276725878</c:v>
                </c:pt>
                <c:pt idx="5">
                  <c:v>0.2978490729940193</c:v>
                </c:pt>
                <c:pt idx="6">
                  <c:v>0.32182803369035529</c:v>
                </c:pt>
                <c:pt idx="7">
                  <c:v>0.23519613529891287</c:v>
                </c:pt>
                <c:pt idx="8">
                  <c:v>0.24190791413978358</c:v>
                </c:pt>
                <c:pt idx="9">
                  <c:v>0.25990104747832815</c:v>
                </c:pt>
                <c:pt idx="10">
                  <c:v>0.27671828966354567</c:v>
                </c:pt>
                <c:pt idx="11">
                  <c:v>0.18253410265160014</c:v>
                </c:pt>
                <c:pt idx="12">
                  <c:v>0.2534247559831791</c:v>
                </c:pt>
                <c:pt idx="13">
                  <c:v>0.17591573381113773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'Tes2002-2015Linha'!$A$22</c:f>
              <c:strCache>
                <c:ptCount val="1"/>
                <c:pt idx="0">
                  <c:v>Investimentos  </c:v>
                </c:pt>
              </c:strCache>
            </c:strRef>
          </c:tx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'Tes2002-2015Linha'!$B$19:$O$19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'Tes2002-2015Linha'!$B$22:$O$22</c:f>
              <c:numCache>
                <c:formatCode>0.00%</c:formatCode>
                <c:ptCount val="14"/>
                <c:pt idx="0">
                  <c:v>0.23872292381893517</c:v>
                </c:pt>
                <c:pt idx="1">
                  <c:v>0.12784975128555395</c:v>
                </c:pt>
                <c:pt idx="2">
                  <c:v>6.9122405385483435E-2</c:v>
                </c:pt>
                <c:pt idx="3">
                  <c:v>6.5106241764180492E-2</c:v>
                </c:pt>
                <c:pt idx="4">
                  <c:v>1.3330890585386798E-2</c:v>
                </c:pt>
                <c:pt idx="5">
                  <c:v>1.5161819778571093E-2</c:v>
                </c:pt>
                <c:pt idx="6">
                  <c:v>3.0032123273599224E-2</c:v>
                </c:pt>
                <c:pt idx="7">
                  <c:v>6.130089733115511E-3</c:v>
                </c:pt>
                <c:pt idx="8">
                  <c:v>2.8456505361381484E-2</c:v>
                </c:pt>
                <c:pt idx="9">
                  <c:v>2.080496332707201E-3</c:v>
                </c:pt>
                <c:pt idx="10">
                  <c:v>2.1732953476893053E-3</c:v>
                </c:pt>
                <c:pt idx="11">
                  <c:v>1.5525021916754957E-3</c:v>
                </c:pt>
                <c:pt idx="12">
                  <c:v>1.3199213649021022E-3</c:v>
                </c:pt>
                <c:pt idx="13">
                  <c:v>2.2915383102727759E-3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8864256"/>
        <c:axId val="428865792"/>
      </c:lineChart>
      <c:catAx>
        <c:axId val="428864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8865792"/>
        <c:crosses val="autoZero"/>
        <c:auto val="1"/>
        <c:lblAlgn val="ctr"/>
        <c:lblOffset val="100"/>
        <c:noMultiLvlLbl val="0"/>
      </c:catAx>
      <c:valAx>
        <c:axId val="42886579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428864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422302040707425"/>
          <c:y val="0.41752667514498831"/>
          <c:w val="0.21297986973356409"/>
          <c:h val="0.15292141317386876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253226291796538"/>
          <c:y val="3.0116352166005989E-2"/>
          <c:w val="0.80970101732190003"/>
          <c:h val="0.6487849119015857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'Base Graf Objet'!$G$5</c:f>
              <c:strCache>
                <c:ptCount val="1"/>
                <c:pt idx="0">
                  <c:v>Orçamento Inicial (R$)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cat>
            <c:strRef>
              <c:f>'Base Graf Objet'!$F$6:$F$16</c:f>
              <c:strCache>
                <c:ptCount val="11"/>
                <c:pt idx="0">
                  <c:v>Mulher e Criança</c:v>
                </c:pt>
                <c:pt idx="1">
                  <c:v>Comunicação</c:v>
                </c:pt>
                <c:pt idx="2">
                  <c:v>Gestão</c:v>
                </c:pt>
                <c:pt idx="3">
                  <c:v>Saúde Mental</c:v>
                </c:pt>
                <c:pt idx="4">
                  <c:v>Educação</c:v>
                </c:pt>
                <c:pt idx="5">
                  <c:v>Ass. Farmacêutica</c:v>
                </c:pt>
                <c:pt idx="6">
                  <c:v>At. Primária</c:v>
                </c:pt>
                <c:pt idx="7">
                  <c:v>Man. da Gestão</c:v>
                </c:pt>
                <c:pt idx="8">
                  <c:v>Sangue</c:v>
                </c:pt>
                <c:pt idx="9">
                  <c:v>Vigilância</c:v>
                </c:pt>
                <c:pt idx="10">
                  <c:v>At. Especializada</c:v>
                </c:pt>
              </c:strCache>
            </c:strRef>
          </c:cat>
          <c:val>
            <c:numRef>
              <c:f>'Base Graf Objet'!$G$6:$G$16</c:f>
              <c:numCache>
                <c:formatCode>_(* #,##0.00_);_(* \(#,##0.00\);_(* "-"??_);_(@_)</c:formatCode>
                <c:ptCount val="11"/>
                <c:pt idx="0">
                  <c:v>5296784</c:v>
                </c:pt>
                <c:pt idx="1">
                  <c:v>2000000</c:v>
                </c:pt>
                <c:pt idx="2">
                  <c:v>12533235</c:v>
                </c:pt>
                <c:pt idx="3">
                  <c:v>15500269</c:v>
                </c:pt>
                <c:pt idx="4">
                  <c:v>16573660</c:v>
                </c:pt>
                <c:pt idx="5">
                  <c:v>23390003</c:v>
                </c:pt>
                <c:pt idx="6">
                  <c:v>44147550</c:v>
                </c:pt>
                <c:pt idx="7">
                  <c:v>53841180</c:v>
                </c:pt>
                <c:pt idx="8">
                  <c:v>45402853</c:v>
                </c:pt>
                <c:pt idx="9">
                  <c:v>76040475</c:v>
                </c:pt>
                <c:pt idx="10">
                  <c:v>1344327084</c:v>
                </c:pt>
              </c:numCache>
            </c:numRef>
          </c:val>
        </c:ser>
        <c:ser>
          <c:idx val="1"/>
          <c:order val="1"/>
          <c:tx>
            <c:strRef>
              <c:f>'Base Graf Objet'!$H$5</c:f>
              <c:strCache>
                <c:ptCount val="1"/>
                <c:pt idx="0">
                  <c:v>Autorizado (R$)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'Base Graf Objet'!$F$6:$F$16</c:f>
              <c:strCache>
                <c:ptCount val="11"/>
                <c:pt idx="0">
                  <c:v>Mulher e Criança</c:v>
                </c:pt>
                <c:pt idx="1">
                  <c:v>Comunicação</c:v>
                </c:pt>
                <c:pt idx="2">
                  <c:v>Gestão</c:v>
                </c:pt>
                <c:pt idx="3">
                  <c:v>Saúde Mental</c:v>
                </c:pt>
                <c:pt idx="4">
                  <c:v>Educação</c:v>
                </c:pt>
                <c:pt idx="5">
                  <c:v>Ass. Farmacêutica</c:v>
                </c:pt>
                <c:pt idx="6">
                  <c:v>At. Primária</c:v>
                </c:pt>
                <c:pt idx="7">
                  <c:v>Man. da Gestão</c:v>
                </c:pt>
                <c:pt idx="8">
                  <c:v>Sangue</c:v>
                </c:pt>
                <c:pt idx="9">
                  <c:v>Vigilância</c:v>
                </c:pt>
                <c:pt idx="10">
                  <c:v>At. Especializada</c:v>
                </c:pt>
              </c:strCache>
            </c:strRef>
          </c:cat>
          <c:val>
            <c:numRef>
              <c:f>'Base Graf Objet'!$H$6:$H$16</c:f>
              <c:numCache>
                <c:formatCode>_(* #,##0.00_);_(* \(#,##0.00\);_(* "-"??_);_(@_)</c:formatCode>
                <c:ptCount val="11"/>
                <c:pt idx="0">
                  <c:v>637542</c:v>
                </c:pt>
                <c:pt idx="1">
                  <c:v>84453</c:v>
                </c:pt>
                <c:pt idx="2">
                  <c:v>14747462</c:v>
                </c:pt>
                <c:pt idx="3">
                  <c:v>7706967</c:v>
                </c:pt>
                <c:pt idx="4">
                  <c:v>14009025</c:v>
                </c:pt>
                <c:pt idx="5">
                  <c:v>11254752</c:v>
                </c:pt>
                <c:pt idx="6">
                  <c:v>34872448</c:v>
                </c:pt>
                <c:pt idx="7">
                  <c:v>37807499</c:v>
                </c:pt>
                <c:pt idx="8">
                  <c:v>39724056</c:v>
                </c:pt>
                <c:pt idx="9">
                  <c:v>63709808</c:v>
                </c:pt>
                <c:pt idx="10">
                  <c:v>1269519397</c:v>
                </c:pt>
              </c:numCache>
            </c:numRef>
          </c:val>
        </c:ser>
        <c:ser>
          <c:idx val="2"/>
          <c:order val="2"/>
          <c:tx>
            <c:strRef>
              <c:f>'Base Graf Objet'!$I$5</c:f>
              <c:strCache>
                <c:ptCount val="1"/>
                <c:pt idx="0">
                  <c:v>Empenhado 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Objet'!$F$6:$F$16</c:f>
              <c:strCache>
                <c:ptCount val="11"/>
                <c:pt idx="0">
                  <c:v>Mulher e Criança</c:v>
                </c:pt>
                <c:pt idx="1">
                  <c:v>Comunicação</c:v>
                </c:pt>
                <c:pt idx="2">
                  <c:v>Gestão</c:v>
                </c:pt>
                <c:pt idx="3">
                  <c:v>Saúde Mental</c:v>
                </c:pt>
                <c:pt idx="4">
                  <c:v>Educação</c:v>
                </c:pt>
                <c:pt idx="5">
                  <c:v>Ass. Farmacêutica</c:v>
                </c:pt>
                <c:pt idx="6">
                  <c:v>At. Primária</c:v>
                </c:pt>
                <c:pt idx="7">
                  <c:v>Man. da Gestão</c:v>
                </c:pt>
                <c:pt idx="8">
                  <c:v>Sangue</c:v>
                </c:pt>
                <c:pt idx="9">
                  <c:v>Vigilância</c:v>
                </c:pt>
                <c:pt idx="10">
                  <c:v>At. Especializada</c:v>
                </c:pt>
              </c:strCache>
            </c:strRef>
          </c:cat>
          <c:val>
            <c:numRef>
              <c:f>'Base Graf Objet'!$I$6:$I$16</c:f>
              <c:numCache>
                <c:formatCode>_(* #,##0.00_);_(* \(#,##0.00\);_(* "-"??_);_(@_)</c:formatCode>
                <c:ptCount val="11"/>
                <c:pt idx="0">
                  <c:v>188341.86</c:v>
                </c:pt>
                <c:pt idx="1">
                  <c:v>84452.11</c:v>
                </c:pt>
                <c:pt idx="2">
                  <c:v>9732619.6400000006</c:v>
                </c:pt>
                <c:pt idx="3">
                  <c:v>6837661.75</c:v>
                </c:pt>
                <c:pt idx="4">
                  <c:v>5295239.7699999996</c:v>
                </c:pt>
                <c:pt idx="5">
                  <c:v>9618695.8000000007</c:v>
                </c:pt>
                <c:pt idx="6">
                  <c:v>32778122.43</c:v>
                </c:pt>
                <c:pt idx="7">
                  <c:v>37124166.369999997</c:v>
                </c:pt>
                <c:pt idx="8">
                  <c:v>34727834.560000002</c:v>
                </c:pt>
                <c:pt idx="9">
                  <c:v>42285458.530000001</c:v>
                </c:pt>
                <c:pt idx="10">
                  <c:v>1134290566.72</c:v>
                </c:pt>
              </c:numCache>
            </c:numRef>
          </c:val>
        </c:ser>
        <c:ser>
          <c:idx val="3"/>
          <c:order val="3"/>
          <c:tx>
            <c:strRef>
              <c:f>'Base Graf Objet'!$J$5</c:f>
              <c:strCache>
                <c:ptCount val="1"/>
                <c:pt idx="0">
                  <c:v>Liquidado (R$)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'Base Graf Objet'!$F$6:$F$16</c:f>
              <c:strCache>
                <c:ptCount val="11"/>
                <c:pt idx="0">
                  <c:v>Mulher e Criança</c:v>
                </c:pt>
                <c:pt idx="1">
                  <c:v>Comunicação</c:v>
                </c:pt>
                <c:pt idx="2">
                  <c:v>Gestão</c:v>
                </c:pt>
                <c:pt idx="3">
                  <c:v>Saúde Mental</c:v>
                </c:pt>
                <c:pt idx="4">
                  <c:v>Educação</c:v>
                </c:pt>
                <c:pt idx="5">
                  <c:v>Ass. Farmacêutica</c:v>
                </c:pt>
                <c:pt idx="6">
                  <c:v>At. Primária</c:v>
                </c:pt>
                <c:pt idx="7">
                  <c:v>Man. da Gestão</c:v>
                </c:pt>
                <c:pt idx="8">
                  <c:v>Sangue</c:v>
                </c:pt>
                <c:pt idx="9">
                  <c:v>Vigilância</c:v>
                </c:pt>
                <c:pt idx="10">
                  <c:v>At. Especializada</c:v>
                </c:pt>
              </c:strCache>
            </c:strRef>
          </c:cat>
          <c:val>
            <c:numRef>
              <c:f>'Base Graf Objet'!$J$6:$J$16</c:f>
              <c:numCache>
                <c:formatCode>_(* #,##0.00_);_(* \(#,##0.00\);_(* "-"??_);_(@_)</c:formatCode>
                <c:ptCount val="11"/>
                <c:pt idx="0">
                  <c:v>188341.86</c:v>
                </c:pt>
                <c:pt idx="1">
                  <c:v>84452.11</c:v>
                </c:pt>
                <c:pt idx="2">
                  <c:v>9693586.0999999996</c:v>
                </c:pt>
                <c:pt idx="3">
                  <c:v>6837661.75</c:v>
                </c:pt>
                <c:pt idx="4">
                  <c:v>5290565.5199999996</c:v>
                </c:pt>
                <c:pt idx="5">
                  <c:v>9145134.2799999993</c:v>
                </c:pt>
                <c:pt idx="6">
                  <c:v>32777542.43</c:v>
                </c:pt>
                <c:pt idx="7">
                  <c:v>37124166.369999997</c:v>
                </c:pt>
                <c:pt idx="8">
                  <c:v>34727834.560000002</c:v>
                </c:pt>
                <c:pt idx="9">
                  <c:v>42035612.609999999</c:v>
                </c:pt>
                <c:pt idx="10">
                  <c:v>1132405437.6800001</c:v>
                </c:pt>
              </c:numCache>
            </c:numRef>
          </c:val>
        </c:ser>
        <c:ser>
          <c:idx val="4"/>
          <c:order val="4"/>
          <c:tx>
            <c:strRef>
              <c:f>'Base Graf Objet'!$K$5</c:f>
              <c:strCache>
                <c:ptCount val="1"/>
                <c:pt idx="0">
                  <c:v>% Empenho/Autorizado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5480643044619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1.785714285714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69283241114481E-3"/>
                  <c:y val="1.785714285714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2.0833333333333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1.785714285714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1.7857142857142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1.488095238095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0938566482228962E-3"/>
                  <c:y val="8.92857142857142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'Base Graf Objet'!$F$6:$F$16</c:f>
              <c:strCache>
                <c:ptCount val="11"/>
                <c:pt idx="0">
                  <c:v>Mulher e Criança</c:v>
                </c:pt>
                <c:pt idx="1">
                  <c:v>Comunicação</c:v>
                </c:pt>
                <c:pt idx="2">
                  <c:v>Gestão</c:v>
                </c:pt>
                <c:pt idx="3">
                  <c:v>Saúde Mental</c:v>
                </c:pt>
                <c:pt idx="4">
                  <c:v>Educação</c:v>
                </c:pt>
                <c:pt idx="5">
                  <c:v>Ass. Farmacêutica</c:v>
                </c:pt>
                <c:pt idx="6">
                  <c:v>At. Primária</c:v>
                </c:pt>
                <c:pt idx="7">
                  <c:v>Man. da Gestão</c:v>
                </c:pt>
                <c:pt idx="8">
                  <c:v>Sangue</c:v>
                </c:pt>
                <c:pt idx="9">
                  <c:v>Vigilância</c:v>
                </c:pt>
                <c:pt idx="10">
                  <c:v>At. Especializada</c:v>
                </c:pt>
              </c:strCache>
            </c:strRef>
          </c:cat>
          <c:val>
            <c:numRef>
              <c:f>'Base Graf Objet'!$K$6:$K$16</c:f>
              <c:numCache>
                <c:formatCode>0.00%</c:formatCode>
                <c:ptCount val="11"/>
                <c:pt idx="0">
                  <c:v>0.29541874888242653</c:v>
                </c:pt>
                <c:pt idx="1">
                  <c:v>0.99998946159402269</c:v>
                </c:pt>
                <c:pt idx="2">
                  <c:v>0.65995217617783997</c:v>
                </c:pt>
                <c:pt idx="3">
                  <c:v>0.88720527154196971</c:v>
                </c:pt>
                <c:pt idx="4">
                  <c:v>0.37798774504292765</c:v>
                </c:pt>
                <c:pt idx="5">
                  <c:v>0.85463418474258701</c:v>
                </c:pt>
                <c:pt idx="6">
                  <c:v>0.93994325921713329</c:v>
                </c:pt>
                <c:pt idx="7">
                  <c:v>0.981926002828169</c:v>
                </c:pt>
                <c:pt idx="8">
                  <c:v>0.87422680503722994</c:v>
                </c:pt>
                <c:pt idx="9">
                  <c:v>0.66371976085691553</c:v>
                </c:pt>
                <c:pt idx="10">
                  <c:v>0.89348029608719715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3229184"/>
        <c:axId val="193230720"/>
        <c:axId val="0"/>
      </c:bar3DChart>
      <c:catAx>
        <c:axId val="193229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93230720"/>
        <c:crosses val="autoZero"/>
        <c:auto val="1"/>
        <c:lblAlgn val="ctr"/>
        <c:lblOffset val="100"/>
        <c:noMultiLvlLbl val="0"/>
      </c:catAx>
      <c:valAx>
        <c:axId val="193230720"/>
        <c:scaling>
          <c:orientation val="minMax"/>
        </c:scaling>
        <c:delete val="0"/>
        <c:axPos val="b"/>
        <c:majorGridlines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9322918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7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493964716805939E-2"/>
          <c:y val="3.4682080924855488E-2"/>
          <c:w val="0.7093779015784587"/>
          <c:h val="0.87572254335260113"/>
        </c:manualLayout>
      </c:layout>
      <c:lineChart>
        <c:grouping val="standard"/>
        <c:varyColors val="0"/>
        <c:ser>
          <c:idx val="0"/>
          <c:order val="0"/>
          <c:tx>
            <c:strRef>
              <c:f>'Tes2002-2015Linha'!$A$30</c:f>
              <c:strCache>
                <c:ptCount val="1"/>
                <c:pt idx="0">
                  <c:v>Outras Despesas Correntes</c:v>
                </c:pt>
              </c:strCache>
            </c:strRef>
          </c:tx>
          <c:dLbls>
            <c:dLbl>
              <c:idx val="2"/>
              <c:layout>
                <c:manualLayout>
                  <c:x val="-4.5274922695731759E-2"/>
                  <c:y val="-1.48491483207456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0929432167035098E-2"/>
                  <c:y val="-4.03593524023781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5274922695731738E-2"/>
                  <c:y val="-3.18559510418340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2634266772633063E-2"/>
                  <c:y val="-4.03593524023782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5566129933503856E-2"/>
                  <c:y val="-3.18559510418340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708436572654881E-2"/>
                  <c:y val="-4.88627537629224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5.2738875197852177E-2"/>
                  <c:y val="-3.18559510418340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6.2634266772633063E-2"/>
                  <c:y val="-3.18559510418340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5.5566129933503856E-2"/>
                  <c:y val="-4.88627537629224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3157308898728626E-2"/>
                  <c:y val="-3.61076517221061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'Tes2002-2015Linha'!$B$29:$O$29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'Tes2002-2015Linha'!$B$30:$O$30</c:f>
              <c:numCache>
                <c:formatCode>_(* #,##0_);_(* \(#,##0\);_(* "-"??_);_(@_)</c:formatCode>
                <c:ptCount val="14"/>
                <c:pt idx="0">
                  <c:v>26508829.120000001</c:v>
                </c:pt>
                <c:pt idx="1">
                  <c:v>38522204.240000002</c:v>
                </c:pt>
                <c:pt idx="2">
                  <c:v>34678781.609999999</c:v>
                </c:pt>
                <c:pt idx="3">
                  <c:v>68232377.230000004</c:v>
                </c:pt>
                <c:pt idx="4">
                  <c:v>60611726.899999999</c:v>
                </c:pt>
                <c:pt idx="5">
                  <c:v>102000986.08</c:v>
                </c:pt>
                <c:pt idx="6">
                  <c:v>130700962.59999999</c:v>
                </c:pt>
                <c:pt idx="7">
                  <c:v>100277959.18000001</c:v>
                </c:pt>
                <c:pt idx="8">
                  <c:v>131693017.92</c:v>
                </c:pt>
                <c:pt idx="9">
                  <c:v>189619812.41999999</c:v>
                </c:pt>
                <c:pt idx="10" formatCode="_(* #,##0.00_);_(* \(#,##0.00\);_(* &quot;-&quot;??_);_(@_)">
                  <c:v>217065748.58000001</c:v>
                </c:pt>
                <c:pt idx="11">
                  <c:v>171546663.13</c:v>
                </c:pt>
                <c:pt idx="12">
                  <c:v>271730944.17000002</c:v>
                </c:pt>
                <c:pt idx="13">
                  <c:v>181287626.08000001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9075840"/>
        <c:axId val="429106304"/>
      </c:lineChart>
      <c:catAx>
        <c:axId val="429075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9106304"/>
        <c:crosses val="autoZero"/>
        <c:auto val="1"/>
        <c:lblAlgn val="ctr"/>
        <c:lblOffset val="100"/>
        <c:noMultiLvlLbl val="0"/>
      </c:catAx>
      <c:valAx>
        <c:axId val="429106304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429075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838816890098364"/>
          <c:y val="0.45663365739996786"/>
          <c:w val="0.18293576617370422"/>
          <c:h val="7.3979591836734637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447963800904979E-2"/>
          <c:y val="2.6066350710900472E-2"/>
          <c:w val="0.75565610859728505"/>
          <c:h val="0.90521327014218012"/>
        </c:manualLayout>
      </c:layout>
      <c:lineChart>
        <c:grouping val="standard"/>
        <c:varyColors val="0"/>
        <c:ser>
          <c:idx val="0"/>
          <c:order val="0"/>
          <c:tx>
            <c:strRef>
              <c:f>'Tes2002-2015Linha'!$A$6</c:f>
              <c:strCache>
                <c:ptCount val="1"/>
                <c:pt idx="0">
                  <c:v>Pessoal e Encargos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'Tes2002-2015Linha'!$B$5:$O$5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'Tes2002-2015Linha'!$B$6:$O$6</c:f>
              <c:numCache>
                <c:formatCode>_(* #,##0_);_(* \(#,##0\);_(* "-"??_);_(@_)</c:formatCode>
                <c:ptCount val="14"/>
                <c:pt idx="0">
                  <c:v>81687507.120000005</c:v>
                </c:pt>
                <c:pt idx="1">
                  <c:v>99277532.400000006</c:v>
                </c:pt>
                <c:pt idx="2">
                  <c:v>132621187.45</c:v>
                </c:pt>
                <c:pt idx="3">
                  <c:v>152229051.93000001</c:v>
                </c:pt>
                <c:pt idx="4">
                  <c:v>210750948.83000001</c:v>
                </c:pt>
                <c:pt idx="5">
                  <c:v>235265349.90000001</c:v>
                </c:pt>
                <c:pt idx="6">
                  <c:v>262917363.22</c:v>
                </c:pt>
                <c:pt idx="7">
                  <c:v>323467295.91000003</c:v>
                </c:pt>
                <c:pt idx="8">
                  <c:v>397208631.44999999</c:v>
                </c:pt>
                <c:pt idx="9">
                  <c:v>538446750.02999997</c:v>
                </c:pt>
                <c:pt idx="10">
                  <c:v>565658085.13999999</c:v>
                </c:pt>
                <c:pt idx="11">
                  <c:v>766800385.55999994</c:v>
                </c:pt>
                <c:pt idx="12">
                  <c:v>799088990.36000001</c:v>
                </c:pt>
                <c:pt idx="13">
                  <c:v>846887595.21000004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9136128"/>
        <c:axId val="429142016"/>
      </c:lineChart>
      <c:catAx>
        <c:axId val="429136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9142016"/>
        <c:crosses val="autoZero"/>
        <c:auto val="1"/>
        <c:lblAlgn val="ctr"/>
        <c:lblOffset val="100"/>
        <c:noMultiLvlLbl val="0"/>
      </c:catAx>
      <c:valAx>
        <c:axId val="429142016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429136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130410197892403"/>
          <c:y val="0.45302713987473903"/>
          <c:w val="0.13953497692299843"/>
          <c:h val="0.2254697286012526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909171861086378E-2"/>
          <c:y val="2.1582733812949641E-2"/>
          <c:w val="0.78895814781834372"/>
          <c:h val="0.92625899280575541"/>
        </c:manualLayout>
      </c:layout>
      <c:lineChart>
        <c:grouping val="stacked"/>
        <c:varyColors val="0"/>
        <c:ser>
          <c:idx val="0"/>
          <c:order val="0"/>
          <c:tx>
            <c:strRef>
              <c:f>'Tes2002-2015Linha'!$A$8</c:f>
              <c:strCache>
                <c:ptCount val="1"/>
                <c:pt idx="0">
                  <c:v>Investimentos  (Inv+Inversão Financ)</c:v>
                </c:pt>
              </c:strCache>
            </c:strRef>
          </c:tx>
          <c:dLbls>
            <c:txPr>
              <a:bodyPr/>
              <a:lstStyle/>
              <a:p>
                <a:pPr>
                  <a:defRPr sz="900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'Tes2002-2015Linha'!$B$5:$O$5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'Tes2002-2015Linha'!$B$8:$O$8</c:f>
              <c:numCache>
                <c:formatCode>_(* #,##0_);_(* \(#,##0\);_(* "-"??_);_(@_)</c:formatCode>
                <c:ptCount val="14"/>
                <c:pt idx="0">
                  <c:v>33928442.789999999</c:v>
                </c:pt>
                <c:pt idx="1">
                  <c:v>20233425.440000001</c:v>
                </c:pt>
                <c:pt idx="2">
                  <c:v>12422875.279999999</c:v>
                </c:pt>
                <c:pt idx="3">
                  <c:v>15352990.640000001</c:v>
                </c:pt>
                <c:pt idx="4">
                  <c:v>3666382.28</c:v>
                </c:pt>
                <c:pt idx="5">
                  <c:v>5192296.0599999996</c:v>
                </c:pt>
                <c:pt idx="6">
                  <c:v>12196660.98</c:v>
                </c:pt>
                <c:pt idx="7">
                  <c:v>2613618.15</c:v>
                </c:pt>
                <c:pt idx="8">
                  <c:v>15491527.359999999</c:v>
                </c:pt>
                <c:pt idx="9">
                  <c:v>1517898.17</c:v>
                </c:pt>
                <c:pt idx="10">
                  <c:v>1704795.09</c:v>
                </c:pt>
                <c:pt idx="11">
                  <c:v>1459051.03</c:v>
                </c:pt>
                <c:pt idx="12">
                  <c:v>1415266.15</c:v>
                </c:pt>
                <c:pt idx="13">
                  <c:v>2361514.41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4036224"/>
        <c:axId val="464038144"/>
      </c:lineChart>
      <c:catAx>
        <c:axId val="464036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64038144"/>
        <c:crosses val="autoZero"/>
        <c:auto val="1"/>
        <c:lblAlgn val="ctr"/>
        <c:lblOffset val="100"/>
        <c:noMultiLvlLbl val="0"/>
      </c:catAx>
      <c:valAx>
        <c:axId val="464038144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464036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664653219717392"/>
          <c:y val="0.4627579436881008"/>
          <c:w val="0.11573120483227273"/>
          <c:h val="0.17274188785038952"/>
        </c:manualLayout>
      </c:layout>
      <c:overlay val="0"/>
      <c:txPr>
        <a:bodyPr/>
        <a:lstStyle/>
        <a:p>
          <a:pPr>
            <a:defRPr sz="900"/>
          </a:pPr>
          <a:endParaRPr lang="pt-BR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Objet'!$B$68</c:f>
              <c:strCache>
                <c:ptCount val="1"/>
                <c:pt idx="0">
                  <c:v>Valor (R$)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</c:dPt>
          <c:cat>
            <c:strRef>
              <c:f>'Base Graf Objet'!$A$69:$A$72</c:f>
              <c:strCache>
                <c:ptCount val="4"/>
                <c:pt idx="0">
                  <c:v>Orçamento Inicial R$</c:v>
                </c:pt>
                <c:pt idx="1">
                  <c:v>Autorizado (R$)</c:v>
                </c:pt>
                <c:pt idx="2">
                  <c:v>Empenhado (R$)</c:v>
                </c:pt>
                <c:pt idx="3">
                  <c:v>Liquidado (R$)</c:v>
                </c:pt>
              </c:strCache>
            </c:strRef>
          </c:cat>
          <c:val>
            <c:numRef>
              <c:f>'Base Graf Objet'!$B$69:$B$72</c:f>
              <c:numCache>
                <c:formatCode>_(* #,##0.00_);_(* \(#,##0.00\);_(* "-"??_);_(@_)</c:formatCode>
                <c:ptCount val="4"/>
                <c:pt idx="0">
                  <c:v>1344327084</c:v>
                </c:pt>
                <c:pt idx="1">
                  <c:v>1269519397</c:v>
                </c:pt>
                <c:pt idx="2">
                  <c:v>1134290566.72</c:v>
                </c:pt>
                <c:pt idx="3">
                  <c:v>1132405437.6799996</c:v>
                </c:pt>
              </c:numCache>
            </c:numRef>
          </c:val>
        </c:ser>
        <c:ser>
          <c:idx val="1"/>
          <c:order val="1"/>
          <c:tx>
            <c:strRef>
              <c:f>'Base Graf Objet'!$C$68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Objet'!$A$69:$A$72</c:f>
              <c:strCache>
                <c:ptCount val="4"/>
                <c:pt idx="0">
                  <c:v>Orçamento Inicial R$</c:v>
                </c:pt>
                <c:pt idx="1">
                  <c:v>Autorizado (R$)</c:v>
                </c:pt>
                <c:pt idx="2">
                  <c:v>Empenhado (R$)</c:v>
                </c:pt>
                <c:pt idx="3">
                  <c:v>Liquidado (R$)</c:v>
                </c:pt>
              </c:strCache>
            </c:strRef>
          </c:cat>
          <c:val>
            <c:numRef>
              <c:f>'Base Graf Objet'!$C$69:$C$72</c:f>
              <c:numCache>
                <c:formatCode>0.00%</c:formatCode>
                <c:ptCount val="4"/>
                <c:pt idx="0">
                  <c:v>0.8201851970148476</c:v>
                </c:pt>
                <c:pt idx="1">
                  <c:v>0.84970349472299589</c:v>
                </c:pt>
                <c:pt idx="2">
                  <c:v>0.89348029608719715</c:v>
                </c:pt>
                <c:pt idx="3">
                  <c:v>0.99833805455558822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193263872"/>
        <c:axId val="193265664"/>
      </c:barChart>
      <c:catAx>
        <c:axId val="19326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93265664"/>
        <c:crosses val="autoZero"/>
        <c:auto val="1"/>
        <c:lblAlgn val="ctr"/>
        <c:lblOffset val="100"/>
        <c:noMultiLvlLbl val="0"/>
      </c:catAx>
      <c:valAx>
        <c:axId val="193265664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9326387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Objet'!$B$47</c:f>
              <c:strCache>
                <c:ptCount val="1"/>
                <c:pt idx="0">
                  <c:v>Valor (R$)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</c:dPt>
          <c:cat>
            <c:strRef>
              <c:f>'Base Graf Objet'!$A$48:$A$51</c:f>
              <c:strCache>
                <c:ptCount val="4"/>
                <c:pt idx="0">
                  <c:v>Orçamento Inicial R$</c:v>
                </c:pt>
                <c:pt idx="1">
                  <c:v>Autorizado (R$)</c:v>
                </c:pt>
                <c:pt idx="2">
                  <c:v>Empenhado (R$)</c:v>
                </c:pt>
                <c:pt idx="3">
                  <c:v>Liquidado (R$)</c:v>
                </c:pt>
              </c:strCache>
            </c:strRef>
          </c:cat>
          <c:val>
            <c:numRef>
              <c:f>'Base Graf Objet'!$B$48:$B$51</c:f>
              <c:numCache>
                <c:formatCode>_(* #,##0.00_);_(* \(#,##0.00\);_(* "-"??_);_(@_)</c:formatCode>
                <c:ptCount val="4"/>
                <c:pt idx="0">
                  <c:v>76040475</c:v>
                </c:pt>
                <c:pt idx="1">
                  <c:v>63709808</c:v>
                </c:pt>
                <c:pt idx="2">
                  <c:v>42285458.530000001</c:v>
                </c:pt>
                <c:pt idx="3">
                  <c:v>42035612.610000007</c:v>
                </c:pt>
              </c:numCache>
            </c:numRef>
          </c:val>
        </c:ser>
        <c:ser>
          <c:idx val="1"/>
          <c:order val="1"/>
          <c:tx>
            <c:strRef>
              <c:f>'Base Graf Objet'!$C$47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Objet'!$A$48:$A$51</c:f>
              <c:strCache>
                <c:ptCount val="4"/>
                <c:pt idx="0">
                  <c:v>Orçamento Inicial R$</c:v>
                </c:pt>
                <c:pt idx="1">
                  <c:v>Autorizado (R$)</c:v>
                </c:pt>
                <c:pt idx="2">
                  <c:v>Empenhado (R$)</c:v>
                </c:pt>
                <c:pt idx="3">
                  <c:v>Liquidado (R$)</c:v>
                </c:pt>
              </c:strCache>
            </c:strRef>
          </c:cat>
          <c:val>
            <c:numRef>
              <c:f>'Base Graf Objet'!$C$48:$C$51</c:f>
              <c:numCache>
                <c:formatCode>0.00%</c:formatCode>
                <c:ptCount val="4"/>
                <c:pt idx="0">
                  <c:v>4.6392929749957797E-2</c:v>
                </c:pt>
                <c:pt idx="1">
                  <c:v>4.2641685218560765E-2</c:v>
                </c:pt>
                <c:pt idx="2">
                  <c:v>0.66371976085691553</c:v>
                </c:pt>
                <c:pt idx="3">
                  <c:v>0.9940914458850495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193864448"/>
        <c:axId val="193865984"/>
      </c:barChart>
      <c:catAx>
        <c:axId val="19386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93865984"/>
        <c:crosses val="autoZero"/>
        <c:auto val="1"/>
        <c:lblAlgn val="ctr"/>
        <c:lblOffset val="100"/>
        <c:noMultiLvlLbl val="0"/>
      </c:catAx>
      <c:valAx>
        <c:axId val="193865984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9386444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Objet'!$B$82</c:f>
              <c:strCache>
                <c:ptCount val="1"/>
                <c:pt idx="0">
                  <c:v>Valor (R$)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</c:dPt>
          <c:cat>
            <c:strRef>
              <c:f>'Base Graf Objet'!$A$83:$A$86</c:f>
              <c:strCache>
                <c:ptCount val="4"/>
                <c:pt idx="0">
                  <c:v>Orçamento Inicial R$</c:v>
                </c:pt>
                <c:pt idx="1">
                  <c:v>Autorizado (R$)</c:v>
                </c:pt>
                <c:pt idx="2">
                  <c:v>Empenhado (R$)</c:v>
                </c:pt>
                <c:pt idx="3">
                  <c:v>Liquidado (R$)</c:v>
                </c:pt>
              </c:strCache>
            </c:strRef>
          </c:cat>
          <c:val>
            <c:numRef>
              <c:f>'Base Graf Objet'!$B$83:$B$86</c:f>
              <c:numCache>
                <c:formatCode>_(* #,##0.00_);_(* \(#,##0.00\);_(* "-"??_);_(@_)</c:formatCode>
                <c:ptCount val="4"/>
                <c:pt idx="0">
                  <c:v>45402853</c:v>
                </c:pt>
                <c:pt idx="1">
                  <c:v>39724056</c:v>
                </c:pt>
                <c:pt idx="2">
                  <c:v>34727834.560000002</c:v>
                </c:pt>
                <c:pt idx="3">
                  <c:v>34727834.560000002</c:v>
                </c:pt>
              </c:numCache>
            </c:numRef>
          </c:val>
        </c:ser>
        <c:ser>
          <c:idx val="1"/>
          <c:order val="1"/>
          <c:tx>
            <c:strRef>
              <c:f>'Base Graf Objet'!$C$82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Objet'!$A$83:$A$86</c:f>
              <c:strCache>
                <c:ptCount val="4"/>
                <c:pt idx="0">
                  <c:v>Orçamento Inicial R$</c:v>
                </c:pt>
                <c:pt idx="1">
                  <c:v>Autorizado (R$)</c:v>
                </c:pt>
                <c:pt idx="2">
                  <c:v>Empenhado (R$)</c:v>
                </c:pt>
                <c:pt idx="3">
                  <c:v>Liquidado (R$)</c:v>
                </c:pt>
              </c:strCache>
            </c:strRef>
          </c:cat>
          <c:val>
            <c:numRef>
              <c:f>'Base Graf Objet'!$C$83:$C$86</c:f>
              <c:numCache>
                <c:formatCode>0.00%</c:formatCode>
                <c:ptCount val="4"/>
                <c:pt idx="0">
                  <c:v>2.7700660334863236E-2</c:v>
                </c:pt>
                <c:pt idx="1">
                  <c:v>2.6587753828366287E-2</c:v>
                </c:pt>
                <c:pt idx="2">
                  <c:v>0.8742268050372296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193895424"/>
        <c:axId val="193897216"/>
      </c:barChart>
      <c:catAx>
        <c:axId val="19389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93897216"/>
        <c:crosses val="autoZero"/>
        <c:auto val="1"/>
        <c:lblAlgn val="ctr"/>
        <c:lblOffset val="100"/>
        <c:noMultiLvlLbl val="0"/>
      </c:catAx>
      <c:valAx>
        <c:axId val="193897216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9389542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Objet'!$B$40</c:f>
              <c:strCache>
                <c:ptCount val="1"/>
                <c:pt idx="0">
                  <c:v>Valor (R$)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</c:dPt>
          <c:cat>
            <c:strRef>
              <c:f>'Base Graf Objet'!$A$41:$A$44</c:f>
              <c:strCache>
                <c:ptCount val="4"/>
                <c:pt idx="0">
                  <c:v>Orçamento Inicial R$</c:v>
                </c:pt>
                <c:pt idx="1">
                  <c:v>Autorizado (R$)</c:v>
                </c:pt>
                <c:pt idx="2">
                  <c:v>Empenhado (R$)</c:v>
                </c:pt>
                <c:pt idx="3">
                  <c:v>Liquidado (R$)</c:v>
                </c:pt>
              </c:strCache>
            </c:strRef>
          </c:cat>
          <c:val>
            <c:numRef>
              <c:f>'Base Graf Objet'!$B$41:$B$44</c:f>
              <c:numCache>
                <c:formatCode>_(* #,##0.00_);_(* \(#,##0.00\);_(* "-"??_);_(@_)</c:formatCode>
                <c:ptCount val="4"/>
                <c:pt idx="0">
                  <c:v>53841180</c:v>
                </c:pt>
                <c:pt idx="1">
                  <c:v>37807499</c:v>
                </c:pt>
                <c:pt idx="2">
                  <c:v>37124166.370000005</c:v>
                </c:pt>
                <c:pt idx="3">
                  <c:v>37124166.370000005</c:v>
                </c:pt>
              </c:numCache>
            </c:numRef>
          </c:val>
        </c:ser>
        <c:ser>
          <c:idx val="1"/>
          <c:order val="1"/>
          <c:tx>
            <c:strRef>
              <c:f>'Base Graf Objet'!$C$40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Objet'!$A$41:$A$44</c:f>
              <c:strCache>
                <c:ptCount val="4"/>
                <c:pt idx="0">
                  <c:v>Orçamento Inicial R$</c:v>
                </c:pt>
                <c:pt idx="1">
                  <c:v>Autorizado (R$)</c:v>
                </c:pt>
                <c:pt idx="2">
                  <c:v>Empenhado (R$)</c:v>
                </c:pt>
                <c:pt idx="3">
                  <c:v>Liquidado (R$)</c:v>
                </c:pt>
              </c:strCache>
            </c:strRef>
          </c:cat>
          <c:val>
            <c:numRef>
              <c:f>'Base Graf Objet'!$C$41:$C$44</c:f>
              <c:numCache>
                <c:formatCode>0.00%</c:formatCode>
                <c:ptCount val="4"/>
                <c:pt idx="0">
                  <c:v>3.2848954210173371E-2</c:v>
                </c:pt>
                <c:pt idx="1">
                  <c:v>2.5304980847831948E-2</c:v>
                </c:pt>
                <c:pt idx="2">
                  <c:v>0.981926002828169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194414080"/>
        <c:axId val="194415616"/>
      </c:barChart>
      <c:catAx>
        <c:axId val="19441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94415616"/>
        <c:crosses val="autoZero"/>
        <c:auto val="1"/>
        <c:lblAlgn val="ctr"/>
        <c:lblOffset val="100"/>
        <c:noMultiLvlLbl val="0"/>
      </c:catAx>
      <c:valAx>
        <c:axId val="194415616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9441408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Objet'!$B$54</c:f>
              <c:strCache>
                <c:ptCount val="1"/>
                <c:pt idx="0">
                  <c:v>Valor (R$)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</c:dPt>
          <c:cat>
            <c:strRef>
              <c:f>'Base Graf Objet'!$A$55:$A$58</c:f>
              <c:strCache>
                <c:ptCount val="4"/>
                <c:pt idx="0">
                  <c:v>Orçamento Inicial R$</c:v>
                </c:pt>
                <c:pt idx="1">
                  <c:v>Autorizado (R$)</c:v>
                </c:pt>
                <c:pt idx="2">
                  <c:v>Empenhado (R$)</c:v>
                </c:pt>
                <c:pt idx="3">
                  <c:v>Liquidado (R$)</c:v>
                </c:pt>
              </c:strCache>
            </c:strRef>
          </c:cat>
          <c:val>
            <c:numRef>
              <c:f>'Base Graf Objet'!$B$55:$B$58</c:f>
              <c:numCache>
                <c:formatCode>_(* #,##0.00_);_(* \(#,##0.00\);_(* "-"??_);_(@_)</c:formatCode>
                <c:ptCount val="4"/>
                <c:pt idx="0">
                  <c:v>44147550</c:v>
                </c:pt>
                <c:pt idx="1">
                  <c:v>34872448</c:v>
                </c:pt>
                <c:pt idx="2">
                  <c:v>32778122.43</c:v>
                </c:pt>
                <c:pt idx="3">
                  <c:v>32777542.43</c:v>
                </c:pt>
              </c:numCache>
            </c:numRef>
          </c:val>
        </c:ser>
        <c:ser>
          <c:idx val="1"/>
          <c:order val="1"/>
          <c:tx>
            <c:strRef>
              <c:f>'Base Graf Objet'!$C$54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Objet'!$A$55:$A$58</c:f>
              <c:strCache>
                <c:ptCount val="4"/>
                <c:pt idx="0">
                  <c:v>Orçamento Inicial R$</c:v>
                </c:pt>
                <c:pt idx="1">
                  <c:v>Autorizado (R$)</c:v>
                </c:pt>
                <c:pt idx="2">
                  <c:v>Empenhado (R$)</c:v>
                </c:pt>
                <c:pt idx="3">
                  <c:v>Liquidado (R$)</c:v>
                </c:pt>
              </c:strCache>
            </c:strRef>
          </c:cat>
          <c:val>
            <c:numRef>
              <c:f>'Base Graf Objet'!$C$55:$C$58</c:f>
              <c:numCache>
                <c:formatCode>0.00%</c:formatCode>
                <c:ptCount val="4"/>
                <c:pt idx="0">
                  <c:v>2.69347894760356E-2</c:v>
                </c:pt>
                <c:pt idx="1">
                  <c:v>2.3340518471137585E-2</c:v>
                </c:pt>
                <c:pt idx="2">
                  <c:v>0.93994325921713362</c:v>
                </c:pt>
                <c:pt idx="3">
                  <c:v>0.99998230527080256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194482176"/>
        <c:axId val="194483712"/>
      </c:barChart>
      <c:catAx>
        <c:axId val="19448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94483712"/>
        <c:crosses val="autoZero"/>
        <c:auto val="1"/>
        <c:lblAlgn val="ctr"/>
        <c:lblOffset val="100"/>
        <c:noMultiLvlLbl val="0"/>
      </c:catAx>
      <c:valAx>
        <c:axId val="194483712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9448217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Objet'!$B$19</c:f>
              <c:strCache>
                <c:ptCount val="1"/>
                <c:pt idx="0">
                  <c:v>Valor (R$)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</c:dPt>
          <c:cat>
            <c:strRef>
              <c:f>'Base Graf Objet'!$A$20:$A$23</c:f>
              <c:strCache>
                <c:ptCount val="4"/>
                <c:pt idx="0">
                  <c:v>Orçamento Inicial R$</c:v>
                </c:pt>
                <c:pt idx="1">
                  <c:v>Autorizado (R$)</c:v>
                </c:pt>
                <c:pt idx="2">
                  <c:v>Empenhado (R$)</c:v>
                </c:pt>
                <c:pt idx="3">
                  <c:v>Liquidado (R$)</c:v>
                </c:pt>
              </c:strCache>
            </c:strRef>
          </c:cat>
          <c:val>
            <c:numRef>
              <c:f>'Base Graf Objet'!$B$20:$B$23</c:f>
              <c:numCache>
                <c:formatCode>_(* #,##0.00_);_(* \(#,##0.00\);_(* "-"??_);_(@_)</c:formatCode>
                <c:ptCount val="4"/>
                <c:pt idx="0">
                  <c:v>12533235</c:v>
                </c:pt>
                <c:pt idx="1">
                  <c:v>14747462</c:v>
                </c:pt>
                <c:pt idx="2">
                  <c:v>9732619.6399999931</c:v>
                </c:pt>
                <c:pt idx="3">
                  <c:v>9693586.099999994</c:v>
                </c:pt>
              </c:numCache>
            </c:numRef>
          </c:val>
        </c:ser>
        <c:ser>
          <c:idx val="1"/>
          <c:order val="1"/>
          <c:tx>
            <c:strRef>
              <c:f>'Base Graf Objet'!$C$19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Objet'!$A$20:$A$23</c:f>
              <c:strCache>
                <c:ptCount val="4"/>
                <c:pt idx="0">
                  <c:v>Orçamento Inicial R$</c:v>
                </c:pt>
                <c:pt idx="1">
                  <c:v>Autorizado (R$)</c:v>
                </c:pt>
                <c:pt idx="2">
                  <c:v>Empenhado (R$)</c:v>
                </c:pt>
                <c:pt idx="3">
                  <c:v>Liquidado (R$)</c:v>
                </c:pt>
              </c:strCache>
            </c:strRef>
          </c:cat>
          <c:val>
            <c:numRef>
              <c:f>'Base Graf Objet'!$C$20:$C$23</c:f>
              <c:numCache>
                <c:formatCode>0.00%</c:formatCode>
                <c:ptCount val="4"/>
                <c:pt idx="0">
                  <c:v>7.6466314932240034E-3</c:v>
                </c:pt>
                <c:pt idx="1">
                  <c:v>9.8706408340877103E-3</c:v>
                </c:pt>
                <c:pt idx="2">
                  <c:v>0.6599521761778403</c:v>
                </c:pt>
                <c:pt idx="3">
                  <c:v>0.99598941071943492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861120"/>
        <c:axId val="195875200"/>
      </c:barChart>
      <c:catAx>
        <c:axId val="19586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95875200"/>
        <c:crosses val="autoZero"/>
        <c:auto val="1"/>
        <c:lblAlgn val="ctr"/>
        <c:lblOffset val="100"/>
        <c:noMultiLvlLbl val="0"/>
      </c:catAx>
      <c:valAx>
        <c:axId val="195875200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9586112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0.32813</cdr:x>
      <cdr:y>0.01463</cdr:y>
    </cdr:from>
    <cdr:to>
      <cdr:x>0.48783</cdr:x>
      <cdr:y>0.19774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2958852" y="73749"/>
          <a:ext cx="1440160" cy="923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dirty="0" smtClean="0"/>
            <a:t>84% do Orçamento Inicial</a:t>
          </a:r>
          <a:endParaRPr lang="pt-BR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0.76786</cdr:x>
      <cdr:y>0.91917</cdr:y>
    </cdr:from>
    <cdr:to>
      <cdr:x>1</cdr:x>
      <cdr:y>0.98465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6774489" y="3024336"/>
          <a:ext cx="2039341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fontAlgn="base">
            <a:spcBef>
              <a:spcPct val="0"/>
            </a:spcBef>
            <a:spcAft>
              <a:spcPct val="0"/>
            </a:spcAft>
          </a:pPr>
          <a:r>
            <a:rPr lang="pt-BR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rPr>
            <a:t>Fonte: SIAFEM, ANEXO 11 - 2002-2015</a:t>
          </a:r>
          <a:endParaRPr lang="pt-BR" sz="800" dirty="0">
            <a:solidFill>
              <a:prstClr val="black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0.33064</cdr:x>
      <cdr:y>0.01408</cdr:y>
    </cdr:from>
    <cdr:to>
      <cdr:x>0.49001</cdr:x>
      <cdr:y>0.19729</cdr:y>
    </cdr:to>
    <cdr:sp macro="" textlink="">
      <cdr:nvSpPr>
        <cdr:cNvPr id="3" name="Retângulo 2"/>
        <cdr:cNvSpPr/>
      </cdr:nvSpPr>
      <cdr:spPr>
        <a:xfrm xmlns:a="http://schemas.openxmlformats.org/drawingml/2006/main">
          <a:off x="2987824" y="70931"/>
          <a:ext cx="1440160" cy="923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800" dirty="0" smtClean="0"/>
            <a:t>87% do Orçamento Inicial</a:t>
          </a:r>
          <a:endParaRPr lang="pt-BR" sz="1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0.32706</cdr:x>
      <cdr:y>0.15714</cdr:y>
    </cdr:from>
    <cdr:to>
      <cdr:x>0.48835</cdr:x>
      <cdr:y>0.34032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2920292" y="792088"/>
          <a:ext cx="1440160" cy="923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dirty="0" smtClean="0"/>
            <a:t>70% do Orçamento Inicial</a:t>
          </a:r>
          <a:endParaRPr lang="pt-BR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0.32258</cdr:x>
      <cdr:y>0.09981</cdr:y>
    </cdr:from>
    <cdr:to>
      <cdr:x>0.48387</cdr:x>
      <cdr:y>0.28303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2880320" y="502980"/>
          <a:ext cx="1440160" cy="923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800" dirty="0" smtClean="0"/>
            <a:t>79% do Orçamento Inicial</a:t>
          </a:r>
          <a:endParaRPr lang="pt-BR" sz="18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0.35715</cdr:x>
      <cdr:y>0.00324</cdr:y>
    </cdr:from>
    <cdr:to>
      <cdr:x>0.59493</cdr:x>
      <cdr:y>0.12961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3163291" y="16549"/>
          <a:ext cx="2105980" cy="6463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800" dirty="0" smtClean="0"/>
            <a:t>118% do Orçamento Inicial</a:t>
          </a:r>
          <a:endParaRPr lang="pt-BR" sz="18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0.32787</cdr:x>
      <cdr:y>0.02368</cdr:y>
    </cdr:from>
    <cdr:to>
      <cdr:x>0.48034</cdr:x>
      <cdr:y>0.20778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2903959" y="118744"/>
          <a:ext cx="1350404" cy="923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800" dirty="0" smtClean="0"/>
            <a:t>85% do Orçamento Inicial</a:t>
          </a:r>
          <a:endParaRPr lang="pt-BR" sz="18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0.32258</cdr:x>
      <cdr:y>0.31123</cdr:y>
    </cdr:from>
    <cdr:to>
      <cdr:x>0.47382</cdr:x>
      <cdr:y>0.49523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2880320" y="1561834"/>
          <a:ext cx="1350404" cy="923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800" dirty="0" smtClean="0"/>
            <a:t>48% do Orçamento Inicial</a:t>
          </a:r>
          <a:endParaRPr lang="pt-BR" sz="18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0.32258</cdr:x>
      <cdr:y>0.58173</cdr:y>
    </cdr:from>
    <cdr:to>
      <cdr:x>0.47382</cdr:x>
      <cdr:y>0.76828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2880320" y="2879244"/>
          <a:ext cx="1350404" cy="923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800" dirty="0" smtClean="0"/>
            <a:t>12% do Orçamento Inicial</a:t>
          </a:r>
          <a:endParaRPr lang="pt-BR" sz="18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0.32927</cdr:x>
      <cdr:y>0.63815</cdr:y>
    </cdr:from>
    <cdr:to>
      <cdr:x>0.48174</cdr:x>
      <cdr:y>0.82562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2916324" y="3143079"/>
          <a:ext cx="1350404" cy="923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800" dirty="0" smtClean="0"/>
            <a:t>4% do Orçamento Inicial</a:t>
          </a:r>
          <a:endParaRPr lang="pt-BR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5"/>
            <a:ext cx="2945659" cy="496331"/>
          </a:xfrm>
          <a:prstGeom prst="rect">
            <a:avLst/>
          </a:prstGeom>
        </p:spPr>
        <p:txBody>
          <a:bodyPr vert="horz" lIns="95085" tIns="47542" rIns="95085" bIns="47542" rtlCol="0"/>
          <a:lstStyle>
            <a:lvl1pPr algn="l">
              <a:defRPr sz="1200"/>
            </a:lvl1pPr>
          </a:lstStyle>
          <a:p>
            <a:r>
              <a:rPr lang="pt-BR" smtClean="0"/>
              <a:t>raquel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6" y="5"/>
            <a:ext cx="2945659" cy="496331"/>
          </a:xfrm>
          <a:prstGeom prst="rect">
            <a:avLst/>
          </a:prstGeom>
        </p:spPr>
        <p:txBody>
          <a:bodyPr vert="horz" lIns="95085" tIns="47542" rIns="95085" bIns="47542" rtlCol="0"/>
          <a:lstStyle>
            <a:lvl1pPr algn="r">
              <a:defRPr sz="1200"/>
            </a:lvl1pPr>
          </a:lstStyle>
          <a:p>
            <a:fld id="{7E4487E4-4BA4-4A4F-9536-260157EE7AB8}" type="datetimeFigureOut">
              <a:rPr lang="pt-BR" smtClean="0"/>
              <a:pPr/>
              <a:t>28/04/2016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28591"/>
            <a:ext cx="2945659" cy="496331"/>
          </a:xfrm>
          <a:prstGeom prst="rect">
            <a:avLst/>
          </a:prstGeom>
        </p:spPr>
        <p:txBody>
          <a:bodyPr vert="horz" lIns="95085" tIns="47542" rIns="95085" bIns="47542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6" y="9428591"/>
            <a:ext cx="2945659" cy="496331"/>
          </a:xfrm>
          <a:prstGeom prst="rect">
            <a:avLst/>
          </a:prstGeom>
        </p:spPr>
        <p:txBody>
          <a:bodyPr vert="horz" lIns="95085" tIns="47542" rIns="95085" bIns="47542" rtlCol="0" anchor="b"/>
          <a:lstStyle>
            <a:lvl1pPr algn="r">
              <a:defRPr sz="1200"/>
            </a:lvl1pPr>
          </a:lstStyle>
          <a:p>
            <a:fld id="{0CB1812E-590D-4640-87E5-1DA76B17672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9687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5"/>
            <a:ext cx="2945659" cy="496331"/>
          </a:xfrm>
          <a:prstGeom prst="rect">
            <a:avLst/>
          </a:prstGeom>
        </p:spPr>
        <p:txBody>
          <a:bodyPr vert="horz" lIns="95085" tIns="47542" rIns="95085" bIns="47542" rtlCol="0"/>
          <a:lstStyle>
            <a:lvl1pPr algn="l">
              <a:defRPr sz="1200"/>
            </a:lvl1pPr>
          </a:lstStyle>
          <a:p>
            <a:r>
              <a:rPr lang="pt-BR" smtClean="0"/>
              <a:t>raquel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6" y="5"/>
            <a:ext cx="2945659" cy="496331"/>
          </a:xfrm>
          <a:prstGeom prst="rect">
            <a:avLst/>
          </a:prstGeom>
        </p:spPr>
        <p:txBody>
          <a:bodyPr vert="horz" lIns="95085" tIns="47542" rIns="95085" bIns="47542" rtlCol="0"/>
          <a:lstStyle>
            <a:lvl1pPr algn="r">
              <a:defRPr sz="1200"/>
            </a:lvl1pPr>
          </a:lstStyle>
          <a:p>
            <a:fld id="{6A3E8F82-1C0C-4694-9261-CD52A095DFBC}" type="datetimeFigureOut">
              <a:rPr lang="pt-BR" smtClean="0"/>
              <a:pPr/>
              <a:t>28/04/2016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85" tIns="47542" rIns="95085" bIns="47542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9"/>
            <a:ext cx="5438140" cy="4466986"/>
          </a:xfrm>
          <a:prstGeom prst="rect">
            <a:avLst/>
          </a:prstGeom>
        </p:spPr>
        <p:txBody>
          <a:bodyPr vert="horz" lIns="95085" tIns="47542" rIns="95085" bIns="47542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28591"/>
            <a:ext cx="2945659" cy="496331"/>
          </a:xfrm>
          <a:prstGeom prst="rect">
            <a:avLst/>
          </a:prstGeom>
        </p:spPr>
        <p:txBody>
          <a:bodyPr vert="horz" lIns="95085" tIns="47542" rIns="95085" bIns="47542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6" y="9428591"/>
            <a:ext cx="2945659" cy="496331"/>
          </a:xfrm>
          <a:prstGeom prst="rect">
            <a:avLst/>
          </a:prstGeom>
        </p:spPr>
        <p:txBody>
          <a:bodyPr vert="horz" lIns="95085" tIns="47542" rIns="95085" bIns="47542" rtlCol="0" anchor="b"/>
          <a:lstStyle>
            <a:lvl1pPr algn="r">
              <a:defRPr sz="1200"/>
            </a:lvl1pPr>
          </a:lstStyle>
          <a:p>
            <a:fld id="{6B689CA9-ACDA-4DE7-95C1-FD9ED0FCD8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621825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89CA9-ACDA-4DE7-95C1-FD9ED0FCD864}" type="slidenum">
              <a:rPr lang="pt-BR" smtClean="0"/>
              <a:pPr/>
              <a:t>1</a:t>
            </a:fld>
            <a:endParaRPr lang="pt-BR" dirty="0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dirty="0" err="1" smtClean="0"/>
              <a:t>raquel</a:t>
            </a:r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BR" smtClean="0"/>
              <a:t>raquel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689CA9-ACDA-4DE7-95C1-FD9ED0FCD864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4804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89CA9-ACDA-4DE7-95C1-FD9ED0FCD864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smtClean="0"/>
              <a:t>raquel</a:t>
            </a:r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89CA9-ACDA-4DE7-95C1-FD9ED0FCD864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smtClean="0"/>
              <a:t>raquel</a:t>
            </a:r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BR" smtClean="0"/>
              <a:t>raquel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689CA9-ACDA-4DE7-95C1-FD9ED0FCD864}" type="slidenum">
              <a:rPr lang="pt-BR" smtClean="0"/>
              <a:pPr/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BR" smtClean="0"/>
              <a:t>raquel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689CA9-ACDA-4DE7-95C1-FD9ED0FCD864}" type="slidenum">
              <a:rPr lang="pt-BR" smtClean="0"/>
              <a:pPr/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BR" smtClean="0"/>
              <a:t>raquel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689CA9-ACDA-4DE7-95C1-FD9ED0FCD864}" type="slidenum">
              <a:rPr lang="pt-BR" smtClean="0"/>
              <a:pPr/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BR" smtClean="0"/>
              <a:t>raquel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689CA9-ACDA-4DE7-95C1-FD9ED0FCD864}" type="slidenum">
              <a:rPr lang="pt-BR" smtClean="0"/>
              <a:pPr/>
              <a:t>42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D8F7-4F9C-4907-981B-B4B95B0F77D5}" type="datetimeFigureOut">
              <a:rPr lang="pt-BR" smtClean="0"/>
              <a:pPr/>
              <a:t>28/04/2016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BA65-86CA-4DE7-86B0-A4F974054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D8F7-4F9C-4907-981B-B4B95B0F77D5}" type="datetimeFigureOut">
              <a:rPr lang="pt-BR" smtClean="0"/>
              <a:pPr/>
              <a:t>28/04/2016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BA65-86CA-4DE7-86B0-A4F974054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D8F7-4F9C-4907-981B-B4B95B0F77D5}" type="datetimeFigureOut">
              <a:rPr lang="pt-BR" smtClean="0"/>
              <a:pPr/>
              <a:t>28/04/2016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BA65-86CA-4DE7-86B0-A4F974054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8B1D0-C0CB-4EF9-9A4F-83B7C30C8E14}" type="datetimeFigureOut">
              <a:rPr lang="pt-BR"/>
              <a:pPr>
                <a:defRPr/>
              </a:pPr>
              <a:t>28/04/2016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8E505-40E0-4FAD-BE8E-08DCE01B485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6999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37127-F447-4C97-B1B5-EF10EB10DAC4}" type="datetimeFigureOut">
              <a:rPr lang="pt-BR"/>
              <a:pPr>
                <a:defRPr/>
              </a:pPr>
              <a:t>28/04/2016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5634C-51DC-40A9-A258-6B6CCF104A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2453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D8F7-4F9C-4907-981B-B4B95B0F77D5}" type="datetimeFigureOut">
              <a:rPr lang="pt-BR" smtClean="0"/>
              <a:pPr/>
              <a:t>28/04/2016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BA65-86CA-4DE7-86B0-A4F974054CA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010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FF7E-0B56-4FE2-939E-4A0E52BD953A}" type="datetimeFigureOut">
              <a:rPr lang="pt-BR" smtClean="0"/>
              <a:pPr/>
              <a:t>28/04/2016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8DA2-7A3B-4EA0-8878-FE50C86D43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FF7E-0B56-4FE2-939E-4A0E52BD953A}" type="datetimeFigureOut">
              <a:rPr lang="pt-BR" smtClean="0"/>
              <a:pPr/>
              <a:t>28/04/2016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8DA2-7A3B-4EA0-8878-FE50C86D43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FF7E-0B56-4FE2-939E-4A0E52BD953A}" type="datetimeFigureOut">
              <a:rPr lang="pt-BR" smtClean="0"/>
              <a:pPr/>
              <a:t>28/04/2016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8DA2-7A3B-4EA0-8878-FE50C86D43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FF7E-0B56-4FE2-939E-4A0E52BD953A}" type="datetimeFigureOut">
              <a:rPr lang="pt-BR" smtClean="0"/>
              <a:pPr/>
              <a:t>28/04/2016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8DA2-7A3B-4EA0-8878-FE50C86D43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FF7E-0B56-4FE2-939E-4A0E52BD953A}" type="datetimeFigureOut">
              <a:rPr lang="pt-BR" smtClean="0"/>
              <a:pPr/>
              <a:t>28/04/2016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8DA2-7A3B-4EA0-8878-FE50C86D43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D8F7-4F9C-4907-981B-B4B95B0F77D5}" type="datetimeFigureOut">
              <a:rPr lang="pt-BR" smtClean="0"/>
              <a:pPr/>
              <a:t>28/04/2016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BA65-86CA-4DE7-86B0-A4F974054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FF7E-0B56-4FE2-939E-4A0E52BD953A}" type="datetimeFigureOut">
              <a:rPr lang="pt-BR" smtClean="0"/>
              <a:pPr/>
              <a:t>28/04/2016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8DA2-7A3B-4EA0-8878-FE50C86D43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FF7E-0B56-4FE2-939E-4A0E52BD953A}" type="datetimeFigureOut">
              <a:rPr lang="pt-BR" smtClean="0"/>
              <a:pPr/>
              <a:t>28/04/2016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8DA2-7A3B-4EA0-8878-FE50C86D43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FF7E-0B56-4FE2-939E-4A0E52BD953A}" type="datetimeFigureOut">
              <a:rPr lang="pt-BR" smtClean="0"/>
              <a:pPr/>
              <a:t>28/04/2016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8DA2-7A3B-4EA0-8878-FE50C86D43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FF7E-0B56-4FE2-939E-4A0E52BD953A}" type="datetimeFigureOut">
              <a:rPr lang="pt-BR" smtClean="0"/>
              <a:pPr/>
              <a:t>28/04/2016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8DA2-7A3B-4EA0-8878-FE50C86D43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FF7E-0B56-4FE2-939E-4A0E52BD953A}" type="datetimeFigureOut">
              <a:rPr lang="pt-BR" smtClean="0"/>
              <a:pPr/>
              <a:t>28/04/2016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8DA2-7A3B-4EA0-8878-FE50C86D43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FF7E-0B56-4FE2-939E-4A0E52BD953A}" type="datetimeFigureOut">
              <a:rPr lang="pt-BR" smtClean="0"/>
              <a:pPr/>
              <a:t>28/04/2016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8DA2-7A3B-4EA0-8878-FE50C86D43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8B1D0-C0CB-4EF9-9A4F-83B7C30C8E1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8E505-40E0-4FAD-BE8E-08DCE01B485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633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37127-F447-4C97-B1B5-EF10EB10DAC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5634C-51DC-40A9-A258-6B6CCF104AFB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6510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A6E87-546E-4D61-8BAA-F13B012AE3F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E07D2-EC48-44BE-B17E-3B60837B5D1B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0322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B1744-C319-41C2-8087-F840BDD0A25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75522-6863-4721-8633-4166835919F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67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D8F7-4F9C-4907-981B-B4B95B0F77D5}" type="datetimeFigureOut">
              <a:rPr lang="pt-BR" smtClean="0"/>
              <a:pPr/>
              <a:t>28/04/2016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BA65-86CA-4DE7-86B0-A4F974054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9974C-179F-419C-9DF2-1E5B69626E19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35A3E-5594-45BB-BF34-500B586870A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2579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E907A-A5F8-4D73-8182-887E8BB3739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4CC72-9985-46FC-A265-B88965FC310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007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E8484-AB93-4A4B-A637-3FA3E2C5E10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13040-FC6D-4C88-B86F-E3159C69FC0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548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D103F3-8A5D-45D1-A5FF-9A30F3556179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CC1AE-F36B-4D11-B88A-977FB918CED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560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FC8AF-1B9F-46C4-B983-84BB495DE78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CFC3B-04A5-4AF5-9512-BC8FE622AF3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162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9DAC1-E309-405E-83BD-3A6FFCAB7DC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1820C-09C3-4969-BAD4-4F523972614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889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5C554-A077-4534-8B65-004084E7518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1F83B-A05C-44CD-9A05-70004F139D58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9699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76BE6-B060-471E-93B6-136A9B6BF85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CE2DB-39FB-4979-99BF-9795802C5A7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663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D8F7-4F9C-4907-981B-B4B95B0F77D5}" type="datetimeFigureOut">
              <a:rPr lang="pt-BR" smtClean="0"/>
              <a:pPr/>
              <a:t>28/04/2016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BA65-86CA-4DE7-86B0-A4F974054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D8F7-4F9C-4907-981B-B4B95B0F77D5}" type="datetimeFigureOut">
              <a:rPr lang="pt-BR" smtClean="0"/>
              <a:pPr/>
              <a:t>28/04/2016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BA65-86CA-4DE7-86B0-A4F974054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D8F7-4F9C-4907-981B-B4B95B0F77D5}" type="datetimeFigureOut">
              <a:rPr lang="pt-BR" smtClean="0"/>
              <a:pPr/>
              <a:t>28/04/2016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BA65-86CA-4DE7-86B0-A4F974054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D8F7-4F9C-4907-981B-B4B95B0F77D5}" type="datetimeFigureOut">
              <a:rPr lang="pt-BR" smtClean="0"/>
              <a:pPr/>
              <a:t>28/04/2016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BA65-86CA-4DE7-86B0-A4F974054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D8F7-4F9C-4907-981B-B4B95B0F77D5}" type="datetimeFigureOut">
              <a:rPr lang="pt-BR" smtClean="0"/>
              <a:pPr/>
              <a:t>28/04/2016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BA65-86CA-4DE7-86B0-A4F974054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D8F7-4F9C-4907-981B-B4B95B0F77D5}" type="datetimeFigureOut">
              <a:rPr lang="pt-BR" smtClean="0"/>
              <a:pPr/>
              <a:t>28/04/2016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BA65-86CA-4DE7-86B0-A4F974054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BD8F7-4F9C-4907-981B-B4B95B0F77D5}" type="datetimeFigureOut">
              <a:rPr lang="pt-BR" smtClean="0"/>
              <a:pPr/>
              <a:t>28/04/2016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7BA65-86CA-4DE7-86B0-A4F974054CA2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246" y="26646"/>
            <a:ext cx="1666513" cy="55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9" y="47717"/>
            <a:ext cx="712777" cy="2849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87" r:id="rId13"/>
    <p:sldLayoutId id="214748368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7FF7E-0B56-4FE2-939E-4A0E52BD953A}" type="datetimeFigureOut">
              <a:rPr lang="pt-BR" smtClean="0"/>
              <a:pPr/>
              <a:t>28/04/2016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D8DA2-7A3B-4EA0-8878-FE50C86D43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D103F3-8A5D-45D1-A5FF-9A30F3556179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DCC1AE-F36B-4D11-B88A-977FB918CED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-1984"/>
            <a:ext cx="2749004" cy="91970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4" y="25819"/>
            <a:ext cx="1080775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6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package" Target="../embeddings/Planilha_do_Microsoft_Excel2.xlsx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5" Type="http://schemas.openxmlformats.org/officeDocument/2006/relationships/package" Target="../embeddings/Planilha_do_Microsoft_Excel4.xlsx"/><Relationship Id="rId4" Type="http://schemas.openxmlformats.org/officeDocument/2006/relationships/oleObject" Target="../embeddings/oleObject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emf"/><Relationship Id="rId5" Type="http://schemas.openxmlformats.org/officeDocument/2006/relationships/package" Target="../embeddings/Planilha_do_Microsoft_Excel5.xlsx"/><Relationship Id="rId4" Type="http://schemas.openxmlformats.org/officeDocument/2006/relationships/oleObject" Target="../embeddings/oleObject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emf"/><Relationship Id="rId5" Type="http://schemas.openxmlformats.org/officeDocument/2006/relationships/package" Target="../embeddings/Planilha_do_Microsoft_Excel6.xlsx"/><Relationship Id="rId4" Type="http://schemas.openxmlformats.org/officeDocument/2006/relationships/oleObject" Target="../embeddings/oleObject5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gabsec@saude.to.gov.br" TargetMode="External"/><Relationship Id="rId2" Type="http://schemas.openxmlformats.org/officeDocument/2006/relationships/hyperlink" Target="mailto:planejamento.saude.to@gmail.com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package" Target="../embeddings/Planilha_do_Microsoft_Excel1.xlsx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C:\Documents and Settings\marquesqueiroz\Desktop\Secretaria-de-Saude-de-tocantins-foto-Divulgacao.jpg"/>
          <p:cNvPicPr/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79512" y="980728"/>
            <a:ext cx="8856984" cy="554461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pt-BR" sz="2400" b="1" dirty="0" smtClean="0"/>
              <a:t> RELATÓRIO ANUAL DE GESTÃO – RAG 2015</a:t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>ANEXO 1</a:t>
            </a: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Relatório Consolidado do Resultado da Execução Orçamentária do ano </a:t>
            </a:r>
            <a:r>
              <a:rPr lang="pt-BR" sz="2400" b="1" smtClean="0"/>
              <a:t>de 2015  </a:t>
            </a:r>
            <a:br>
              <a:rPr lang="pt-BR" sz="2400" b="1" smtClean="0"/>
            </a:br>
            <a:r>
              <a:rPr lang="pt-BR" sz="2400" b="1" smtClean="0"/>
              <a:t>Fundo </a:t>
            </a:r>
            <a:r>
              <a:rPr lang="pt-BR" sz="2400" b="1" dirty="0"/>
              <a:t>Estadual de </a:t>
            </a:r>
            <a:r>
              <a:rPr lang="pt-BR" sz="2400" b="1" dirty="0" smtClean="0"/>
              <a:t>Saúde</a:t>
            </a:r>
            <a:br>
              <a:rPr lang="pt-BR" sz="2400" b="1" dirty="0" smtClean="0"/>
            </a:br>
            <a:r>
              <a:rPr lang="pt-BR" sz="2400" b="1" dirty="0"/>
              <a:t>UG </a:t>
            </a:r>
            <a:r>
              <a:rPr lang="pt-BR" sz="2400" b="1" dirty="0" smtClean="0"/>
              <a:t>305500</a:t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u="sng" dirty="0"/>
              <a:t>Programa: Saúde Direito do Cidadão </a:t>
            </a:r>
            <a:br>
              <a:rPr lang="pt-BR" sz="2400" b="1" u="sng" dirty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1800" dirty="0"/>
              <a:t/>
            </a:r>
            <a:br>
              <a:rPr lang="pt-BR" sz="1800" dirty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endParaRPr lang="pt-BR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3432" y="838453"/>
            <a:ext cx="88490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b="1" dirty="0"/>
              <a:t>Execução Orçamentária e Financeira da Saúde (UG 305500) - Janeiro </a:t>
            </a:r>
            <a:r>
              <a:rPr lang="pt-BR" b="1" dirty="0" smtClean="0"/>
              <a:t>a Dezembro </a:t>
            </a:r>
            <a:r>
              <a:rPr lang="pt-BR" b="1" dirty="0"/>
              <a:t>de 2015</a:t>
            </a:r>
          </a:p>
          <a:p>
            <a:pPr algn="ctr">
              <a:defRPr/>
            </a:pPr>
            <a:r>
              <a:rPr lang="pt-BR" b="1" dirty="0" smtClean="0"/>
              <a:t>Objetivo: Manutenção da Gestão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-36512" y="6654552"/>
            <a:ext cx="46085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900" b="1" dirty="0"/>
              <a:t>SIAFEM/ SIAC0048: Anexo 11- Ano 2015 - em </a:t>
            </a:r>
            <a:r>
              <a:rPr lang="pt-BR" sz="900" b="1" dirty="0" smtClean="0"/>
              <a:t>01/02/2016 </a:t>
            </a:r>
            <a:endParaRPr lang="pt-BR" sz="900" b="1" dirty="0"/>
          </a:p>
        </p:txBody>
      </p:sp>
      <p:graphicFrame>
        <p:nvGraphicFramePr>
          <p:cNvPr id="8" name="Gráfic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905324"/>
              </p:ext>
            </p:extLst>
          </p:nvPr>
        </p:nvGraphicFramePr>
        <p:xfrm>
          <a:off x="107504" y="1484784"/>
          <a:ext cx="892899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378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357158" y="928670"/>
            <a:ext cx="8358191" cy="714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" y="839530"/>
            <a:ext cx="87153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b="1" dirty="0"/>
              <a:t>Execução Orçamentária e Financeira da Saúde (UG 305500) - Janeiro a </a:t>
            </a:r>
            <a:r>
              <a:rPr lang="pt-BR" b="1" dirty="0" smtClean="0"/>
              <a:t>Dezembro de </a:t>
            </a:r>
            <a:r>
              <a:rPr lang="pt-BR" b="1" dirty="0"/>
              <a:t>2015</a:t>
            </a:r>
          </a:p>
          <a:p>
            <a:pPr algn="ctr">
              <a:defRPr/>
            </a:pPr>
            <a:r>
              <a:rPr lang="pt-BR" b="1" dirty="0" smtClean="0"/>
              <a:t>Objetivo: Atenção Primária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-36512" y="6654552"/>
            <a:ext cx="46085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900" b="1" dirty="0"/>
              <a:t>SIAFEM/ SIAC0048: Anexo 11- Ano 2015 - em </a:t>
            </a:r>
            <a:r>
              <a:rPr lang="pt-BR" sz="900" b="1" dirty="0" smtClean="0"/>
              <a:t>01/02/2016</a:t>
            </a:r>
            <a:endParaRPr lang="pt-BR" sz="900" b="1" dirty="0"/>
          </a:p>
        </p:txBody>
      </p:sp>
      <p:graphicFrame>
        <p:nvGraphicFramePr>
          <p:cNvPr id="9" name="Gráfic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219387"/>
              </p:ext>
            </p:extLst>
          </p:nvPr>
        </p:nvGraphicFramePr>
        <p:xfrm>
          <a:off x="107504" y="1485860"/>
          <a:ext cx="8928992" cy="5039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585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764704"/>
            <a:ext cx="87484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b="1" dirty="0"/>
              <a:t>Execução Orçamentária e Financeira da Saúde (UG 305500) - Janeiro a </a:t>
            </a:r>
            <a:r>
              <a:rPr lang="pt-BR" b="1" dirty="0" smtClean="0"/>
              <a:t>Dezembro </a:t>
            </a:r>
            <a:r>
              <a:rPr lang="pt-BR" b="1" dirty="0"/>
              <a:t>de 2015</a:t>
            </a:r>
          </a:p>
          <a:p>
            <a:pPr algn="ctr">
              <a:defRPr/>
            </a:pPr>
            <a:r>
              <a:rPr lang="pt-BR" b="1" dirty="0" smtClean="0"/>
              <a:t>Objetivo: Gestão Estratégica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-36512" y="6654552"/>
            <a:ext cx="46085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900" b="1" dirty="0"/>
              <a:t>SIAFEM/ SIAC0048: Anexo 11- Ano 2015 - em </a:t>
            </a:r>
            <a:r>
              <a:rPr lang="pt-BR" sz="900" b="1" dirty="0" smtClean="0"/>
              <a:t>01/02/2016 </a:t>
            </a:r>
            <a:endParaRPr lang="pt-BR" sz="900" b="1" dirty="0"/>
          </a:p>
        </p:txBody>
      </p:sp>
      <p:graphicFrame>
        <p:nvGraphicFramePr>
          <p:cNvPr id="6" name="Gráfic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376944"/>
              </p:ext>
            </p:extLst>
          </p:nvPr>
        </p:nvGraphicFramePr>
        <p:xfrm>
          <a:off x="256581" y="1540243"/>
          <a:ext cx="8856984" cy="5114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555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863726"/>
            <a:ext cx="86764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b="1" dirty="0"/>
              <a:t>Execução Orçamentária e Financeira da Saúde (UG 305500) - Janeiro a </a:t>
            </a:r>
            <a:r>
              <a:rPr lang="pt-BR" b="1" dirty="0" smtClean="0"/>
              <a:t>Dezembro de </a:t>
            </a:r>
            <a:r>
              <a:rPr lang="pt-BR" b="1" dirty="0"/>
              <a:t>2015</a:t>
            </a:r>
          </a:p>
          <a:p>
            <a:pPr algn="ctr">
              <a:defRPr/>
            </a:pPr>
            <a:r>
              <a:rPr lang="pt-BR" b="1" dirty="0" smtClean="0"/>
              <a:t>Objetivo: Processos Educacionais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-36512" y="6654552"/>
            <a:ext cx="46085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900" b="1" dirty="0"/>
              <a:t>SIAFEM/ SIAC0048: Anexo 11- Ano 2015 - em </a:t>
            </a:r>
            <a:r>
              <a:rPr lang="pt-BR" sz="900" b="1" dirty="0" smtClean="0"/>
              <a:t>01/02/2016</a:t>
            </a:r>
            <a:endParaRPr lang="pt-BR" sz="900" b="1" dirty="0"/>
          </a:p>
        </p:txBody>
      </p:sp>
      <p:graphicFrame>
        <p:nvGraphicFramePr>
          <p:cNvPr id="8" name="Gráfic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125294"/>
              </p:ext>
            </p:extLst>
          </p:nvPr>
        </p:nvGraphicFramePr>
        <p:xfrm>
          <a:off x="107504" y="1510056"/>
          <a:ext cx="8856984" cy="5015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412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860796"/>
            <a:ext cx="86764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b="1" dirty="0"/>
              <a:t>Execução Orçamentária e Financeira da Saúde (UG 305500) - Janeiro a </a:t>
            </a:r>
            <a:r>
              <a:rPr lang="pt-BR" b="1" dirty="0" smtClean="0"/>
              <a:t>Dezembro </a:t>
            </a:r>
            <a:r>
              <a:rPr lang="pt-BR" b="1" dirty="0"/>
              <a:t>de 2015</a:t>
            </a:r>
          </a:p>
          <a:p>
            <a:pPr algn="ctr">
              <a:defRPr/>
            </a:pPr>
            <a:r>
              <a:rPr lang="pt-BR" b="1" dirty="0" smtClean="0"/>
              <a:t>Objetivo: Assistência Farmacêutica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-36512" y="6654552"/>
            <a:ext cx="46085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900" b="1" dirty="0"/>
              <a:t>SIAFEM/ SIAC0048: Anexo 11- Ano 2015 - em </a:t>
            </a:r>
            <a:r>
              <a:rPr lang="pt-BR" sz="900" b="1" dirty="0" smtClean="0"/>
              <a:t>01/02/2016</a:t>
            </a:r>
            <a:endParaRPr lang="pt-BR" sz="900" b="1" dirty="0"/>
          </a:p>
        </p:txBody>
      </p:sp>
      <p:graphicFrame>
        <p:nvGraphicFramePr>
          <p:cNvPr id="8" name="Gráfic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294099"/>
              </p:ext>
            </p:extLst>
          </p:nvPr>
        </p:nvGraphicFramePr>
        <p:xfrm>
          <a:off x="107504" y="1507126"/>
          <a:ext cx="8928992" cy="5018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283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839530"/>
            <a:ext cx="86764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b="1" dirty="0"/>
              <a:t>Execução Orçamentária e Financeira da Saúde (UG 305500) - Janeiro </a:t>
            </a:r>
            <a:r>
              <a:rPr lang="pt-BR" b="1" dirty="0" smtClean="0"/>
              <a:t>a Dezembro de </a:t>
            </a:r>
            <a:r>
              <a:rPr lang="pt-BR" b="1" dirty="0"/>
              <a:t>2015</a:t>
            </a:r>
          </a:p>
          <a:p>
            <a:pPr algn="ctr">
              <a:defRPr/>
            </a:pPr>
            <a:r>
              <a:rPr lang="pt-BR" b="1" dirty="0" smtClean="0"/>
              <a:t>Objetivo: Saúde Mental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-36512" y="6654552"/>
            <a:ext cx="46085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900" b="1" dirty="0"/>
              <a:t>SIAFEM/ SIAC0048: Anexo 11- Ano 2015 - em </a:t>
            </a:r>
            <a:r>
              <a:rPr lang="pt-BR" sz="900" b="1" dirty="0" smtClean="0"/>
              <a:t>01/02/2016 </a:t>
            </a:r>
            <a:endParaRPr lang="pt-BR" sz="900" b="1" dirty="0"/>
          </a:p>
        </p:txBody>
      </p:sp>
      <p:graphicFrame>
        <p:nvGraphicFramePr>
          <p:cNvPr id="8" name="Gráfic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683914"/>
              </p:ext>
            </p:extLst>
          </p:nvPr>
        </p:nvGraphicFramePr>
        <p:xfrm>
          <a:off x="107504" y="1485861"/>
          <a:ext cx="9036496" cy="5039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ângulo 6"/>
          <p:cNvSpPr/>
          <p:nvPr/>
        </p:nvSpPr>
        <p:spPr>
          <a:xfrm>
            <a:off x="3059832" y="3153742"/>
            <a:ext cx="1350404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dirty="0" smtClean="0"/>
              <a:t>50% do Orçamento Inicial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400154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839530"/>
            <a:ext cx="86764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b="1" dirty="0"/>
              <a:t>Execução Orçamentária e Financeira da Saúde (UG 305500) - Janeiro a </a:t>
            </a:r>
            <a:r>
              <a:rPr lang="pt-BR" b="1" dirty="0" smtClean="0"/>
              <a:t>Dezembro </a:t>
            </a:r>
            <a:r>
              <a:rPr lang="pt-BR" b="1" dirty="0"/>
              <a:t>de 2015</a:t>
            </a:r>
          </a:p>
          <a:p>
            <a:pPr algn="ctr">
              <a:defRPr/>
            </a:pPr>
            <a:r>
              <a:rPr lang="pt-BR" b="1" dirty="0" smtClean="0"/>
              <a:t>Objetivo: Mulher e Criança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-36512" y="6654552"/>
            <a:ext cx="46085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900" b="1" dirty="0"/>
              <a:t>SIAFEM/ SIAC0048: Anexo 11- Ano 2015 - em </a:t>
            </a:r>
            <a:r>
              <a:rPr lang="pt-BR" sz="900" b="1" dirty="0" smtClean="0"/>
              <a:t>01/02/2016 </a:t>
            </a:r>
            <a:endParaRPr lang="pt-BR" sz="900" b="1" dirty="0"/>
          </a:p>
        </p:txBody>
      </p:sp>
      <p:graphicFrame>
        <p:nvGraphicFramePr>
          <p:cNvPr id="8" name="Gráfic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306055"/>
              </p:ext>
            </p:extLst>
          </p:nvPr>
        </p:nvGraphicFramePr>
        <p:xfrm>
          <a:off x="107504" y="1485860"/>
          <a:ext cx="8928992" cy="4949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496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863726"/>
            <a:ext cx="86044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b="1" dirty="0"/>
              <a:t>Execução Orçamentária e Financeira da Saúde (UG 305500) - Janeiro a </a:t>
            </a:r>
            <a:r>
              <a:rPr lang="pt-BR" b="1" dirty="0" smtClean="0"/>
              <a:t>Dezembro </a:t>
            </a:r>
            <a:r>
              <a:rPr lang="pt-BR" b="1" dirty="0"/>
              <a:t>de 2015</a:t>
            </a:r>
          </a:p>
          <a:p>
            <a:pPr algn="ctr">
              <a:defRPr/>
            </a:pPr>
            <a:r>
              <a:rPr lang="pt-BR" b="1" dirty="0" smtClean="0"/>
              <a:t>Objetivo: Promover o Planejamento e Execução da Política de Comunicação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-36512" y="6654552"/>
            <a:ext cx="46085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900" b="1" dirty="0"/>
              <a:t>SIAFEM/ SIAC0048: Anexo 11- Ano 2015 - em </a:t>
            </a:r>
            <a:r>
              <a:rPr lang="pt-BR" sz="900" b="1" dirty="0" smtClean="0"/>
              <a:t>01/02/2016 </a:t>
            </a:r>
            <a:endParaRPr lang="pt-BR" sz="900" b="1" dirty="0"/>
          </a:p>
        </p:txBody>
      </p:sp>
      <p:graphicFrame>
        <p:nvGraphicFramePr>
          <p:cNvPr id="8" name="Gráfic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831856"/>
              </p:ext>
            </p:extLst>
          </p:nvPr>
        </p:nvGraphicFramePr>
        <p:xfrm>
          <a:off x="143508" y="1510057"/>
          <a:ext cx="8856984" cy="4925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949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764704"/>
            <a:ext cx="88204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b="1" dirty="0"/>
              <a:t>Execução Orçamentária e Financeira da Saúde (UG 305500) - Janeiro a </a:t>
            </a:r>
            <a:r>
              <a:rPr lang="pt-BR" b="1" dirty="0" smtClean="0"/>
              <a:t>Dezembro de </a:t>
            </a:r>
            <a:r>
              <a:rPr lang="pt-BR" b="1" dirty="0"/>
              <a:t>2015</a:t>
            </a:r>
          </a:p>
          <a:p>
            <a:pPr algn="ctr">
              <a:defRPr/>
            </a:pPr>
            <a:r>
              <a:rPr lang="pt-BR" b="1" dirty="0" smtClean="0"/>
              <a:t>Comparativo do Percentual de Execução por Objetivo: 2014 x 2015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40135" y="6606927"/>
            <a:ext cx="46085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900" dirty="0"/>
              <a:t>SIAFEM/ SIAC0048: Anexo 11- Ano 2015 - em </a:t>
            </a:r>
            <a:r>
              <a:rPr lang="pt-BR" sz="900" dirty="0" smtClean="0"/>
              <a:t>01/02/2016 </a:t>
            </a:r>
            <a:endParaRPr lang="pt-BR" sz="900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717994"/>
              </p:ext>
            </p:extLst>
          </p:nvPr>
        </p:nvGraphicFramePr>
        <p:xfrm>
          <a:off x="638274" y="1493695"/>
          <a:ext cx="7534126" cy="5073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Planilha" r:id="rId4" imgW="7132374" imgH="4945320" progId="Excel.Sheet.12">
                  <p:embed/>
                </p:oleObj>
              </mc:Choice>
              <mc:Fallback>
                <p:oleObj name="Planilha" r:id="rId4" imgW="7132374" imgH="49453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8274" y="1493695"/>
                        <a:ext cx="7534126" cy="5073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127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9404" y="1484784"/>
            <a:ext cx="9029575" cy="240065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/>
              <a:t>Resultado da Execução Orçamentária e Financeira</a:t>
            </a:r>
          </a:p>
          <a:p>
            <a:pPr algn="ctr">
              <a:defRPr/>
            </a:pPr>
            <a:r>
              <a:rPr lang="pt-BR" sz="2200" b="1" dirty="0"/>
              <a:t>Saúde UG 305500 (</a:t>
            </a:r>
            <a:r>
              <a:rPr lang="pt-BR" sz="2000" b="1" dirty="0"/>
              <a:t>Fundo Estadual de Saúde)</a:t>
            </a:r>
          </a:p>
          <a:p>
            <a:pPr algn="ctr">
              <a:defRPr/>
            </a:pPr>
            <a:r>
              <a:rPr lang="pt-BR" sz="2400" b="1" dirty="0"/>
              <a:t>3</a:t>
            </a:r>
            <a:r>
              <a:rPr lang="pt-BR" sz="2400" b="1" dirty="0" smtClean="0"/>
              <a:t>º </a:t>
            </a:r>
            <a:r>
              <a:rPr lang="pt-BR" sz="2400" b="1" dirty="0"/>
              <a:t>Quadrimestre de 2015</a:t>
            </a:r>
          </a:p>
          <a:p>
            <a:pPr lvl="0" algn="ctr">
              <a:defRPr/>
            </a:pPr>
            <a:endParaRPr lang="pt-BR" sz="2200" b="1" u="sng" dirty="0" smtClean="0"/>
          </a:p>
          <a:p>
            <a:pPr lvl="0" algn="ctr">
              <a:defRPr/>
            </a:pPr>
            <a:r>
              <a:rPr lang="pt-BR" sz="2000" dirty="0"/>
              <a:t>Programa Saúde Direito do Cidadão</a:t>
            </a:r>
          </a:p>
          <a:p>
            <a:pPr lvl="0" algn="ctr">
              <a:defRPr/>
            </a:pPr>
            <a:r>
              <a:rPr lang="pt-BR" sz="2000" dirty="0" smtClean="0"/>
              <a:t>Análise das Ações Orçamentárias/Programação Anual de Saúde</a:t>
            </a:r>
            <a:endParaRPr lang="pt-BR" sz="2000" u="sng" dirty="0" smtClean="0"/>
          </a:p>
          <a:p>
            <a:pPr lvl="0" algn="ctr">
              <a:defRPr/>
            </a:pPr>
            <a:endParaRPr lang="pt-BR" u="sng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2532" y="836712"/>
            <a:ext cx="89586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sz="1600" b="1" dirty="0" smtClean="0"/>
              <a:t>Execução Orçamentária e Financeira -  Saúde UG 305500 -  Janeiro a Dezembro de 2015</a:t>
            </a:r>
          </a:p>
          <a:p>
            <a:pPr algn="ctr">
              <a:defRPr/>
            </a:pPr>
            <a:r>
              <a:rPr lang="pt-BR" sz="1600" b="1" dirty="0" smtClean="0"/>
              <a:t>Programa: Saúde Direito do Cidadão - Orçamento Total</a:t>
            </a:r>
            <a:endParaRPr lang="pt-BR" sz="1600" b="1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-36512" y="6654552"/>
            <a:ext cx="4608512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1" dirty="0" smtClean="0">
                <a:latin typeface="Calibri" pitchFamily="34" charset="0"/>
              </a:rPr>
              <a:t>SIAFEM/ SIAC0048: Anexo 11- em </a:t>
            </a:r>
            <a:r>
              <a:rPr lang="pt-BR" sz="900" b="1" dirty="0">
                <a:latin typeface="Calibri" pitchFamily="34" charset="0"/>
              </a:rPr>
              <a:t> </a:t>
            </a:r>
            <a:r>
              <a:rPr lang="pt-BR" sz="900" b="1" dirty="0" smtClean="0">
                <a:latin typeface="Calibri" pitchFamily="34" charset="0"/>
              </a:rPr>
              <a:t>01/02/2016</a:t>
            </a:r>
          </a:p>
          <a:p>
            <a:pPr>
              <a:spcBef>
                <a:spcPct val="50000"/>
              </a:spcBef>
            </a:pPr>
            <a:endParaRPr lang="pt-BR" sz="900" b="1" dirty="0">
              <a:latin typeface="Calibri" pitchFamily="34" charset="0"/>
            </a:endParaRPr>
          </a:p>
        </p:txBody>
      </p:sp>
      <p:graphicFrame>
        <p:nvGraphicFramePr>
          <p:cNvPr id="5" name="Gráfic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723896"/>
              </p:ext>
            </p:extLst>
          </p:nvPr>
        </p:nvGraphicFramePr>
        <p:xfrm>
          <a:off x="395536" y="1628800"/>
          <a:ext cx="8424936" cy="4806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766445"/>
            <a:ext cx="86044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b="1" dirty="0"/>
              <a:t>Execução Orçamentária e Financeira da Saúde (UG 305500) - Janeiro a </a:t>
            </a:r>
            <a:r>
              <a:rPr lang="pt-BR" b="1" dirty="0" smtClean="0"/>
              <a:t>Dezembro </a:t>
            </a:r>
            <a:r>
              <a:rPr lang="pt-BR" b="1" dirty="0"/>
              <a:t>de 2015</a:t>
            </a:r>
          </a:p>
          <a:p>
            <a:pPr algn="ctr">
              <a:defRPr/>
            </a:pPr>
            <a:r>
              <a:rPr lang="pt-BR" b="1" dirty="0" smtClean="0"/>
              <a:t>Ações do Objetivo Atenção Especializada</a:t>
            </a:r>
            <a:endParaRPr lang="pt-BR" b="1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-36512" y="6654552"/>
            <a:ext cx="46085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900" dirty="0"/>
              <a:t>SIAFEM/ SIAC0048: Anexo 11- Ano 2015 - em </a:t>
            </a:r>
            <a:r>
              <a:rPr lang="pt-BR" sz="900" dirty="0" smtClean="0"/>
              <a:t>01/02/2016 </a:t>
            </a:r>
            <a:endParaRPr lang="pt-BR" sz="900" dirty="0"/>
          </a:p>
        </p:txBody>
      </p:sp>
      <p:graphicFrame>
        <p:nvGraphicFramePr>
          <p:cNvPr id="7" name="Gráfic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531035"/>
              </p:ext>
            </p:extLst>
          </p:nvPr>
        </p:nvGraphicFramePr>
        <p:xfrm>
          <a:off x="107503" y="1412776"/>
          <a:ext cx="9036497" cy="5016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836712"/>
            <a:ext cx="86764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b="1" dirty="0"/>
              <a:t>Execução Orçamentária e Financeira da Saúde (UG 305500) - Janeiro a </a:t>
            </a:r>
            <a:r>
              <a:rPr lang="pt-BR" b="1" dirty="0" smtClean="0"/>
              <a:t>Dezembro </a:t>
            </a:r>
            <a:r>
              <a:rPr lang="pt-BR" b="1" dirty="0"/>
              <a:t>de 2015</a:t>
            </a:r>
          </a:p>
          <a:p>
            <a:pPr algn="ctr">
              <a:defRPr/>
            </a:pPr>
            <a:r>
              <a:rPr lang="pt-BR" b="1" dirty="0" smtClean="0"/>
              <a:t>Ações do Objetivo Manutenção da Gestão </a:t>
            </a:r>
            <a:endParaRPr lang="pt-BR" b="1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-36512" y="6654552"/>
            <a:ext cx="46085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900" dirty="0"/>
              <a:t>SIAFEM/ SIAC0048: Anexo 11- Ano 2015 - em </a:t>
            </a:r>
            <a:r>
              <a:rPr lang="pt-BR" sz="900" dirty="0" smtClean="0"/>
              <a:t>01/02/2016</a:t>
            </a:r>
            <a:endParaRPr lang="pt-BR" sz="900" dirty="0"/>
          </a:p>
        </p:txBody>
      </p:sp>
      <p:graphicFrame>
        <p:nvGraphicFramePr>
          <p:cNvPr id="7" name="Gráfic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146419"/>
              </p:ext>
            </p:extLst>
          </p:nvPr>
        </p:nvGraphicFramePr>
        <p:xfrm>
          <a:off x="107504" y="1483042"/>
          <a:ext cx="9036496" cy="4952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764704"/>
            <a:ext cx="88204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b="1" dirty="0"/>
              <a:t>Execução Orçamentária e Financeira da Saúde (UG 305500) - Janeiro a </a:t>
            </a:r>
            <a:r>
              <a:rPr lang="pt-BR" b="1" dirty="0" smtClean="0"/>
              <a:t>Dezembro de </a:t>
            </a:r>
            <a:r>
              <a:rPr lang="pt-BR" b="1" dirty="0"/>
              <a:t>2015</a:t>
            </a:r>
          </a:p>
          <a:p>
            <a:pPr algn="ctr">
              <a:defRPr/>
            </a:pPr>
            <a:r>
              <a:rPr lang="pt-BR" b="1" dirty="0" smtClean="0"/>
              <a:t>Ações do Objetivo Vigilância em Saúde </a:t>
            </a:r>
            <a:endParaRPr lang="pt-BR" b="1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-36512" y="6654552"/>
            <a:ext cx="46085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900" dirty="0"/>
              <a:t>SIAFEM/ SIAC0048: Anexo 11- Ano 2015 - em  </a:t>
            </a:r>
            <a:r>
              <a:rPr lang="pt-BR" sz="900" dirty="0" smtClean="0"/>
              <a:t>01/02/2016 </a:t>
            </a:r>
            <a:endParaRPr lang="pt-BR" sz="900" dirty="0"/>
          </a:p>
        </p:txBody>
      </p:sp>
      <p:graphicFrame>
        <p:nvGraphicFramePr>
          <p:cNvPr id="7" name="Gráfic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703980"/>
              </p:ext>
            </p:extLst>
          </p:nvPr>
        </p:nvGraphicFramePr>
        <p:xfrm>
          <a:off x="-36512" y="1340768"/>
          <a:ext cx="9180512" cy="509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863726"/>
            <a:ext cx="86764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b="1" dirty="0"/>
              <a:t>Execução Orçamentária e Financeira da Saúde (UG 305500) - Janeiro a </a:t>
            </a:r>
            <a:r>
              <a:rPr lang="pt-BR" b="1" dirty="0" smtClean="0"/>
              <a:t>Dezembro </a:t>
            </a:r>
            <a:r>
              <a:rPr lang="pt-BR" b="1" dirty="0"/>
              <a:t>de 2015</a:t>
            </a:r>
          </a:p>
          <a:p>
            <a:pPr algn="ctr">
              <a:defRPr/>
            </a:pPr>
            <a:r>
              <a:rPr lang="pt-BR" b="1" dirty="0" smtClean="0"/>
              <a:t>Ações do Objetivo Qualidade do Sangue</a:t>
            </a:r>
            <a:endParaRPr lang="pt-BR" b="1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-36512" y="6654552"/>
            <a:ext cx="46085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900" dirty="0"/>
              <a:t>SIAFEM/ SIAC0048: Anexo 11- Ano 2015 - em </a:t>
            </a:r>
            <a:r>
              <a:rPr lang="pt-BR" sz="900" dirty="0" smtClean="0"/>
              <a:t>01/02/2016 </a:t>
            </a:r>
            <a:endParaRPr lang="pt-BR" sz="900" dirty="0"/>
          </a:p>
        </p:txBody>
      </p:sp>
      <p:graphicFrame>
        <p:nvGraphicFramePr>
          <p:cNvPr id="8" name="Gráfic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991881"/>
              </p:ext>
            </p:extLst>
          </p:nvPr>
        </p:nvGraphicFramePr>
        <p:xfrm>
          <a:off x="-36512" y="1412776"/>
          <a:ext cx="9180512" cy="5022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7296" y="863726"/>
            <a:ext cx="86491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b="1" dirty="0"/>
              <a:t>Execução Orçamentária e Financeira da Saúde (UG 305500) - Janeiro a </a:t>
            </a:r>
            <a:r>
              <a:rPr lang="pt-BR" b="1" dirty="0" smtClean="0"/>
              <a:t>Dezembro </a:t>
            </a:r>
            <a:r>
              <a:rPr lang="pt-BR" b="1" dirty="0"/>
              <a:t>de 2015</a:t>
            </a:r>
          </a:p>
          <a:p>
            <a:pPr algn="ctr">
              <a:defRPr/>
            </a:pPr>
            <a:r>
              <a:rPr lang="pt-BR" b="1" dirty="0" smtClean="0"/>
              <a:t>Ações do Objetivo Atenção Primária</a:t>
            </a:r>
            <a:endParaRPr lang="pt-BR" b="1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-36512" y="6654552"/>
            <a:ext cx="46085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900" dirty="0"/>
              <a:t>SIAFEM/ SIAC0048: Anexo 11- Ano 2015 - em </a:t>
            </a:r>
            <a:r>
              <a:rPr lang="pt-BR" sz="900" dirty="0" smtClean="0"/>
              <a:t>01/02/2016</a:t>
            </a:r>
            <a:endParaRPr lang="pt-BR" sz="900" dirty="0"/>
          </a:p>
        </p:txBody>
      </p:sp>
      <p:graphicFrame>
        <p:nvGraphicFramePr>
          <p:cNvPr id="7" name="Gráfic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653957"/>
              </p:ext>
            </p:extLst>
          </p:nvPr>
        </p:nvGraphicFramePr>
        <p:xfrm>
          <a:off x="27295" y="1479225"/>
          <a:ext cx="9116705" cy="5022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7296" y="863726"/>
            <a:ext cx="87211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b="1" dirty="0"/>
              <a:t>Execução Orçamentária e Financeira da Saúde (UG 305500) - Janeiro a </a:t>
            </a:r>
            <a:r>
              <a:rPr lang="pt-BR" b="1" dirty="0" smtClean="0"/>
              <a:t>Dezembro de </a:t>
            </a:r>
            <a:r>
              <a:rPr lang="pt-BR" b="1" dirty="0"/>
              <a:t>2015</a:t>
            </a:r>
          </a:p>
          <a:p>
            <a:pPr algn="ctr">
              <a:defRPr/>
            </a:pPr>
            <a:r>
              <a:rPr lang="pt-BR" b="1" dirty="0" smtClean="0"/>
              <a:t>Ações do Objetivo Assistência Farmacêutica</a:t>
            </a:r>
            <a:endParaRPr lang="pt-BR" b="1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-36512" y="6654552"/>
            <a:ext cx="46085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900" dirty="0"/>
              <a:t>SIAFEM/ SIAC0048: Anexo 11- Ano 2015 - em </a:t>
            </a:r>
            <a:r>
              <a:rPr lang="pt-BR" sz="900" dirty="0" smtClean="0"/>
              <a:t>01/02/2016 </a:t>
            </a:r>
            <a:endParaRPr lang="pt-BR" sz="900" dirty="0"/>
          </a:p>
        </p:txBody>
      </p:sp>
      <p:graphicFrame>
        <p:nvGraphicFramePr>
          <p:cNvPr id="7" name="Gráfic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546084"/>
              </p:ext>
            </p:extLst>
          </p:nvPr>
        </p:nvGraphicFramePr>
        <p:xfrm>
          <a:off x="-36512" y="1510057"/>
          <a:ext cx="9180512" cy="4925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857232"/>
            <a:ext cx="87484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b="1" dirty="0"/>
              <a:t>Execução Orçamentária e Financeira da Saúde (UG 305500) - Janeiro a </a:t>
            </a:r>
            <a:r>
              <a:rPr lang="pt-BR" b="1" dirty="0" smtClean="0"/>
              <a:t>Dezembro de </a:t>
            </a:r>
            <a:r>
              <a:rPr lang="pt-BR" b="1" dirty="0"/>
              <a:t>2015</a:t>
            </a:r>
          </a:p>
          <a:p>
            <a:pPr algn="ctr">
              <a:defRPr/>
            </a:pPr>
            <a:r>
              <a:rPr lang="pt-BR" b="1" dirty="0" smtClean="0"/>
              <a:t>Ações do Objetivo Processos Educacionais</a:t>
            </a:r>
            <a:endParaRPr lang="pt-BR" b="1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-36512" y="6654552"/>
            <a:ext cx="46085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900" dirty="0"/>
              <a:t>SIAFEM/ SIAC0048: Anexo 11- Ano 2015 - em </a:t>
            </a:r>
            <a:r>
              <a:rPr lang="pt-BR" sz="900" dirty="0" smtClean="0"/>
              <a:t>01/02/2016</a:t>
            </a:r>
            <a:endParaRPr lang="pt-BR" sz="900" dirty="0"/>
          </a:p>
        </p:txBody>
      </p:sp>
      <p:graphicFrame>
        <p:nvGraphicFramePr>
          <p:cNvPr id="5" name="Gráfic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605058"/>
              </p:ext>
            </p:extLst>
          </p:nvPr>
        </p:nvGraphicFramePr>
        <p:xfrm>
          <a:off x="-36513" y="1412776"/>
          <a:ext cx="9180513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836430"/>
            <a:ext cx="86044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b="1" dirty="0"/>
              <a:t>Execução Orçamentária e Financeira da Saúde (UG 305500) - Janeiro a </a:t>
            </a:r>
            <a:r>
              <a:rPr lang="pt-BR" b="1" dirty="0" smtClean="0"/>
              <a:t>Dezembro </a:t>
            </a:r>
            <a:r>
              <a:rPr lang="pt-BR" b="1" dirty="0"/>
              <a:t>de 2015</a:t>
            </a:r>
          </a:p>
          <a:p>
            <a:pPr algn="ctr">
              <a:defRPr/>
            </a:pPr>
            <a:r>
              <a:rPr lang="pt-BR" b="1" dirty="0" smtClean="0"/>
              <a:t>Ações do Objetivo Gestão Estratégica</a:t>
            </a:r>
            <a:endParaRPr lang="pt-BR" b="1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-36512" y="6654552"/>
            <a:ext cx="46085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900" dirty="0"/>
              <a:t>SIAFEM/ SIAC0048: Anexo 11- Ano 2015 - em </a:t>
            </a:r>
            <a:r>
              <a:rPr lang="pt-BR" sz="900" dirty="0" smtClean="0"/>
              <a:t>01/02/2016 </a:t>
            </a:r>
            <a:endParaRPr lang="pt-BR" sz="900" dirty="0"/>
          </a:p>
        </p:txBody>
      </p:sp>
      <p:graphicFrame>
        <p:nvGraphicFramePr>
          <p:cNvPr id="8" name="Gráfic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66257"/>
              </p:ext>
            </p:extLst>
          </p:nvPr>
        </p:nvGraphicFramePr>
        <p:xfrm>
          <a:off x="-36513" y="1340767"/>
          <a:ext cx="9180513" cy="5184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7296" y="836712"/>
            <a:ext cx="86491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b="1" dirty="0"/>
              <a:t>Execução Orçamentária e Financeira da Saúde (UG 305500) - Janeiro a </a:t>
            </a:r>
            <a:r>
              <a:rPr lang="pt-BR" b="1" dirty="0" smtClean="0"/>
              <a:t>Dezembro de </a:t>
            </a:r>
            <a:r>
              <a:rPr lang="pt-BR" b="1" dirty="0"/>
              <a:t>2015</a:t>
            </a:r>
          </a:p>
          <a:p>
            <a:pPr algn="ctr">
              <a:defRPr/>
            </a:pPr>
            <a:r>
              <a:rPr lang="pt-BR" b="1" dirty="0" smtClean="0"/>
              <a:t>Ações do Objetivo Saúde Mental</a:t>
            </a:r>
            <a:endParaRPr lang="pt-BR" b="1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-36512" y="6654552"/>
            <a:ext cx="46085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900" dirty="0"/>
              <a:t>SIAFEM/ SIAC0048: Anexo 11- Ano 2015 - em </a:t>
            </a:r>
            <a:r>
              <a:rPr lang="pt-BR" sz="900" dirty="0" smtClean="0"/>
              <a:t>01/02/2016</a:t>
            </a:r>
            <a:endParaRPr lang="pt-BR" sz="900" dirty="0"/>
          </a:p>
        </p:txBody>
      </p:sp>
      <p:graphicFrame>
        <p:nvGraphicFramePr>
          <p:cNvPr id="7" name="Gráfic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416107"/>
              </p:ext>
            </p:extLst>
          </p:nvPr>
        </p:nvGraphicFramePr>
        <p:xfrm>
          <a:off x="-36512" y="1412776"/>
          <a:ext cx="9180512" cy="5022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863726"/>
            <a:ext cx="87484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b="1" dirty="0"/>
              <a:t>Execução Orçamentária e Financeira da Saúde (UG 305500) - Janeiro a </a:t>
            </a:r>
            <a:r>
              <a:rPr lang="pt-BR" b="1" dirty="0" smtClean="0"/>
              <a:t>Dezembro </a:t>
            </a:r>
            <a:r>
              <a:rPr lang="pt-BR" b="1" dirty="0"/>
              <a:t>de 2015</a:t>
            </a:r>
          </a:p>
          <a:p>
            <a:pPr algn="ctr">
              <a:defRPr/>
            </a:pPr>
            <a:r>
              <a:rPr lang="pt-BR" b="1" dirty="0" smtClean="0"/>
              <a:t>Ações do Objetivo Divulgação das Ações de Saúde</a:t>
            </a:r>
            <a:endParaRPr lang="pt-BR" b="1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-36512" y="6654552"/>
            <a:ext cx="46085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900" dirty="0"/>
              <a:t>SIAFEM/ SIAC0048: Anexo 11- Ano 2015 - em </a:t>
            </a:r>
            <a:r>
              <a:rPr lang="pt-BR" sz="900" dirty="0" smtClean="0"/>
              <a:t>01/02/2016</a:t>
            </a:r>
            <a:endParaRPr lang="pt-BR" sz="900" dirty="0"/>
          </a:p>
        </p:txBody>
      </p:sp>
      <p:graphicFrame>
        <p:nvGraphicFramePr>
          <p:cNvPr id="7" name="Gráfic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281225"/>
              </p:ext>
            </p:extLst>
          </p:nvPr>
        </p:nvGraphicFramePr>
        <p:xfrm>
          <a:off x="0" y="1510056"/>
          <a:ext cx="9144000" cy="4925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5496" y="467961"/>
            <a:ext cx="91085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lvl="1" algn="r">
              <a:defRPr/>
            </a:pPr>
            <a:r>
              <a:rPr lang="pt-BR" sz="1600" b="1" dirty="0" smtClean="0"/>
              <a:t>Execução Orçamentária e Financeira  -  Saúde  UG 305500 -  Janeiro a Dezembro de 2015</a:t>
            </a:r>
          </a:p>
          <a:p>
            <a:pPr algn="ctr">
              <a:defRPr/>
            </a:pPr>
            <a:r>
              <a:rPr lang="pt-BR" sz="1600" b="1" dirty="0" smtClean="0"/>
              <a:t>                                   Orçamento Total por Fonte de Recurso</a:t>
            </a:r>
            <a:endParaRPr lang="pt-BR" sz="1600" b="1" dirty="0"/>
          </a:p>
        </p:txBody>
      </p:sp>
      <p:sp>
        <p:nvSpPr>
          <p:cNvPr id="12" name="Retângulo 11"/>
          <p:cNvSpPr/>
          <p:nvPr/>
        </p:nvSpPr>
        <p:spPr>
          <a:xfrm>
            <a:off x="107504" y="6525344"/>
            <a:ext cx="712879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b="1" dirty="0" smtClean="0"/>
              <a:t>SIAFEM/SIAR0048</a:t>
            </a:r>
            <a:r>
              <a:rPr lang="pt-BR" sz="900" b="1" dirty="0"/>
              <a:t>: Anexo 11-Resumo por Fonte de Recursos-Ano </a:t>
            </a:r>
            <a:r>
              <a:rPr lang="pt-BR" sz="900" b="1" dirty="0" smtClean="0"/>
              <a:t>2015- em 01/02/2016</a:t>
            </a:r>
            <a:endParaRPr lang="pt-BR" sz="900" b="1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3227974"/>
              </p:ext>
            </p:extLst>
          </p:nvPr>
        </p:nvGraphicFramePr>
        <p:xfrm>
          <a:off x="107504" y="1052737"/>
          <a:ext cx="903649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863726"/>
            <a:ext cx="86764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b="1" dirty="0"/>
              <a:t>Execução Orçamentária e Financeira da Saúde (UG 305500) - Janeiro a </a:t>
            </a:r>
            <a:r>
              <a:rPr lang="pt-BR" b="1" dirty="0" smtClean="0"/>
              <a:t>Dezembro de </a:t>
            </a:r>
            <a:r>
              <a:rPr lang="pt-BR" b="1" dirty="0"/>
              <a:t>2015</a:t>
            </a:r>
          </a:p>
          <a:p>
            <a:pPr algn="ctr">
              <a:defRPr/>
            </a:pPr>
            <a:r>
              <a:rPr lang="pt-BR" b="1" dirty="0" smtClean="0"/>
              <a:t>Ações do Objetivo Mulher e Criança</a:t>
            </a:r>
            <a:endParaRPr lang="pt-BR" b="1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-61075" y="6654552"/>
            <a:ext cx="46085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900" dirty="0"/>
              <a:t>SIAFEM/ SIAC0048: Anexo 11- Ano 2015 </a:t>
            </a:r>
            <a:r>
              <a:rPr lang="pt-BR" sz="900" dirty="0" smtClean="0"/>
              <a:t>– em  01/02/2016  </a:t>
            </a:r>
            <a:endParaRPr lang="pt-BR" sz="900" dirty="0"/>
          </a:p>
        </p:txBody>
      </p:sp>
      <p:graphicFrame>
        <p:nvGraphicFramePr>
          <p:cNvPr id="7" name="Gráfic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153891"/>
              </p:ext>
            </p:extLst>
          </p:nvPr>
        </p:nvGraphicFramePr>
        <p:xfrm>
          <a:off x="-253617" y="1510057"/>
          <a:ext cx="9397617" cy="4925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123728" y="611396"/>
            <a:ext cx="51845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sz="1600" b="1" dirty="0" smtClean="0"/>
              <a:t>            Total do Orçamento por Fonte de Recurso </a:t>
            </a:r>
            <a:endParaRPr lang="pt-BR" sz="1600" b="1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59632" y="29766"/>
            <a:ext cx="68407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sz="1600" b="1" dirty="0"/>
              <a:t>Execução Orçamentária e Financeira da Saúde (UG 305500) </a:t>
            </a:r>
            <a:endParaRPr lang="pt-BR" sz="1600" b="1" dirty="0" smtClean="0"/>
          </a:p>
          <a:p>
            <a:pPr algn="ctr">
              <a:defRPr/>
            </a:pPr>
            <a:r>
              <a:rPr lang="pt-BR" sz="1600" b="1" dirty="0" smtClean="0"/>
              <a:t>Janeiro </a:t>
            </a:r>
            <a:r>
              <a:rPr lang="pt-BR" sz="1600" b="1" dirty="0"/>
              <a:t>a </a:t>
            </a:r>
            <a:r>
              <a:rPr lang="pt-BR" sz="1600" b="1" dirty="0" smtClean="0"/>
              <a:t>Dezembro de 2015</a:t>
            </a:r>
            <a:endParaRPr lang="pt-BR" sz="1600" b="1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-61075" y="6654552"/>
            <a:ext cx="46085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900" dirty="0" smtClean="0"/>
              <a:t>            SIAFEM</a:t>
            </a:r>
            <a:r>
              <a:rPr lang="pt-BR" sz="900" dirty="0"/>
              <a:t>/ SIAC0048: Anexo 11- Ano 2015 - em </a:t>
            </a:r>
            <a:r>
              <a:rPr lang="pt-BR" sz="900" dirty="0" smtClean="0"/>
              <a:t>01/02/2016 </a:t>
            </a:r>
            <a:endParaRPr lang="pt-BR" sz="900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322390"/>
              </p:ext>
            </p:extLst>
          </p:nvPr>
        </p:nvGraphicFramePr>
        <p:xfrm>
          <a:off x="107502" y="1052745"/>
          <a:ext cx="8928993" cy="5544606"/>
        </p:xfrm>
        <a:graphic>
          <a:graphicData uri="http://schemas.openxmlformats.org/drawingml/2006/table">
            <a:tbl>
              <a:tblPr/>
              <a:tblGrid>
                <a:gridCol w="268141"/>
                <a:gridCol w="1606740"/>
                <a:gridCol w="831870"/>
                <a:gridCol w="312830"/>
                <a:gridCol w="619224"/>
                <a:gridCol w="335176"/>
                <a:gridCol w="659178"/>
                <a:gridCol w="324004"/>
                <a:gridCol w="670351"/>
                <a:gridCol w="318417"/>
                <a:gridCol w="659178"/>
                <a:gridCol w="335176"/>
                <a:gridCol w="659178"/>
                <a:gridCol w="335176"/>
                <a:gridCol w="664765"/>
                <a:gridCol w="329589"/>
              </a:tblGrid>
              <a:tr h="164509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FONTE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ORC. INICIAL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ALTERACOES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ORÇ. AUTORIZADO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EMPENHADO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LIQUIDADO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PAGO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SALDO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3214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440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Bloco Assistência Farmacêutica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4.800.000,00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0,29%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-  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4.800.000,00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0,32%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3.209.035,36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66,85%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2.735.473,84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85,24%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2.735.473,84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100,00%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1.590.964,64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33,15%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40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Bloco Atenção Básica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556.350,00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0,03%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-  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556.350,00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0,04%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62.278,12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11,19%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62.278,12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100,00%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59.452,12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95,46%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494.071,88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88,81%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40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Bloco Gestão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16.050.230,00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0,98%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-  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16.050.230,00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1,07%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3.764.000,85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23,45%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3.720.293,06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98,84%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3.687.810,06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99,13%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12.266.284,83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76,42%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40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Bloco Investimentos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23.277.620,00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1,42%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-  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23.277.620,00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1,56%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2.774.870,60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11,92%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2.771.499,03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99,88%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2.770.299,03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99,96%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20.485.069,75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88,00%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40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Bloco MAC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269.155.736,00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16,42%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-  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269.155.736,00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18,01%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247.630.715,81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92,00%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246.864.158,34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99,69%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246.595.991,02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99,89%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21.410.587,80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7,95%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40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251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Bloco Vigilância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24.702.019,00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1,51%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-  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24.702.019,00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1,65%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7.789.658,29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31,53%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7.624.612,37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97,88%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7.469.386,76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97,96%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16.870.203,99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68,29%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405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Soma Blocos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338.541.955,00 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20,65%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338.541.955,00 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22,66%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265.230.559,03 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78,34%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263.778.314,76 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99,45%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263.318.412,83 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99,83%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73.117.182,89 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21,60%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440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Recurso Ordinário Tesouro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2.000.000,00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1.915.547,00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-95,78%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84.453,00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0,01%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84.452,11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100,00%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84.452,11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100,00%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84.389,56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99,93%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0,89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40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Recurso Ordinário Tesouro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1.199.140.702,00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73,16%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- 153.416.687,00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-12,79%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1.045.724.015,00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69,99%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1.030.235.201,93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98,52%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1.030.235.201,93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100,00%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1.020.221.580,44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99,03%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15.442.372,81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1,48%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40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Recurso Ordinário Tesouro (Emenda Parlamentar)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4.864.000,00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0,30%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3.479.000,00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-71,53%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1.385.000,00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0,09%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850.000,00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61,37%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-  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-  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535.000,00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38,63%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40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Conv. com Entidade Privada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90.700,00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0,01%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-  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90.700,00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0,01%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46.662,00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51,45%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46.662,00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100,00%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46.662,00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100,00%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44.038,00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48,55%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40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Conv. com Ministério da Saúde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57.199.117,00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3,49%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1.500.000,00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-2,62%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55.699.117,00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3,73%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6.958.714,59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12,49%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6.958.134,59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99,99%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6.958.134,59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100,00%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48.740.402,41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87,51%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40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Alienacao de bens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350.000,00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0,02%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-  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350.000,00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0,02%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350.000,00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100,00%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-  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-  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-  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40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Op. de Crédito Fin Não Reembolsável - FRD Anvisa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5.120,00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-  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5.120,00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-  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-  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-  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5.120,00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100,00%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40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Cota-Parte de Compensações financeiras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-  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8.468.000,00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8.468.000,00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0,57%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8.439.803,52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99,67%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8.439.803,52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100,00%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8.439.803,52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100,00%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28.196,48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0,33%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40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Recursos Próprios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312.400,00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0,02%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-  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312.400,00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0,02%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249.180,00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79,76%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249.180,00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100,00%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249.180,00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100,00%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63.220,00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20,24%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40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4219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Operação de Crédito Interna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36.547.647,00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2,23%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6.863.550,00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18,78%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43.411.197,00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2,91%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517.135,29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1,19%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517.135,29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100,00%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517.135,29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100,00%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42.894.061,71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98,81%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40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5236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Doação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1.452,00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-  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1.452,00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1.451,07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99,94%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1.451,07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100,00%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1.451,07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100,00%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0,93 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0,06%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79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7" marR="5067" marT="5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637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Soma Outras Fontes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1.300.511.138,00 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79,35%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- 144.979.684,00 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1.155.531.454,00 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77,34%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1.047.732.600,51 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90,67%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1.046.532.020,51 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99,89%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1.036.518.336,47 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99,04%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107.752.413,23 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9,32%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8953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GERAL===============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1.639.053.093,00 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100,00%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- 144.979.684,00 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-8,85%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1.494.073.409,00 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100,00%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1.312.963.159,54 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87,88%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1.310.310.335,27 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99,80%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1.299.836.749,30 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99,20%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180.869.596,12 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12,11%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331640" y="426150"/>
            <a:ext cx="59766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sz="1600" b="1" dirty="0" smtClean="0"/>
              <a:t>            Total do Orçamento  Por Fonte </a:t>
            </a:r>
            <a:r>
              <a:rPr lang="pt-BR" sz="1600" b="1" dirty="0" smtClean="0"/>
              <a:t>Recurso: </a:t>
            </a:r>
            <a:r>
              <a:rPr lang="pt-BR" sz="1600" b="1" dirty="0"/>
              <a:t>Fonte 250 Bloco MAC </a:t>
            </a:r>
            <a:endParaRPr lang="pt-BR" sz="1600" b="1" dirty="0"/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237137"/>
              </p:ext>
            </p:extLst>
          </p:nvPr>
        </p:nvGraphicFramePr>
        <p:xfrm>
          <a:off x="107504" y="836712"/>
          <a:ext cx="8912098" cy="5904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Planilha" r:id="rId3" imgW="11910053" imgH="7170336" progId="Excel.Sheet.12">
                  <p:embed/>
                </p:oleObj>
              </mc:Choice>
              <mc:Fallback>
                <p:oleObj name="Planilha" r:id="rId3" imgW="11910053" imgH="717033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836712"/>
                        <a:ext cx="8912098" cy="5904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841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235249" y="27315"/>
            <a:ext cx="64807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sz="1600" b="1" dirty="0"/>
              <a:t>Execução Orçamentária e Financeira da Saúde (UG 305500) </a:t>
            </a:r>
            <a:endParaRPr lang="pt-BR" sz="1600" b="1" dirty="0" smtClean="0"/>
          </a:p>
          <a:p>
            <a:pPr algn="ctr">
              <a:defRPr/>
            </a:pPr>
            <a:r>
              <a:rPr lang="pt-BR" sz="1600" b="1" dirty="0" smtClean="0"/>
              <a:t>Janeiro a Dezembro </a:t>
            </a:r>
            <a:r>
              <a:rPr lang="pt-BR" sz="1600" b="1" dirty="0"/>
              <a:t>de </a:t>
            </a:r>
            <a:r>
              <a:rPr lang="pt-BR" sz="1600" b="1" dirty="0" smtClean="0"/>
              <a:t>2015</a:t>
            </a:r>
            <a:endParaRPr lang="pt-BR" sz="1600" b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91680" y="649263"/>
            <a:ext cx="50405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sz="1600" b="1" dirty="0" smtClean="0"/>
              <a:t>Resumo Geral por Grupo de Despesa e Fonte</a:t>
            </a:r>
            <a:endParaRPr lang="pt-BR" sz="1600" b="1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5496" y="6604620"/>
            <a:ext cx="352839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900" dirty="0" smtClean="0">
                <a:latin typeface="Calibri" pitchFamily="34" charset="0"/>
              </a:rPr>
              <a:t>     Fonte</a:t>
            </a:r>
            <a:r>
              <a:rPr lang="pt-BR" sz="900" dirty="0">
                <a:latin typeface="Calibri" pitchFamily="34" charset="0"/>
              </a:rPr>
              <a:t>: SIAFEM/ </a:t>
            </a:r>
            <a:r>
              <a:rPr lang="pt-BR" sz="900" dirty="0" smtClean="0">
                <a:latin typeface="Calibri" pitchFamily="34" charset="0"/>
              </a:rPr>
              <a:t>SIAB0077: </a:t>
            </a:r>
            <a:r>
              <a:rPr lang="pt-BR" sz="900" dirty="0">
                <a:latin typeface="Calibri" pitchFamily="34" charset="0"/>
              </a:rPr>
              <a:t>Relorc - Ano </a:t>
            </a:r>
            <a:r>
              <a:rPr lang="pt-BR" sz="900" dirty="0" smtClean="0">
                <a:latin typeface="Calibri" pitchFamily="34" charset="0"/>
              </a:rPr>
              <a:t>2015 </a:t>
            </a:r>
            <a:r>
              <a:rPr lang="pt-BR" sz="900" dirty="0">
                <a:latin typeface="Calibri" pitchFamily="34" charset="0"/>
              </a:rPr>
              <a:t>- em </a:t>
            </a:r>
            <a:r>
              <a:rPr lang="pt-BR" sz="900" dirty="0" smtClean="0">
                <a:latin typeface="Calibri" pitchFamily="34" charset="0"/>
              </a:rPr>
              <a:t>01/02/2016</a:t>
            </a:r>
            <a:endParaRPr lang="pt-BR" sz="900" dirty="0">
              <a:latin typeface="Calibri" pitchFamily="34" charset="0"/>
            </a:endParaRP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975947"/>
              </p:ext>
            </p:extLst>
          </p:nvPr>
        </p:nvGraphicFramePr>
        <p:xfrm>
          <a:off x="138229" y="1052736"/>
          <a:ext cx="8610235" cy="547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1" name="Planilha" r:id="rId5" imgW="14668489" imgH="8439120" progId="Excel.Sheet.12">
                  <p:embed/>
                </p:oleObj>
              </mc:Choice>
              <mc:Fallback>
                <p:oleObj name="Planilha" r:id="rId5" imgW="14668489" imgH="84391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8229" y="1052736"/>
                        <a:ext cx="8610235" cy="5472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-36512" y="6654552"/>
            <a:ext cx="46085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dirty="0" smtClean="0">
                <a:latin typeface="Calibri" pitchFamily="34" charset="0"/>
              </a:rPr>
              <a:t>           Fonte</a:t>
            </a:r>
            <a:r>
              <a:rPr lang="pt-BR" sz="900" dirty="0">
                <a:latin typeface="Calibri" pitchFamily="34" charset="0"/>
              </a:rPr>
              <a:t>: SIAFEM/ </a:t>
            </a:r>
            <a:r>
              <a:rPr lang="pt-BR" sz="900" dirty="0" smtClean="0">
                <a:latin typeface="Calibri" pitchFamily="34" charset="0"/>
              </a:rPr>
              <a:t>SIAC:0048: Anexo 11- em 01/02/2016</a:t>
            </a:r>
            <a:endParaRPr lang="pt-BR" sz="900" dirty="0"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35249" y="27315"/>
            <a:ext cx="64807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sz="1600" b="1" dirty="0"/>
              <a:t>Execução Orçamentária e Financeira da Saúde (UG 305500) </a:t>
            </a:r>
            <a:endParaRPr lang="pt-BR" sz="1600" b="1" dirty="0" smtClean="0"/>
          </a:p>
          <a:p>
            <a:pPr algn="ctr">
              <a:defRPr/>
            </a:pPr>
            <a:r>
              <a:rPr lang="pt-BR" sz="1600" b="1" dirty="0" smtClean="0"/>
              <a:t>Janeiro </a:t>
            </a:r>
            <a:r>
              <a:rPr lang="pt-BR" sz="1600" b="1" dirty="0"/>
              <a:t>a </a:t>
            </a:r>
            <a:r>
              <a:rPr lang="pt-BR" sz="1600" b="1" dirty="0" smtClean="0"/>
              <a:t>Dezembro de 2015</a:t>
            </a:r>
            <a:endParaRPr lang="pt-BR" sz="1600" b="1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691680" y="649263"/>
            <a:ext cx="50405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sz="1600" b="1" dirty="0" smtClean="0"/>
              <a:t>Total do Orçamento por Objetivo</a:t>
            </a:r>
            <a:endParaRPr lang="pt-BR" sz="1600" b="1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105200"/>
              </p:ext>
            </p:extLst>
          </p:nvPr>
        </p:nvGraphicFramePr>
        <p:xfrm>
          <a:off x="395536" y="1052736"/>
          <a:ext cx="8424936" cy="5472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0" name="Planilha" r:id="rId5" imgW="13335113" imgH="5867370" progId="Excel.Sheet.12">
                  <p:embed/>
                </p:oleObj>
              </mc:Choice>
              <mc:Fallback>
                <p:oleObj name="Planilha" r:id="rId5" imgW="13335113" imgH="58673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536" y="1052736"/>
                        <a:ext cx="8424936" cy="5472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0" y="6597352"/>
            <a:ext cx="478802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dirty="0" smtClean="0">
                <a:latin typeface="Calibri" pitchFamily="34" charset="0"/>
              </a:rPr>
              <a:t>  Fonte</a:t>
            </a:r>
            <a:r>
              <a:rPr lang="pt-BR" sz="900" dirty="0">
                <a:latin typeface="Calibri" pitchFamily="34" charset="0"/>
              </a:rPr>
              <a:t>: SIAFEM/ SIAC:0048: Anexo 11- em </a:t>
            </a:r>
            <a:r>
              <a:rPr lang="pt-BR" sz="900" dirty="0" smtClean="0">
                <a:latin typeface="Calibri" pitchFamily="34" charset="0"/>
              </a:rPr>
              <a:t>01/02/2016</a:t>
            </a:r>
            <a:endParaRPr lang="pt-BR" sz="900" dirty="0">
              <a:latin typeface="Calibri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971601" y="56818"/>
            <a:ext cx="76328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sz="2000" b="1" dirty="0"/>
              <a:t>Total de Pessoal e Encargos </a:t>
            </a:r>
            <a:r>
              <a:rPr lang="pt-BR" sz="2000" b="1" dirty="0" smtClean="0"/>
              <a:t>por Objetivo - </a:t>
            </a:r>
            <a:r>
              <a:rPr lang="pt-BR" sz="2000" b="1" dirty="0"/>
              <a:t>Janeiro a </a:t>
            </a:r>
            <a:r>
              <a:rPr lang="pt-BR" sz="2000" b="1" dirty="0" smtClean="0"/>
              <a:t>Dezembro de </a:t>
            </a:r>
            <a:r>
              <a:rPr lang="pt-BR" sz="2000" b="1" dirty="0"/>
              <a:t>2015</a:t>
            </a:r>
          </a:p>
          <a:p>
            <a:pPr algn="ctr">
              <a:defRPr/>
            </a:pPr>
            <a:r>
              <a:rPr lang="pt-BR" sz="2000" b="1" dirty="0" smtClean="0"/>
              <a:t>% </a:t>
            </a:r>
            <a:r>
              <a:rPr lang="pt-BR" sz="2000" b="1" dirty="0"/>
              <a:t>de Valores Empenhados </a:t>
            </a:r>
            <a:r>
              <a:rPr lang="pt-BR" sz="2000" b="1" dirty="0" smtClean="0"/>
              <a:t>em </a:t>
            </a:r>
            <a:r>
              <a:rPr lang="pt-BR" sz="2000" b="1" dirty="0"/>
              <a:t>Relação ao </a:t>
            </a:r>
            <a:r>
              <a:rPr lang="pt-BR" sz="2000" b="1" dirty="0" smtClean="0"/>
              <a:t>Total de Pessoal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6" name="Seta para baixo 5"/>
          <p:cNvSpPr/>
          <p:nvPr/>
        </p:nvSpPr>
        <p:spPr>
          <a:xfrm>
            <a:off x="6735024" y="784395"/>
            <a:ext cx="288032" cy="3600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241002"/>
              </p:ext>
            </p:extLst>
          </p:nvPr>
        </p:nvGraphicFramePr>
        <p:xfrm>
          <a:off x="179512" y="1144435"/>
          <a:ext cx="8568952" cy="5380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6" name="Planilha" r:id="rId5" imgW="11696756" imgH="4972050" progId="Excel.Sheet.12">
                  <p:embed/>
                </p:oleObj>
              </mc:Choice>
              <mc:Fallback>
                <p:oleObj name="Planilha" r:id="rId5" imgW="11696756" imgH="49720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512" y="1144435"/>
                        <a:ext cx="8568952" cy="53809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27584" y="992922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sz="2000" b="1" dirty="0"/>
              <a:t>Total de Pessoal e Encargos </a:t>
            </a:r>
            <a:r>
              <a:rPr lang="pt-BR" sz="2000" b="1" dirty="0" smtClean="0"/>
              <a:t>por Objetivo - </a:t>
            </a:r>
            <a:r>
              <a:rPr lang="pt-BR" sz="2000" b="1" dirty="0"/>
              <a:t>Janeiro a </a:t>
            </a:r>
            <a:r>
              <a:rPr lang="pt-BR" sz="2000" b="1" dirty="0" smtClean="0"/>
              <a:t>Dezembro de </a:t>
            </a:r>
            <a:r>
              <a:rPr lang="pt-BR" sz="2000" b="1" dirty="0"/>
              <a:t>2015</a:t>
            </a:r>
          </a:p>
          <a:p>
            <a:pPr algn="ctr">
              <a:defRPr/>
            </a:pPr>
            <a:r>
              <a:rPr lang="pt-BR" sz="2000" b="1" dirty="0" smtClean="0"/>
              <a:t>% </a:t>
            </a:r>
            <a:r>
              <a:rPr lang="pt-BR" sz="2000" b="1" dirty="0"/>
              <a:t>de Valores Empenhados </a:t>
            </a:r>
            <a:r>
              <a:rPr lang="pt-BR" sz="2000" b="1" dirty="0" smtClean="0"/>
              <a:t>em </a:t>
            </a:r>
            <a:r>
              <a:rPr lang="pt-BR" sz="2000" b="1" dirty="0"/>
              <a:t>Relação ao </a:t>
            </a:r>
            <a:r>
              <a:rPr lang="pt-BR" sz="2000" b="1" dirty="0" smtClean="0"/>
              <a:t>Total de Pessoal</a:t>
            </a:r>
            <a:endParaRPr lang="pt-BR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Espaço Reservado para Conteú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7809538"/>
              </p:ext>
            </p:extLst>
          </p:nvPr>
        </p:nvGraphicFramePr>
        <p:xfrm>
          <a:off x="323528" y="1844824"/>
          <a:ext cx="849694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72008" y="6510536"/>
            <a:ext cx="478802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dirty="0" smtClean="0">
                <a:latin typeface="Calibri" pitchFamily="34" charset="0"/>
              </a:rPr>
              <a:t>  Fonte</a:t>
            </a:r>
            <a:r>
              <a:rPr lang="pt-BR" sz="900" dirty="0">
                <a:latin typeface="Calibri" pitchFamily="34" charset="0"/>
              </a:rPr>
              <a:t>: SIAFEM/ SIAC:0048: Anexo 11- em </a:t>
            </a:r>
            <a:r>
              <a:rPr lang="pt-BR" sz="900" dirty="0" smtClean="0">
                <a:latin typeface="Calibri" pitchFamily="34" charset="0"/>
              </a:rPr>
              <a:t>01/02/2016</a:t>
            </a:r>
            <a:endParaRPr lang="pt-BR" sz="9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27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524" y="10251"/>
            <a:ext cx="9117541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 sz="16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400" b="1" dirty="0" smtClean="0">
                <a:solidFill>
                  <a:srgbClr val="000000"/>
                </a:solidFill>
                <a:latin typeface="Calibri"/>
                <a:cs typeface="Calibri"/>
              </a:rPr>
              <a:t>% de </a:t>
            </a:r>
            <a:r>
              <a:rPr lang="pt-BR" sz="2400" b="1" dirty="0">
                <a:solidFill>
                  <a:srgbClr val="000000"/>
                </a:solidFill>
                <a:latin typeface="Calibri"/>
                <a:cs typeface="Calibri"/>
              </a:rPr>
              <a:t>Aplicação de Recursos Próprios em </a:t>
            </a:r>
            <a:r>
              <a:rPr lang="pt-BR" sz="2400" b="1" dirty="0" smtClean="0">
                <a:solidFill>
                  <a:srgbClr val="000000"/>
                </a:solidFill>
                <a:latin typeface="Calibri"/>
                <a:cs typeface="Calibri"/>
              </a:rPr>
              <a:t>Saúde - Tocantins </a:t>
            </a:r>
          </a:p>
          <a:p>
            <a:pPr algn="ctr">
              <a:defRPr sz="16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400" b="1" dirty="0" smtClean="0">
                <a:solidFill>
                  <a:srgbClr val="000000"/>
                </a:solidFill>
                <a:latin typeface="Calibri"/>
                <a:cs typeface="Calibri"/>
              </a:rPr>
              <a:t>Ano</a:t>
            </a:r>
            <a:r>
              <a:rPr lang="pt-BR" sz="2400" b="1" dirty="0">
                <a:solidFill>
                  <a:srgbClr val="000000"/>
                </a:solidFill>
                <a:latin typeface="Calibri"/>
                <a:cs typeface="Calibri"/>
              </a:rPr>
              <a:t>: 2002 a </a:t>
            </a:r>
            <a:r>
              <a:rPr lang="pt-BR" sz="2400" b="1" dirty="0" smtClean="0">
                <a:solidFill>
                  <a:srgbClr val="000000"/>
                </a:solidFill>
                <a:latin typeface="Calibri"/>
                <a:cs typeface="Calibri"/>
              </a:rPr>
              <a:t>2015</a:t>
            </a:r>
            <a:endParaRPr lang="pt-BR" sz="24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07504" y="6623774"/>
            <a:ext cx="17668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Fonte: SIOPS 2002-2015</a:t>
            </a:r>
            <a:endParaRPr lang="pt-BR" sz="11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6372200" y="476672"/>
            <a:ext cx="27363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 smtClean="0"/>
              <a:t>21,47% = R$1.070.819.934,53              </a:t>
            </a:r>
          </a:p>
          <a:p>
            <a:pPr algn="just"/>
            <a:r>
              <a:rPr lang="pt-BR" sz="1400" b="1" dirty="0" smtClean="0"/>
              <a:t>19,17% = R$1.030.235.201,93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5811397"/>
              </p:ext>
            </p:extLst>
          </p:nvPr>
        </p:nvGraphicFramePr>
        <p:xfrm>
          <a:off x="107504" y="999891"/>
          <a:ext cx="9001000" cy="5723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682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864" y="44624"/>
            <a:ext cx="8229600" cy="62068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pt-BR" sz="1400" b="1" kern="0" dirty="0">
                <a:solidFill>
                  <a:sysClr val="windowText" lastClr="000000"/>
                </a:solidFill>
                <a:ea typeface="+mn-ea"/>
                <a:cs typeface="+mn-cs"/>
              </a:rPr>
              <a:t>Execução Orçamentária e Financeira – Saúde Consolidado - UG </a:t>
            </a:r>
            <a:r>
              <a:rPr lang="pt-BR" sz="1400" b="1" kern="0" dirty="0" smtClean="0">
                <a:solidFill>
                  <a:sysClr val="windowText" lastClr="000000"/>
                </a:solidFill>
                <a:ea typeface="+mn-ea"/>
                <a:cs typeface="+mn-cs"/>
              </a:rPr>
              <a:t>305500</a:t>
            </a:r>
            <a:r>
              <a:rPr lang="pt-BR" sz="1400" b="1" kern="0" dirty="0">
                <a:solidFill>
                  <a:sysClr val="windowText" lastClr="000000"/>
                </a:solidFill>
                <a:ea typeface="+mn-ea"/>
                <a:cs typeface="+mn-cs"/>
              </a:rPr>
              <a:t/>
            </a:r>
            <a:br>
              <a:rPr lang="pt-BR" sz="1400" b="1" kern="0" dirty="0">
                <a:solidFill>
                  <a:sysClr val="windowText" lastClr="000000"/>
                </a:solidFill>
                <a:ea typeface="+mn-ea"/>
                <a:cs typeface="+mn-cs"/>
              </a:rPr>
            </a:br>
            <a:r>
              <a:rPr lang="pt-BR" sz="1400" b="1" kern="0" dirty="0">
                <a:solidFill>
                  <a:srgbClr val="000000"/>
                </a:solidFill>
                <a:ea typeface="+mn-ea"/>
                <a:cs typeface="Times New Roman" pitchFamily="18" charset="0"/>
              </a:rPr>
              <a:t>Total Empenhado - </a:t>
            </a:r>
            <a:r>
              <a:rPr lang="pt-BR" sz="1400" b="1" u="sng" kern="0" dirty="0">
                <a:solidFill>
                  <a:srgbClr val="00B050"/>
                </a:solidFill>
                <a:ea typeface="+mn-ea"/>
                <a:cs typeface="Times New Roman" pitchFamily="18" charset="0"/>
              </a:rPr>
              <a:t>Recursos do Tesouro Estadual</a:t>
            </a:r>
            <a:r>
              <a:rPr lang="pt-BR" sz="1400" b="1" kern="0" dirty="0">
                <a:solidFill>
                  <a:sysClr val="windowText" lastClr="000000"/>
                </a:solidFill>
                <a:ea typeface="+mn-ea"/>
                <a:cs typeface="Times New Roman" pitchFamily="18" charset="0"/>
              </a:rPr>
              <a:t> - </a:t>
            </a:r>
            <a:r>
              <a:rPr lang="pt-BR" sz="1400" b="1" kern="0" dirty="0" smtClean="0">
                <a:solidFill>
                  <a:srgbClr val="000000"/>
                </a:solidFill>
                <a:ea typeface="+mn-ea"/>
                <a:cs typeface="Times New Roman" pitchFamily="18" charset="0"/>
              </a:rPr>
              <a:t>2002-2015</a:t>
            </a:r>
            <a:endParaRPr lang="pt-BR" sz="2400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6342317"/>
              </p:ext>
            </p:extLst>
          </p:nvPr>
        </p:nvGraphicFramePr>
        <p:xfrm>
          <a:off x="107504" y="692696"/>
          <a:ext cx="885698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9343815"/>
              </p:ext>
            </p:extLst>
          </p:nvPr>
        </p:nvGraphicFramePr>
        <p:xfrm>
          <a:off x="179512" y="3429000"/>
          <a:ext cx="8784976" cy="3290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414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764704"/>
          </a:xfrm>
        </p:spPr>
        <p:txBody>
          <a:bodyPr/>
          <a:lstStyle/>
          <a:p>
            <a:r>
              <a:rPr lang="pt-BR" sz="2000" b="1" dirty="0"/>
              <a:t>Execução Orçamentária e Financeira – Saúde Consolidado - UG </a:t>
            </a:r>
            <a:r>
              <a:rPr lang="pt-BR" sz="2000" b="1" dirty="0" smtClean="0"/>
              <a:t>305500</a:t>
            </a:r>
            <a:r>
              <a:rPr lang="pt-BR" sz="2000" b="1" dirty="0"/>
              <a:t/>
            </a:r>
            <a:br>
              <a:rPr lang="pt-BR" sz="2000" b="1" dirty="0"/>
            </a:br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Total Empenhado - </a:t>
            </a:r>
            <a:r>
              <a:rPr lang="pt-BR" sz="2000" b="1" u="sng" dirty="0">
                <a:solidFill>
                  <a:srgbClr val="00B050"/>
                </a:solidFill>
                <a:cs typeface="Times New Roman" pitchFamily="18" charset="0"/>
              </a:rPr>
              <a:t>Recursos do Tesouro Estadual - Custeio</a:t>
            </a:r>
            <a:r>
              <a:rPr lang="pt-BR" sz="20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2002-2015 (R</a:t>
            </a:r>
            <a:r>
              <a:rPr lang="pt-BR" sz="2000" b="1" dirty="0" smtClean="0">
                <a:solidFill>
                  <a:srgbClr val="000000"/>
                </a:solidFill>
                <a:cs typeface="Times New Roman" pitchFamily="18" charset="0"/>
              </a:rPr>
              <a:t>$)</a:t>
            </a:r>
            <a:endParaRPr lang="pt-BR" sz="2000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8157508"/>
              </p:ext>
            </p:extLst>
          </p:nvPr>
        </p:nvGraphicFramePr>
        <p:xfrm>
          <a:off x="323529" y="908720"/>
          <a:ext cx="871296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72008" y="6510536"/>
            <a:ext cx="291581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dirty="0" smtClean="0">
                <a:latin typeface="Calibri" pitchFamily="34" charset="0"/>
              </a:rPr>
              <a:t>  Fonte</a:t>
            </a:r>
            <a:r>
              <a:rPr lang="pt-BR" sz="900" dirty="0">
                <a:latin typeface="Calibri" pitchFamily="34" charset="0"/>
              </a:rPr>
              <a:t>: </a:t>
            </a:r>
            <a:r>
              <a:rPr lang="pt-BR" sz="900" dirty="0" smtClean="0">
                <a:latin typeface="Calibri" pitchFamily="34" charset="0"/>
              </a:rPr>
              <a:t>SIAFEM – 2002-2015</a:t>
            </a:r>
            <a:endParaRPr lang="pt-BR" sz="9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75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7872" y="-27384"/>
            <a:ext cx="89586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sz="1600" b="1" dirty="0" smtClean="0"/>
              <a:t>Execução Orçamentária e Financeira  -  Saúde  UG 305500 -  Janeiro a Dezembro de 2015</a:t>
            </a:r>
          </a:p>
          <a:p>
            <a:pPr algn="ctr">
              <a:defRPr/>
            </a:pPr>
            <a:r>
              <a:rPr lang="pt-BR" sz="1600" b="1" dirty="0"/>
              <a:t>Orçamento Total por </a:t>
            </a:r>
            <a:r>
              <a:rPr lang="pt-BR" sz="1600" b="1" dirty="0" smtClean="0"/>
              <a:t>Grupo de Despesa e Fonte de Recurso</a:t>
            </a:r>
            <a:endParaRPr lang="pt-BR" sz="1600" b="1" dirty="0"/>
          </a:p>
        </p:txBody>
      </p:sp>
      <p:sp>
        <p:nvSpPr>
          <p:cNvPr id="8" name="Retângulo 7"/>
          <p:cNvSpPr/>
          <p:nvPr/>
        </p:nvSpPr>
        <p:spPr>
          <a:xfrm>
            <a:off x="35496" y="6654552"/>
            <a:ext cx="691276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b="1" dirty="0"/>
              <a:t>Fonte: SIAFEM/ </a:t>
            </a:r>
            <a:r>
              <a:rPr lang="pt-BR" sz="900" b="1" dirty="0" smtClean="0"/>
              <a:t>SIAB0077: Relorc - Ano 2015 em </a:t>
            </a:r>
            <a:r>
              <a:rPr lang="pt-BR" sz="900" b="1" dirty="0"/>
              <a:t> </a:t>
            </a:r>
            <a:r>
              <a:rPr lang="pt-BR" sz="900" b="1" dirty="0" smtClean="0"/>
              <a:t>01/02/2016</a:t>
            </a:r>
            <a:endParaRPr lang="pt-BR" sz="9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1" y="908720"/>
            <a:ext cx="8984775" cy="573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51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0947113"/>
              </p:ext>
            </p:extLst>
          </p:nvPr>
        </p:nvGraphicFramePr>
        <p:xfrm>
          <a:off x="107504" y="1340768"/>
          <a:ext cx="892899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764704"/>
          </a:xfrm>
        </p:spPr>
        <p:txBody>
          <a:bodyPr/>
          <a:lstStyle/>
          <a:p>
            <a:r>
              <a:rPr lang="pt-BR" sz="2000" b="1" dirty="0"/>
              <a:t>Execução Orçamentária e Financeira – Saúde Consolidado - UG </a:t>
            </a:r>
            <a:r>
              <a:rPr lang="pt-BR" sz="2000" b="1" dirty="0" smtClean="0"/>
              <a:t>305500</a:t>
            </a:r>
            <a:r>
              <a:rPr lang="pt-BR" sz="2000" b="1" dirty="0"/>
              <a:t/>
            </a:r>
            <a:br>
              <a:rPr lang="pt-BR" sz="2000" b="1" dirty="0"/>
            </a:br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Total Empenhado - </a:t>
            </a:r>
            <a:r>
              <a:rPr lang="pt-BR" sz="2000" b="1" u="sng" dirty="0">
                <a:solidFill>
                  <a:srgbClr val="00B050"/>
                </a:solidFill>
                <a:cs typeface="Times New Roman" pitchFamily="18" charset="0"/>
              </a:rPr>
              <a:t>Recursos do Tesouro Estadual </a:t>
            </a:r>
            <a:r>
              <a:rPr lang="pt-BR" sz="2000" b="1" u="sng" dirty="0" smtClean="0">
                <a:solidFill>
                  <a:srgbClr val="00B050"/>
                </a:solidFill>
                <a:cs typeface="Times New Roman" pitchFamily="18" charset="0"/>
              </a:rPr>
              <a:t>– Pessoal </a:t>
            </a:r>
            <a:r>
              <a:rPr lang="pt-BR" sz="2000" b="1" dirty="0" smtClean="0">
                <a:solidFill>
                  <a:srgbClr val="000000"/>
                </a:solidFill>
                <a:cs typeface="Times New Roman" pitchFamily="18" charset="0"/>
              </a:rPr>
              <a:t>2002-2015 </a:t>
            </a:r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(R</a:t>
            </a:r>
            <a:r>
              <a:rPr lang="pt-BR" sz="2000" b="1" dirty="0" smtClean="0">
                <a:solidFill>
                  <a:srgbClr val="000000"/>
                </a:solidFill>
                <a:cs typeface="Times New Roman" pitchFamily="18" charset="0"/>
              </a:rPr>
              <a:t>$)</a:t>
            </a:r>
            <a:endParaRPr lang="pt-BR" sz="2000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2008" y="6510536"/>
            <a:ext cx="291581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dirty="0" smtClean="0">
                <a:latin typeface="Calibri" pitchFamily="34" charset="0"/>
              </a:rPr>
              <a:t>  Fonte</a:t>
            </a:r>
            <a:r>
              <a:rPr lang="pt-BR" sz="900" dirty="0">
                <a:latin typeface="Calibri" pitchFamily="34" charset="0"/>
              </a:rPr>
              <a:t>: </a:t>
            </a:r>
            <a:r>
              <a:rPr lang="pt-BR" sz="900" dirty="0" smtClean="0">
                <a:latin typeface="Calibri" pitchFamily="34" charset="0"/>
              </a:rPr>
              <a:t>SIAFEM – 2002-2015</a:t>
            </a:r>
            <a:endParaRPr lang="pt-BR" sz="9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46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764704"/>
          </a:xfrm>
        </p:spPr>
        <p:txBody>
          <a:bodyPr/>
          <a:lstStyle/>
          <a:p>
            <a:r>
              <a:rPr lang="pt-BR" sz="2000" b="1" dirty="0"/>
              <a:t>Execução Orçamentária e Financeira – Saúde Consolidado - UG </a:t>
            </a:r>
            <a:r>
              <a:rPr lang="pt-BR" sz="2000" b="1" dirty="0" smtClean="0"/>
              <a:t>305500</a:t>
            </a:r>
            <a:r>
              <a:rPr lang="pt-BR" sz="2000" b="1" dirty="0"/>
              <a:t/>
            </a:r>
            <a:br>
              <a:rPr lang="pt-BR" sz="2000" b="1" dirty="0"/>
            </a:br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Total Empenhado - </a:t>
            </a:r>
            <a:r>
              <a:rPr lang="pt-BR" sz="2000" b="1" u="sng" dirty="0">
                <a:solidFill>
                  <a:srgbClr val="00B050"/>
                </a:solidFill>
                <a:cs typeface="Times New Roman" pitchFamily="18" charset="0"/>
              </a:rPr>
              <a:t>Recursos do Tesouro Estadual </a:t>
            </a:r>
            <a:r>
              <a:rPr lang="pt-BR" sz="2000" b="1" u="sng" dirty="0" smtClean="0">
                <a:solidFill>
                  <a:srgbClr val="00B050"/>
                </a:solidFill>
                <a:cs typeface="Times New Roman" pitchFamily="18" charset="0"/>
              </a:rPr>
              <a:t>– Investimentos </a:t>
            </a:r>
            <a:r>
              <a:rPr lang="pt-BR" sz="2000" b="1" dirty="0" smtClean="0">
                <a:solidFill>
                  <a:srgbClr val="000000"/>
                </a:solidFill>
                <a:cs typeface="Times New Roman" pitchFamily="18" charset="0"/>
              </a:rPr>
              <a:t>2002-2015 </a:t>
            </a:r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(R</a:t>
            </a:r>
            <a:r>
              <a:rPr lang="pt-BR" sz="2000" b="1" dirty="0" smtClean="0">
                <a:solidFill>
                  <a:srgbClr val="000000"/>
                </a:solidFill>
                <a:cs typeface="Times New Roman" pitchFamily="18" charset="0"/>
              </a:rPr>
              <a:t>$)</a:t>
            </a:r>
            <a:endParaRPr lang="pt-BR" sz="2000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4003217"/>
              </p:ext>
            </p:extLst>
          </p:nvPr>
        </p:nvGraphicFramePr>
        <p:xfrm>
          <a:off x="72008" y="980728"/>
          <a:ext cx="907199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2008" y="6582544"/>
            <a:ext cx="291581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dirty="0" smtClean="0">
                <a:latin typeface="Calibri" pitchFamily="34" charset="0"/>
              </a:rPr>
              <a:t>  Fonte</a:t>
            </a:r>
            <a:r>
              <a:rPr lang="pt-BR" sz="900" dirty="0">
                <a:latin typeface="Calibri" pitchFamily="34" charset="0"/>
              </a:rPr>
              <a:t>: </a:t>
            </a:r>
            <a:r>
              <a:rPr lang="pt-BR" sz="900" dirty="0" smtClean="0">
                <a:latin typeface="Calibri" pitchFamily="34" charset="0"/>
              </a:rPr>
              <a:t>SIAFEM – 2002-2015</a:t>
            </a:r>
            <a:endParaRPr lang="pt-BR" sz="9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97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35249" y="27315"/>
            <a:ext cx="64807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sz="1600" b="1" dirty="0" smtClean="0"/>
              <a:t>QUADRO DE INDICADORES DOS OBJETIVOS DO PLANO DE SAÚDE E PPA</a:t>
            </a:r>
          </a:p>
          <a:p>
            <a:pPr algn="ctr">
              <a:defRPr/>
            </a:pPr>
            <a:r>
              <a:rPr lang="pt-BR" sz="1600" b="1" dirty="0" smtClean="0"/>
              <a:t>RESULTADO NO PERÍODO: Janeiro </a:t>
            </a:r>
            <a:r>
              <a:rPr lang="pt-BR" sz="1600" b="1" dirty="0"/>
              <a:t>a </a:t>
            </a:r>
            <a:r>
              <a:rPr lang="pt-BR" sz="1600" b="1" dirty="0" smtClean="0"/>
              <a:t>Dezembro de 2015</a:t>
            </a:r>
            <a:endParaRPr lang="pt-BR" sz="1600" b="1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55129"/>
              </p:ext>
            </p:extLst>
          </p:nvPr>
        </p:nvGraphicFramePr>
        <p:xfrm>
          <a:off x="107504" y="980728"/>
          <a:ext cx="8856984" cy="5450959"/>
        </p:xfrm>
        <a:graphic>
          <a:graphicData uri="http://schemas.openxmlformats.org/drawingml/2006/table">
            <a:tbl>
              <a:tblPr/>
              <a:tblGrid>
                <a:gridCol w="4920547"/>
                <a:gridCol w="2346722"/>
                <a:gridCol w="681306"/>
                <a:gridCol w="908409"/>
              </a:tblGrid>
              <a:tr h="942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OBJETIVO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INDICADORES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PREVISÃO ANUAL 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RESULTADO</a:t>
                      </a:r>
                    </a:p>
                  </a:txBody>
                  <a:tcPr marL="3654" marR="3654" marT="3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075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º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QUAD. 2015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327714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</a:t>
                      </a: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Qualificar os trabalhadores do Sistema Único de Saúde do Tocantins com vistas a melhoria dos serviços ofertados.</a:t>
                      </a:r>
                    </a:p>
                  </a:txBody>
                  <a:tcPr marL="3654" marR="3654" marT="36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Número de trabalhadores do SUS/TO qualificados  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3.928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13.735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835">
                <a:tc rowSpan="2">
                  <a:txBody>
                    <a:bodyPr/>
                    <a:lstStyle/>
                    <a:p>
                      <a:pPr algn="l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96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-Reduzir os riscos, doenças e agravos de relevância epidemiológica, sanitária e ambiental à saúde da população por meio das ações de promoção, prevenção, proteção e Vigilância em Saúde. </a:t>
                      </a:r>
                    </a:p>
                  </a:txBody>
                  <a:tcPr marL="3654" marR="3654" marT="36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Número de ações de gerenciamento do risco sanitário executadas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699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6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Proporção de notificações com encerramento oportuno de investigação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85%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79,47%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678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97-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Fortalecer a Rede de Atenção à Saúde Mental, com ênfase no enfrentamento da dependência de Crack e outras drogas.</a:t>
                      </a:r>
                    </a:p>
                  </a:txBody>
                  <a:tcPr marL="3654" marR="3654" marT="36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Percentual de Serviços de Centro de Atenção Psicossocial (CAPS) ampliados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1,05%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76">
                <a:tc rowSpan="2"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98-</a:t>
                      </a: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Promover atenção integral à saúde da mulher, criança e adolescente no Estado do Tocantins, visando garantir acesso universal, igualitário e resolutivo nos serviços de atenção primária, média e alta complexidade. </a:t>
                      </a:r>
                    </a:p>
                  </a:txBody>
                  <a:tcPr marL="3654" marR="3654" marT="36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Proporção de nascidos vivos de mães com sete ou mais consultas de pré-natal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54%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60,04%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3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Taxa de mortalidade infantil (Tx)/ Mil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18,26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12,84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813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112-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Garantir assistência farmacêutica integral através do atendimento humanizado, fornecendo produtos de qualidade com ênfase no uso racional de medicamentos no âmbito do SUS. </a:t>
                      </a:r>
                    </a:p>
                  </a:txBody>
                  <a:tcPr marL="3654" marR="3654" marT="36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Taxa de municípios atendidos com Assistência Farmacêutica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66,66%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30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121-</a:t>
                      </a: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Assegurar a auto-suficiência e qualidade do sangue e seus componentes para atender a demanda transfusional das unidades de saúde do Tocantins, viabilizando a assistência aos portadores de doenças hematológicas no âmbito do SUS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Taxa da cobertura transfusional no Estado do Tocantins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120%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153%,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08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123-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Ampliar o acesso ao atendimento com qualidade das necessidades de saúde da população aos serviços de atenção especializada (média e alta complexidade ambulatorial e hospitalar)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Número de consultas médicas especializadas/habitante/ano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0,4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0,31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96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129-</a:t>
                      </a: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Viabilizar a Gestão Estratégica e Participativa no âmbito do SUS, fortalecendo as relações interfederativa, intra-institucional e institucional através de ações de planejamento, monitoramento e avaliação da gestão, controle, auditoria, assistência jurídica, ouvidoria comunicação, gestão e regulação do trabalho e controle social, com centralidade na garantia de acesso e gestão por resultados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Percentual de plano de saúde enviado ao Conselho de Saúde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93,52%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125">
                <a:tc rowSpan="2">
                  <a:txBody>
                    <a:bodyPr/>
                    <a:lstStyle/>
                    <a:p>
                      <a:pPr algn="l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131-</a:t>
                      </a: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Promover o acesso da população aos serviços de Atenção Primária com qualidade e resolutividade, contribuindo no processo de organização das Redes de Atenção a Saúde, por meio das áreas estratégicas e ciclos de vida fortalecendo a Política de Atenção Primária nos municípios</a:t>
                      </a:r>
                    </a:p>
                  </a:txBody>
                  <a:tcPr marL="3654" marR="3654" marT="36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Cobertura populacional estimada pelas equipes básicas de Saúde Bucal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74%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101,60%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11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Cobertura populacional estimada pelas equipes de Atenção Básica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89%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101,20%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107504" y="6453336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000000"/>
                </a:solidFill>
              </a:rPr>
              <a:t>* Nota: Dados RAG 2015 -  Sistema CGE 2016.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84093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11"/>
          <p:cNvSpPr>
            <a:spLocks noChangeArrowheads="1"/>
          </p:cNvSpPr>
          <p:nvPr/>
        </p:nvSpPr>
        <p:spPr bwMode="auto">
          <a:xfrm>
            <a:off x="142844" y="692696"/>
            <a:ext cx="8858312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pt-BR" b="1" dirty="0">
                <a:latin typeface="+mj-lt"/>
                <a:ea typeface="Times New Roman" pitchFamily="18" charset="0"/>
                <a:cs typeface="Arial" pitchFamily="34" charset="0"/>
              </a:rPr>
              <a:t>Marcelo de Carvalho Miranda</a:t>
            </a:r>
          </a:p>
          <a:p>
            <a:pPr algn="r" eaLnBrk="0" hangingPunct="0"/>
            <a:r>
              <a:rPr lang="pt-BR" dirty="0" smtClean="0">
                <a:latin typeface="+mj-lt"/>
                <a:ea typeface="Times New Roman" pitchFamily="18" charset="0"/>
                <a:cs typeface="Arial" pitchFamily="34" charset="0"/>
              </a:rPr>
              <a:t>Governador do Estado do Tocantins</a:t>
            </a:r>
          </a:p>
          <a:p>
            <a:pPr algn="r" eaLnBrk="0" hangingPunct="0"/>
            <a:endParaRPr lang="pt-BR" b="1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r" eaLnBrk="0" hangingPunct="0"/>
            <a:r>
              <a:rPr lang="pt-BR" b="1" dirty="0" smtClean="0">
                <a:latin typeface="+mj-lt"/>
                <a:ea typeface="Times New Roman" pitchFamily="18" charset="0"/>
                <a:cs typeface="Arial" pitchFamily="34" charset="0"/>
              </a:rPr>
              <a:t>Samuel Braga Bonilha</a:t>
            </a:r>
          </a:p>
          <a:p>
            <a:pPr algn="r" eaLnBrk="0" hangingPunct="0"/>
            <a:r>
              <a:rPr lang="pt-BR" dirty="0" smtClean="0">
                <a:latin typeface="+mj-lt"/>
                <a:ea typeface="Times New Roman" pitchFamily="18" charset="0"/>
                <a:cs typeface="Arial" pitchFamily="34" charset="0"/>
              </a:rPr>
              <a:t>Secretário de Estado da Saúde</a:t>
            </a:r>
          </a:p>
          <a:p>
            <a:pPr algn="r" eaLnBrk="0" hangingPunct="0"/>
            <a:endParaRPr lang="pt-BR" b="1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r" eaLnBrk="0" hangingPunct="0"/>
            <a:r>
              <a:rPr lang="pt-BR" b="1" dirty="0" smtClean="0">
                <a:latin typeface="+mj-lt"/>
                <a:ea typeface="Times New Roman" pitchFamily="18" charset="0"/>
                <a:cs typeface="Arial" pitchFamily="34" charset="0"/>
              </a:rPr>
              <a:t>Gustavo Bottós de Paula</a:t>
            </a:r>
          </a:p>
          <a:p>
            <a:pPr algn="r" eaLnBrk="0" hangingPunct="0"/>
            <a:r>
              <a:rPr lang="pt-BR" dirty="0" smtClean="0">
                <a:latin typeface="+mj-lt"/>
                <a:ea typeface="Times New Roman" pitchFamily="18" charset="0"/>
                <a:cs typeface="Arial" pitchFamily="34" charset="0"/>
              </a:rPr>
              <a:t>Subsecretário da Saúde</a:t>
            </a:r>
          </a:p>
          <a:p>
            <a:pPr algn="r" eaLnBrk="0" hangingPunct="0"/>
            <a:endParaRPr lang="pt-BR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r" eaLnBrk="0" hangingPunct="0"/>
            <a:endParaRPr lang="pt-BR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r" eaLnBrk="0" hangingPunct="0"/>
            <a:r>
              <a:rPr lang="pt-BR" b="1" dirty="0">
                <a:ea typeface="Times New Roman" pitchFamily="18" charset="0"/>
                <a:cs typeface="Arial" pitchFamily="34" charset="0"/>
              </a:rPr>
              <a:t>Elaboração:</a:t>
            </a:r>
          </a:p>
          <a:p>
            <a:pPr algn="r" eaLnBrk="0" hangingPunct="0"/>
            <a:r>
              <a:rPr lang="pt-BR" sz="1400" dirty="0">
                <a:ea typeface="Times New Roman" pitchFamily="18" charset="0"/>
                <a:cs typeface="Arial" pitchFamily="34" charset="0"/>
              </a:rPr>
              <a:t>Superintendência de Planejamento do SUS</a:t>
            </a:r>
          </a:p>
          <a:p>
            <a:pPr algn="r" eaLnBrk="0" hangingPunct="0"/>
            <a:r>
              <a:rPr lang="pt-BR" sz="1400" dirty="0">
                <a:ea typeface="Times New Roman" pitchFamily="18" charset="0"/>
                <a:cs typeface="Arial" pitchFamily="34" charset="0"/>
              </a:rPr>
              <a:t>Diretoria de Instrumentos de Planejamento para Gestão  do SUS</a:t>
            </a:r>
          </a:p>
          <a:p>
            <a:pPr algn="r" eaLnBrk="0" hangingPunct="0"/>
            <a:r>
              <a:rPr lang="pt-BR" sz="1400" dirty="0">
                <a:ea typeface="Times New Roman" pitchFamily="18" charset="0"/>
                <a:cs typeface="Arial" pitchFamily="34" charset="0"/>
              </a:rPr>
              <a:t>Gerência de Articulação para Gestão de Programas e Projetos</a:t>
            </a:r>
          </a:p>
          <a:p>
            <a:pPr algn="r" eaLnBrk="0" hangingPunct="0"/>
            <a:r>
              <a:rPr lang="pt-BR" sz="1400" dirty="0">
                <a:ea typeface="Times New Roman" pitchFamily="18" charset="0"/>
                <a:cs typeface="Arial" pitchFamily="34" charset="0"/>
              </a:rPr>
              <a:t>Núcleo de Economia da Saúde</a:t>
            </a:r>
          </a:p>
        </p:txBody>
      </p:sp>
      <p:sp>
        <p:nvSpPr>
          <p:cNvPr id="4" name="Retângulo 11"/>
          <p:cNvSpPr>
            <a:spLocks noChangeArrowheads="1"/>
          </p:cNvSpPr>
          <p:nvPr/>
        </p:nvSpPr>
        <p:spPr bwMode="auto">
          <a:xfrm>
            <a:off x="142844" y="5120024"/>
            <a:ext cx="878687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pt-BR" sz="1400" b="1" dirty="0" smtClean="0">
                <a:ea typeface="Times New Roman" pitchFamily="18" charset="0"/>
                <a:cs typeface="Arial" pitchFamily="34" charset="0"/>
              </a:rPr>
              <a:t>Contatos: </a:t>
            </a:r>
          </a:p>
          <a:p>
            <a:pPr algn="just" eaLnBrk="0" hangingPunct="0"/>
            <a:r>
              <a:rPr lang="pt-BR" sz="1400" dirty="0" smtClean="0">
                <a:ea typeface="Times New Roman" pitchFamily="18" charset="0"/>
                <a:cs typeface="Arial" pitchFamily="34" charset="0"/>
              </a:rPr>
              <a:t>Superintendência de Planejamento do  SUS - Luiza </a:t>
            </a:r>
            <a:r>
              <a:rPr lang="pt-BR" sz="1400" dirty="0">
                <a:ea typeface="Times New Roman" pitchFamily="18" charset="0"/>
                <a:cs typeface="Arial" pitchFamily="34" charset="0"/>
              </a:rPr>
              <a:t>Regina Dias </a:t>
            </a:r>
            <a:r>
              <a:rPr lang="pt-BR" sz="1400" dirty="0" err="1">
                <a:ea typeface="Times New Roman" pitchFamily="18" charset="0"/>
                <a:cs typeface="Arial" pitchFamily="34" charset="0"/>
              </a:rPr>
              <a:t>Noleto</a:t>
            </a:r>
            <a:r>
              <a:rPr lang="pt-BR" sz="1400" dirty="0">
                <a:ea typeface="Times New Roman" pitchFamily="18" charset="0"/>
                <a:cs typeface="Arial" pitchFamily="34" charset="0"/>
              </a:rPr>
              <a:t> </a:t>
            </a:r>
          </a:p>
          <a:p>
            <a:pPr eaLnBrk="0" hangingPunct="0"/>
            <a:r>
              <a:rPr lang="pt-BR" sz="1400" dirty="0" smtClean="0">
                <a:ea typeface="Times New Roman" pitchFamily="18" charset="0"/>
                <a:cs typeface="Arial" pitchFamily="34" charset="0"/>
              </a:rPr>
              <a:t>Telefones: (63) 3218-3265 / 1737 / 2806            Cel. 8402-7875</a:t>
            </a:r>
          </a:p>
          <a:p>
            <a:pPr eaLnBrk="0" hangingPunct="0"/>
            <a:r>
              <a:rPr lang="pt-BR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e-mail:   </a:t>
            </a:r>
            <a:r>
              <a:rPr lang="pt-BR" sz="1400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planejamento.saude.to@gmail.com</a:t>
            </a:r>
            <a:endParaRPr lang="pt-BR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/>
            <a:r>
              <a:rPr lang="pt-BR" sz="1400" dirty="0" smtClean="0">
                <a:latin typeface="Arial" pitchFamily="34" charset="0"/>
                <a:cs typeface="Arial" pitchFamily="34" charset="0"/>
              </a:rPr>
              <a:t>e-mail: </a:t>
            </a:r>
            <a:r>
              <a:rPr lang="pt-BR" sz="1400" dirty="0" smtClean="0">
                <a:latin typeface="Arial" pitchFamily="34" charset="0"/>
                <a:cs typeface="Arial" pitchFamily="34" charset="0"/>
                <a:hlinkClick r:id="rId3"/>
              </a:rPr>
              <a:t>gabsec@saude.to.gov.br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           </a:t>
            </a:r>
            <a:endParaRPr lang="pt-BR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08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11560" y="395953"/>
            <a:ext cx="74888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sz="1600" b="1" dirty="0" smtClean="0"/>
              <a:t>Execução Orçamentária e Financeira - Saúde UG 305500 -  Janeiro a Dezembro  2015</a:t>
            </a:r>
          </a:p>
          <a:p>
            <a:pPr algn="ctr">
              <a:defRPr/>
            </a:pPr>
            <a:r>
              <a:rPr lang="pt-BR" sz="1600" b="1" dirty="0"/>
              <a:t>Orçamento Total por Objetivos </a:t>
            </a:r>
            <a:r>
              <a:rPr lang="pt-BR" sz="1600" b="1" dirty="0" smtClean="0"/>
              <a:t>do Programa Saúde Direito do Cidadão  </a:t>
            </a:r>
            <a:endParaRPr lang="pt-BR" sz="1600" b="1" dirty="0"/>
          </a:p>
        </p:txBody>
      </p:sp>
      <p:sp>
        <p:nvSpPr>
          <p:cNvPr id="4" name="Retângulo 3"/>
          <p:cNvSpPr/>
          <p:nvPr/>
        </p:nvSpPr>
        <p:spPr>
          <a:xfrm>
            <a:off x="0" y="6589950"/>
            <a:ext cx="42119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b="1" dirty="0"/>
              <a:t>SIAFEM/ </a:t>
            </a:r>
            <a:r>
              <a:rPr lang="pt-BR" sz="900" b="1" dirty="0" smtClean="0"/>
              <a:t>SIAC0048: Anexo 11- </a:t>
            </a:r>
            <a:r>
              <a:rPr lang="pt-BR" sz="900" b="1" dirty="0"/>
              <a:t>Ano </a:t>
            </a:r>
            <a:r>
              <a:rPr lang="pt-BR" sz="900" b="1" dirty="0" smtClean="0"/>
              <a:t>2015 </a:t>
            </a:r>
            <a:r>
              <a:rPr lang="pt-BR" sz="900" b="1" dirty="0"/>
              <a:t>- em </a:t>
            </a:r>
            <a:r>
              <a:rPr lang="pt-BR" sz="900" b="1" dirty="0" smtClean="0"/>
              <a:t>01/02/2016 </a:t>
            </a:r>
            <a:endParaRPr lang="pt-BR" sz="900" b="1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741762"/>
              </p:ext>
            </p:extLst>
          </p:nvPr>
        </p:nvGraphicFramePr>
        <p:xfrm>
          <a:off x="107504" y="1412776"/>
          <a:ext cx="8928992" cy="5177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775158"/>
              </p:ext>
            </p:extLst>
          </p:nvPr>
        </p:nvGraphicFramePr>
        <p:xfrm>
          <a:off x="632584" y="2229964"/>
          <a:ext cx="7611824" cy="4223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Planilha" r:id="rId5" imgW="6195121" imgH="3436560" progId="Excel.Sheet.12">
                  <p:embed/>
                </p:oleObj>
              </mc:Choice>
              <mc:Fallback>
                <p:oleObj name="Planilha" r:id="rId5" imgW="6195121" imgH="34365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2584" y="2229964"/>
                        <a:ext cx="7611824" cy="42233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ângulo 8"/>
          <p:cNvSpPr/>
          <p:nvPr/>
        </p:nvSpPr>
        <p:spPr>
          <a:xfrm>
            <a:off x="179512" y="954013"/>
            <a:ext cx="820891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b="1" dirty="0"/>
              <a:t>Resultado da Execução Orçamentária e Financeira</a:t>
            </a:r>
          </a:p>
          <a:p>
            <a:pPr algn="ctr">
              <a:defRPr/>
            </a:pPr>
            <a:r>
              <a:rPr lang="pt-BR" sz="2000" b="1" dirty="0"/>
              <a:t>Saúde UG 305500 (Fundo Estadual de </a:t>
            </a:r>
            <a:r>
              <a:rPr lang="pt-BR" sz="2000" b="1" dirty="0" smtClean="0"/>
              <a:t>Saúde) - Ano: 2015</a:t>
            </a:r>
            <a:endParaRPr lang="pt-BR" sz="2000" b="1" dirty="0"/>
          </a:p>
          <a:p>
            <a:pPr lvl="0" algn="ctr">
              <a:defRPr/>
            </a:pPr>
            <a:r>
              <a:rPr lang="pt-BR" dirty="0" smtClean="0"/>
              <a:t>Programa </a:t>
            </a:r>
            <a:r>
              <a:rPr lang="pt-BR" dirty="0"/>
              <a:t>Saúde Direito do Cidadão </a:t>
            </a:r>
            <a:endParaRPr lang="pt-BR" dirty="0" smtClean="0"/>
          </a:p>
          <a:p>
            <a:pPr lvl="0" algn="ctr">
              <a:defRPr/>
            </a:pPr>
            <a:r>
              <a:rPr lang="pt-BR" dirty="0" smtClean="0"/>
              <a:t>Análise </a:t>
            </a:r>
            <a:r>
              <a:rPr lang="pt-BR" dirty="0"/>
              <a:t>dos Objetivos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40135" y="6582544"/>
            <a:ext cx="46085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900" dirty="0"/>
              <a:t>SIAFEM/ SIAC0048: Anexo 11- Ano 2015 - em </a:t>
            </a:r>
            <a:r>
              <a:rPr lang="pt-BR" sz="900" dirty="0" smtClean="0"/>
              <a:t>01/02/2016 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58696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5496" y="797803"/>
            <a:ext cx="84249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b="1" dirty="0" smtClean="0"/>
              <a:t>Execução Orçamentária e Financeira da Saúde (UG </a:t>
            </a:r>
            <a:r>
              <a:rPr lang="pt-BR" b="1" dirty="0"/>
              <a:t>305500) - Janeiro a </a:t>
            </a:r>
            <a:r>
              <a:rPr lang="pt-BR" b="1" dirty="0" smtClean="0"/>
              <a:t>Dezembro  </a:t>
            </a:r>
            <a:r>
              <a:rPr lang="pt-BR" b="1" dirty="0"/>
              <a:t>2015</a:t>
            </a:r>
            <a:endParaRPr lang="pt-BR" b="1" dirty="0" smtClean="0"/>
          </a:p>
          <a:p>
            <a:pPr algn="ctr">
              <a:defRPr/>
            </a:pPr>
            <a:r>
              <a:rPr lang="pt-BR" b="1" dirty="0" smtClean="0"/>
              <a:t>Objetivo: Atenção Especializada</a:t>
            </a:r>
            <a:endParaRPr lang="pt-BR" b="1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-36512" y="6654552"/>
            <a:ext cx="46085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900" b="1" dirty="0"/>
              <a:t>SIAFEM/ SIAC0048: Anexo 11- Ano 2015 - em </a:t>
            </a:r>
            <a:r>
              <a:rPr lang="pt-BR" sz="900" b="1" dirty="0" smtClean="0"/>
              <a:t>01/02/2016 </a:t>
            </a:r>
            <a:endParaRPr lang="pt-BR" sz="900" b="1" dirty="0"/>
          </a:p>
        </p:txBody>
      </p:sp>
      <p:graphicFrame>
        <p:nvGraphicFramePr>
          <p:cNvPr id="7" name="Gráfic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511216"/>
              </p:ext>
            </p:extLst>
          </p:nvPr>
        </p:nvGraphicFramePr>
        <p:xfrm>
          <a:off x="35496" y="1444134"/>
          <a:ext cx="9001000" cy="5153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ângulo 1"/>
          <p:cNvSpPr/>
          <p:nvPr/>
        </p:nvSpPr>
        <p:spPr>
          <a:xfrm>
            <a:off x="3131840" y="1628800"/>
            <a:ext cx="1440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94% do Orçamento Inicial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032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9050" y="836712"/>
            <a:ext cx="87294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b="1" dirty="0"/>
              <a:t>Execução Orçamentária e Financeira da Saúde (UG 305500) </a:t>
            </a:r>
            <a:r>
              <a:rPr lang="pt-BR" b="1" dirty="0" smtClean="0"/>
              <a:t> </a:t>
            </a:r>
            <a:r>
              <a:rPr lang="pt-BR" b="1" dirty="0"/>
              <a:t>Janeiro a </a:t>
            </a:r>
            <a:r>
              <a:rPr lang="pt-BR" b="1" dirty="0" smtClean="0"/>
              <a:t>Dezembro de </a:t>
            </a:r>
            <a:r>
              <a:rPr lang="pt-BR" b="1" dirty="0"/>
              <a:t>2015</a:t>
            </a:r>
          </a:p>
          <a:p>
            <a:pPr algn="ctr">
              <a:defRPr/>
            </a:pPr>
            <a:r>
              <a:rPr lang="pt-BR" b="1" dirty="0" smtClean="0"/>
              <a:t>Objetivo: Vigilância em Saúde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-36512" y="6654552"/>
            <a:ext cx="46085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900" b="1" dirty="0"/>
              <a:t>SIAFEM/ SIAC0048: Anexo 11- Ano 2015 - em </a:t>
            </a:r>
            <a:r>
              <a:rPr lang="pt-BR" sz="900" b="1" dirty="0" smtClean="0"/>
              <a:t>01/02/2016</a:t>
            </a:r>
            <a:endParaRPr lang="pt-BR" sz="900" b="1" dirty="0"/>
          </a:p>
        </p:txBody>
      </p:sp>
      <p:graphicFrame>
        <p:nvGraphicFramePr>
          <p:cNvPr id="8" name="Gráfic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424513"/>
              </p:ext>
            </p:extLst>
          </p:nvPr>
        </p:nvGraphicFramePr>
        <p:xfrm>
          <a:off x="19050" y="1483043"/>
          <a:ext cx="9017446" cy="5042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952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839530"/>
            <a:ext cx="86044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1">
            <a:spAutoFit/>
          </a:bodyPr>
          <a:lstStyle/>
          <a:p>
            <a:pPr algn="ctr">
              <a:defRPr/>
            </a:pPr>
            <a:r>
              <a:rPr lang="pt-BR" b="1" dirty="0"/>
              <a:t>Execução Orçamentária e Financeira da Saúde (UG 305500) - Janeiro a </a:t>
            </a:r>
            <a:r>
              <a:rPr lang="pt-BR" b="1" dirty="0" smtClean="0"/>
              <a:t>Dezembro de </a:t>
            </a:r>
            <a:r>
              <a:rPr lang="pt-BR" b="1" dirty="0"/>
              <a:t>2015</a:t>
            </a:r>
          </a:p>
          <a:p>
            <a:pPr algn="ctr">
              <a:defRPr/>
            </a:pPr>
            <a:r>
              <a:rPr lang="pt-BR" b="1" dirty="0" smtClean="0"/>
              <a:t>Objetivo: Qualidade do Sangue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-36512" y="6654552"/>
            <a:ext cx="46085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900" b="1" dirty="0"/>
              <a:t>SIAFEM/ SIAC0048: Anexo 11- Ano 2015 - em </a:t>
            </a:r>
            <a:r>
              <a:rPr lang="pt-BR" sz="900" b="1" dirty="0" smtClean="0"/>
              <a:t>01/02/2016</a:t>
            </a:r>
            <a:endParaRPr lang="pt-BR" sz="900" b="1" dirty="0"/>
          </a:p>
        </p:txBody>
      </p:sp>
      <p:graphicFrame>
        <p:nvGraphicFramePr>
          <p:cNvPr id="8" name="Gráfic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638770"/>
              </p:ext>
            </p:extLst>
          </p:nvPr>
        </p:nvGraphicFramePr>
        <p:xfrm>
          <a:off x="0" y="1485861"/>
          <a:ext cx="9036496" cy="5039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021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6927</TotalTime>
  <Words>2612</Words>
  <Application>Microsoft Office PowerPoint</Application>
  <PresentationFormat>Apresentação na tela (4:3)</PresentationFormat>
  <Paragraphs>610</Paragraphs>
  <Slides>43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43</vt:i4>
      </vt:variant>
    </vt:vector>
  </HeadingPairs>
  <TitlesOfParts>
    <vt:vector size="48" baseType="lpstr">
      <vt:lpstr>Tema do Office</vt:lpstr>
      <vt:lpstr>Personalizar design</vt:lpstr>
      <vt:lpstr>1_Tema do Office</vt:lpstr>
      <vt:lpstr>Planilha</vt:lpstr>
      <vt:lpstr>Planilha do Microsoft Excel</vt:lpstr>
      <vt:lpstr> RELATÓRIO ANUAL DE GESTÃO – RAG 2015   ANEXO 1 Relatório Consolidado do Resultado da Execução Orçamentária do ano de 2015   Fundo Estadual de Saúde UG 305500    Programa: Saúde Direito do Cidadão  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Execução Orçamentária e Financeira – Saúde Consolidado - UG 305500 Total Empenhado - Recursos do Tesouro Estadual - 2002-2015</vt:lpstr>
      <vt:lpstr>Execução Orçamentária e Financeira – Saúde Consolidado - UG 305500 Total Empenhado - Recursos do Tesouro Estadual - Custeio 2002-2015 (R$)</vt:lpstr>
      <vt:lpstr>Execução Orçamentária e Financeira – Saúde Consolidado - UG 305500 Total Empenhado - Recursos do Tesouro Estadual – Pessoal 2002-2015 (R$)</vt:lpstr>
      <vt:lpstr>Execução Orçamentária e Financeira – Saúde Consolidado - UG 305500 Total Empenhado - Recursos do Tesouro Estadual – Investimentos 2002-2015 (R$)</vt:lpstr>
      <vt:lpstr>Apresentação do PowerPoint</vt:lpstr>
      <vt:lpstr>Apresentação do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 Kappes</dc:creator>
  <cp:lastModifiedBy>Luiza Regina Dias Noleto</cp:lastModifiedBy>
  <cp:revision>701</cp:revision>
  <cp:lastPrinted>2016-02-22T19:44:12Z</cp:lastPrinted>
  <dcterms:created xsi:type="dcterms:W3CDTF">2013-05-14T18:22:21Z</dcterms:created>
  <dcterms:modified xsi:type="dcterms:W3CDTF">2016-04-28T13:27:54Z</dcterms:modified>
</cp:coreProperties>
</file>