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256" r:id="rId2"/>
    <p:sldId id="258" r:id="rId3"/>
    <p:sldId id="261" r:id="rId4"/>
    <p:sldId id="263" r:id="rId5"/>
    <p:sldId id="301" r:id="rId6"/>
    <p:sldId id="302" r:id="rId7"/>
    <p:sldId id="264" r:id="rId8"/>
    <p:sldId id="265" r:id="rId9"/>
    <p:sldId id="296" r:id="rId10"/>
    <p:sldId id="288" r:id="rId11"/>
    <p:sldId id="297" r:id="rId12"/>
    <p:sldId id="291" r:id="rId13"/>
    <p:sldId id="289" r:id="rId14"/>
    <p:sldId id="290" r:id="rId15"/>
    <p:sldId id="312" r:id="rId16"/>
    <p:sldId id="292" r:id="rId17"/>
    <p:sldId id="293" r:id="rId18"/>
    <p:sldId id="294" r:id="rId19"/>
    <p:sldId id="295" r:id="rId20"/>
    <p:sldId id="268" r:id="rId21"/>
    <p:sldId id="267" r:id="rId22"/>
    <p:sldId id="303" r:id="rId23"/>
    <p:sldId id="269" r:id="rId24"/>
    <p:sldId id="304" r:id="rId25"/>
    <p:sldId id="270" r:id="rId26"/>
    <p:sldId id="305" r:id="rId27"/>
    <p:sldId id="271" r:id="rId28"/>
    <p:sldId id="298" r:id="rId29"/>
    <p:sldId id="272" r:id="rId30"/>
    <p:sldId id="306" r:id="rId31"/>
    <p:sldId id="273" r:id="rId32"/>
    <p:sldId id="307" r:id="rId33"/>
    <p:sldId id="308" r:id="rId34"/>
    <p:sldId id="274" r:id="rId35"/>
    <p:sldId id="309" r:id="rId36"/>
    <p:sldId id="311" r:id="rId37"/>
    <p:sldId id="310" r:id="rId38"/>
    <p:sldId id="281" r:id="rId39"/>
    <p:sldId id="259" r:id="rId40"/>
    <p:sldId id="278" r:id="rId41"/>
    <p:sldId id="279" r:id="rId42"/>
    <p:sldId id="299" r:id="rId43"/>
    <p:sldId id="280" r:id="rId44"/>
    <p:sldId id="313" r:id="rId45"/>
    <p:sldId id="300" r:id="rId46"/>
    <p:sldId id="283" r:id="rId47"/>
  </p:sldIdLst>
  <p:sldSz cx="9144000" cy="6858000" type="screen4x3"/>
  <p:notesSz cx="6669088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5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52F14C-0050-4EF3-9F18-396F6B34D32E}" type="datetimeFigureOut">
              <a:rPr lang="pt-BR" smtClean="0"/>
              <a:pPr/>
              <a:t>30/05/2016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6C3948-E034-4D55-B3F9-5DFF263C433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7609340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1DDC09-FC67-420F-A28B-45F8B8350CD2}" type="datetimeFigureOut">
              <a:rPr lang="pt-BR" smtClean="0"/>
              <a:pPr/>
              <a:t>30/05/2016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66750" y="4714875"/>
            <a:ext cx="5335588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77825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A2DADF-FE89-48FD-87AD-9C18A5166EA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584870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2DADF-FE89-48FD-87AD-9C18A5166EAD}" type="slidenum">
              <a:rPr lang="pt-BR" smtClean="0"/>
              <a:pPr/>
              <a:t>19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22A0B-5BD0-4177-B0E3-950AF8DE2CC8}" type="datetimeFigureOut">
              <a:rPr lang="pt-BR" smtClean="0"/>
              <a:pPr/>
              <a:t>30/05/2016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51C2A-0BDB-4B79-9FFE-E0B3700C7DE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677663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22A0B-5BD0-4177-B0E3-950AF8DE2CC8}" type="datetimeFigureOut">
              <a:rPr lang="pt-BR" smtClean="0"/>
              <a:pPr/>
              <a:t>30/05/2016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51C2A-0BDB-4B79-9FFE-E0B3700C7DE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927379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22A0B-5BD0-4177-B0E3-950AF8DE2CC8}" type="datetimeFigureOut">
              <a:rPr lang="pt-BR" smtClean="0"/>
              <a:pPr/>
              <a:t>30/05/2016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51C2A-0BDB-4B79-9FFE-E0B3700C7DE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58561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22A0B-5BD0-4177-B0E3-950AF8DE2CC8}" type="datetimeFigureOut">
              <a:rPr lang="pt-BR" smtClean="0"/>
              <a:pPr/>
              <a:t>30/05/2016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51C2A-0BDB-4B79-9FFE-E0B3700C7DE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57671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22A0B-5BD0-4177-B0E3-950AF8DE2CC8}" type="datetimeFigureOut">
              <a:rPr lang="pt-BR" smtClean="0"/>
              <a:pPr/>
              <a:t>30/05/2016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51C2A-0BDB-4B79-9FFE-E0B3700C7DE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066272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22A0B-5BD0-4177-B0E3-950AF8DE2CC8}" type="datetimeFigureOut">
              <a:rPr lang="pt-BR" smtClean="0"/>
              <a:pPr/>
              <a:t>30/05/2016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51C2A-0BDB-4B79-9FFE-E0B3700C7DE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377257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22A0B-5BD0-4177-B0E3-950AF8DE2CC8}" type="datetimeFigureOut">
              <a:rPr lang="pt-BR" smtClean="0"/>
              <a:pPr/>
              <a:t>30/05/2016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51C2A-0BDB-4B79-9FFE-E0B3700C7DE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991077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22A0B-5BD0-4177-B0E3-950AF8DE2CC8}" type="datetimeFigureOut">
              <a:rPr lang="pt-BR" smtClean="0"/>
              <a:pPr/>
              <a:t>30/05/2016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51C2A-0BDB-4B79-9FFE-E0B3700C7DE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005871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22A0B-5BD0-4177-B0E3-950AF8DE2CC8}" type="datetimeFigureOut">
              <a:rPr lang="pt-BR" smtClean="0"/>
              <a:pPr/>
              <a:t>30/05/2016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51C2A-0BDB-4B79-9FFE-E0B3700C7DE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747688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22A0B-5BD0-4177-B0E3-950AF8DE2CC8}" type="datetimeFigureOut">
              <a:rPr lang="pt-BR" smtClean="0"/>
              <a:pPr/>
              <a:t>30/05/2016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51C2A-0BDB-4B79-9FFE-E0B3700C7DE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767466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22A0B-5BD0-4177-B0E3-950AF8DE2CC8}" type="datetimeFigureOut">
              <a:rPr lang="pt-BR" smtClean="0"/>
              <a:pPr/>
              <a:t>30/05/2016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51C2A-0BDB-4B79-9FFE-E0B3700C7DE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674207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722A0B-5BD0-4177-B0E3-950AF8DE2CC8}" type="datetimeFigureOut">
              <a:rPr lang="pt-BR" smtClean="0"/>
              <a:pPr/>
              <a:t>30/05/2016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751C2A-0BDB-4B79-9FFE-E0B3700C7DE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008619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unbio.org.br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unbio.org.br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omb100.com/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omb100.com/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querenciahoje.wordpress.com/2013/09/03/granol-lanca-pedra-fundamental-em-porto-nacional-to/" TargetMode="External"/><Relationship Id="rId2" Type="http://schemas.openxmlformats.org/officeDocument/2006/relationships/hyperlink" Target="https://www.google.com.br/url?sa=i&amp;rct=j&amp;q=&amp;esrc=s&amp;source=images&amp;cd=&amp;ved=0ahUKEwiP4L_H7Y7MAhXIS5AKHVbVAiAQjB0IBg&amp;url=http://pncultural.blogspot.com/&amp;bvm=bv.119408272,d.Y2I&amp;psig=AFQjCNHeabMbfZqOc-bYCiOJ-Si4M9iNlg&amp;ust=1460748012450223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querenciahoje.wordpress.com/2013/09/03/granol-lanca-pedra-fundamental-em-porto-nacional-to/" TargetMode="External"/><Relationship Id="rId2" Type="http://schemas.openxmlformats.org/officeDocument/2006/relationships/hyperlink" Target="https://www.google.com.br/url?sa=i&amp;rct=j&amp;q=&amp;esrc=s&amp;source=images&amp;cd=&amp;ved=0ahUKEwiP4L_H7Y7MAhXIS5AKHVbVAiAQjB0IBg&amp;url=http://pncultural.blogspot.com/&amp;bvm=bv.119408272,d.Y2I&amp;psig=AFQjCNHeabMbfZqOc-bYCiOJ-Si4M9iNlg&amp;ust=1460748012450223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ceagespeseusencantos-jms.blogspot.com/2011/04/producao-de-abacaxi.html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ceagespeseusencantos-jms.blogspot.com/2011/04/producao-de-abacaxi.html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ceagespeseusencantos-jms.blogspot.com/2011/04/producao-de-abacaxi.html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.br/url?sa=i&amp;rct=j&amp;q=&amp;esrc=s&amp;source=images&amp;cd=&amp;ved=&amp;url=http://www.icmbio.gov.br/projetojalapao/pt/socioeconomia/populacao.html&amp;bvm=bv.119745492,d.Y2I&amp;psig=AFQjCNHbTGiYC_uYShMUbMjVz8_oMew6Kw&amp;ust=1460816061061605" TargetMode="External"/><Relationship Id="rId2" Type="http://schemas.openxmlformats.org/officeDocument/2006/relationships/hyperlink" Target="http://www.wikiwand.com/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.br/url?sa=i&amp;rct=j&amp;q=&amp;esrc=s&amp;source=images&amp;cd=&amp;ved=&amp;url=http://www.icmbio.gov.br/projetojalapao/pt/socioeconomia/populacao.html&amp;bvm=bv.119745492,d.Y2I&amp;psig=AFQjCNHbTGiYC_uYShMUbMjVz8_oMew6Kw&amp;ust=1460816061061605" TargetMode="External"/><Relationship Id="rId2" Type="http://schemas.openxmlformats.org/officeDocument/2006/relationships/hyperlink" Target="http://www.wikiwand.com/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www.google.com.br/url?sa=i&amp;rct=j&amp;q=&amp;esrc=s&amp;source=images&amp;cd=&amp;ved=0ahUKEwjs8LaY8pDMAhWLfZAKHaJIDZsQjB0IBg&amp;url=http://www.portaldoamaral.com.br/policia-rodoviaria-federal-apreende-carreta-com-60-bovinos-na-unidade-operacional-de-gurupito/&amp;bvm=bv.119745492,d.Y2I&amp;psig=AFQjCNEO4amy95yIqGOOOo_kTrnLSNk5xA&amp;ust=1460817650790896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www.google.com.br/url?sa=i&amp;rct=j&amp;q=&amp;esrc=s&amp;source=images&amp;cd=&amp;ved=0ahUKEwjs8LaY8pDMAhWLfZAKHaJIDZsQjB0IBg&amp;url=http://www.portaldoamaral.com.br/policia-rodoviaria-federal-apreende-carreta-com-60-bovinos-na-unidade-operacional-de-gurupito/&amp;bvm=bv.119745492,d.Y2I&amp;psig=AFQjCNEO4amy95yIqGOOOo_kTrnLSNk5xA&amp;ust=1460817650790896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oodle.ufba.br/mod/glossary/showentry.php?courseid=1854&amp;concept=Diagn%C3%B3stico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3"/>
          <p:cNvSpPr txBox="1">
            <a:spLocks/>
          </p:cNvSpPr>
          <p:nvPr/>
        </p:nvSpPr>
        <p:spPr>
          <a:xfrm>
            <a:off x="714348" y="620688"/>
            <a:ext cx="7215238" cy="22322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800" b="1" dirty="0" smtClean="0">
                <a:solidFill>
                  <a:schemeClr val="tx2"/>
                </a:solidFill>
              </a:rPr>
              <a:t>Ressignificação Curricular</a:t>
            </a:r>
            <a:endParaRPr lang="pt-BR" sz="4800" b="1" dirty="0">
              <a:solidFill>
                <a:schemeClr val="tx2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785786" y="2857496"/>
            <a:ext cx="735811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tx2"/>
                </a:solidFill>
              </a:rPr>
              <a:t>Gerências de Desenvolvimento do Fundamental e Ensino Médio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5429256" y="3929066"/>
            <a:ext cx="321471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i="1" dirty="0" smtClean="0">
                <a:solidFill>
                  <a:schemeClr val="tx2"/>
                </a:solidFill>
              </a:rPr>
              <a:t>A vida é uma peça de teatro que não permite ensaios (...) viva intensamente, </a:t>
            </a:r>
          </a:p>
          <a:p>
            <a:r>
              <a:rPr lang="pt-BR" sz="1400" i="1" dirty="0" smtClean="0">
                <a:solidFill>
                  <a:schemeClr val="tx2"/>
                </a:solidFill>
              </a:rPr>
              <a:t>antes que a cortina se feche</a:t>
            </a:r>
          </a:p>
          <a:p>
            <a:r>
              <a:rPr lang="pt-BR" sz="1400" i="1" dirty="0" smtClean="0">
                <a:solidFill>
                  <a:schemeClr val="tx2"/>
                </a:solidFill>
              </a:rPr>
              <a:t> e a peça termine sem aplausos - Charles Chaplin.</a:t>
            </a:r>
          </a:p>
          <a:p>
            <a:endParaRPr lang="pt-BR" sz="1400" i="1" dirty="0" smtClean="0">
              <a:solidFill>
                <a:schemeClr val="tx2"/>
              </a:solidFill>
            </a:endParaRPr>
          </a:p>
          <a:p>
            <a:endParaRPr lang="pt-BR" sz="1400" i="1" dirty="0" smtClean="0">
              <a:solidFill>
                <a:schemeClr val="tx2"/>
              </a:solidFill>
            </a:endParaRPr>
          </a:p>
          <a:p>
            <a:endParaRPr lang="pt-BR" sz="1400" i="1" dirty="0" smtClean="0">
              <a:solidFill>
                <a:schemeClr val="tx2"/>
              </a:solidFill>
            </a:endParaRPr>
          </a:p>
          <a:p>
            <a:r>
              <a:rPr lang="pt-BR" sz="2000" dirty="0" smtClean="0">
                <a:solidFill>
                  <a:schemeClr val="tx2"/>
                </a:solidFill>
              </a:rPr>
              <a:t>            Palmas, maio de 2016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65602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sz="half" idx="1"/>
          </p:nvPr>
        </p:nvSpPr>
        <p:spPr>
          <a:xfrm rot="16200000">
            <a:off x="-2000296" y="2857496"/>
            <a:ext cx="5643602" cy="92869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pt-BR" b="1" dirty="0" smtClean="0">
                <a:solidFill>
                  <a:schemeClr val="tx2"/>
                </a:solidFill>
              </a:rPr>
              <a:t>Eixos</a:t>
            </a:r>
            <a:r>
              <a:rPr lang="pt-BR" dirty="0" smtClean="0">
                <a:solidFill>
                  <a:schemeClr val="tx2"/>
                </a:solidFill>
              </a:rPr>
              <a:t> </a:t>
            </a:r>
            <a:r>
              <a:rPr lang="pt-BR" b="1" dirty="0" smtClean="0">
                <a:solidFill>
                  <a:schemeClr val="tx2"/>
                </a:solidFill>
              </a:rPr>
              <a:t>Integradores – Projetos Escolares Interdisciplinares</a:t>
            </a:r>
          </a:p>
          <a:p>
            <a:pPr lvl="0" algn="ctr">
              <a:buNone/>
            </a:pPr>
            <a:r>
              <a:rPr lang="pt-BR" b="1" dirty="0" smtClean="0">
                <a:solidFill>
                  <a:schemeClr val="tx2"/>
                </a:solidFill>
              </a:rPr>
              <a:t>      </a:t>
            </a:r>
            <a:endParaRPr lang="pt-BR" b="1" dirty="0">
              <a:solidFill>
                <a:schemeClr val="tx2"/>
              </a:solidFill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sz="half" idx="2"/>
          </p:nvPr>
        </p:nvSpPr>
        <p:spPr>
          <a:xfrm>
            <a:off x="1357290" y="357166"/>
            <a:ext cx="7286676" cy="542928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pt-BR" dirty="0" smtClean="0">
              <a:solidFill>
                <a:schemeClr val="tx2"/>
              </a:solidFill>
            </a:endParaRPr>
          </a:p>
          <a:p>
            <a:pPr marL="0" lvl="0" indent="0" algn="just"/>
            <a:endParaRPr lang="pt-BR" sz="1900" dirty="0">
              <a:solidFill>
                <a:schemeClr val="tx2"/>
              </a:solidFill>
            </a:endParaRPr>
          </a:p>
        </p:txBody>
      </p:sp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1285852" y="500042"/>
          <a:ext cx="7286676" cy="56054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3206"/>
                <a:gridCol w="4643470"/>
              </a:tblGrid>
              <a:tr h="878295">
                <a:tc>
                  <a:txBody>
                    <a:bodyPr/>
                    <a:lstStyle/>
                    <a:p>
                      <a:r>
                        <a:rPr lang="pt-BR" sz="2200" dirty="0" smtClean="0"/>
                        <a:t>Eixos Integradores</a:t>
                      </a:r>
                      <a:endParaRPr lang="pt-B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dirty="0" smtClean="0"/>
                        <a:t>Projetos Escolares Interdisciplinares </a:t>
                      </a:r>
                      <a:r>
                        <a:rPr lang="pt-BR" sz="2400" dirty="0" smtClean="0">
                          <a:solidFill>
                            <a:schemeClr val="bg1"/>
                          </a:solidFill>
                        </a:rPr>
                        <a:t>(PEI) </a:t>
                      </a:r>
                      <a:endParaRPr lang="pt-BR" sz="2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764779">
                <a:tc rowSpan="2">
                  <a:txBody>
                    <a:bodyPr/>
                    <a:lstStyle/>
                    <a:p>
                      <a:r>
                        <a:rPr lang="pt-BR" sz="2200" b="1" dirty="0" smtClean="0">
                          <a:solidFill>
                            <a:schemeClr val="tx2"/>
                          </a:solidFill>
                        </a:rPr>
                        <a:t>Iniciação Cientifica e Pesquisa</a:t>
                      </a:r>
                      <a:endParaRPr lang="pt-B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200" dirty="0" smtClean="0"/>
                        <a:t>Turismo e desenvolvimento sustentável Regional e Local</a:t>
                      </a:r>
                      <a:endParaRPr lang="pt-BR" sz="2200" dirty="0"/>
                    </a:p>
                  </a:txBody>
                  <a:tcPr/>
                </a:tc>
              </a:tr>
              <a:tr h="480473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200" dirty="0" smtClean="0"/>
                        <a:t>Comunidades Tradicionais e educação patrimonial</a:t>
                      </a:r>
                      <a:endParaRPr lang="pt-BR" sz="2200" dirty="0"/>
                    </a:p>
                  </a:txBody>
                  <a:tcPr/>
                </a:tc>
              </a:tr>
              <a:tr h="11563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200" b="1" dirty="0" smtClean="0">
                          <a:solidFill>
                            <a:schemeClr val="tx2"/>
                          </a:solidFill>
                        </a:rPr>
                        <a:t>Produção fruição de artes e </a:t>
                      </a:r>
                      <a:r>
                        <a:rPr lang="pt-BR" sz="2200" b="1" dirty="0" err="1" smtClean="0">
                          <a:solidFill>
                            <a:schemeClr val="tx2"/>
                          </a:solidFill>
                        </a:rPr>
                        <a:t>Protagonismo</a:t>
                      </a:r>
                      <a:r>
                        <a:rPr lang="pt-BR" sz="2200" b="1" dirty="0" smtClean="0">
                          <a:solidFill>
                            <a:schemeClr val="tx2"/>
                          </a:solidFill>
                        </a:rPr>
                        <a:t>      Cidadão;</a:t>
                      </a:r>
                    </a:p>
                    <a:p>
                      <a:endParaRPr lang="pt-B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2200" dirty="0" smtClean="0"/>
                    </a:p>
                    <a:p>
                      <a:r>
                        <a:rPr lang="pt-BR" sz="2200" dirty="0" smtClean="0"/>
                        <a:t>Ética Direitos Humanos e Cidadania</a:t>
                      </a:r>
                      <a:endParaRPr lang="pt-BR" sz="2200" dirty="0"/>
                    </a:p>
                  </a:txBody>
                  <a:tcPr/>
                </a:tc>
              </a:tr>
              <a:tr h="702964">
                <a:tc rowSpan="2">
                  <a:txBody>
                    <a:bodyPr/>
                    <a:lstStyle/>
                    <a:p>
                      <a:r>
                        <a:rPr lang="pt-BR" sz="2200" b="1" dirty="0" smtClean="0">
                          <a:solidFill>
                            <a:schemeClr val="tx2"/>
                          </a:solidFill>
                        </a:rPr>
                        <a:t>Desenvolvimento sustentável Econômico e Socioambiental</a:t>
                      </a:r>
                      <a:endParaRPr lang="pt-BR" sz="22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200" dirty="0" smtClean="0"/>
                        <a:t>Educação</a:t>
                      </a:r>
                      <a:r>
                        <a:rPr lang="pt-BR" sz="2200" baseline="0" dirty="0" smtClean="0"/>
                        <a:t> empreendedora e Financeira</a:t>
                      </a:r>
                      <a:endParaRPr lang="pt-BR" sz="2200" dirty="0"/>
                    </a:p>
                  </a:txBody>
                  <a:tcPr/>
                </a:tc>
              </a:tr>
              <a:tr h="508853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200" dirty="0" smtClean="0"/>
                        <a:t>Gestão</a:t>
                      </a:r>
                      <a:r>
                        <a:rPr lang="pt-BR" sz="2200" baseline="0" dirty="0" smtClean="0"/>
                        <a:t> dos Arranjos Produtivos Locais</a:t>
                      </a:r>
                      <a:endParaRPr lang="pt-BR" sz="2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50857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sz="half" idx="1"/>
          </p:nvPr>
        </p:nvSpPr>
        <p:spPr>
          <a:xfrm rot="16200000">
            <a:off x="-1747034" y="2928934"/>
            <a:ext cx="5286414" cy="85725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pt-BR" b="1" dirty="0" smtClean="0">
                <a:solidFill>
                  <a:schemeClr val="tx2"/>
                </a:solidFill>
              </a:rPr>
              <a:t>Estrutura curricular – Ensino médio regular diurno</a:t>
            </a:r>
            <a:endParaRPr lang="pt-BR" b="1" dirty="0">
              <a:solidFill>
                <a:schemeClr val="tx2"/>
              </a:solidFill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sz="half" idx="2"/>
          </p:nvPr>
        </p:nvSpPr>
        <p:spPr>
          <a:xfrm>
            <a:off x="1403648" y="548680"/>
            <a:ext cx="7240318" cy="5666402"/>
          </a:xfrm>
        </p:spPr>
        <p:txBody>
          <a:bodyPr>
            <a:noAutofit/>
          </a:bodyPr>
          <a:lstStyle/>
          <a:p>
            <a:pPr algn="just"/>
            <a:endParaRPr lang="pt-BR" dirty="0" smtClean="0">
              <a:solidFill>
                <a:schemeClr val="tx2"/>
              </a:solidFill>
            </a:endParaRPr>
          </a:p>
          <a:p>
            <a:pPr marL="0" indent="0" algn="just">
              <a:buNone/>
            </a:pPr>
            <a:endParaRPr lang="pt-BR" dirty="0" smtClean="0">
              <a:solidFill>
                <a:schemeClr val="tx2"/>
              </a:solidFill>
            </a:endParaRPr>
          </a:p>
          <a:p>
            <a:pPr algn="just"/>
            <a:r>
              <a:rPr lang="pt-BR" dirty="0" smtClean="0">
                <a:solidFill>
                  <a:schemeClr val="tx2"/>
                </a:solidFill>
              </a:rPr>
              <a:t>Turno regular e </a:t>
            </a:r>
            <a:r>
              <a:rPr lang="pt-BR" dirty="0" err="1" smtClean="0">
                <a:solidFill>
                  <a:schemeClr val="tx2"/>
                </a:solidFill>
              </a:rPr>
              <a:t>contraturno</a:t>
            </a:r>
            <a:r>
              <a:rPr lang="pt-BR" dirty="0" smtClean="0">
                <a:solidFill>
                  <a:schemeClr val="tx2"/>
                </a:solidFill>
              </a:rPr>
              <a:t>.</a:t>
            </a:r>
          </a:p>
          <a:p>
            <a:pPr algn="just"/>
            <a:r>
              <a:rPr lang="pt-BR" dirty="0" smtClean="0">
                <a:solidFill>
                  <a:schemeClr val="tx2"/>
                </a:solidFill>
              </a:rPr>
              <a:t>Turno regular 21 aulas semanais.</a:t>
            </a:r>
          </a:p>
          <a:p>
            <a:pPr algn="just"/>
            <a:r>
              <a:rPr lang="pt-BR" dirty="0" err="1" smtClean="0">
                <a:solidFill>
                  <a:schemeClr val="tx2"/>
                </a:solidFill>
              </a:rPr>
              <a:t>Contraturno</a:t>
            </a:r>
            <a:r>
              <a:rPr lang="pt-BR" dirty="0" smtClean="0">
                <a:solidFill>
                  <a:schemeClr val="tx2"/>
                </a:solidFill>
              </a:rPr>
              <a:t> 03 aulas semanais.</a:t>
            </a:r>
          </a:p>
          <a:p>
            <a:pPr algn="just"/>
            <a:r>
              <a:rPr lang="pt-BR" dirty="0" smtClean="0">
                <a:solidFill>
                  <a:schemeClr val="tx2"/>
                </a:solidFill>
              </a:rPr>
              <a:t>Carga horária semanal 24 aulas.</a:t>
            </a:r>
          </a:p>
          <a:p>
            <a:pPr algn="just"/>
            <a:r>
              <a:rPr lang="pt-BR" dirty="0" smtClean="0">
                <a:solidFill>
                  <a:schemeClr val="tx2"/>
                </a:solidFill>
              </a:rPr>
              <a:t>Carga horária anual 960 aulas.</a:t>
            </a:r>
          </a:p>
          <a:p>
            <a:pPr algn="just"/>
            <a:r>
              <a:rPr lang="pt-BR" dirty="0" smtClean="0">
                <a:solidFill>
                  <a:schemeClr val="tx2"/>
                </a:solidFill>
              </a:rPr>
              <a:t>Carga horária total  2.880 aulas.</a:t>
            </a:r>
          </a:p>
          <a:p>
            <a:pPr algn="just"/>
            <a:endParaRPr lang="pt-BR" dirty="0">
              <a:solidFill>
                <a:schemeClr val="tx2"/>
              </a:solidFill>
            </a:endParaRPr>
          </a:p>
          <a:p>
            <a:pPr algn="just"/>
            <a:r>
              <a:rPr lang="pt-BR" dirty="0" smtClean="0">
                <a:solidFill>
                  <a:schemeClr val="tx2"/>
                </a:solidFill>
              </a:rPr>
              <a:t>Apresentar a estrutura......</a:t>
            </a:r>
          </a:p>
          <a:p>
            <a:pPr marL="0" indent="0" algn="just">
              <a:buNone/>
            </a:pPr>
            <a:r>
              <a:rPr lang="pt-BR" dirty="0" smtClean="0">
                <a:solidFill>
                  <a:schemeClr val="tx2"/>
                </a:solidFill>
              </a:rPr>
              <a:t> </a:t>
            </a:r>
          </a:p>
          <a:p>
            <a:pPr marL="0" indent="0" algn="just"/>
            <a:endParaRPr lang="pt-BR" dirty="0" smtClean="0"/>
          </a:p>
          <a:p>
            <a:pPr marL="0" indent="0" algn="just"/>
            <a:endParaRPr lang="pt-BR" b="1" u="sng" dirty="0" smtClean="0">
              <a:solidFill>
                <a:schemeClr val="tx2"/>
              </a:solidFill>
            </a:endParaRPr>
          </a:p>
          <a:p>
            <a:pPr marL="0" indent="0" algn="just"/>
            <a:endParaRPr lang="pt-BR" b="1" u="sng" dirty="0" smtClean="0">
              <a:solidFill>
                <a:schemeClr val="tx2"/>
              </a:solidFill>
            </a:endParaRPr>
          </a:p>
          <a:p>
            <a:pPr marL="0" indent="0" algn="just"/>
            <a:endParaRPr lang="pt-BR" b="1" u="sng" dirty="0" smtClean="0">
              <a:solidFill>
                <a:schemeClr val="tx2"/>
              </a:solidFill>
            </a:endParaRPr>
          </a:p>
          <a:p>
            <a:pPr marL="0" indent="0" algn="just">
              <a:buNone/>
            </a:pPr>
            <a:endParaRPr lang="pt-BR" b="1" dirty="0" smtClean="0">
              <a:solidFill>
                <a:schemeClr val="tx2"/>
              </a:solidFill>
            </a:endParaRPr>
          </a:p>
          <a:p>
            <a:pPr marL="0" indent="0" algn="just">
              <a:buNone/>
            </a:pPr>
            <a:endParaRPr lang="pt-BR" dirty="0" smtClean="0">
              <a:solidFill>
                <a:schemeClr val="tx2"/>
              </a:solidFill>
            </a:endParaRPr>
          </a:p>
          <a:p>
            <a:pPr marL="0" lvl="0" indent="0" algn="just"/>
            <a:endParaRPr lang="pt-BR" sz="19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086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sz="half" idx="1"/>
          </p:nvPr>
        </p:nvSpPr>
        <p:spPr>
          <a:xfrm rot="16200000">
            <a:off x="-2584625" y="3013197"/>
            <a:ext cx="6455070" cy="85725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pt-BR" b="1" dirty="0" smtClean="0">
                <a:solidFill>
                  <a:schemeClr val="tx2"/>
                </a:solidFill>
              </a:rPr>
              <a:t>Ementa – Eixo Iniciação Cientifica e Pesquisa</a:t>
            </a:r>
          </a:p>
          <a:p>
            <a:pPr lvl="0" algn="ctr">
              <a:buNone/>
            </a:pPr>
            <a:endParaRPr lang="pt-BR" b="1" dirty="0" smtClean="0">
              <a:solidFill>
                <a:schemeClr val="tx2"/>
              </a:solidFill>
            </a:endParaRPr>
          </a:p>
          <a:p>
            <a:pPr lvl="0" algn="ctr">
              <a:buNone/>
            </a:pPr>
            <a:r>
              <a:rPr lang="pt-BR" b="1" dirty="0" smtClean="0">
                <a:solidFill>
                  <a:schemeClr val="tx2"/>
                </a:solidFill>
              </a:rPr>
              <a:t>      </a:t>
            </a:r>
            <a:endParaRPr lang="pt-BR" b="1" dirty="0">
              <a:solidFill>
                <a:schemeClr val="tx2"/>
              </a:solidFill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sz="half" idx="2"/>
          </p:nvPr>
        </p:nvSpPr>
        <p:spPr>
          <a:xfrm>
            <a:off x="1357290" y="642918"/>
            <a:ext cx="7286676" cy="4714908"/>
          </a:xfrm>
        </p:spPr>
        <p:txBody>
          <a:bodyPr>
            <a:noAutofit/>
          </a:bodyPr>
          <a:lstStyle/>
          <a:p>
            <a:pPr marL="0" indent="0" algn="just"/>
            <a:endParaRPr lang="pt-BR" b="1" u="sng" dirty="0" smtClean="0">
              <a:solidFill>
                <a:schemeClr val="tx2"/>
              </a:solidFill>
            </a:endParaRPr>
          </a:p>
          <a:p>
            <a:pPr marL="0" indent="0" algn="just"/>
            <a:endParaRPr lang="pt-BR" b="1" u="sng" dirty="0" smtClean="0">
              <a:solidFill>
                <a:schemeClr val="tx2"/>
              </a:solidFill>
            </a:endParaRPr>
          </a:p>
          <a:p>
            <a:pPr marL="0" indent="0" algn="just"/>
            <a:endParaRPr lang="pt-BR" b="1" u="sng" dirty="0" smtClean="0">
              <a:solidFill>
                <a:schemeClr val="tx2"/>
              </a:solidFill>
            </a:endParaRPr>
          </a:p>
          <a:p>
            <a:pPr marL="0" indent="0" algn="just">
              <a:buNone/>
            </a:pPr>
            <a:endParaRPr lang="pt-BR" dirty="0" smtClean="0">
              <a:solidFill>
                <a:schemeClr val="tx2"/>
              </a:solidFill>
            </a:endParaRPr>
          </a:p>
          <a:p>
            <a:pPr marL="0" lvl="0" indent="0" algn="just"/>
            <a:endParaRPr lang="pt-BR" sz="1900" dirty="0">
              <a:solidFill>
                <a:schemeClr val="tx2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071538" y="214290"/>
            <a:ext cx="7643866" cy="5647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900" dirty="0" smtClean="0">
                <a:solidFill>
                  <a:schemeClr val="tx2"/>
                </a:solidFill>
              </a:rPr>
              <a:t>O objeto de estudo é constituído em dispositivos de reconhecimento e recriação das problemáticas da vida dos estudantes e de suas comunidades a partir de temas importantes como: o conhecimento e seus tipos; a ciência e o cientista; a pesquisa e seus tipos, método científico, de maneira a levar o estudante à compreensão de que a ciência e as tecnologias colaboram no aumento da qualidade de vida. Deverá criar possibilidades de integração entre teoria e prática, a organização e o desenvolvimento de procedimentos teórico-metodológicos da pesquisa nas quatro áreas de conhecimento, por meio da interdisciplinaridade. Deverá buscar a interface com o mundo do trabalho na sociedade contemporânea, com as tecnologias sociais e sustentáveis, com a economia solidária e criativa com o meio ambiente, com a cultura e outras temáticas presentes no contexto dos estudantes, considerando as potencialidades e demandas locais a fim de atender necessidades e expectativas dos estudantes e seus territórios. Os trabalhos docentes deverão contemplar o desenvolvimento de metodologias para a sistematização de conhecimentos, competências e habilidades, por meio da experimentação e pesquisa de campo, da vivência e da observação, da coleta e análise de dados e da organização das informações a partir da reflexão sobre os resultados alcançados.</a:t>
            </a:r>
            <a:endParaRPr lang="pt-BR" sz="19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857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sz="half" idx="1"/>
          </p:nvPr>
        </p:nvSpPr>
        <p:spPr>
          <a:xfrm rot="16200000">
            <a:off x="-2143172" y="2714620"/>
            <a:ext cx="6000792" cy="100013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pt-BR" b="1" dirty="0" smtClean="0">
                <a:solidFill>
                  <a:schemeClr val="tx2"/>
                </a:solidFill>
              </a:rPr>
              <a:t>Ementa - Eixo Produção fruição de artes e </a:t>
            </a:r>
            <a:r>
              <a:rPr lang="pt-BR" b="1" dirty="0" err="1" smtClean="0">
                <a:solidFill>
                  <a:schemeClr val="tx2"/>
                </a:solidFill>
              </a:rPr>
              <a:t>Protagonismo</a:t>
            </a:r>
            <a:r>
              <a:rPr lang="pt-BR" b="1" dirty="0" smtClean="0">
                <a:solidFill>
                  <a:schemeClr val="tx2"/>
                </a:solidFill>
              </a:rPr>
              <a:t>      Cidadão</a:t>
            </a:r>
          </a:p>
          <a:p>
            <a:pPr lvl="0" algn="ctr">
              <a:buNone/>
            </a:pPr>
            <a:endParaRPr lang="pt-BR" b="1" dirty="0" smtClean="0">
              <a:solidFill>
                <a:schemeClr val="tx2"/>
              </a:solidFill>
            </a:endParaRPr>
          </a:p>
          <a:p>
            <a:pPr lvl="0" algn="ctr">
              <a:buNone/>
            </a:pPr>
            <a:r>
              <a:rPr lang="pt-BR" b="1" dirty="0" smtClean="0">
                <a:solidFill>
                  <a:schemeClr val="tx2"/>
                </a:solidFill>
              </a:rPr>
              <a:t>      </a:t>
            </a:r>
            <a:endParaRPr lang="pt-BR" b="1" dirty="0">
              <a:solidFill>
                <a:schemeClr val="tx2"/>
              </a:solidFill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sz="half" idx="2"/>
          </p:nvPr>
        </p:nvSpPr>
        <p:spPr>
          <a:xfrm>
            <a:off x="1785918" y="642918"/>
            <a:ext cx="6858048" cy="4714908"/>
          </a:xfrm>
        </p:spPr>
        <p:txBody>
          <a:bodyPr>
            <a:noAutofit/>
          </a:bodyPr>
          <a:lstStyle/>
          <a:p>
            <a:pPr marL="0" indent="0" algn="just"/>
            <a:endParaRPr lang="pt-BR" b="1" u="sng" dirty="0" smtClean="0">
              <a:solidFill>
                <a:schemeClr val="tx2"/>
              </a:solidFill>
            </a:endParaRPr>
          </a:p>
          <a:p>
            <a:pPr marL="0" indent="0" algn="just"/>
            <a:endParaRPr lang="pt-BR" b="1" u="sng" dirty="0" smtClean="0">
              <a:solidFill>
                <a:schemeClr val="tx2"/>
              </a:solidFill>
            </a:endParaRPr>
          </a:p>
          <a:p>
            <a:pPr marL="0" indent="0" algn="just"/>
            <a:endParaRPr lang="pt-BR" b="1" u="sng" dirty="0" smtClean="0">
              <a:solidFill>
                <a:schemeClr val="tx2"/>
              </a:solidFill>
            </a:endParaRPr>
          </a:p>
          <a:p>
            <a:pPr marL="0" indent="0" algn="just"/>
            <a:endParaRPr lang="pt-BR" b="1" dirty="0" smtClean="0">
              <a:solidFill>
                <a:schemeClr val="tx2"/>
              </a:solidFill>
            </a:endParaRPr>
          </a:p>
          <a:p>
            <a:pPr marL="0" indent="0" algn="just">
              <a:buNone/>
            </a:pPr>
            <a:endParaRPr lang="pt-BR" dirty="0" smtClean="0">
              <a:solidFill>
                <a:schemeClr val="tx2"/>
              </a:solidFill>
            </a:endParaRPr>
          </a:p>
          <a:p>
            <a:pPr marL="0" lvl="0" indent="0" algn="just"/>
            <a:endParaRPr lang="pt-BR" sz="1900" dirty="0">
              <a:solidFill>
                <a:schemeClr val="tx2"/>
              </a:solidFill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 rot="10800000" flipV="1">
            <a:off x="1357290" y="428604"/>
            <a:ext cx="7143800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9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Calibri" pitchFamily="34" charset="0"/>
                <a:cs typeface="Times New Roman" pitchFamily="18" charset="0"/>
              </a:rPr>
              <a:t>Proporcionará conhecimento e </a:t>
            </a:r>
            <a:r>
              <a:rPr kumimoji="0" lang="pt-BR" sz="19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ea typeface="Calibri" pitchFamily="34" charset="0"/>
                <a:cs typeface="Times New Roman" pitchFamily="18" charset="0"/>
              </a:rPr>
              <a:t>empoderamento</a:t>
            </a:r>
            <a:r>
              <a:rPr kumimoji="0" lang="pt-BR" sz="19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Calibri" pitchFamily="34" charset="0"/>
                <a:cs typeface="Times New Roman" pitchFamily="18" charset="0"/>
              </a:rPr>
              <a:t> aos estudantes para se tornarem protagonistas da construção e promoção de uma cultura de direitos humanos, da atuação e organização juvenil nos seus processos de desenvolvimento pessoal, social e de vivência política; ampliação das condições que assegurem a pluralidade e a liberdade de manifestações das juventudes,  apresentando alternativas estruturadas de organização, representação e participação estudantil no contexto escolar e social; Desenvolvimento de conhecimentos que incorporem práticas de elaboração nas diversas formas de expressão artística, apreciação, análise, fruição, crítica e produção artística nas diversas linguagens (pintura, dança, música, escultura, cinema, teatro, </a:t>
            </a:r>
            <a:r>
              <a:rPr kumimoji="0" lang="pt-BR" sz="19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ea typeface="Calibri" pitchFamily="34" charset="0"/>
                <a:cs typeface="Times New Roman" pitchFamily="18" charset="0"/>
              </a:rPr>
              <a:t>ecotécnicas</a:t>
            </a:r>
            <a:r>
              <a:rPr kumimoji="0" lang="pt-BR" sz="19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pt-BR" sz="19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ea typeface="Calibri" pitchFamily="34" charset="0"/>
                <a:cs typeface="Times New Roman" pitchFamily="18" charset="0"/>
              </a:rPr>
              <a:t>contação</a:t>
            </a:r>
            <a:r>
              <a:rPr kumimoji="0" lang="pt-BR" sz="19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Calibri" pitchFamily="34" charset="0"/>
                <a:cs typeface="Times New Roman" pitchFamily="18" charset="0"/>
              </a:rPr>
              <a:t> de história, literatura e outras), ampliando o seu desenvolvimento em aspectos relacionados ao senso estético, a relação entre cultura, arte, trabalho, ciências, relações sociais e com o ambiente, bem como,no envolvimento político social do educando para atuação como cidadão participativo na conjuntura das políticas públicas, visando o desenvolvimento, sustentável, econômico e socioambiental do seu município.</a:t>
            </a:r>
            <a:endParaRPr kumimoji="0" lang="pt-BR" sz="19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857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sz="half" idx="1"/>
          </p:nvPr>
        </p:nvSpPr>
        <p:spPr>
          <a:xfrm rot="16200000">
            <a:off x="-2154572" y="2726020"/>
            <a:ext cx="6357982" cy="133452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pt-BR" b="1" dirty="0" smtClean="0">
                <a:solidFill>
                  <a:schemeClr val="tx2"/>
                </a:solidFill>
              </a:rPr>
              <a:t>Ementa - Eixo Desenvolvimento sustentável Econômico e socioambiental.</a:t>
            </a:r>
          </a:p>
          <a:p>
            <a:pPr algn="ctr">
              <a:buNone/>
            </a:pPr>
            <a:r>
              <a:rPr lang="pt-BR" b="1" dirty="0" smtClean="0">
                <a:solidFill>
                  <a:schemeClr val="tx2"/>
                </a:solidFill>
              </a:rPr>
              <a:t>      </a:t>
            </a:r>
            <a:endParaRPr lang="pt-BR" b="1" dirty="0">
              <a:solidFill>
                <a:schemeClr val="tx2"/>
              </a:solidFill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sz="half" idx="2"/>
          </p:nvPr>
        </p:nvSpPr>
        <p:spPr>
          <a:xfrm>
            <a:off x="1714480" y="642918"/>
            <a:ext cx="6929486" cy="4714908"/>
          </a:xfrm>
        </p:spPr>
        <p:txBody>
          <a:bodyPr>
            <a:noAutofit/>
          </a:bodyPr>
          <a:lstStyle/>
          <a:p>
            <a:pPr marL="0" indent="0" algn="just"/>
            <a:endParaRPr lang="pt-BR" b="1" u="sng" dirty="0" smtClean="0">
              <a:solidFill>
                <a:schemeClr val="tx2"/>
              </a:solidFill>
            </a:endParaRPr>
          </a:p>
          <a:p>
            <a:pPr marL="0" indent="0" algn="just"/>
            <a:endParaRPr lang="pt-BR" b="1" u="sng" dirty="0" smtClean="0">
              <a:solidFill>
                <a:schemeClr val="tx2"/>
              </a:solidFill>
            </a:endParaRPr>
          </a:p>
          <a:p>
            <a:pPr marL="0" indent="0" algn="just"/>
            <a:endParaRPr lang="pt-BR" b="1" u="sng" dirty="0" smtClean="0">
              <a:solidFill>
                <a:schemeClr val="tx2"/>
              </a:solidFill>
            </a:endParaRPr>
          </a:p>
          <a:p>
            <a:pPr marL="0" indent="0" algn="just">
              <a:buNone/>
            </a:pPr>
            <a:endParaRPr lang="pt-BR" b="1" dirty="0" smtClean="0">
              <a:solidFill>
                <a:schemeClr val="tx2"/>
              </a:solidFill>
            </a:endParaRPr>
          </a:p>
          <a:p>
            <a:pPr marL="0" indent="0" algn="just">
              <a:buNone/>
            </a:pPr>
            <a:endParaRPr lang="pt-BR" dirty="0" smtClean="0">
              <a:solidFill>
                <a:schemeClr val="tx2"/>
              </a:solidFill>
            </a:endParaRPr>
          </a:p>
          <a:p>
            <a:pPr marL="0" lvl="0" indent="0" algn="just"/>
            <a:endParaRPr lang="pt-BR" sz="1900" dirty="0">
              <a:solidFill>
                <a:schemeClr val="tx2"/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763688" y="631906"/>
            <a:ext cx="6880278" cy="529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Calibri" pitchFamily="34" charset="0"/>
                <a:cs typeface="Times New Roman" pitchFamily="18" charset="0"/>
              </a:rPr>
              <a:t>Os projetos desenvolvidos deverão promover a construção de valores sociais, conhecimentos, e atitudes voltadas para o desenvolvimento socioeconômico com sustentabilidade socioambiental; a valorização e fortalecimento dos valores éticos, históricos e culturais das diferentes comunidades existentes no Estado; A consciência sobre a importância social e econômica dos tributos, bem como a participação no controle social dos gastos públicos, por meio da abordagem de temas como: mercado e valor econômico; cultura e novas tecnologias; criatividade e individualidade; solidariedade; ciências da natureza e consumo consciente; </a:t>
            </a:r>
            <a:r>
              <a:rPr kumimoji="0" lang="pt-BR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ea typeface="Calibri" pitchFamily="34" charset="0"/>
                <a:cs typeface="Times New Roman" pitchFamily="18" charset="0"/>
              </a:rPr>
              <a:t>protagonismo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Calibri" pitchFamily="34" charset="0"/>
                <a:cs typeface="Times New Roman" pitchFamily="18" charset="0"/>
              </a:rPr>
              <a:t> e empreendedorismo social; cultura digital e arranjos produtivos locais conforme tendência e potencialidades locais (Agroindústria, extrativismo, turismo, serviços, agricultura familiar); sistemas solidários de economia; funções do Estado e percepção da função dos tributos.</a:t>
            </a: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857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sz="half" idx="1"/>
          </p:nvPr>
        </p:nvSpPr>
        <p:spPr>
          <a:xfrm rot="16200000">
            <a:off x="-2464643" y="3036091"/>
            <a:ext cx="6357982" cy="71438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pt-BR" b="1" dirty="0" smtClean="0">
                <a:solidFill>
                  <a:schemeClr val="tx2"/>
                </a:solidFill>
              </a:rPr>
              <a:t>Projetos Escolares interdisciplinares</a:t>
            </a:r>
            <a:r>
              <a:rPr lang="pt-BR" dirty="0" smtClean="0">
                <a:solidFill>
                  <a:schemeClr val="tx2"/>
                </a:solidFill>
              </a:rPr>
              <a:t> (PEI)</a:t>
            </a:r>
            <a:r>
              <a:rPr lang="pt-BR" b="1" dirty="0" smtClean="0">
                <a:solidFill>
                  <a:schemeClr val="tx2"/>
                </a:solidFill>
              </a:rPr>
              <a:t>.</a:t>
            </a:r>
          </a:p>
          <a:p>
            <a:pPr algn="ctr">
              <a:buNone/>
            </a:pPr>
            <a:r>
              <a:rPr lang="pt-BR" b="1" dirty="0" smtClean="0">
                <a:solidFill>
                  <a:schemeClr val="tx2"/>
                </a:solidFill>
              </a:rPr>
              <a:t>      </a:t>
            </a:r>
            <a:endParaRPr lang="pt-BR" b="1" dirty="0">
              <a:solidFill>
                <a:schemeClr val="tx2"/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71538" y="214290"/>
            <a:ext cx="7572428" cy="6463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2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Calibri" pitchFamily="34" charset="0"/>
                <a:cs typeface="Times New Roman" pitchFamily="18" charset="0"/>
              </a:rPr>
              <a:t>Os Projetos Escolares Interdisciplinares são componentes curriculares obrigatórios na</a:t>
            </a:r>
            <a:r>
              <a:rPr kumimoji="0" lang="pt-BR" sz="2200" b="0" i="0" u="none" strike="noStrike" cap="none" normalizeH="0" dirty="0" smtClean="0">
                <a:ln>
                  <a:noFill/>
                </a:ln>
                <a:solidFill>
                  <a:schemeClr val="tx2"/>
                </a:solidFill>
                <a:effectLst/>
                <a:ea typeface="Calibri" pitchFamily="34" charset="0"/>
                <a:cs typeface="Times New Roman" pitchFamily="18" charset="0"/>
              </a:rPr>
              <a:t> estrutura curricular das escolas, possuem carga horária como as demais disciplinas que também são componentes curriculares.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2200" dirty="0" smtClean="0">
              <a:solidFill>
                <a:schemeClr val="tx2"/>
              </a:solidFill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200" dirty="0" smtClean="0">
                <a:solidFill>
                  <a:schemeClr val="tx2"/>
                </a:solidFill>
                <a:ea typeface="Calibri" pitchFamily="34" charset="0"/>
                <a:cs typeface="Times New Roman" pitchFamily="18" charset="0"/>
              </a:rPr>
              <a:t>Estão organizados a partir de cinco temas geradores:</a:t>
            </a:r>
            <a:endParaRPr kumimoji="0" lang="pt-BR" sz="2200" b="0" i="0" u="none" strike="noStrike" cap="none" normalizeH="0" dirty="0" smtClean="0">
              <a:ln>
                <a:noFill/>
              </a:ln>
              <a:solidFill>
                <a:schemeClr val="tx2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2200" b="1" dirty="0" smtClean="0">
                <a:solidFill>
                  <a:schemeClr val="tx2"/>
                </a:solidFill>
              </a:rPr>
              <a:t>Turismo e Desenvolvimento Sustentável Regional e Local, Direitos Humanos e Cidadania, Comunidades Tradicionais e Educação Patrimonial , </a:t>
            </a:r>
            <a:r>
              <a:rPr lang="pt-BR" sz="2200" b="1" dirty="0" err="1" smtClean="0">
                <a:solidFill>
                  <a:schemeClr val="tx2"/>
                </a:solidFill>
              </a:rPr>
              <a:t>Educacação</a:t>
            </a:r>
            <a:r>
              <a:rPr lang="pt-BR" sz="2200" b="1" dirty="0" smtClean="0">
                <a:solidFill>
                  <a:schemeClr val="tx2"/>
                </a:solidFill>
              </a:rPr>
              <a:t> Empreendedora e Financeira e Gestão dos Arranjos Produtivos Locais.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pt-BR" sz="2200" b="1" dirty="0" smtClean="0">
              <a:solidFill>
                <a:schemeClr val="tx2"/>
              </a:solidFill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2200" b="1" dirty="0" smtClean="0">
                <a:solidFill>
                  <a:schemeClr val="tx2"/>
                </a:solidFill>
              </a:rPr>
              <a:t>Cada um dos </a:t>
            </a:r>
            <a:r>
              <a:rPr lang="pt-BR" sz="2200" dirty="0" smtClean="0">
                <a:solidFill>
                  <a:schemeClr val="tx2"/>
                </a:solidFill>
                <a:ea typeface="Calibri" pitchFamily="34" charset="0"/>
                <a:cs typeface="Times New Roman" pitchFamily="18" charset="0"/>
              </a:rPr>
              <a:t> Projetos Escolares Interdisciplinares podem agregar vários projetos de aprendizagens (PA) com </a:t>
            </a:r>
            <a:r>
              <a:rPr lang="pt-BR" sz="2200" dirty="0" err="1" smtClean="0">
                <a:solidFill>
                  <a:schemeClr val="tx2"/>
                </a:solidFill>
                <a:ea typeface="Calibri" pitchFamily="34" charset="0"/>
                <a:cs typeface="Times New Roman" pitchFamily="18" charset="0"/>
              </a:rPr>
              <a:t>subtemas</a:t>
            </a:r>
            <a:r>
              <a:rPr lang="pt-BR" sz="2200" dirty="0" smtClean="0">
                <a:solidFill>
                  <a:schemeClr val="tx2"/>
                </a:solidFill>
                <a:ea typeface="Calibri" pitchFamily="34" charset="0"/>
                <a:cs typeface="Times New Roman" pitchFamily="18" charset="0"/>
              </a:rPr>
              <a:t> inerentes ao tema gerador. Neste caso o objetivo geral dos Projetos Escolares Interdisciplinares são alcançados  em </a:t>
            </a:r>
            <a:r>
              <a:rPr lang="pt-BR" sz="2200" dirty="0" err="1" smtClean="0">
                <a:solidFill>
                  <a:schemeClr val="tx2"/>
                </a:solidFill>
                <a:ea typeface="Calibri" pitchFamily="34" charset="0"/>
                <a:cs typeface="Times New Roman" pitchFamily="18" charset="0"/>
              </a:rPr>
              <a:t>consequência</a:t>
            </a:r>
            <a:r>
              <a:rPr lang="pt-BR" sz="2200" dirty="0" smtClean="0">
                <a:solidFill>
                  <a:schemeClr val="tx2"/>
                </a:solidFill>
                <a:ea typeface="Calibri" pitchFamily="34" charset="0"/>
                <a:cs typeface="Times New Roman" pitchFamily="18" charset="0"/>
              </a:rPr>
              <a:t> do alcance dos objetivos de aprendizagem de cada </a:t>
            </a:r>
            <a:r>
              <a:rPr lang="pt-BR" sz="2200" dirty="0" err="1" smtClean="0">
                <a:solidFill>
                  <a:schemeClr val="tx2"/>
                </a:solidFill>
                <a:ea typeface="Calibri" pitchFamily="34" charset="0"/>
                <a:cs typeface="Times New Roman" pitchFamily="18" charset="0"/>
              </a:rPr>
              <a:t>subtema</a:t>
            </a:r>
            <a:r>
              <a:rPr lang="pt-BR" sz="2200" dirty="0" smtClean="0">
                <a:solidFill>
                  <a:schemeClr val="tx2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pt-BR" sz="2200" dirty="0" smtClean="0">
                <a:solidFill>
                  <a:schemeClr val="tx2"/>
                </a:solidFill>
                <a:ea typeface="Calibri" pitchFamily="34" charset="0"/>
                <a:cs typeface="Times New Roman" pitchFamily="18" charset="0"/>
              </a:rPr>
              <a:t>trabalhado </a:t>
            </a:r>
            <a:r>
              <a:rPr lang="pt-BR" sz="2200" dirty="0" smtClean="0">
                <a:solidFill>
                  <a:schemeClr val="tx2"/>
                </a:solidFill>
                <a:ea typeface="Calibri" pitchFamily="34" charset="0"/>
                <a:cs typeface="Times New Roman" pitchFamily="18" charset="0"/>
              </a:rPr>
              <a:t>nos </a:t>
            </a:r>
            <a:r>
              <a:rPr lang="pt-BR" sz="2200" dirty="0" err="1" smtClean="0">
                <a:solidFill>
                  <a:schemeClr val="tx2"/>
                </a:solidFill>
                <a:ea typeface="Calibri" pitchFamily="34" charset="0"/>
                <a:cs typeface="Times New Roman" pitchFamily="18" charset="0"/>
              </a:rPr>
              <a:t>PAs</a:t>
            </a:r>
            <a:r>
              <a:rPr lang="pt-BR" sz="2200" dirty="0" smtClean="0">
                <a:solidFill>
                  <a:schemeClr val="tx2"/>
                </a:solidFill>
                <a:ea typeface="Calibri" pitchFamily="34" charset="0"/>
                <a:cs typeface="Times New Roman" pitchFamily="18" charset="0"/>
              </a:rPr>
              <a:t>.</a:t>
            </a:r>
            <a:endParaRPr kumimoji="0" lang="pt-BR" sz="2200" b="0" i="0" u="none" strike="noStrike" cap="none" normalizeH="0" dirty="0" smtClean="0">
              <a:ln>
                <a:noFill/>
              </a:ln>
              <a:solidFill>
                <a:schemeClr val="tx2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2000" baseline="0" dirty="0" smtClean="0">
              <a:solidFill>
                <a:schemeClr val="tx2"/>
              </a:solidFill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857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sz="half" idx="1"/>
          </p:nvPr>
        </p:nvSpPr>
        <p:spPr>
          <a:xfrm rot="16200000">
            <a:off x="-2464643" y="2964653"/>
            <a:ext cx="6072230" cy="85725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pt-BR" sz="2500" dirty="0" smtClean="0">
                <a:solidFill>
                  <a:schemeClr val="tx2"/>
                </a:solidFill>
              </a:rPr>
              <a:t>Temas geradores e suas abordagens - Projetos Escolares Interdisciplinares (PEI) </a:t>
            </a:r>
            <a:endParaRPr lang="pt-BR" sz="2500" dirty="0">
              <a:solidFill>
                <a:schemeClr val="tx2"/>
              </a:solidFill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sz="half" idx="2"/>
          </p:nvPr>
        </p:nvSpPr>
        <p:spPr>
          <a:xfrm>
            <a:off x="1214414" y="642918"/>
            <a:ext cx="7429552" cy="5572164"/>
          </a:xfrm>
        </p:spPr>
        <p:txBody>
          <a:bodyPr>
            <a:noAutofit/>
          </a:bodyPr>
          <a:lstStyle/>
          <a:p>
            <a:pPr marL="0" indent="0" algn="just"/>
            <a:r>
              <a:rPr lang="pt-BR" sz="2200" b="1" dirty="0" smtClean="0">
                <a:solidFill>
                  <a:schemeClr val="tx2"/>
                </a:solidFill>
              </a:rPr>
              <a:t>  Turismo e Desenvolvimento Sustentável Regional e Local – </a:t>
            </a:r>
            <a:r>
              <a:rPr lang="pt-BR" sz="2200" dirty="0" smtClean="0">
                <a:solidFill>
                  <a:schemeClr val="tx2"/>
                </a:solidFill>
              </a:rPr>
              <a:t>Tem como base o grande potencial natural do Estado do Tocantins, presente em todas as microrregiões tanto para exploração do turismo, da produção na agropecuária, na agroindústria, na prestação de serviços e pela necessidade da manutenção e conservação do meio ambiente</a:t>
            </a:r>
            <a:r>
              <a:rPr lang="pt-BR" dirty="0" smtClean="0">
                <a:solidFill>
                  <a:schemeClr val="tx2"/>
                </a:solidFill>
              </a:rPr>
              <a:t>. </a:t>
            </a:r>
          </a:p>
          <a:p>
            <a:pPr marL="0" indent="0" algn="just">
              <a:buNone/>
            </a:pPr>
            <a:endParaRPr lang="pt-BR" dirty="0" smtClean="0">
              <a:solidFill>
                <a:schemeClr val="tx2"/>
              </a:solidFill>
            </a:endParaRPr>
          </a:p>
          <a:p>
            <a:pPr marL="0" indent="0" algn="just"/>
            <a:r>
              <a:rPr lang="pt-BR" sz="2200" dirty="0" smtClean="0">
                <a:solidFill>
                  <a:schemeClr val="tx2"/>
                </a:solidFill>
              </a:rPr>
              <a:t>  </a:t>
            </a:r>
            <a:r>
              <a:rPr lang="pt-BR" sz="2200" b="1" dirty="0" smtClean="0">
                <a:solidFill>
                  <a:schemeClr val="tx2"/>
                </a:solidFill>
              </a:rPr>
              <a:t>Ética Direitos Humanos e Cidadania </a:t>
            </a:r>
            <a:r>
              <a:rPr lang="pt-BR" sz="2200" dirty="0" smtClean="0">
                <a:solidFill>
                  <a:schemeClr val="tx2"/>
                </a:solidFill>
              </a:rPr>
              <a:t>- Tem como foco o respeito e a valorização da diversidade cultural do Tocantins  para uma visão de cidadania que vai além das relações sociais e políticas do indivíduo, ampliando-se a uma busca de condições de vida digna às pessoas. Leva ao debate escolar os “padrões de conduta que regulam as relações dos seres humanos com o mundo em que vivem” (Ulisses F. Araújo).</a:t>
            </a:r>
          </a:p>
          <a:p>
            <a:pPr marL="0" indent="0" algn="just"/>
            <a:endParaRPr lang="pt-BR" dirty="0" smtClean="0"/>
          </a:p>
          <a:p>
            <a:pPr marL="0" indent="0" algn="just"/>
            <a:endParaRPr lang="pt-BR" b="1" u="sng" dirty="0" smtClean="0">
              <a:solidFill>
                <a:schemeClr val="tx2"/>
              </a:solidFill>
            </a:endParaRPr>
          </a:p>
          <a:p>
            <a:pPr marL="0" indent="0" algn="just"/>
            <a:endParaRPr lang="pt-BR" b="1" u="sng" dirty="0" smtClean="0">
              <a:solidFill>
                <a:schemeClr val="tx2"/>
              </a:solidFill>
            </a:endParaRPr>
          </a:p>
          <a:p>
            <a:pPr marL="0" indent="0" algn="just"/>
            <a:endParaRPr lang="pt-BR" b="1" u="sng" dirty="0" smtClean="0">
              <a:solidFill>
                <a:schemeClr val="tx2"/>
              </a:solidFill>
            </a:endParaRPr>
          </a:p>
          <a:p>
            <a:pPr marL="0" indent="0" algn="just">
              <a:buNone/>
            </a:pPr>
            <a:endParaRPr lang="pt-BR" b="1" dirty="0" smtClean="0">
              <a:solidFill>
                <a:schemeClr val="tx2"/>
              </a:solidFill>
            </a:endParaRPr>
          </a:p>
          <a:p>
            <a:pPr marL="0" indent="0" algn="just">
              <a:buNone/>
            </a:pPr>
            <a:endParaRPr lang="pt-BR" dirty="0" smtClean="0">
              <a:solidFill>
                <a:schemeClr val="tx2"/>
              </a:solidFill>
            </a:endParaRPr>
          </a:p>
          <a:p>
            <a:pPr marL="0" lvl="0" indent="0" algn="just"/>
            <a:endParaRPr lang="pt-BR" sz="19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857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5"/>
          <p:cNvSpPr>
            <a:spLocks noGrp="1"/>
          </p:cNvSpPr>
          <p:nvPr>
            <p:ph sz="half" idx="2"/>
          </p:nvPr>
        </p:nvSpPr>
        <p:spPr>
          <a:xfrm>
            <a:off x="1214414" y="642918"/>
            <a:ext cx="7429552" cy="557216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pt-BR" sz="2500" b="1" dirty="0" smtClean="0">
              <a:solidFill>
                <a:schemeClr val="tx2"/>
              </a:solidFill>
            </a:endParaRPr>
          </a:p>
          <a:p>
            <a:pPr marL="0" indent="0" algn="just">
              <a:buNone/>
            </a:pPr>
            <a:endParaRPr lang="pt-BR" sz="2500" b="1" dirty="0" smtClean="0">
              <a:solidFill>
                <a:schemeClr val="tx2"/>
              </a:solidFill>
            </a:endParaRPr>
          </a:p>
          <a:p>
            <a:pPr marL="0" indent="0" algn="just">
              <a:buNone/>
            </a:pPr>
            <a:r>
              <a:rPr lang="pt-BR" sz="2500" b="1" dirty="0" smtClean="0">
                <a:solidFill>
                  <a:schemeClr val="tx2"/>
                </a:solidFill>
              </a:rPr>
              <a:t>Comunidades Tradicionais e Educação Patrimonial - </a:t>
            </a:r>
            <a:r>
              <a:rPr lang="pt-BR" sz="2500" dirty="0" smtClean="0">
                <a:solidFill>
                  <a:schemeClr val="tx2"/>
                </a:solidFill>
              </a:rPr>
              <a:t>Tem como base a preservação do rico e diverso patrimônio material e imaterial que compõe a cultura popular do Tocantins, de modo geral, e específico, dos povos indígenas e comunidades quilombolas.</a:t>
            </a:r>
          </a:p>
          <a:p>
            <a:pPr marL="0" indent="0" algn="just">
              <a:buNone/>
            </a:pPr>
            <a:endParaRPr lang="pt-BR" sz="2500" dirty="0" smtClean="0">
              <a:solidFill>
                <a:schemeClr val="tx2"/>
              </a:solidFill>
            </a:endParaRPr>
          </a:p>
          <a:p>
            <a:pPr marL="0" indent="0" algn="just">
              <a:buNone/>
            </a:pPr>
            <a:r>
              <a:rPr lang="pt-BR" sz="2500" b="1" dirty="0" smtClean="0">
                <a:solidFill>
                  <a:schemeClr val="tx2"/>
                </a:solidFill>
              </a:rPr>
              <a:t>Educação Empreendedora e Financeira </a:t>
            </a:r>
            <a:r>
              <a:rPr lang="pt-BR" sz="2500" dirty="0" smtClean="0">
                <a:solidFill>
                  <a:schemeClr val="tx2"/>
                </a:solidFill>
              </a:rPr>
              <a:t>- Tem por base o potencial econômico do estado, suas riquezas naturais, o mercado interno em potencial e as vulnerabilidades do sistema capitalista</a:t>
            </a:r>
          </a:p>
          <a:p>
            <a:pPr marL="0" indent="0" algn="just"/>
            <a:endParaRPr lang="pt-BR" dirty="0" smtClean="0"/>
          </a:p>
          <a:p>
            <a:pPr marL="0" indent="0" algn="just"/>
            <a:endParaRPr lang="pt-BR" b="1" u="sng" dirty="0" smtClean="0">
              <a:solidFill>
                <a:schemeClr val="tx2"/>
              </a:solidFill>
            </a:endParaRPr>
          </a:p>
          <a:p>
            <a:pPr marL="0" indent="0" algn="just"/>
            <a:endParaRPr lang="pt-BR" b="1" u="sng" dirty="0" smtClean="0">
              <a:solidFill>
                <a:schemeClr val="tx2"/>
              </a:solidFill>
            </a:endParaRPr>
          </a:p>
          <a:p>
            <a:pPr marL="0" indent="0" algn="just"/>
            <a:endParaRPr lang="pt-BR" b="1" u="sng" dirty="0" smtClean="0">
              <a:solidFill>
                <a:schemeClr val="tx2"/>
              </a:solidFill>
            </a:endParaRPr>
          </a:p>
          <a:p>
            <a:pPr marL="0" indent="0" algn="just">
              <a:buNone/>
            </a:pPr>
            <a:endParaRPr lang="pt-BR" b="1" dirty="0" smtClean="0">
              <a:solidFill>
                <a:schemeClr val="tx2"/>
              </a:solidFill>
            </a:endParaRPr>
          </a:p>
          <a:p>
            <a:pPr marL="0" indent="0" algn="just">
              <a:buNone/>
            </a:pPr>
            <a:endParaRPr lang="pt-BR" dirty="0" smtClean="0">
              <a:solidFill>
                <a:schemeClr val="tx2"/>
              </a:solidFill>
            </a:endParaRPr>
          </a:p>
          <a:p>
            <a:pPr marL="0" lvl="0" indent="0" algn="just"/>
            <a:endParaRPr lang="pt-BR" sz="1900" dirty="0">
              <a:solidFill>
                <a:schemeClr val="tx2"/>
              </a:solidFill>
            </a:endParaRPr>
          </a:p>
        </p:txBody>
      </p:sp>
      <p:sp>
        <p:nvSpPr>
          <p:cNvPr id="7" name="Espaço Reservado para Conteúdo 4"/>
          <p:cNvSpPr>
            <a:spLocks noGrp="1"/>
          </p:cNvSpPr>
          <p:nvPr>
            <p:ph sz="half" idx="1"/>
          </p:nvPr>
        </p:nvSpPr>
        <p:spPr>
          <a:xfrm rot="16200000">
            <a:off x="-2393950" y="2963863"/>
            <a:ext cx="6357938" cy="858837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pt-BR" sz="2500" dirty="0" smtClean="0">
                <a:solidFill>
                  <a:schemeClr val="tx2"/>
                </a:solidFill>
              </a:rPr>
              <a:t>Temas geradores e suas abordagens - Projetos Escolares Interdisciplinares (PEI) </a:t>
            </a:r>
            <a:endParaRPr lang="pt-BR" sz="25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857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5"/>
          <p:cNvSpPr>
            <a:spLocks noGrp="1"/>
          </p:cNvSpPr>
          <p:nvPr>
            <p:ph sz="half" idx="2"/>
          </p:nvPr>
        </p:nvSpPr>
        <p:spPr>
          <a:xfrm>
            <a:off x="1214414" y="642918"/>
            <a:ext cx="7429552" cy="557216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pt-BR" b="1" dirty="0" smtClean="0">
              <a:solidFill>
                <a:schemeClr val="tx2"/>
              </a:solidFill>
            </a:endParaRPr>
          </a:p>
          <a:p>
            <a:pPr marL="0" indent="0" algn="just">
              <a:buNone/>
            </a:pPr>
            <a:endParaRPr lang="pt-BR" b="1" dirty="0" smtClean="0">
              <a:solidFill>
                <a:schemeClr val="tx2"/>
              </a:solidFill>
            </a:endParaRPr>
          </a:p>
          <a:p>
            <a:pPr marL="0" indent="0" algn="just">
              <a:buNone/>
            </a:pPr>
            <a:endParaRPr lang="pt-BR" b="1" dirty="0" smtClean="0">
              <a:solidFill>
                <a:schemeClr val="tx2"/>
              </a:solidFill>
            </a:endParaRPr>
          </a:p>
          <a:p>
            <a:pPr marL="0" indent="0" algn="just">
              <a:buNone/>
            </a:pPr>
            <a:r>
              <a:rPr lang="pt-BR" sz="2500" b="1" dirty="0" smtClean="0">
                <a:solidFill>
                  <a:schemeClr val="tx2"/>
                </a:solidFill>
              </a:rPr>
              <a:t>Gestão dos Arranjos Produtivos Locais </a:t>
            </a:r>
            <a:r>
              <a:rPr lang="pt-BR" sz="2500" dirty="0" smtClean="0">
                <a:solidFill>
                  <a:schemeClr val="tx2"/>
                </a:solidFill>
              </a:rPr>
              <a:t>- Tem como foco fortalecer as</a:t>
            </a:r>
            <a:r>
              <a:rPr lang="pt-BR" sz="2500" b="1" dirty="0" smtClean="0">
                <a:solidFill>
                  <a:schemeClr val="tx2"/>
                </a:solidFill>
              </a:rPr>
              <a:t> </a:t>
            </a:r>
            <a:r>
              <a:rPr lang="pt-BR" sz="2500" dirty="0" smtClean="0">
                <a:solidFill>
                  <a:schemeClr val="tx2"/>
                </a:solidFill>
              </a:rPr>
              <a:t> possibilidades de intervenção e melhoria da realidade social local-regional, por meio do </a:t>
            </a:r>
            <a:r>
              <a:rPr lang="pt-BR" sz="2500" dirty="0" err="1" smtClean="0">
                <a:solidFill>
                  <a:schemeClr val="tx2"/>
                </a:solidFill>
              </a:rPr>
              <a:t>empoderamento</a:t>
            </a:r>
            <a:r>
              <a:rPr lang="pt-BR" sz="2500" dirty="0" smtClean="0">
                <a:solidFill>
                  <a:schemeClr val="tx2"/>
                </a:solidFill>
              </a:rPr>
              <a:t>  da população mediante o capital cultural (escolarização) e o capital social (organização cooperativista e solidária), de modo a despertar os estudantes ao seu contexto sócio-produtivo. </a:t>
            </a:r>
          </a:p>
          <a:p>
            <a:pPr marL="0" indent="0" algn="just"/>
            <a:endParaRPr lang="pt-BR" dirty="0" smtClean="0"/>
          </a:p>
          <a:p>
            <a:pPr marL="0" indent="0" algn="just"/>
            <a:endParaRPr lang="pt-BR" b="1" u="sng" dirty="0" smtClean="0">
              <a:solidFill>
                <a:schemeClr val="tx2"/>
              </a:solidFill>
            </a:endParaRPr>
          </a:p>
          <a:p>
            <a:pPr marL="0" indent="0" algn="just"/>
            <a:endParaRPr lang="pt-BR" b="1" u="sng" dirty="0" smtClean="0">
              <a:solidFill>
                <a:schemeClr val="tx2"/>
              </a:solidFill>
            </a:endParaRPr>
          </a:p>
          <a:p>
            <a:pPr marL="0" indent="0" algn="just"/>
            <a:endParaRPr lang="pt-BR" b="1" u="sng" dirty="0" smtClean="0">
              <a:solidFill>
                <a:schemeClr val="tx2"/>
              </a:solidFill>
            </a:endParaRPr>
          </a:p>
          <a:p>
            <a:pPr marL="0" indent="0" algn="just">
              <a:buNone/>
            </a:pPr>
            <a:endParaRPr lang="pt-BR" b="1" dirty="0" smtClean="0">
              <a:solidFill>
                <a:schemeClr val="tx2"/>
              </a:solidFill>
            </a:endParaRPr>
          </a:p>
          <a:p>
            <a:pPr marL="0" indent="0" algn="just">
              <a:buNone/>
            </a:pPr>
            <a:endParaRPr lang="pt-BR" dirty="0" smtClean="0">
              <a:solidFill>
                <a:schemeClr val="tx2"/>
              </a:solidFill>
            </a:endParaRPr>
          </a:p>
          <a:p>
            <a:pPr marL="0" lvl="0" indent="0" algn="just"/>
            <a:endParaRPr lang="pt-BR" sz="1900" dirty="0">
              <a:solidFill>
                <a:schemeClr val="tx2"/>
              </a:solidFill>
            </a:endParaRPr>
          </a:p>
        </p:txBody>
      </p:sp>
      <p:sp>
        <p:nvSpPr>
          <p:cNvPr id="4" name="Espaço Reservado para Conteúdo 4"/>
          <p:cNvSpPr>
            <a:spLocks noGrp="1"/>
          </p:cNvSpPr>
          <p:nvPr>
            <p:ph sz="half" idx="1"/>
          </p:nvPr>
        </p:nvSpPr>
        <p:spPr>
          <a:xfrm rot="16200000">
            <a:off x="-2393950" y="2963863"/>
            <a:ext cx="6357938" cy="858837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pt-BR" sz="2500" dirty="0" smtClean="0">
                <a:solidFill>
                  <a:schemeClr val="tx2"/>
                </a:solidFill>
              </a:rPr>
              <a:t>Temas geradores e suas abordagens - Projetos Escolares Interdisciplinares (PEI) </a:t>
            </a:r>
            <a:endParaRPr lang="pt-BR" sz="25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857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sz="half" idx="1"/>
          </p:nvPr>
        </p:nvSpPr>
        <p:spPr>
          <a:xfrm rot="16200000">
            <a:off x="-2428924" y="3000372"/>
            <a:ext cx="6143668" cy="57150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pt-BR" b="1" dirty="0" smtClean="0">
                <a:solidFill>
                  <a:schemeClr val="tx2"/>
                </a:solidFill>
              </a:rPr>
              <a:t>Material didático - Cadernos Temáticos</a:t>
            </a:r>
            <a:endParaRPr lang="pt-BR" b="1" dirty="0">
              <a:solidFill>
                <a:schemeClr val="tx2"/>
              </a:solidFill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sz="half" idx="2"/>
          </p:nvPr>
        </p:nvSpPr>
        <p:spPr>
          <a:xfrm>
            <a:off x="1071538" y="285728"/>
            <a:ext cx="7572428" cy="592935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pt-BR" b="1" dirty="0" smtClean="0">
              <a:solidFill>
                <a:schemeClr val="tx2"/>
              </a:solidFill>
            </a:endParaRPr>
          </a:p>
          <a:p>
            <a:pPr marL="0" indent="0" algn="just">
              <a:buNone/>
            </a:pPr>
            <a:endParaRPr lang="pt-BR" b="1" dirty="0" smtClean="0">
              <a:solidFill>
                <a:schemeClr val="tx2"/>
              </a:solidFill>
            </a:endParaRPr>
          </a:p>
          <a:p>
            <a:pPr marL="0" indent="0" algn="just">
              <a:buNone/>
            </a:pPr>
            <a:endParaRPr lang="pt-BR" dirty="0" smtClean="0">
              <a:solidFill>
                <a:schemeClr val="tx2"/>
              </a:solidFill>
            </a:endParaRPr>
          </a:p>
          <a:p>
            <a:pPr marL="0" indent="0" algn="just"/>
            <a:endParaRPr lang="pt-BR" dirty="0" smtClean="0"/>
          </a:p>
          <a:p>
            <a:pPr marL="0" indent="0" algn="just"/>
            <a:endParaRPr lang="pt-BR" b="1" u="sng" dirty="0" smtClean="0">
              <a:solidFill>
                <a:schemeClr val="tx2"/>
              </a:solidFill>
            </a:endParaRPr>
          </a:p>
          <a:p>
            <a:pPr marL="0" indent="0" algn="just"/>
            <a:endParaRPr lang="pt-BR" b="1" u="sng" dirty="0" smtClean="0">
              <a:solidFill>
                <a:schemeClr val="tx2"/>
              </a:solidFill>
            </a:endParaRPr>
          </a:p>
          <a:p>
            <a:pPr marL="0" indent="0" algn="just"/>
            <a:endParaRPr lang="pt-BR" b="1" u="sng" dirty="0" smtClean="0">
              <a:solidFill>
                <a:schemeClr val="tx2"/>
              </a:solidFill>
            </a:endParaRPr>
          </a:p>
          <a:p>
            <a:pPr marL="0" indent="0" algn="just">
              <a:buNone/>
            </a:pPr>
            <a:endParaRPr lang="pt-BR" b="1" dirty="0" smtClean="0">
              <a:solidFill>
                <a:schemeClr val="tx2"/>
              </a:solidFill>
            </a:endParaRPr>
          </a:p>
          <a:p>
            <a:pPr marL="0" indent="0" algn="just">
              <a:buNone/>
            </a:pPr>
            <a:endParaRPr lang="pt-BR" dirty="0" smtClean="0">
              <a:solidFill>
                <a:schemeClr val="tx2"/>
              </a:solidFill>
            </a:endParaRPr>
          </a:p>
          <a:p>
            <a:pPr marL="0" lvl="0" indent="0" algn="just"/>
            <a:endParaRPr lang="pt-BR" sz="1900" dirty="0">
              <a:solidFill>
                <a:schemeClr val="tx2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000100" y="285728"/>
            <a:ext cx="7715304" cy="5647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pt-BR" sz="1900" dirty="0" smtClean="0">
                <a:solidFill>
                  <a:schemeClr val="tx2"/>
                </a:solidFill>
              </a:rPr>
              <a:t>Material  - 06 (seis) CADERNOS TEMÁTICOS </a:t>
            </a:r>
          </a:p>
          <a:p>
            <a:pPr>
              <a:buNone/>
            </a:pPr>
            <a:r>
              <a:rPr lang="pt-BR" sz="1900" u="sng" dirty="0" smtClean="0">
                <a:solidFill>
                  <a:schemeClr val="tx2"/>
                </a:solidFill>
              </a:rPr>
              <a:t>Caderno 01 – Introdutório</a:t>
            </a:r>
          </a:p>
          <a:p>
            <a:pPr algn="just"/>
            <a:r>
              <a:rPr lang="pt-BR" sz="1900" dirty="0" smtClean="0">
                <a:solidFill>
                  <a:schemeClr val="tx2"/>
                </a:solidFill>
              </a:rPr>
              <a:t> Base legal: Diretrizes Curriculares Nacionais Educação Básica (DCNEB), Plano Estadual de Educação (PEE/TO), Pacto  pela Alfabetização na Idade Certa, Pacto pelo Fortalecimento do Ensino Médio, outros;</a:t>
            </a:r>
          </a:p>
          <a:p>
            <a:pPr algn="just"/>
            <a:r>
              <a:rPr lang="pt-BR" sz="1900" dirty="0" smtClean="0">
                <a:solidFill>
                  <a:schemeClr val="tx2"/>
                </a:solidFill>
              </a:rPr>
              <a:t> Os sujeitos da Educação Básica;</a:t>
            </a:r>
          </a:p>
          <a:p>
            <a:pPr algn="just"/>
            <a:r>
              <a:rPr lang="pt-BR" sz="1900" dirty="0" smtClean="0">
                <a:solidFill>
                  <a:schemeClr val="tx2"/>
                </a:solidFill>
              </a:rPr>
              <a:t> Conceitos conforme DCNEB: Currículo integrado, interdisciplinaridade, </a:t>
            </a:r>
            <a:r>
              <a:rPr lang="pt-BR" sz="1900" dirty="0" err="1" smtClean="0">
                <a:solidFill>
                  <a:schemeClr val="tx2"/>
                </a:solidFill>
              </a:rPr>
              <a:t>transdisciplinaridade</a:t>
            </a:r>
            <a:r>
              <a:rPr lang="pt-BR" sz="1900" dirty="0" smtClean="0">
                <a:solidFill>
                  <a:schemeClr val="tx2"/>
                </a:solidFill>
              </a:rPr>
              <a:t>, contextualização, transversalidade, áreas de conhecimento, visão de mundo, de sociedade e do ser humano, ensino aprendizagem e desenvolvimento, avaliação, trabalho como princípio educativo, cultura e tecnologia.</a:t>
            </a:r>
          </a:p>
          <a:p>
            <a:pPr algn="just"/>
            <a:r>
              <a:rPr lang="pt-BR" sz="1900" u="sng" dirty="0" smtClean="0">
                <a:solidFill>
                  <a:schemeClr val="tx2"/>
                </a:solidFill>
              </a:rPr>
              <a:t>Caderno 02 -Turismo e Desenvolvimento Sustentável Regional e Local </a:t>
            </a:r>
          </a:p>
          <a:p>
            <a:pPr algn="just"/>
            <a:r>
              <a:rPr lang="pt-BR" sz="1900" dirty="0" smtClean="0">
                <a:solidFill>
                  <a:schemeClr val="tx2"/>
                </a:solidFill>
              </a:rPr>
              <a:t> Conteúdo  informativo e formativo, apresentado de maneira dialógica com a base comum, objetivos de aprendizagem para o ensino fundamental e médio em suas etapas e modalidades;</a:t>
            </a:r>
          </a:p>
          <a:p>
            <a:pPr algn="just"/>
            <a:r>
              <a:rPr lang="pt-BR" sz="1900" u="sng" dirty="0" smtClean="0">
                <a:solidFill>
                  <a:schemeClr val="tx2"/>
                </a:solidFill>
              </a:rPr>
              <a:t>Caderno 03 - Educação Empreendedora e Financeira;</a:t>
            </a:r>
          </a:p>
          <a:p>
            <a:pPr algn="just"/>
            <a:r>
              <a:rPr lang="pt-BR" sz="1900" u="sng" dirty="0" smtClean="0">
                <a:solidFill>
                  <a:schemeClr val="tx2"/>
                </a:solidFill>
              </a:rPr>
              <a:t>Caderno 04 - Comunidades Tradicionais e Educação Patrimonial;</a:t>
            </a:r>
          </a:p>
          <a:p>
            <a:pPr algn="just"/>
            <a:r>
              <a:rPr lang="pt-BR" sz="1900" u="sng" dirty="0" smtClean="0">
                <a:solidFill>
                  <a:schemeClr val="tx2"/>
                </a:solidFill>
              </a:rPr>
              <a:t>Caderno 05 - Gestão dos Arranjos Produtivos Locais;</a:t>
            </a:r>
          </a:p>
          <a:p>
            <a:pPr algn="just"/>
            <a:r>
              <a:rPr lang="pt-BR" sz="1900" u="sng" dirty="0" smtClean="0">
                <a:solidFill>
                  <a:schemeClr val="tx2"/>
                </a:solidFill>
              </a:rPr>
              <a:t>Caderno 06 - Ética, Direitos Humanos e Cidadania.</a:t>
            </a:r>
          </a:p>
        </p:txBody>
      </p:sp>
    </p:spTree>
    <p:extLst>
      <p:ext uri="{BB962C8B-B14F-4D97-AF65-F5344CB8AC3E}">
        <p14:creationId xmlns:p14="http://schemas.microsoft.com/office/powerpoint/2010/main" xmlns="" val="350857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sz="half" idx="1"/>
          </p:nvPr>
        </p:nvSpPr>
        <p:spPr>
          <a:xfrm rot="16200000">
            <a:off x="-1893139" y="2750339"/>
            <a:ext cx="5500726" cy="100013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lvl="0" algn="ctr">
              <a:buNone/>
            </a:pPr>
            <a:r>
              <a:rPr lang="pt-BR" sz="3900" b="1" dirty="0" smtClean="0">
                <a:solidFill>
                  <a:schemeClr val="tx2"/>
                </a:solidFill>
              </a:rPr>
              <a:t>     O que é </a:t>
            </a:r>
            <a:r>
              <a:rPr lang="pt-BR" sz="3900" b="1" dirty="0" err="1" smtClean="0">
                <a:solidFill>
                  <a:schemeClr val="tx2"/>
                </a:solidFill>
              </a:rPr>
              <a:t>ressignificação</a:t>
            </a:r>
            <a:r>
              <a:rPr lang="pt-BR" sz="3900" b="1" dirty="0" smtClean="0">
                <a:solidFill>
                  <a:schemeClr val="tx2"/>
                </a:solidFill>
              </a:rPr>
              <a:t> curricular?</a:t>
            </a:r>
          </a:p>
          <a:p>
            <a:pPr algn="ctr"/>
            <a:endParaRPr lang="pt-BR" sz="2000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sz="half" idx="2"/>
          </p:nvPr>
        </p:nvSpPr>
        <p:spPr>
          <a:xfrm>
            <a:off x="1571604" y="500042"/>
            <a:ext cx="7072362" cy="5500726"/>
          </a:xfrm>
        </p:spPr>
        <p:txBody>
          <a:bodyPr>
            <a:noAutofit/>
          </a:bodyPr>
          <a:lstStyle/>
          <a:p>
            <a:pPr lvl="0"/>
            <a:r>
              <a:rPr lang="pt-BR" dirty="0" smtClean="0">
                <a:solidFill>
                  <a:schemeClr val="tx2"/>
                </a:solidFill>
              </a:rPr>
              <a:t>Revisar os documentos, existentes, que definem o currículo da educação básica da rede estadual de ensino do Tocantins;</a:t>
            </a:r>
          </a:p>
          <a:p>
            <a:pPr lvl="0"/>
            <a:r>
              <a:rPr lang="pt-BR" dirty="0" smtClean="0">
                <a:solidFill>
                  <a:schemeClr val="tx2"/>
                </a:solidFill>
              </a:rPr>
              <a:t>Estruturar e implantar, até 2017, um referencial curricular para educação básica da rede estadual de ensino do Tocantins, de maneira a contemplar suas modalidades e diferentes formas de organização, assegurando a perspectiva inclusiva e a educação integrada e integral humanizada para todos e todas.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50857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357158" y="285728"/>
            <a:ext cx="8358246" cy="92869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lvl="0"/>
            <a:r>
              <a:rPr lang="pt-BR" sz="3600" b="1" dirty="0" smtClean="0">
                <a:solidFill>
                  <a:schemeClr val="tx2"/>
                </a:solidFill>
              </a:rPr>
              <a:t>Potencialidades e Demandas Regionais  das Microrregiões</a:t>
            </a:r>
            <a:endParaRPr lang="pt-BR" sz="3600" b="1" dirty="0">
              <a:solidFill>
                <a:schemeClr val="tx2"/>
              </a:solidFill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sz="half" idx="2"/>
          </p:nvPr>
        </p:nvSpPr>
        <p:spPr>
          <a:xfrm>
            <a:off x="4643438" y="1714488"/>
            <a:ext cx="4000528" cy="4643470"/>
          </a:xfrm>
        </p:spPr>
        <p:txBody>
          <a:bodyPr>
            <a:noAutofit/>
          </a:bodyPr>
          <a:lstStyle/>
          <a:p>
            <a:pPr marL="0" indent="0" algn="just"/>
            <a:endParaRPr lang="pt-BR" b="1" u="sng" dirty="0" smtClean="0">
              <a:solidFill>
                <a:schemeClr val="tx2"/>
              </a:solidFill>
            </a:endParaRPr>
          </a:p>
          <a:p>
            <a:pPr marL="0" indent="0" algn="just"/>
            <a:endParaRPr lang="pt-BR" b="1" u="sng" dirty="0" smtClean="0">
              <a:solidFill>
                <a:schemeClr val="tx2"/>
              </a:solidFill>
            </a:endParaRPr>
          </a:p>
          <a:p>
            <a:pPr marL="0" indent="0" algn="just"/>
            <a:endParaRPr lang="pt-BR" b="1" u="sng" dirty="0" smtClean="0">
              <a:solidFill>
                <a:schemeClr val="tx2"/>
              </a:solidFill>
            </a:endParaRPr>
          </a:p>
          <a:p>
            <a:pPr marL="0" lvl="0" indent="0" algn="just"/>
            <a:endParaRPr lang="pt-BR" sz="1900" dirty="0">
              <a:solidFill>
                <a:schemeClr val="tx2"/>
              </a:solidFill>
            </a:endParaRPr>
          </a:p>
        </p:txBody>
      </p:sp>
      <p:pic>
        <p:nvPicPr>
          <p:cNvPr id="1028" name="Picture 4" descr="http://www.scielo.br/img/revistas/rsbmt/v44n1/15f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61682" y="1214422"/>
            <a:ext cx="5939276" cy="52149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0857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pt-BR" sz="3600" b="1" dirty="0" smtClean="0"/>
              <a:t>Microrregião – Bico do Papagaio</a:t>
            </a:r>
            <a:endParaRPr lang="pt-BR" sz="3200" b="1" dirty="0"/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idx="1"/>
          </p:nvPr>
        </p:nvSpPr>
        <p:spPr>
          <a:xfrm>
            <a:off x="500034" y="1142984"/>
            <a:ext cx="4040188" cy="642941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pt-BR" sz="2800" dirty="0" smtClean="0"/>
              <a:t> </a:t>
            </a:r>
            <a:r>
              <a:rPr lang="pt-BR" dirty="0" smtClean="0"/>
              <a:t>Potencialidades </a:t>
            </a:r>
            <a:endParaRPr lang="pt-BR" dirty="0"/>
          </a:p>
        </p:txBody>
      </p:sp>
      <p:sp>
        <p:nvSpPr>
          <p:cNvPr id="10" name="Espaço Reservado para Texto 9"/>
          <p:cNvSpPr>
            <a:spLocks noGrp="1"/>
          </p:cNvSpPr>
          <p:nvPr>
            <p:ph type="body" sz="quarter" idx="3"/>
          </p:nvPr>
        </p:nvSpPr>
        <p:spPr>
          <a:xfrm>
            <a:off x="4643438" y="1142984"/>
            <a:ext cx="4041775" cy="64294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pt-BR" dirty="0" smtClean="0">
                <a:solidFill>
                  <a:schemeClr val="tx2"/>
                </a:solidFill>
              </a:rPr>
              <a:t>Objeto de estudos</a:t>
            </a:r>
            <a:endParaRPr lang="pt-BR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/>
        <p:txBody>
          <a:bodyPr>
            <a:noAutofit/>
          </a:bodyPr>
          <a:lstStyle/>
          <a:p>
            <a:pPr marL="0" indent="0" algn="just"/>
            <a:endParaRPr lang="pt-BR" b="1" u="sng" dirty="0" smtClean="0">
              <a:solidFill>
                <a:schemeClr val="tx2"/>
              </a:solidFill>
            </a:endParaRPr>
          </a:p>
          <a:p>
            <a:pPr marL="0" indent="0" algn="just"/>
            <a:endParaRPr lang="pt-BR" b="1" u="sng" dirty="0" smtClean="0">
              <a:solidFill>
                <a:schemeClr val="tx2"/>
              </a:solidFill>
            </a:endParaRPr>
          </a:p>
          <a:p>
            <a:pPr marL="0" lvl="0" indent="0" algn="just"/>
            <a:endParaRPr lang="pt-BR" sz="1900" dirty="0">
              <a:solidFill>
                <a:schemeClr val="tx2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4572000" y="1785926"/>
            <a:ext cx="400052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pt-BR" sz="2000" dirty="0" smtClean="0">
                <a:solidFill>
                  <a:schemeClr val="tx2"/>
                </a:solidFill>
              </a:rPr>
              <a:t>Conservação do patrimônio natural - a biodiversidade ; Os rios e o ecoturismo na região; o extrativismo local; as organizações sociais da região ao longo da história; o abastecimento do consumo local e destino dos impostos; as relações sociais, econômicas e culturais com os estados de fronteiras;  o mosaico cultural da região; plano de desenvolvimento para pequenos produtores; buriti e babaçu – matérias prima; a folha de pagamento das empresas locais e o salário educação.</a:t>
            </a:r>
            <a:endParaRPr lang="pt-BR" sz="2000" dirty="0">
              <a:solidFill>
                <a:schemeClr val="tx2"/>
              </a:solidFill>
            </a:endParaRPr>
          </a:p>
        </p:txBody>
      </p:sp>
      <p:pic>
        <p:nvPicPr>
          <p:cNvPr id="1026" name="Picture 2" descr="C:\Users\nelmapinheiro\Desktop\coco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857364"/>
            <a:ext cx="2000263" cy="1857388"/>
          </a:xfrm>
          <a:prstGeom prst="rect">
            <a:avLst/>
          </a:prstGeom>
          <a:noFill/>
        </p:spPr>
      </p:pic>
      <p:sp>
        <p:nvSpPr>
          <p:cNvPr id="15" name="Retângulo 14"/>
          <p:cNvSpPr/>
          <p:nvPr/>
        </p:nvSpPr>
        <p:spPr>
          <a:xfrm>
            <a:off x="428596" y="3929066"/>
            <a:ext cx="4000528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2000" dirty="0" err="1" smtClean="0">
                <a:solidFill>
                  <a:schemeClr val="tx2"/>
                </a:solidFill>
              </a:rPr>
              <a:t>Ecótono</a:t>
            </a:r>
            <a:r>
              <a:rPr lang="pt-BR" sz="2000" dirty="0" smtClean="0">
                <a:solidFill>
                  <a:schemeClr val="tx2"/>
                </a:solidFill>
              </a:rPr>
              <a:t>: Transição entre o cerrado e floresta amazônica; Comunidades tradicionais; Encontros das águas – Araguaia e Tocantins; Piscicultura; </a:t>
            </a:r>
            <a:r>
              <a:rPr lang="pt-BR" sz="2000" dirty="0" err="1" smtClean="0">
                <a:solidFill>
                  <a:schemeClr val="tx2"/>
                </a:solidFill>
              </a:rPr>
              <a:t>Biofarmácia</a:t>
            </a:r>
            <a:r>
              <a:rPr lang="pt-BR" sz="2000" dirty="0" smtClean="0">
                <a:solidFill>
                  <a:schemeClr val="tx2"/>
                </a:solidFill>
              </a:rPr>
              <a:t>; Ciclo do babaçu do buriti </a:t>
            </a:r>
            <a:r>
              <a:rPr lang="pt-BR" sz="1200" dirty="0" smtClean="0">
                <a:solidFill>
                  <a:schemeClr val="tx2"/>
                </a:solidFill>
              </a:rPr>
              <a:t>(imagens: </a:t>
            </a:r>
            <a:r>
              <a:rPr lang="pt-BR" sz="1200" dirty="0" smtClean="0">
                <a:solidFill>
                  <a:schemeClr val="tx2"/>
                </a:solidFill>
                <a:hlinkClick r:id="rId3"/>
              </a:rPr>
              <a:t>www.funbio.org.br</a:t>
            </a:r>
            <a:r>
              <a:rPr lang="pt-BR" sz="1200" dirty="0" smtClean="0">
                <a:solidFill>
                  <a:schemeClr val="tx2"/>
                </a:solidFill>
              </a:rPr>
              <a:t>; www.econciergepb.com.br)</a:t>
            </a:r>
            <a:endParaRPr lang="pt-BR" sz="1200" dirty="0">
              <a:solidFill>
                <a:schemeClr val="tx2"/>
              </a:solidFill>
            </a:endParaRPr>
          </a:p>
        </p:txBody>
      </p:sp>
      <p:pic>
        <p:nvPicPr>
          <p:cNvPr id="1028" name="Picture 4" descr="C:\Users\nelmapinheiro\Desktop\rio 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298" y="1857364"/>
            <a:ext cx="2000264" cy="18573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0857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pt-BR" sz="3600" b="1" dirty="0" smtClean="0"/>
              <a:t>Microrregião – Bico do Papagaio. Complementar com o grupo...</a:t>
            </a:r>
            <a:endParaRPr lang="pt-BR" sz="3200" b="1" dirty="0"/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idx="1"/>
          </p:nvPr>
        </p:nvSpPr>
        <p:spPr>
          <a:xfrm>
            <a:off x="500034" y="1142984"/>
            <a:ext cx="4040188" cy="642941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pt-BR" sz="2800" dirty="0" smtClean="0"/>
              <a:t> </a:t>
            </a:r>
            <a:r>
              <a:rPr lang="pt-BR" dirty="0" smtClean="0"/>
              <a:t>Potencialidades </a:t>
            </a:r>
            <a:endParaRPr lang="pt-BR" dirty="0"/>
          </a:p>
        </p:txBody>
      </p:sp>
      <p:sp>
        <p:nvSpPr>
          <p:cNvPr id="10" name="Espaço Reservado para Texto 9"/>
          <p:cNvSpPr>
            <a:spLocks noGrp="1"/>
          </p:cNvSpPr>
          <p:nvPr>
            <p:ph type="body" sz="quarter" idx="3"/>
          </p:nvPr>
        </p:nvSpPr>
        <p:spPr>
          <a:xfrm>
            <a:off x="4643438" y="1142984"/>
            <a:ext cx="4041775" cy="64294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pt-BR" dirty="0" smtClean="0"/>
              <a:t>Demandas</a:t>
            </a:r>
            <a:endParaRPr lang="pt-BR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/>
        <p:txBody>
          <a:bodyPr>
            <a:noAutofit/>
          </a:bodyPr>
          <a:lstStyle/>
          <a:p>
            <a:pPr marL="0" indent="0" algn="just"/>
            <a:endParaRPr lang="pt-BR" b="1" u="sng" dirty="0" smtClean="0">
              <a:solidFill>
                <a:schemeClr val="tx2"/>
              </a:solidFill>
            </a:endParaRPr>
          </a:p>
          <a:p>
            <a:pPr marL="0" indent="0" algn="just"/>
            <a:endParaRPr lang="pt-BR" b="1" u="sng" dirty="0" smtClean="0">
              <a:solidFill>
                <a:schemeClr val="tx2"/>
              </a:solidFill>
            </a:endParaRPr>
          </a:p>
          <a:p>
            <a:pPr marL="0" lvl="0" indent="0" algn="just"/>
            <a:endParaRPr lang="pt-BR" sz="1900" dirty="0">
              <a:solidFill>
                <a:schemeClr val="tx2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4572000" y="2143116"/>
            <a:ext cx="40005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pt-BR" sz="2000" dirty="0" smtClean="0">
                <a:solidFill>
                  <a:schemeClr val="tx2"/>
                </a:solidFill>
              </a:rPr>
              <a:t>.</a:t>
            </a:r>
            <a:endParaRPr lang="pt-BR" sz="2000" dirty="0">
              <a:solidFill>
                <a:schemeClr val="tx2"/>
              </a:solidFill>
            </a:endParaRPr>
          </a:p>
        </p:txBody>
      </p:sp>
      <p:pic>
        <p:nvPicPr>
          <p:cNvPr id="1026" name="Picture 2" descr="C:\Users\nelmapinheiro\Desktop\coco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857364"/>
            <a:ext cx="2000263" cy="1857388"/>
          </a:xfrm>
          <a:prstGeom prst="rect">
            <a:avLst/>
          </a:prstGeom>
          <a:noFill/>
        </p:spPr>
      </p:pic>
      <p:sp>
        <p:nvSpPr>
          <p:cNvPr id="15" name="Retângulo 14"/>
          <p:cNvSpPr/>
          <p:nvPr/>
        </p:nvSpPr>
        <p:spPr>
          <a:xfrm>
            <a:off x="428596" y="3929066"/>
            <a:ext cx="40005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2000" dirty="0" smtClean="0">
                <a:solidFill>
                  <a:schemeClr val="tx2"/>
                </a:solidFill>
              </a:rPr>
              <a:t> .</a:t>
            </a:r>
          </a:p>
          <a:p>
            <a:pPr lvl="0"/>
            <a:r>
              <a:rPr lang="pt-BR" sz="1200" dirty="0" smtClean="0">
                <a:solidFill>
                  <a:schemeClr val="tx2"/>
                </a:solidFill>
              </a:rPr>
              <a:t>(imagens: </a:t>
            </a:r>
            <a:r>
              <a:rPr lang="pt-BR" sz="1200" dirty="0" smtClean="0">
                <a:solidFill>
                  <a:schemeClr val="tx2"/>
                </a:solidFill>
                <a:hlinkClick r:id="rId3"/>
              </a:rPr>
              <a:t>www.funbio.org.br</a:t>
            </a:r>
            <a:r>
              <a:rPr lang="pt-BR" sz="1200" dirty="0" smtClean="0">
                <a:solidFill>
                  <a:schemeClr val="tx2"/>
                </a:solidFill>
              </a:rPr>
              <a:t>; www.econciergepb.com.br)</a:t>
            </a:r>
            <a:endParaRPr lang="pt-BR" sz="1200" dirty="0">
              <a:solidFill>
                <a:schemeClr val="tx2"/>
              </a:solidFill>
            </a:endParaRPr>
          </a:p>
        </p:txBody>
      </p:sp>
      <p:pic>
        <p:nvPicPr>
          <p:cNvPr id="1028" name="Picture 4" descr="C:\Users\nelmapinheiro\Desktop\rio 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298" y="1857364"/>
            <a:ext cx="2000264" cy="18573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0857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pt-BR" sz="3200" b="1" dirty="0" smtClean="0"/>
              <a:t>Microrregião – </a:t>
            </a:r>
            <a:r>
              <a:rPr lang="pt-BR" sz="3200" b="1" dirty="0" err="1" smtClean="0"/>
              <a:t>Araguaína</a:t>
            </a:r>
            <a:endParaRPr lang="pt-BR" sz="3200" b="1" dirty="0"/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idx="1"/>
          </p:nvPr>
        </p:nvSpPr>
        <p:spPr>
          <a:xfrm>
            <a:off x="500034" y="1142984"/>
            <a:ext cx="4040188" cy="642941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pt-BR" sz="2800" dirty="0" smtClean="0"/>
              <a:t> </a:t>
            </a:r>
            <a:r>
              <a:rPr lang="pt-BR" dirty="0" smtClean="0"/>
              <a:t>Potencialidades </a:t>
            </a:r>
            <a:endParaRPr lang="pt-BR" dirty="0"/>
          </a:p>
        </p:txBody>
      </p:sp>
      <p:sp>
        <p:nvSpPr>
          <p:cNvPr id="10" name="Espaço Reservado para Texto 9"/>
          <p:cNvSpPr>
            <a:spLocks noGrp="1"/>
          </p:cNvSpPr>
          <p:nvPr>
            <p:ph type="body" sz="quarter" idx="3"/>
          </p:nvPr>
        </p:nvSpPr>
        <p:spPr>
          <a:xfrm>
            <a:off x="4643438" y="1142984"/>
            <a:ext cx="4041775" cy="64294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pt-BR" dirty="0" smtClean="0">
                <a:solidFill>
                  <a:schemeClr val="tx2"/>
                </a:solidFill>
              </a:rPr>
              <a:t>Objeto de estudos</a:t>
            </a:r>
            <a:endParaRPr lang="pt-BR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3438" y="1857364"/>
            <a:ext cx="4041775" cy="3951288"/>
          </a:xfrm>
        </p:spPr>
        <p:txBody>
          <a:bodyPr>
            <a:noAutofit/>
          </a:bodyPr>
          <a:lstStyle/>
          <a:p>
            <a:pPr marL="0" indent="0" algn="just"/>
            <a:endParaRPr lang="pt-BR" b="1" u="sng" dirty="0" smtClean="0">
              <a:solidFill>
                <a:schemeClr val="tx2"/>
              </a:solidFill>
            </a:endParaRPr>
          </a:p>
          <a:p>
            <a:pPr marL="0" indent="0" algn="just"/>
            <a:endParaRPr lang="pt-BR" b="1" u="sng" dirty="0" smtClean="0">
              <a:solidFill>
                <a:schemeClr val="tx2"/>
              </a:solidFill>
            </a:endParaRPr>
          </a:p>
          <a:p>
            <a:pPr marL="0" lvl="0" indent="0" algn="just"/>
            <a:endParaRPr lang="pt-BR" sz="1900" dirty="0">
              <a:solidFill>
                <a:schemeClr val="tx2"/>
              </a:solidFill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500034" y="3571876"/>
            <a:ext cx="4000528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2000" dirty="0" err="1" smtClean="0">
                <a:solidFill>
                  <a:schemeClr val="tx2"/>
                </a:solidFill>
              </a:rPr>
              <a:t>Polo</a:t>
            </a:r>
            <a:r>
              <a:rPr lang="pt-BR" sz="2000" dirty="0" smtClean="0">
                <a:solidFill>
                  <a:schemeClr val="tx2"/>
                </a:solidFill>
              </a:rPr>
              <a:t> de desenvolvimento econômico – BR 153; Potencial agro industrial - Zootecnia; </a:t>
            </a:r>
          </a:p>
          <a:p>
            <a:pPr lvl="0"/>
            <a:r>
              <a:rPr lang="pt-BR" sz="2000" dirty="0" smtClean="0">
                <a:solidFill>
                  <a:schemeClr val="tx2"/>
                </a:solidFill>
              </a:rPr>
              <a:t>Atração de Comércio e  Serviço Regional, Educação, Saúde;  Fruticultura; Granjas; </a:t>
            </a:r>
          </a:p>
          <a:p>
            <a:pPr lvl="0"/>
            <a:r>
              <a:rPr lang="pt-BR" sz="2000" dirty="0" err="1" smtClean="0">
                <a:solidFill>
                  <a:schemeClr val="tx2"/>
                </a:solidFill>
              </a:rPr>
              <a:t>Pirólise</a:t>
            </a:r>
            <a:r>
              <a:rPr lang="pt-BR" sz="1200" dirty="0" smtClean="0">
                <a:solidFill>
                  <a:schemeClr val="tx2"/>
                </a:solidFill>
              </a:rPr>
              <a:t>. (imagens: </a:t>
            </a:r>
            <a:r>
              <a:rPr lang="pt-BR" sz="1200" dirty="0" smtClean="0">
                <a:solidFill>
                  <a:schemeClr val="tx2"/>
                </a:solidFill>
                <a:hlinkClick r:id="rId2"/>
              </a:rPr>
              <a:t>www.omb100.com</a:t>
            </a:r>
            <a:r>
              <a:rPr lang="pt-BR" sz="1200" dirty="0" smtClean="0">
                <a:solidFill>
                  <a:schemeClr val="tx2"/>
                </a:solidFill>
              </a:rPr>
              <a:t>; blog.euvoupassar.com.</a:t>
            </a:r>
            <a:r>
              <a:rPr lang="pt-BR" sz="1200" dirty="0" err="1" smtClean="0">
                <a:solidFill>
                  <a:schemeClr val="tx2"/>
                </a:solidFill>
              </a:rPr>
              <a:t>br</a:t>
            </a:r>
            <a:r>
              <a:rPr lang="pt-BR" sz="1200" dirty="0" smtClean="0">
                <a:solidFill>
                  <a:schemeClr val="tx2"/>
                </a:solidFill>
              </a:rPr>
              <a:t>) </a:t>
            </a:r>
          </a:p>
          <a:p>
            <a:pPr lvl="0" algn="just"/>
            <a:endParaRPr lang="pt-BR" sz="1200" dirty="0">
              <a:solidFill>
                <a:schemeClr val="tx2"/>
              </a:solidFill>
            </a:endParaRPr>
          </a:p>
        </p:txBody>
      </p:sp>
      <p:pic>
        <p:nvPicPr>
          <p:cNvPr id="2050" name="Picture 2" descr="C:\Users\nelmapinheiro\Desktop\gado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857365"/>
            <a:ext cx="2143140" cy="1714512"/>
          </a:xfrm>
          <a:prstGeom prst="rect">
            <a:avLst/>
          </a:prstGeom>
          <a:noFill/>
        </p:spPr>
      </p:pic>
      <p:sp>
        <p:nvSpPr>
          <p:cNvPr id="2052" name="AutoShape 4" descr="Resultado de imagem para Araguaína T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054" name="AutoShape 6" descr="Resultado de imagem para Araguaína T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055" name="Picture 7" descr="C:\Users\nelmapinheiro\Desktop\euvoupassa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60" y="1857364"/>
            <a:ext cx="2143140" cy="1714512"/>
          </a:xfrm>
          <a:prstGeom prst="rect">
            <a:avLst/>
          </a:prstGeom>
          <a:noFill/>
        </p:spPr>
      </p:pic>
      <p:sp>
        <p:nvSpPr>
          <p:cNvPr id="17" name="Retângulo 16"/>
          <p:cNvSpPr/>
          <p:nvPr/>
        </p:nvSpPr>
        <p:spPr>
          <a:xfrm>
            <a:off x="4643438" y="1857364"/>
            <a:ext cx="400052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dirty="0" smtClean="0">
                <a:solidFill>
                  <a:schemeClr val="tx2"/>
                </a:solidFill>
              </a:rPr>
              <a:t>Diversidade e potencial produtivo da região; As relações de trabalho na cadeia produtiva local; As representações artísticas que comunicam a cultura popular e  aculturamento na região; As juventudes que cursam o ensino médio na região; As riquezas e vulnerabilidades advindas da BR153; IDEB; IDSED e a distribuição de renda na região;  Componentes do IDH e as políticas públicas na região; Leitura e releitura do uso dos recursos naturais da região; a folha de pagamento das empresas locais e o salário educação;  Elaboração de um projeto de vida </a:t>
            </a:r>
            <a:r>
              <a:rPr lang="pt-BR" dirty="0" err="1" smtClean="0">
                <a:solidFill>
                  <a:schemeClr val="tx2"/>
                </a:solidFill>
              </a:rPr>
              <a:t>exequível</a:t>
            </a:r>
            <a:r>
              <a:rPr lang="pt-BR" dirty="0" smtClean="0">
                <a:solidFill>
                  <a:schemeClr val="tx2"/>
                </a:solidFill>
              </a:rPr>
              <a:t> na região. </a:t>
            </a:r>
            <a:endParaRPr lang="pt-BR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857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pt-BR" sz="3200" b="1" dirty="0" smtClean="0"/>
              <a:t>Microrregião – </a:t>
            </a:r>
            <a:r>
              <a:rPr lang="pt-BR" sz="3200" b="1" dirty="0" err="1" smtClean="0"/>
              <a:t>Araguaína</a:t>
            </a:r>
            <a:r>
              <a:rPr lang="pt-BR" sz="3200" b="1" dirty="0" smtClean="0"/>
              <a:t>. Complementar com o grupo...</a:t>
            </a:r>
            <a:endParaRPr lang="pt-BR" sz="3200" b="1" dirty="0"/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idx="1"/>
          </p:nvPr>
        </p:nvSpPr>
        <p:spPr>
          <a:xfrm>
            <a:off x="500034" y="1142984"/>
            <a:ext cx="4040188" cy="642941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pt-BR" sz="2800" dirty="0" smtClean="0"/>
              <a:t> </a:t>
            </a:r>
            <a:r>
              <a:rPr lang="pt-BR" dirty="0" smtClean="0"/>
              <a:t>Potencialidades </a:t>
            </a:r>
            <a:endParaRPr lang="pt-BR" dirty="0"/>
          </a:p>
        </p:txBody>
      </p:sp>
      <p:sp>
        <p:nvSpPr>
          <p:cNvPr id="10" name="Espaço Reservado para Texto 9"/>
          <p:cNvSpPr>
            <a:spLocks noGrp="1"/>
          </p:cNvSpPr>
          <p:nvPr>
            <p:ph type="body" sz="quarter" idx="3"/>
          </p:nvPr>
        </p:nvSpPr>
        <p:spPr>
          <a:xfrm>
            <a:off x="4643438" y="1142984"/>
            <a:ext cx="4041775" cy="64294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pt-BR" dirty="0" smtClean="0"/>
              <a:t>Demandas</a:t>
            </a:r>
            <a:endParaRPr lang="pt-BR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3438" y="1857364"/>
            <a:ext cx="4041775" cy="3951288"/>
          </a:xfrm>
        </p:spPr>
        <p:txBody>
          <a:bodyPr>
            <a:noAutofit/>
          </a:bodyPr>
          <a:lstStyle/>
          <a:p>
            <a:pPr marL="0" indent="0" algn="just"/>
            <a:endParaRPr lang="pt-BR" b="1" u="sng" dirty="0" smtClean="0">
              <a:solidFill>
                <a:schemeClr val="tx2"/>
              </a:solidFill>
            </a:endParaRPr>
          </a:p>
          <a:p>
            <a:pPr marL="0" indent="0" algn="just"/>
            <a:endParaRPr lang="pt-BR" b="1" u="sng" dirty="0" smtClean="0">
              <a:solidFill>
                <a:schemeClr val="tx2"/>
              </a:solidFill>
            </a:endParaRPr>
          </a:p>
          <a:p>
            <a:pPr marL="0" lvl="0" indent="0" algn="just"/>
            <a:endParaRPr lang="pt-BR" sz="1900" dirty="0">
              <a:solidFill>
                <a:schemeClr val="tx2"/>
              </a:solidFill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500034" y="3571876"/>
            <a:ext cx="40005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1200" dirty="0" smtClean="0">
                <a:solidFill>
                  <a:schemeClr val="tx2"/>
                </a:solidFill>
              </a:rPr>
              <a:t>(imagens: </a:t>
            </a:r>
            <a:r>
              <a:rPr lang="pt-BR" sz="1200" dirty="0" smtClean="0">
                <a:solidFill>
                  <a:schemeClr val="tx2"/>
                </a:solidFill>
                <a:hlinkClick r:id="rId2"/>
              </a:rPr>
              <a:t>www.omb100.com</a:t>
            </a:r>
            <a:r>
              <a:rPr lang="pt-BR" sz="1200" dirty="0" smtClean="0">
                <a:solidFill>
                  <a:schemeClr val="tx2"/>
                </a:solidFill>
              </a:rPr>
              <a:t>; blog.euvoupassar.com.</a:t>
            </a:r>
            <a:r>
              <a:rPr lang="pt-BR" sz="1200" dirty="0" err="1" smtClean="0">
                <a:solidFill>
                  <a:schemeClr val="tx2"/>
                </a:solidFill>
              </a:rPr>
              <a:t>br</a:t>
            </a:r>
            <a:r>
              <a:rPr lang="pt-BR" sz="1200" dirty="0" smtClean="0">
                <a:solidFill>
                  <a:schemeClr val="tx2"/>
                </a:solidFill>
              </a:rPr>
              <a:t>) </a:t>
            </a:r>
          </a:p>
          <a:p>
            <a:pPr lvl="0" algn="just"/>
            <a:endParaRPr lang="pt-BR" sz="1200" dirty="0">
              <a:solidFill>
                <a:schemeClr val="tx2"/>
              </a:solidFill>
            </a:endParaRPr>
          </a:p>
        </p:txBody>
      </p:sp>
      <p:pic>
        <p:nvPicPr>
          <p:cNvPr id="2050" name="Picture 2" descr="C:\Users\nelmapinheiro\Desktop\gado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857365"/>
            <a:ext cx="2143140" cy="1714512"/>
          </a:xfrm>
          <a:prstGeom prst="rect">
            <a:avLst/>
          </a:prstGeom>
          <a:noFill/>
        </p:spPr>
      </p:pic>
      <p:sp>
        <p:nvSpPr>
          <p:cNvPr id="2052" name="AutoShape 4" descr="Resultado de imagem para Araguaína T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054" name="AutoShape 6" descr="Resultado de imagem para Araguaína T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055" name="Picture 7" descr="C:\Users\nelmapinheiro\Desktop\euvoupassa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60" y="1857364"/>
            <a:ext cx="2143140" cy="17145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0857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pt-BR" sz="3200" b="1" dirty="0" smtClean="0"/>
              <a:t>Microrregião – Porto Nacional</a:t>
            </a:r>
            <a:endParaRPr lang="pt-BR" sz="3200" b="1" dirty="0"/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idx="1"/>
          </p:nvPr>
        </p:nvSpPr>
        <p:spPr>
          <a:xfrm>
            <a:off x="500034" y="1142984"/>
            <a:ext cx="3500462" cy="642941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pt-BR" sz="2800" dirty="0" smtClean="0"/>
              <a:t> </a:t>
            </a:r>
            <a:r>
              <a:rPr lang="pt-BR" dirty="0" smtClean="0"/>
              <a:t>Potencialidades </a:t>
            </a:r>
            <a:endParaRPr lang="pt-BR" dirty="0"/>
          </a:p>
        </p:txBody>
      </p:sp>
      <p:sp>
        <p:nvSpPr>
          <p:cNvPr id="10" name="Espaço Reservado para Texto 9"/>
          <p:cNvSpPr>
            <a:spLocks noGrp="1"/>
          </p:cNvSpPr>
          <p:nvPr>
            <p:ph type="body" sz="quarter" idx="3"/>
          </p:nvPr>
        </p:nvSpPr>
        <p:spPr>
          <a:xfrm>
            <a:off x="4143372" y="1142984"/>
            <a:ext cx="4541841" cy="64294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pt-BR" dirty="0" smtClean="0">
                <a:solidFill>
                  <a:schemeClr val="tx2"/>
                </a:solidFill>
              </a:rPr>
              <a:t>Objeto de estudos</a:t>
            </a:r>
            <a:endParaRPr lang="pt-BR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071935" y="1857364"/>
            <a:ext cx="4643469" cy="4643470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pt-BR" sz="1800" dirty="0" smtClean="0">
                <a:solidFill>
                  <a:schemeClr val="tx2"/>
                </a:solidFill>
              </a:rPr>
              <a:t>Ocupação do territorial e a influencia na cultura local; o Patrimônio Histórico (material e imaterial); as </a:t>
            </a:r>
            <a:r>
              <a:rPr lang="pt-BR" sz="1800" dirty="0" err="1" smtClean="0">
                <a:solidFill>
                  <a:schemeClr val="tx2"/>
                </a:solidFill>
              </a:rPr>
              <a:t>consequências</a:t>
            </a:r>
            <a:r>
              <a:rPr lang="pt-BR" sz="1800" dirty="0" smtClean="0">
                <a:solidFill>
                  <a:schemeClr val="tx2"/>
                </a:solidFill>
              </a:rPr>
              <a:t> do  Lago; o Turismo sustentável; Serra do Lajeado (belezas naturais, sítios arqueológicos);  a Piscicultura; a </a:t>
            </a:r>
            <a:r>
              <a:rPr lang="pt-BR" sz="1800" dirty="0" err="1" smtClean="0">
                <a:solidFill>
                  <a:schemeClr val="tx2"/>
                </a:solidFill>
              </a:rPr>
              <a:t>groindústria</a:t>
            </a:r>
            <a:r>
              <a:rPr lang="pt-BR" sz="1800" dirty="0" smtClean="0">
                <a:solidFill>
                  <a:schemeClr val="tx2"/>
                </a:solidFill>
              </a:rPr>
              <a:t>; agricultura familiar; navegação turística; Serra do Lajeado (belezas naturais, sítios arqueológicos); IDEB; IDSED e a distribuição de renda na região;  componentes do IDH e as políticas públicas na região; leitura e releitura do uso dos recursos naturais da região; a folha de pagamento das empresas locais e o salário educação.  Elaboração de um projeto de vida </a:t>
            </a:r>
            <a:r>
              <a:rPr lang="pt-BR" sz="1800" dirty="0" err="1" smtClean="0">
                <a:solidFill>
                  <a:schemeClr val="tx2"/>
                </a:solidFill>
              </a:rPr>
              <a:t>exequível</a:t>
            </a:r>
            <a:r>
              <a:rPr lang="pt-BR" sz="1800" dirty="0" smtClean="0">
                <a:solidFill>
                  <a:schemeClr val="tx2"/>
                </a:solidFill>
              </a:rPr>
              <a:t> na região.  Os benefícios da UFT para melhoria do IDH local</a:t>
            </a:r>
          </a:p>
          <a:p>
            <a:pPr marL="0" indent="0" algn="just"/>
            <a:endParaRPr lang="pt-BR" b="1" u="sng" dirty="0" smtClean="0">
              <a:solidFill>
                <a:schemeClr val="tx2"/>
              </a:solidFill>
            </a:endParaRPr>
          </a:p>
          <a:p>
            <a:pPr marL="0" indent="0" algn="just"/>
            <a:endParaRPr lang="pt-BR" b="1" u="sng" dirty="0" smtClean="0">
              <a:solidFill>
                <a:schemeClr val="tx2"/>
              </a:solidFill>
            </a:endParaRPr>
          </a:p>
          <a:p>
            <a:pPr marL="0" lvl="0" indent="0" algn="just"/>
            <a:endParaRPr lang="pt-BR" sz="1900" dirty="0">
              <a:solidFill>
                <a:schemeClr val="tx2"/>
              </a:solidFill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500034" y="3643314"/>
            <a:ext cx="350046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sz="1200" b="1" dirty="0" smtClean="0"/>
          </a:p>
          <a:p>
            <a:pPr algn="just"/>
            <a:endParaRPr lang="pt-BR" sz="1200" b="1" dirty="0" smtClean="0"/>
          </a:p>
          <a:p>
            <a:pPr algn="just"/>
            <a:r>
              <a:rPr lang="pt-BR" sz="2000" dirty="0" smtClean="0">
                <a:solidFill>
                  <a:schemeClr val="tx2"/>
                </a:solidFill>
              </a:rPr>
              <a:t>Lago de Palmas; Patrimônio histórico;  Serra do Lajeado; Piscicultura; Navegação turística;  Ecoturismo; </a:t>
            </a:r>
            <a:r>
              <a:rPr lang="pt-BR" sz="2000" dirty="0" err="1" smtClean="0">
                <a:solidFill>
                  <a:schemeClr val="tx2"/>
                </a:solidFill>
              </a:rPr>
              <a:t>Biodisel</a:t>
            </a:r>
            <a:r>
              <a:rPr lang="pt-BR" sz="2000" dirty="0" smtClean="0">
                <a:solidFill>
                  <a:schemeClr val="tx2"/>
                </a:solidFill>
              </a:rPr>
              <a:t>; agricultura.  </a:t>
            </a:r>
            <a:r>
              <a:rPr lang="pt-BR" sz="1200" dirty="0" smtClean="0">
                <a:solidFill>
                  <a:schemeClr val="tx2"/>
                </a:solidFill>
              </a:rPr>
              <a:t>(imagens: (</a:t>
            </a:r>
            <a:r>
              <a:rPr lang="pt-BR" sz="1200" dirty="0" err="1" smtClean="0">
                <a:solidFill>
                  <a:schemeClr val="tx2"/>
                </a:solidFill>
                <a:hlinkClick r:id="rId2"/>
              </a:rPr>
              <a:t>pncultural</a:t>
            </a:r>
            <a:r>
              <a:rPr lang="pt-BR" sz="1200" dirty="0" smtClean="0">
                <a:solidFill>
                  <a:schemeClr val="tx2"/>
                </a:solidFill>
                <a:hlinkClick r:id="rId2"/>
              </a:rPr>
              <a:t>.blogspot.com</a:t>
            </a:r>
            <a:r>
              <a:rPr lang="pt-BR" sz="1200" dirty="0" smtClean="0">
                <a:solidFill>
                  <a:schemeClr val="tx2"/>
                </a:solidFill>
              </a:rPr>
              <a:t>; </a:t>
            </a:r>
            <a:r>
              <a:rPr lang="pt-BR" sz="1200" dirty="0" err="1" smtClean="0">
                <a:solidFill>
                  <a:schemeClr val="tx2"/>
                </a:solidFill>
                <a:hlinkClick r:id="rId3"/>
              </a:rPr>
              <a:t>querenciahoje</a:t>
            </a:r>
            <a:r>
              <a:rPr lang="pt-BR" sz="1200" dirty="0" smtClean="0">
                <a:solidFill>
                  <a:schemeClr val="tx2"/>
                </a:solidFill>
                <a:hlinkClick r:id="rId3"/>
              </a:rPr>
              <a:t>.wordpress.com</a:t>
            </a:r>
            <a:r>
              <a:rPr lang="pt-BR" sz="1200" dirty="0" smtClean="0">
                <a:solidFill>
                  <a:schemeClr val="tx2"/>
                </a:solidFill>
              </a:rPr>
              <a:t>)</a:t>
            </a:r>
          </a:p>
          <a:p>
            <a:pPr lvl="0" algn="just"/>
            <a:endParaRPr lang="pt-BR" sz="1200" dirty="0">
              <a:solidFill>
                <a:schemeClr val="tx2"/>
              </a:solidFill>
            </a:endParaRPr>
          </a:p>
        </p:txBody>
      </p:sp>
      <p:sp>
        <p:nvSpPr>
          <p:cNvPr id="2052" name="AutoShape 4" descr="Resultado de imagem para Araguaína T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054" name="AutoShape 6" descr="Resultado de imagem para Araguaína T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7" name="Retângulo 16"/>
          <p:cNvSpPr/>
          <p:nvPr/>
        </p:nvSpPr>
        <p:spPr>
          <a:xfrm>
            <a:off x="4643438" y="1857364"/>
            <a:ext cx="40005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pt-BR" dirty="0">
              <a:solidFill>
                <a:schemeClr val="tx2"/>
              </a:solidFill>
            </a:endParaRPr>
          </a:p>
        </p:txBody>
      </p:sp>
      <p:pic>
        <p:nvPicPr>
          <p:cNvPr id="26626" name="Picture 2" descr="C:\Users\nelmapinheiro\Desktop\PN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1857364"/>
            <a:ext cx="1857388" cy="1857388"/>
          </a:xfrm>
          <a:prstGeom prst="rect">
            <a:avLst/>
          </a:prstGeom>
          <a:noFill/>
        </p:spPr>
      </p:pic>
      <p:pic>
        <p:nvPicPr>
          <p:cNvPr id="26627" name="Picture 3" descr="C:\Users\nelmapinheiro\Desktop\P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14546" y="1857364"/>
            <a:ext cx="1785950" cy="18573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0857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pt-BR" sz="3200" b="1" dirty="0" smtClean="0"/>
              <a:t>Microrregião – Porto Nacional. Complementar com o grupo...</a:t>
            </a:r>
            <a:endParaRPr lang="pt-BR" sz="3200" b="1" dirty="0"/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idx="1"/>
          </p:nvPr>
        </p:nvSpPr>
        <p:spPr>
          <a:xfrm>
            <a:off x="500034" y="1142984"/>
            <a:ext cx="3500462" cy="642941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pt-BR" sz="2800" dirty="0" smtClean="0"/>
              <a:t> </a:t>
            </a:r>
            <a:r>
              <a:rPr lang="pt-BR" dirty="0" smtClean="0"/>
              <a:t>Potencialidades </a:t>
            </a:r>
            <a:endParaRPr lang="pt-BR" dirty="0"/>
          </a:p>
        </p:txBody>
      </p:sp>
      <p:sp>
        <p:nvSpPr>
          <p:cNvPr id="10" name="Espaço Reservado para Texto 9"/>
          <p:cNvSpPr>
            <a:spLocks noGrp="1"/>
          </p:cNvSpPr>
          <p:nvPr>
            <p:ph type="body" sz="quarter" idx="3"/>
          </p:nvPr>
        </p:nvSpPr>
        <p:spPr>
          <a:xfrm>
            <a:off x="4143372" y="1142984"/>
            <a:ext cx="4541841" cy="64294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pt-BR" dirty="0" smtClean="0"/>
              <a:t>Demandas</a:t>
            </a:r>
            <a:endParaRPr lang="pt-BR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071935" y="1857364"/>
            <a:ext cx="4643469" cy="4643470"/>
          </a:xfrm>
        </p:spPr>
        <p:txBody>
          <a:bodyPr>
            <a:noAutofit/>
          </a:bodyPr>
          <a:lstStyle/>
          <a:p>
            <a:pPr marL="0" indent="0" algn="just"/>
            <a:endParaRPr lang="pt-BR" b="1" u="sng" dirty="0" smtClean="0">
              <a:solidFill>
                <a:schemeClr val="tx2"/>
              </a:solidFill>
            </a:endParaRPr>
          </a:p>
          <a:p>
            <a:pPr marL="0" indent="0" algn="just"/>
            <a:endParaRPr lang="pt-BR" b="1" u="sng" dirty="0" smtClean="0">
              <a:solidFill>
                <a:schemeClr val="tx2"/>
              </a:solidFill>
            </a:endParaRPr>
          </a:p>
          <a:p>
            <a:pPr marL="0" lvl="0" indent="0" algn="just"/>
            <a:endParaRPr lang="pt-BR" sz="1900" dirty="0">
              <a:solidFill>
                <a:schemeClr val="tx2"/>
              </a:solidFill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428596" y="3857628"/>
            <a:ext cx="350046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sz="1200" b="1" dirty="0" smtClean="0"/>
          </a:p>
          <a:p>
            <a:pPr algn="just"/>
            <a:endParaRPr lang="pt-BR" sz="1200" b="1" dirty="0" smtClean="0"/>
          </a:p>
          <a:p>
            <a:pPr algn="just"/>
            <a:r>
              <a:rPr lang="pt-BR" sz="1200" dirty="0" smtClean="0">
                <a:solidFill>
                  <a:schemeClr val="tx2"/>
                </a:solidFill>
              </a:rPr>
              <a:t>(imagens: (</a:t>
            </a:r>
            <a:r>
              <a:rPr lang="pt-BR" sz="1200" dirty="0" err="1" smtClean="0">
                <a:solidFill>
                  <a:schemeClr val="tx2"/>
                </a:solidFill>
                <a:hlinkClick r:id="rId2"/>
              </a:rPr>
              <a:t>pncultural</a:t>
            </a:r>
            <a:r>
              <a:rPr lang="pt-BR" sz="1200" dirty="0" smtClean="0">
                <a:solidFill>
                  <a:schemeClr val="tx2"/>
                </a:solidFill>
                <a:hlinkClick r:id="rId2"/>
              </a:rPr>
              <a:t>.blogspot.com</a:t>
            </a:r>
            <a:r>
              <a:rPr lang="pt-BR" sz="1200" dirty="0" smtClean="0">
                <a:solidFill>
                  <a:schemeClr val="tx2"/>
                </a:solidFill>
              </a:rPr>
              <a:t>; </a:t>
            </a:r>
            <a:r>
              <a:rPr lang="pt-BR" sz="1200" dirty="0" err="1" smtClean="0">
                <a:solidFill>
                  <a:schemeClr val="tx2"/>
                </a:solidFill>
                <a:hlinkClick r:id="rId3"/>
              </a:rPr>
              <a:t>querenciahoje</a:t>
            </a:r>
            <a:r>
              <a:rPr lang="pt-BR" sz="1200" dirty="0" smtClean="0">
                <a:solidFill>
                  <a:schemeClr val="tx2"/>
                </a:solidFill>
                <a:hlinkClick r:id="rId3"/>
              </a:rPr>
              <a:t>.wordpress.com</a:t>
            </a:r>
            <a:r>
              <a:rPr lang="pt-BR" sz="1200" dirty="0" smtClean="0">
                <a:solidFill>
                  <a:schemeClr val="tx2"/>
                </a:solidFill>
              </a:rPr>
              <a:t>)</a:t>
            </a:r>
          </a:p>
          <a:p>
            <a:pPr lvl="0" algn="just"/>
            <a:endParaRPr lang="pt-BR" sz="1200" dirty="0">
              <a:solidFill>
                <a:schemeClr val="tx2"/>
              </a:solidFill>
            </a:endParaRPr>
          </a:p>
        </p:txBody>
      </p:sp>
      <p:sp>
        <p:nvSpPr>
          <p:cNvPr id="2052" name="AutoShape 4" descr="Resultado de imagem para Araguaína T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054" name="AutoShape 6" descr="Resultado de imagem para Araguaína T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7" name="Retângulo 16"/>
          <p:cNvSpPr/>
          <p:nvPr/>
        </p:nvSpPr>
        <p:spPr>
          <a:xfrm>
            <a:off x="4643438" y="1857364"/>
            <a:ext cx="40005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pt-BR" dirty="0">
              <a:solidFill>
                <a:schemeClr val="tx2"/>
              </a:solidFill>
            </a:endParaRPr>
          </a:p>
        </p:txBody>
      </p:sp>
      <p:pic>
        <p:nvPicPr>
          <p:cNvPr id="26626" name="Picture 2" descr="C:\Users\nelmapinheiro\Desktop\PN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1857364"/>
            <a:ext cx="1857388" cy="1857388"/>
          </a:xfrm>
          <a:prstGeom prst="rect">
            <a:avLst/>
          </a:prstGeom>
          <a:noFill/>
        </p:spPr>
      </p:pic>
      <p:pic>
        <p:nvPicPr>
          <p:cNvPr id="26627" name="Picture 3" descr="C:\Users\nelmapinheiro\Desktop\P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14546" y="1857364"/>
            <a:ext cx="1785950" cy="18573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0857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pt-BR" sz="3200" b="1" dirty="0" smtClean="0"/>
              <a:t>Microrregião – </a:t>
            </a:r>
            <a:r>
              <a:rPr lang="pt-BR" sz="3200" b="1" dirty="0" err="1" smtClean="0"/>
              <a:t>Dianópolis</a:t>
            </a:r>
            <a:endParaRPr lang="pt-BR" sz="3200" b="1" dirty="0"/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idx="1"/>
          </p:nvPr>
        </p:nvSpPr>
        <p:spPr>
          <a:xfrm>
            <a:off x="500034" y="1142985"/>
            <a:ext cx="3714776" cy="50006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/>
            <a:r>
              <a:rPr lang="pt-BR" sz="2800" dirty="0" smtClean="0"/>
              <a:t> </a:t>
            </a:r>
            <a:r>
              <a:rPr lang="pt-BR" dirty="0" smtClean="0"/>
              <a:t>Potencialidades </a:t>
            </a:r>
            <a:endParaRPr lang="pt-BR" dirty="0"/>
          </a:p>
        </p:txBody>
      </p:sp>
      <p:sp>
        <p:nvSpPr>
          <p:cNvPr id="10" name="Espaço Reservado para Texto 9"/>
          <p:cNvSpPr>
            <a:spLocks noGrp="1"/>
          </p:cNvSpPr>
          <p:nvPr>
            <p:ph type="body" sz="quarter" idx="3"/>
          </p:nvPr>
        </p:nvSpPr>
        <p:spPr>
          <a:xfrm>
            <a:off x="4357686" y="1142984"/>
            <a:ext cx="4327527" cy="50006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pt-BR" dirty="0" smtClean="0">
                <a:solidFill>
                  <a:schemeClr val="tx2"/>
                </a:solidFill>
              </a:rPr>
              <a:t>Objeto de estudos</a:t>
            </a:r>
            <a:endParaRPr lang="pt-BR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286248" y="1714488"/>
            <a:ext cx="4357718" cy="4643470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pt-BR" sz="2000" dirty="0" smtClean="0">
                <a:solidFill>
                  <a:schemeClr val="tx2"/>
                </a:solidFill>
              </a:rPr>
              <a:t>Ocupação do territorial e a influencia na cultura local; O Patrimônio Histórico (material e imaterial); O Turismo sustentável; Potencialidades para agroindústria; Potencialidades econômicas e a logística; IDEB; IDSED e a distribuição de renda na região;  Componentes do IDH e as políticas públicas na região; Leitura e releitura do uso dos recursos naturais da região; a folha de pagamento das empresas locais e o salário educação;  Elaboração de um projeto de vida </a:t>
            </a:r>
            <a:r>
              <a:rPr lang="pt-BR" sz="2000" dirty="0" err="1" smtClean="0">
                <a:solidFill>
                  <a:schemeClr val="tx2"/>
                </a:solidFill>
              </a:rPr>
              <a:t>exequível</a:t>
            </a:r>
            <a:r>
              <a:rPr lang="pt-BR" sz="2000" dirty="0" smtClean="0">
                <a:solidFill>
                  <a:schemeClr val="tx2"/>
                </a:solidFill>
              </a:rPr>
              <a:t> na região.  Os benefícios da UNITINS para melhoria do IDH e IDSED local.</a:t>
            </a:r>
            <a:endParaRPr lang="pt-BR" sz="1900" dirty="0">
              <a:solidFill>
                <a:schemeClr val="tx2"/>
              </a:solidFill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500034" y="3643314"/>
            <a:ext cx="40719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sz="1200" b="1" dirty="0" smtClean="0"/>
          </a:p>
          <a:p>
            <a:pPr algn="just"/>
            <a:endParaRPr lang="pt-BR" sz="1200" b="1" dirty="0" smtClean="0"/>
          </a:p>
          <a:p>
            <a:pPr lvl="0" algn="just"/>
            <a:endParaRPr lang="pt-BR" sz="1200" dirty="0">
              <a:solidFill>
                <a:schemeClr val="tx2"/>
              </a:solidFill>
            </a:endParaRPr>
          </a:p>
        </p:txBody>
      </p:sp>
      <p:sp>
        <p:nvSpPr>
          <p:cNvPr id="2052" name="AutoShape 4" descr="Resultado de imagem para Araguaína T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054" name="AutoShape 6" descr="Resultado de imagem para Araguaína T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2" name="Espaço Reservado para Conteúdo 11"/>
          <p:cNvSpPr>
            <a:spLocks noGrp="1"/>
          </p:cNvSpPr>
          <p:nvPr>
            <p:ph sz="half" idx="2"/>
          </p:nvPr>
        </p:nvSpPr>
        <p:spPr>
          <a:xfrm>
            <a:off x="500034" y="1643050"/>
            <a:ext cx="3757610" cy="4522792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pt-BR" b="1" dirty="0" smtClean="0"/>
          </a:p>
          <a:p>
            <a:pPr marL="0" lvl="0" indent="0">
              <a:buNone/>
            </a:pPr>
            <a:endParaRPr lang="pt-BR" b="1" dirty="0" smtClean="0"/>
          </a:p>
          <a:p>
            <a:pPr marL="0" lvl="0" indent="0">
              <a:buNone/>
            </a:pPr>
            <a:endParaRPr lang="pt-BR" b="1" dirty="0" smtClean="0"/>
          </a:p>
          <a:p>
            <a:pPr marL="0" lvl="0" indent="0">
              <a:buNone/>
            </a:pPr>
            <a:endParaRPr lang="pt-BR" b="1" dirty="0" smtClean="0"/>
          </a:p>
          <a:p>
            <a:pPr marL="0" lvl="0" indent="0">
              <a:buNone/>
            </a:pPr>
            <a:r>
              <a:rPr lang="pt-BR" dirty="0" smtClean="0">
                <a:solidFill>
                  <a:schemeClr val="tx2"/>
                </a:solidFill>
              </a:rPr>
              <a:t>Ecoturismo  Patrimônio histórico; Minério; UFT/IFTO; Turismo histórico, cultural e ambiental;  Policultura de alimentos; Ouro em fio </a:t>
            </a:r>
          </a:p>
          <a:p>
            <a:pPr>
              <a:buNone/>
            </a:pPr>
            <a:r>
              <a:rPr lang="pt-BR" sz="1200" dirty="0" smtClean="0">
                <a:solidFill>
                  <a:schemeClr val="tx2"/>
                </a:solidFill>
              </a:rPr>
              <a:t>(Imagens:portalnorte.com.</a:t>
            </a:r>
            <a:r>
              <a:rPr lang="pt-BR" sz="1200" dirty="0" err="1" smtClean="0">
                <a:solidFill>
                  <a:schemeClr val="tx2"/>
                </a:solidFill>
              </a:rPr>
              <a:t>br</a:t>
            </a:r>
            <a:r>
              <a:rPr lang="pt-BR" sz="1200" dirty="0" smtClean="0">
                <a:solidFill>
                  <a:schemeClr val="tx2"/>
                </a:solidFill>
              </a:rPr>
              <a:t>; tocantinshoje.com)</a:t>
            </a:r>
            <a:endParaRPr lang="pt-BR" sz="1200" dirty="0">
              <a:solidFill>
                <a:schemeClr val="tx2"/>
              </a:solidFill>
            </a:endParaRPr>
          </a:p>
        </p:txBody>
      </p:sp>
      <p:pic>
        <p:nvPicPr>
          <p:cNvPr id="27650" name="Picture 2" descr="C:\Users\nelmapinheiro\Desktop\d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714488"/>
            <a:ext cx="2286016" cy="1571636"/>
          </a:xfrm>
          <a:prstGeom prst="rect">
            <a:avLst/>
          </a:prstGeom>
          <a:noFill/>
        </p:spPr>
      </p:pic>
      <p:pic>
        <p:nvPicPr>
          <p:cNvPr id="27651" name="Picture 3" descr="C:\Users\nelmapinheiro\Desktop\Car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1714489"/>
            <a:ext cx="1928826" cy="15716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0857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pt-BR" sz="3200" b="1" dirty="0" smtClean="0"/>
              <a:t>Microrregião – </a:t>
            </a:r>
            <a:r>
              <a:rPr lang="pt-BR" sz="3200" b="1" dirty="0" err="1" smtClean="0"/>
              <a:t>Dianópolis</a:t>
            </a:r>
            <a:r>
              <a:rPr lang="pt-BR" sz="3200" b="1" dirty="0" smtClean="0"/>
              <a:t>. Complementar com o grupo...</a:t>
            </a:r>
            <a:endParaRPr lang="pt-BR" sz="3200" b="1" dirty="0"/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idx="1"/>
          </p:nvPr>
        </p:nvSpPr>
        <p:spPr>
          <a:xfrm>
            <a:off x="500034" y="1142985"/>
            <a:ext cx="3714776" cy="50006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/>
            <a:r>
              <a:rPr lang="pt-BR" sz="2800" dirty="0" smtClean="0"/>
              <a:t> </a:t>
            </a:r>
            <a:r>
              <a:rPr lang="pt-BR" dirty="0" smtClean="0"/>
              <a:t>Potencialidades/demandas </a:t>
            </a:r>
            <a:endParaRPr lang="pt-BR" dirty="0"/>
          </a:p>
        </p:txBody>
      </p:sp>
      <p:sp>
        <p:nvSpPr>
          <p:cNvPr id="10" name="Espaço Reservado para Texto 9"/>
          <p:cNvSpPr>
            <a:spLocks noGrp="1"/>
          </p:cNvSpPr>
          <p:nvPr>
            <p:ph type="body" sz="quarter" idx="3"/>
          </p:nvPr>
        </p:nvSpPr>
        <p:spPr>
          <a:xfrm>
            <a:off x="4357686" y="1142984"/>
            <a:ext cx="4327527" cy="50006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pt-BR" dirty="0" smtClean="0">
                <a:solidFill>
                  <a:schemeClr val="tx2"/>
                </a:solidFill>
              </a:rPr>
              <a:t>Objeto de estudos</a:t>
            </a:r>
            <a:endParaRPr lang="pt-BR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286248" y="1714488"/>
            <a:ext cx="4357718" cy="4643470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endParaRPr lang="pt-BR" sz="1900" dirty="0">
              <a:solidFill>
                <a:schemeClr val="tx2"/>
              </a:solidFill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500034" y="3643314"/>
            <a:ext cx="40719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sz="1200" b="1" dirty="0" smtClean="0"/>
          </a:p>
          <a:p>
            <a:pPr algn="just"/>
            <a:endParaRPr lang="pt-BR" sz="1200" b="1" dirty="0" smtClean="0"/>
          </a:p>
          <a:p>
            <a:pPr lvl="0" algn="just"/>
            <a:endParaRPr lang="pt-BR" sz="1200" dirty="0">
              <a:solidFill>
                <a:schemeClr val="tx2"/>
              </a:solidFill>
            </a:endParaRPr>
          </a:p>
        </p:txBody>
      </p:sp>
      <p:sp>
        <p:nvSpPr>
          <p:cNvPr id="2052" name="AutoShape 4" descr="Resultado de imagem para Araguaína T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054" name="AutoShape 6" descr="Resultado de imagem para Araguaína T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2" name="Espaço Reservado para Conteúdo 11"/>
          <p:cNvSpPr>
            <a:spLocks noGrp="1"/>
          </p:cNvSpPr>
          <p:nvPr>
            <p:ph sz="half" idx="2"/>
          </p:nvPr>
        </p:nvSpPr>
        <p:spPr>
          <a:xfrm>
            <a:off x="500034" y="1643050"/>
            <a:ext cx="3757610" cy="4522792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pt-BR" b="1" dirty="0" smtClean="0"/>
          </a:p>
          <a:p>
            <a:pPr marL="0" lvl="0" indent="0">
              <a:buNone/>
            </a:pPr>
            <a:endParaRPr lang="pt-BR" b="1" dirty="0" smtClean="0"/>
          </a:p>
          <a:p>
            <a:pPr marL="0" lvl="0" indent="0">
              <a:buNone/>
            </a:pPr>
            <a:endParaRPr lang="pt-BR" b="1" dirty="0" smtClean="0"/>
          </a:p>
          <a:p>
            <a:pPr marL="0" lvl="0" indent="0">
              <a:buNone/>
            </a:pPr>
            <a:endParaRPr lang="pt-BR" b="1" dirty="0" smtClean="0"/>
          </a:p>
          <a:p>
            <a:pPr>
              <a:buNone/>
            </a:pPr>
            <a:r>
              <a:rPr lang="pt-BR" sz="1200" dirty="0" smtClean="0">
                <a:solidFill>
                  <a:schemeClr val="tx2"/>
                </a:solidFill>
              </a:rPr>
              <a:t>(</a:t>
            </a:r>
            <a:r>
              <a:rPr lang="pt-BR" sz="1200" dirty="0" err="1" smtClean="0">
                <a:solidFill>
                  <a:schemeClr val="tx2"/>
                </a:solidFill>
              </a:rPr>
              <a:t>Imagens:portalnorte.com.br</a:t>
            </a:r>
            <a:r>
              <a:rPr lang="pt-BR" sz="1200" dirty="0" smtClean="0">
                <a:solidFill>
                  <a:schemeClr val="tx2"/>
                </a:solidFill>
              </a:rPr>
              <a:t>; tocantinshoje.com)</a:t>
            </a:r>
            <a:endParaRPr lang="pt-BR" sz="1200" dirty="0">
              <a:solidFill>
                <a:schemeClr val="tx2"/>
              </a:solidFill>
            </a:endParaRPr>
          </a:p>
        </p:txBody>
      </p:sp>
      <p:pic>
        <p:nvPicPr>
          <p:cNvPr id="27650" name="Picture 2" descr="C:\Users\nelmapinheiro\Desktop\d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714488"/>
            <a:ext cx="2286016" cy="1571636"/>
          </a:xfrm>
          <a:prstGeom prst="rect">
            <a:avLst/>
          </a:prstGeom>
          <a:noFill/>
        </p:spPr>
      </p:pic>
      <p:pic>
        <p:nvPicPr>
          <p:cNvPr id="27651" name="Picture 3" descr="C:\Users\nelmapinheiro\Desktop\Car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1714489"/>
            <a:ext cx="1928826" cy="15716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0596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pt-BR" sz="3200" b="1" dirty="0" smtClean="0"/>
              <a:t>Microrregião – Rio Formoso</a:t>
            </a:r>
            <a:endParaRPr lang="pt-BR" sz="3200" b="1" dirty="0"/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idx="1"/>
          </p:nvPr>
        </p:nvSpPr>
        <p:spPr>
          <a:xfrm>
            <a:off x="428596" y="1142985"/>
            <a:ext cx="3786214" cy="50006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/>
            <a:r>
              <a:rPr lang="pt-BR" sz="2800" dirty="0" smtClean="0"/>
              <a:t> </a:t>
            </a:r>
            <a:r>
              <a:rPr lang="pt-BR" dirty="0" smtClean="0"/>
              <a:t>Potencialidades </a:t>
            </a:r>
            <a:endParaRPr lang="pt-BR" dirty="0"/>
          </a:p>
        </p:txBody>
      </p:sp>
      <p:sp>
        <p:nvSpPr>
          <p:cNvPr id="10" name="Espaço Reservado para Texto 9"/>
          <p:cNvSpPr>
            <a:spLocks noGrp="1"/>
          </p:cNvSpPr>
          <p:nvPr>
            <p:ph type="body" sz="quarter" idx="3"/>
          </p:nvPr>
        </p:nvSpPr>
        <p:spPr>
          <a:xfrm>
            <a:off x="4357686" y="1142984"/>
            <a:ext cx="4327527" cy="50006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pt-BR" dirty="0" smtClean="0">
                <a:solidFill>
                  <a:schemeClr val="tx2"/>
                </a:solidFill>
              </a:rPr>
              <a:t>Objeto de estudos</a:t>
            </a:r>
            <a:endParaRPr lang="pt-BR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286248" y="1714488"/>
            <a:ext cx="4429156" cy="464347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2100" dirty="0" smtClean="0">
                <a:solidFill>
                  <a:schemeClr val="tx2"/>
                </a:solidFill>
              </a:rPr>
              <a:t>O Turismo sustentável; potencialidades para agroindústria; potencialidades econômicas e a logística; IDEB; IDSED e a distribuição de renda na região;  componentes do IDH e as políticas públicas na região; leitura e releitura do uso dos recursos naturais da região; diversidade e potencial produtivo da região; as representações artísticas que comunicam a cultura popular e indígena e  aculturamento na região; as juventudes que cursam o ensino médio na região;  elaboração de um projeto de vida </a:t>
            </a:r>
            <a:r>
              <a:rPr lang="pt-BR" sz="2100" dirty="0" err="1" smtClean="0">
                <a:solidFill>
                  <a:schemeClr val="tx2"/>
                </a:solidFill>
              </a:rPr>
              <a:t>exequível</a:t>
            </a:r>
            <a:r>
              <a:rPr lang="pt-BR" sz="2100" dirty="0" smtClean="0">
                <a:solidFill>
                  <a:schemeClr val="tx2"/>
                </a:solidFill>
              </a:rPr>
              <a:t> na região. </a:t>
            </a:r>
          </a:p>
          <a:p>
            <a:pPr marL="0" lvl="0" indent="0" algn="just">
              <a:buNone/>
            </a:pPr>
            <a:endParaRPr lang="pt-BR" sz="1900" dirty="0">
              <a:solidFill>
                <a:schemeClr val="tx2"/>
              </a:solidFill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500034" y="3643314"/>
            <a:ext cx="40719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sz="1200" b="1" dirty="0" smtClean="0"/>
          </a:p>
          <a:p>
            <a:pPr algn="just"/>
            <a:endParaRPr lang="pt-BR" sz="1200" b="1" dirty="0" smtClean="0"/>
          </a:p>
          <a:p>
            <a:pPr lvl="0" algn="just"/>
            <a:endParaRPr lang="pt-BR" sz="1200" dirty="0">
              <a:solidFill>
                <a:schemeClr val="tx2"/>
              </a:solidFill>
            </a:endParaRPr>
          </a:p>
        </p:txBody>
      </p:sp>
      <p:sp>
        <p:nvSpPr>
          <p:cNvPr id="2052" name="AutoShape 4" descr="Resultado de imagem para Araguaína T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054" name="AutoShape 6" descr="Resultado de imagem para Araguaína T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2" name="Espaço Reservado para Conteúdo 11"/>
          <p:cNvSpPr>
            <a:spLocks noGrp="1"/>
          </p:cNvSpPr>
          <p:nvPr>
            <p:ph sz="half" idx="2"/>
          </p:nvPr>
        </p:nvSpPr>
        <p:spPr>
          <a:xfrm>
            <a:off x="500034" y="1643050"/>
            <a:ext cx="3757610" cy="4522792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pt-BR" b="1" dirty="0" smtClean="0"/>
          </a:p>
          <a:p>
            <a:pPr marL="0" lvl="0" indent="0">
              <a:buNone/>
            </a:pPr>
            <a:endParaRPr lang="pt-BR" b="1" dirty="0" smtClean="0"/>
          </a:p>
          <a:p>
            <a:pPr marL="0" lvl="0" indent="0">
              <a:buNone/>
            </a:pPr>
            <a:endParaRPr lang="pt-BR" b="1" dirty="0" smtClean="0"/>
          </a:p>
          <a:p>
            <a:pPr marL="0" indent="0">
              <a:buNone/>
            </a:pPr>
            <a:endParaRPr lang="pt-BR" b="1" dirty="0" smtClean="0"/>
          </a:p>
          <a:p>
            <a:pPr marL="0" indent="0">
              <a:buNone/>
            </a:pPr>
            <a:endParaRPr lang="pt-BR" b="1" dirty="0" smtClean="0">
              <a:solidFill>
                <a:schemeClr val="tx2"/>
              </a:solidFill>
            </a:endParaRPr>
          </a:p>
          <a:p>
            <a:pPr marL="0" lvl="0" indent="0">
              <a:buNone/>
            </a:pPr>
            <a:r>
              <a:rPr lang="pt-BR" dirty="0" smtClean="0">
                <a:solidFill>
                  <a:schemeClr val="tx2"/>
                </a:solidFill>
              </a:rPr>
              <a:t>Ilha do Bananal</a:t>
            </a:r>
            <a:r>
              <a:rPr lang="pt-BR" dirty="0" smtClean="0"/>
              <a:t>; </a:t>
            </a:r>
            <a:r>
              <a:rPr lang="pt-BR" dirty="0" smtClean="0">
                <a:solidFill>
                  <a:schemeClr val="tx2"/>
                </a:solidFill>
              </a:rPr>
              <a:t>belezas naturais;  Cultura indígena;  Agropecuária; Ecoturismo; Artesanato indígena; Agroindústria.</a:t>
            </a:r>
          </a:p>
          <a:p>
            <a:pPr marL="0" indent="0">
              <a:buNone/>
            </a:pPr>
            <a:r>
              <a:rPr lang="pt-BR" sz="1200" b="1" dirty="0" smtClean="0">
                <a:solidFill>
                  <a:schemeClr val="tx2"/>
                </a:solidFill>
              </a:rPr>
              <a:t>(imagens:centra2.</a:t>
            </a:r>
            <a:r>
              <a:rPr lang="pt-BR" sz="1200" b="1" dirty="0" err="1" smtClean="0">
                <a:solidFill>
                  <a:schemeClr val="tx2"/>
                </a:solidFill>
              </a:rPr>
              <a:t>gov.to.br</a:t>
            </a:r>
            <a:r>
              <a:rPr lang="pt-BR" sz="1200" b="1" dirty="0" smtClean="0">
                <a:solidFill>
                  <a:schemeClr val="tx2"/>
                </a:solidFill>
              </a:rPr>
              <a:t>; culturaspopulares.org.</a:t>
            </a:r>
            <a:r>
              <a:rPr lang="pt-BR" sz="1200" b="1" dirty="0" err="1" smtClean="0">
                <a:solidFill>
                  <a:schemeClr val="tx2"/>
                </a:solidFill>
              </a:rPr>
              <a:t>br</a:t>
            </a:r>
            <a:r>
              <a:rPr lang="pt-BR" sz="1200" b="1" dirty="0" smtClean="0"/>
              <a:t>) </a:t>
            </a:r>
            <a:endParaRPr lang="pt-BR" sz="1200" dirty="0" smtClean="0"/>
          </a:p>
          <a:p>
            <a:pPr marL="0" lvl="0" indent="0">
              <a:buNone/>
            </a:pPr>
            <a:endParaRPr lang="pt-BR" b="1" dirty="0" smtClean="0"/>
          </a:p>
        </p:txBody>
      </p:sp>
      <p:pic>
        <p:nvPicPr>
          <p:cNvPr id="13" name="Imagem 12" descr="https://encrypted-tbn3.gstatic.com/images?q=tbn:ANd9GcRG43tuAz8JfckWHx-1zhxr_32PuoxSLq0yFTks-LnUQG1ICbqU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1714489"/>
            <a:ext cx="2373947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Imagem 13" descr="http://culturaspopulares.org.br/wp-content/uploads/2013/09/indias_karajas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714488"/>
            <a:ext cx="2214578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50857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sz="half" idx="1"/>
          </p:nvPr>
        </p:nvSpPr>
        <p:spPr>
          <a:xfrm rot="16200000">
            <a:off x="-2107453" y="2821777"/>
            <a:ext cx="5786478" cy="85725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lvl="0" algn="ctr">
              <a:buNone/>
            </a:pPr>
            <a:r>
              <a:rPr lang="pt-BR" sz="3900" b="1" dirty="0" smtClean="0">
                <a:solidFill>
                  <a:schemeClr val="tx2"/>
                </a:solidFill>
              </a:rPr>
              <a:t>     Por  que  </a:t>
            </a:r>
            <a:r>
              <a:rPr lang="pt-BR" sz="3900" b="1" dirty="0" err="1" smtClean="0">
                <a:solidFill>
                  <a:schemeClr val="tx2"/>
                </a:solidFill>
              </a:rPr>
              <a:t>ressignificar</a:t>
            </a:r>
            <a:r>
              <a:rPr lang="pt-BR" sz="3900" b="1" dirty="0" smtClean="0">
                <a:solidFill>
                  <a:schemeClr val="tx2"/>
                </a:solidFill>
              </a:rPr>
              <a:t> o currículo?</a:t>
            </a:r>
            <a:endParaRPr lang="pt-BR" sz="2000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sz="half" idx="2"/>
          </p:nvPr>
        </p:nvSpPr>
        <p:spPr>
          <a:xfrm>
            <a:off x="1214414" y="357166"/>
            <a:ext cx="7500990" cy="5715040"/>
          </a:xfrm>
        </p:spPr>
        <p:txBody>
          <a:bodyPr>
            <a:noAutofit/>
          </a:bodyPr>
          <a:lstStyle/>
          <a:p>
            <a:pPr lvl="0" algn="just"/>
            <a:endParaRPr lang="pt-BR" sz="2000" dirty="0" smtClean="0">
              <a:solidFill>
                <a:schemeClr val="tx2"/>
              </a:solidFill>
            </a:endParaRPr>
          </a:p>
          <a:p>
            <a:pPr lvl="0" algn="just"/>
            <a:endParaRPr lang="pt-BR" sz="2000" dirty="0" smtClean="0">
              <a:solidFill>
                <a:schemeClr val="tx2"/>
              </a:solidFill>
            </a:endParaRPr>
          </a:p>
          <a:p>
            <a:pPr lvl="0" algn="just"/>
            <a:r>
              <a:rPr lang="pt-BR" sz="2000" dirty="0" smtClean="0">
                <a:solidFill>
                  <a:schemeClr val="tx2"/>
                </a:solidFill>
              </a:rPr>
              <a:t>Novas demandas sociais (tecnológica ... Globalização...</a:t>
            </a:r>
          </a:p>
          <a:p>
            <a:pPr algn="just"/>
            <a:r>
              <a:rPr lang="pt-BR" sz="2000" dirty="0" smtClean="0">
                <a:solidFill>
                  <a:schemeClr val="tx2"/>
                </a:solidFill>
              </a:rPr>
              <a:t>Um novo olhar para os sujeitos( diversidade ...</a:t>
            </a:r>
          </a:p>
          <a:p>
            <a:pPr algn="just">
              <a:spcBef>
                <a:spcPts val="0"/>
              </a:spcBef>
            </a:pPr>
            <a:r>
              <a:rPr lang="pt-BR" sz="2000" dirty="0" smtClean="0">
                <a:solidFill>
                  <a:schemeClr val="tx2"/>
                </a:solidFill>
              </a:rPr>
              <a:t>Definição de 07 </a:t>
            </a:r>
            <a:r>
              <a:rPr lang="pt-BR" sz="2000" b="1" dirty="0" smtClean="0">
                <a:solidFill>
                  <a:schemeClr val="tx2"/>
                </a:solidFill>
              </a:rPr>
              <a:t>Direitos</a:t>
            </a:r>
            <a:r>
              <a:rPr lang="pt-BR" sz="2000" dirty="0" smtClean="0">
                <a:solidFill>
                  <a:schemeClr val="tx2"/>
                </a:solidFill>
              </a:rPr>
              <a:t> de Aprendizagens e Desenvolvimento na BNCC</a:t>
            </a:r>
          </a:p>
          <a:p>
            <a:pPr algn="just">
              <a:spcBef>
                <a:spcPts val="0"/>
              </a:spcBef>
            </a:pPr>
            <a:endParaRPr lang="pt-BR" sz="2000" i="1" dirty="0" smtClean="0"/>
          </a:p>
          <a:p>
            <a:pPr algn="just">
              <a:spcBef>
                <a:spcPts val="0"/>
              </a:spcBef>
            </a:pPr>
            <a:endParaRPr lang="pt-BR" sz="2000" i="1" dirty="0" smtClean="0">
              <a:solidFill>
                <a:schemeClr val="tx2"/>
              </a:solidFill>
            </a:endParaRPr>
          </a:p>
          <a:p>
            <a:pPr algn="just">
              <a:spcBef>
                <a:spcPts val="0"/>
              </a:spcBef>
            </a:pPr>
            <a:r>
              <a:rPr lang="pt-BR" sz="2000" i="1" dirty="0" smtClean="0">
                <a:solidFill>
                  <a:schemeClr val="tx2"/>
                </a:solidFill>
              </a:rPr>
              <a:t>No âmbito da educação, novas exigências estão sendo postas para garantir estes direitos à aprendizagem e ao desenvolvimento de todas as pessoas, levando em conta suas diferenças de nível socioeconômico, raça, pertencimento étnico, idade, gênero, sexualidade, condição física, sensorial ou intelectual, em espaços urbanos e rurais.</a:t>
            </a:r>
          </a:p>
          <a:p>
            <a:pPr algn="just">
              <a:spcBef>
                <a:spcPts val="0"/>
              </a:spcBef>
            </a:pPr>
            <a:r>
              <a:rPr lang="pt-BR" sz="2000" i="1" dirty="0" smtClean="0">
                <a:solidFill>
                  <a:schemeClr val="tx2"/>
                </a:solidFill>
              </a:rPr>
              <a:t>Nesse contexto coloca-se a necessidade de repensar a escola para responder às singularidades dos sujeitos individuais e coletivos.</a:t>
            </a:r>
            <a:r>
              <a:rPr lang="pt-BR" sz="2000" dirty="0" smtClean="0">
                <a:solidFill>
                  <a:schemeClr val="tx2"/>
                </a:solidFill>
              </a:rPr>
              <a:t> </a:t>
            </a:r>
            <a:endParaRPr lang="pt-BR" sz="2000" b="1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pt-BR" sz="1600" dirty="0" smtClean="0">
                <a:solidFill>
                  <a:schemeClr val="tx2"/>
                </a:solidFill>
              </a:rPr>
              <a:t>         (Ministério da Educação Secretaria de Educação Básica)</a:t>
            </a:r>
          </a:p>
          <a:p>
            <a:pPr lvl="0" algn="just">
              <a:spcBef>
                <a:spcPts val="0"/>
              </a:spcBef>
              <a:buNone/>
            </a:pPr>
            <a:endParaRPr lang="pt-BR" sz="2000" dirty="0" smtClean="0">
              <a:solidFill>
                <a:schemeClr val="tx2"/>
              </a:solidFill>
            </a:endParaRPr>
          </a:p>
          <a:p>
            <a:pPr lvl="0" algn="just"/>
            <a:endParaRPr lang="pt-BR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857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pt-BR" sz="3200" b="1" dirty="0" smtClean="0"/>
              <a:t>Microrregião – Rio Formoso. Complementar com o grupo...</a:t>
            </a:r>
            <a:endParaRPr lang="pt-BR" sz="3200" b="1" dirty="0"/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idx="1"/>
          </p:nvPr>
        </p:nvSpPr>
        <p:spPr>
          <a:xfrm>
            <a:off x="428596" y="1142985"/>
            <a:ext cx="3786214" cy="50006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/>
            <a:r>
              <a:rPr lang="pt-BR" sz="2800" dirty="0" smtClean="0"/>
              <a:t> </a:t>
            </a:r>
            <a:r>
              <a:rPr lang="pt-BR" dirty="0" smtClean="0"/>
              <a:t>Potencialidades </a:t>
            </a:r>
            <a:endParaRPr lang="pt-BR" dirty="0"/>
          </a:p>
        </p:txBody>
      </p:sp>
      <p:sp>
        <p:nvSpPr>
          <p:cNvPr id="10" name="Espaço Reservado para Texto 9"/>
          <p:cNvSpPr>
            <a:spLocks noGrp="1"/>
          </p:cNvSpPr>
          <p:nvPr>
            <p:ph type="body" sz="quarter" idx="3"/>
          </p:nvPr>
        </p:nvSpPr>
        <p:spPr>
          <a:xfrm>
            <a:off x="4357686" y="1142984"/>
            <a:ext cx="4327527" cy="50006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pt-BR" dirty="0" smtClean="0"/>
              <a:t>Demandas</a:t>
            </a:r>
            <a:endParaRPr lang="pt-BR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286248" y="1714488"/>
            <a:ext cx="4429156" cy="4643470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endParaRPr lang="pt-BR" sz="1900" dirty="0">
              <a:solidFill>
                <a:schemeClr val="tx2"/>
              </a:solidFill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500034" y="3643314"/>
            <a:ext cx="40719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sz="1200" b="1" dirty="0" smtClean="0"/>
          </a:p>
          <a:p>
            <a:pPr algn="just"/>
            <a:endParaRPr lang="pt-BR" sz="1200" b="1" dirty="0" smtClean="0"/>
          </a:p>
          <a:p>
            <a:pPr lvl="0" algn="just"/>
            <a:endParaRPr lang="pt-BR" sz="1200" dirty="0">
              <a:solidFill>
                <a:schemeClr val="tx2"/>
              </a:solidFill>
            </a:endParaRPr>
          </a:p>
        </p:txBody>
      </p:sp>
      <p:sp>
        <p:nvSpPr>
          <p:cNvPr id="2052" name="AutoShape 4" descr="Resultado de imagem para Araguaína T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054" name="AutoShape 6" descr="Resultado de imagem para Araguaína T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2" name="Espaço Reservado para Conteúdo 11"/>
          <p:cNvSpPr>
            <a:spLocks noGrp="1"/>
          </p:cNvSpPr>
          <p:nvPr>
            <p:ph sz="half" idx="2"/>
          </p:nvPr>
        </p:nvSpPr>
        <p:spPr>
          <a:xfrm>
            <a:off x="500034" y="1643050"/>
            <a:ext cx="3757610" cy="4522792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pt-BR" b="1" dirty="0" smtClean="0"/>
          </a:p>
          <a:p>
            <a:pPr marL="0" lvl="0" indent="0">
              <a:buNone/>
            </a:pPr>
            <a:endParaRPr lang="pt-BR" b="1" dirty="0" smtClean="0"/>
          </a:p>
          <a:p>
            <a:pPr marL="0" lvl="0" indent="0">
              <a:buNone/>
            </a:pPr>
            <a:endParaRPr lang="pt-BR" b="1" dirty="0" smtClean="0"/>
          </a:p>
          <a:p>
            <a:pPr marL="0" indent="0">
              <a:buNone/>
            </a:pPr>
            <a:endParaRPr lang="pt-BR" b="1" dirty="0" smtClean="0"/>
          </a:p>
          <a:p>
            <a:pPr marL="0" indent="0">
              <a:buNone/>
            </a:pPr>
            <a:endParaRPr lang="pt-BR" b="1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pt-BR" sz="1200" b="1" dirty="0" smtClean="0">
                <a:solidFill>
                  <a:schemeClr val="tx2"/>
                </a:solidFill>
              </a:rPr>
              <a:t>(imagens:centra2.</a:t>
            </a:r>
            <a:r>
              <a:rPr lang="pt-BR" sz="1200" b="1" dirty="0" err="1" smtClean="0">
                <a:solidFill>
                  <a:schemeClr val="tx2"/>
                </a:solidFill>
              </a:rPr>
              <a:t>gov.to.br</a:t>
            </a:r>
            <a:r>
              <a:rPr lang="pt-BR" sz="1200" b="1" dirty="0" smtClean="0">
                <a:solidFill>
                  <a:schemeClr val="tx2"/>
                </a:solidFill>
              </a:rPr>
              <a:t>; culturaspopulares.org.</a:t>
            </a:r>
            <a:r>
              <a:rPr lang="pt-BR" sz="1200" b="1" dirty="0" err="1" smtClean="0">
                <a:solidFill>
                  <a:schemeClr val="tx2"/>
                </a:solidFill>
              </a:rPr>
              <a:t>br</a:t>
            </a:r>
            <a:r>
              <a:rPr lang="pt-BR" sz="1200" b="1" dirty="0" smtClean="0"/>
              <a:t>) </a:t>
            </a:r>
            <a:endParaRPr lang="pt-BR" sz="1200" dirty="0" smtClean="0"/>
          </a:p>
          <a:p>
            <a:pPr marL="0" lvl="0" indent="0">
              <a:buNone/>
            </a:pPr>
            <a:endParaRPr lang="pt-BR" b="1" dirty="0" smtClean="0"/>
          </a:p>
        </p:txBody>
      </p:sp>
      <p:pic>
        <p:nvPicPr>
          <p:cNvPr id="13" name="Imagem 12" descr="https://encrypted-tbn3.gstatic.com/images?q=tbn:ANd9GcRG43tuAz8JfckWHx-1zhxr_32PuoxSLq0yFTks-LnUQG1ICbqU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1714489"/>
            <a:ext cx="2373947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Imagem 13" descr="http://culturaspopulares.org.br/wp-content/uploads/2013/09/indias_karajas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714488"/>
            <a:ext cx="2214578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50857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79690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pt-BR" sz="3200" b="1" dirty="0" smtClean="0"/>
              <a:t>Microrregião – Miracema. Complementar com o grupo,  outras... </a:t>
            </a:r>
            <a:endParaRPr lang="pt-BR" sz="3200" b="1" dirty="0"/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idx="1"/>
          </p:nvPr>
        </p:nvSpPr>
        <p:spPr>
          <a:xfrm>
            <a:off x="428596" y="1142985"/>
            <a:ext cx="3786214" cy="50006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/>
            <a:r>
              <a:rPr lang="pt-BR" sz="2800" dirty="0" smtClean="0"/>
              <a:t> </a:t>
            </a:r>
            <a:r>
              <a:rPr lang="pt-BR" dirty="0" smtClean="0"/>
              <a:t>Potencialidades </a:t>
            </a:r>
            <a:endParaRPr lang="pt-BR" dirty="0"/>
          </a:p>
        </p:txBody>
      </p:sp>
      <p:sp>
        <p:nvSpPr>
          <p:cNvPr id="10" name="Espaço Reservado para Texto 9"/>
          <p:cNvSpPr>
            <a:spLocks noGrp="1"/>
          </p:cNvSpPr>
          <p:nvPr>
            <p:ph type="body" sz="quarter" idx="3"/>
          </p:nvPr>
        </p:nvSpPr>
        <p:spPr>
          <a:xfrm>
            <a:off x="4357686" y="1142984"/>
            <a:ext cx="4327527" cy="50006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pt-BR" dirty="0" smtClean="0"/>
              <a:t>Demandas</a:t>
            </a:r>
            <a:endParaRPr lang="pt-BR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286248" y="1714488"/>
            <a:ext cx="4429156" cy="464347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pt-BR" sz="2000" dirty="0" smtClean="0">
              <a:solidFill>
                <a:schemeClr val="tx2"/>
              </a:solidFill>
            </a:endParaRPr>
          </a:p>
          <a:p>
            <a:pPr marL="0" lvl="0" indent="0" algn="just">
              <a:buNone/>
            </a:pPr>
            <a:endParaRPr lang="pt-BR" sz="1900" dirty="0">
              <a:solidFill>
                <a:schemeClr val="tx2"/>
              </a:solidFill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500034" y="3643314"/>
            <a:ext cx="40719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sz="1200" b="1" dirty="0" smtClean="0"/>
          </a:p>
          <a:p>
            <a:pPr algn="just"/>
            <a:endParaRPr lang="pt-BR" sz="1200" b="1" dirty="0" smtClean="0"/>
          </a:p>
          <a:p>
            <a:pPr lvl="0" algn="just"/>
            <a:endParaRPr lang="pt-BR" sz="1200" dirty="0">
              <a:solidFill>
                <a:schemeClr val="tx2"/>
              </a:solidFill>
            </a:endParaRPr>
          </a:p>
        </p:txBody>
      </p:sp>
      <p:sp>
        <p:nvSpPr>
          <p:cNvPr id="2052" name="AutoShape 4" descr="Resultado de imagem para Araguaína T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054" name="AutoShape 6" descr="Resultado de imagem para Araguaína T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2" name="Espaço Reservado para Conteúdo 11"/>
          <p:cNvSpPr>
            <a:spLocks noGrp="1"/>
          </p:cNvSpPr>
          <p:nvPr>
            <p:ph sz="half" idx="2"/>
          </p:nvPr>
        </p:nvSpPr>
        <p:spPr>
          <a:xfrm>
            <a:off x="500034" y="1643050"/>
            <a:ext cx="3757610" cy="4522792"/>
          </a:xfrm>
        </p:spPr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endParaRPr lang="pt-BR" b="1" dirty="0" smtClean="0"/>
          </a:p>
          <a:p>
            <a:pPr marL="0" lvl="0" indent="0">
              <a:buNone/>
            </a:pPr>
            <a:endParaRPr lang="pt-BR" b="1" dirty="0" smtClean="0"/>
          </a:p>
          <a:p>
            <a:pPr marL="0" lvl="0" indent="0">
              <a:buNone/>
            </a:pPr>
            <a:endParaRPr lang="pt-BR" b="1" dirty="0" smtClean="0"/>
          </a:p>
          <a:p>
            <a:pPr lvl="0">
              <a:buNone/>
            </a:pPr>
            <a:endParaRPr lang="pt-BR" dirty="0" smtClean="0">
              <a:solidFill>
                <a:schemeClr val="tx2"/>
              </a:solidFill>
            </a:endParaRPr>
          </a:p>
          <a:p>
            <a:pPr lvl="0">
              <a:buNone/>
            </a:pPr>
            <a:endParaRPr lang="pt-BR" dirty="0" smtClean="0">
              <a:solidFill>
                <a:schemeClr val="tx2"/>
              </a:solidFill>
            </a:endParaRPr>
          </a:p>
          <a:p>
            <a:pPr lvl="0">
              <a:buNone/>
            </a:pPr>
            <a:endParaRPr lang="pt-BR" dirty="0" smtClean="0">
              <a:solidFill>
                <a:schemeClr val="tx2"/>
              </a:solidFill>
            </a:endParaRPr>
          </a:p>
          <a:p>
            <a:pPr lvl="0">
              <a:buNone/>
            </a:pPr>
            <a:endParaRPr lang="pt-BR" dirty="0" smtClean="0">
              <a:solidFill>
                <a:schemeClr val="tx2"/>
              </a:solidFill>
            </a:endParaRPr>
          </a:p>
          <a:p>
            <a:pPr lvl="0">
              <a:buNone/>
            </a:pPr>
            <a:endParaRPr lang="pt-BR" dirty="0" smtClean="0">
              <a:solidFill>
                <a:schemeClr val="tx2"/>
              </a:solidFill>
            </a:endParaRPr>
          </a:p>
          <a:p>
            <a:pPr lvl="0">
              <a:buNone/>
            </a:pPr>
            <a:r>
              <a:rPr lang="pt-BR" sz="1400" dirty="0" smtClean="0">
                <a:solidFill>
                  <a:schemeClr val="tx2"/>
                </a:solidFill>
              </a:rPr>
              <a:t>(imagens: </a:t>
            </a:r>
            <a:r>
              <a:rPr lang="pt-BR" sz="1400" dirty="0" err="1" smtClean="0">
                <a:solidFill>
                  <a:schemeClr val="tx2"/>
                </a:solidFill>
                <a:hlinkClick r:id="rId2"/>
              </a:rPr>
              <a:t>ceagespeseusencantos-jms</a:t>
            </a:r>
            <a:r>
              <a:rPr lang="pt-BR" sz="1400" dirty="0" smtClean="0">
                <a:solidFill>
                  <a:schemeClr val="tx2"/>
                </a:solidFill>
                <a:hlinkClick r:id="rId2"/>
              </a:rPr>
              <a:t>.blogspot.com</a:t>
            </a:r>
            <a:r>
              <a:rPr lang="pt-BR" sz="1400" dirty="0" smtClean="0">
                <a:solidFill>
                  <a:schemeClr val="tx2"/>
                </a:solidFill>
              </a:rPr>
              <a:t>;  www.guarainoticias.com.br)</a:t>
            </a:r>
          </a:p>
          <a:p>
            <a:pPr marL="0" indent="0">
              <a:buNone/>
            </a:pPr>
            <a:endParaRPr lang="pt-BR" b="1" dirty="0" smtClean="0"/>
          </a:p>
          <a:p>
            <a:pPr marL="0" indent="0">
              <a:buNone/>
            </a:pPr>
            <a:endParaRPr lang="pt-BR" b="1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pt-BR" sz="1200" b="1" dirty="0" smtClean="0">
                <a:solidFill>
                  <a:schemeClr val="tx2"/>
                </a:solidFill>
              </a:rPr>
              <a:t>(</a:t>
            </a:r>
            <a:endParaRPr lang="pt-BR" sz="1200" dirty="0" smtClean="0"/>
          </a:p>
          <a:p>
            <a:pPr marL="0" lvl="0" indent="0">
              <a:buNone/>
            </a:pPr>
            <a:endParaRPr lang="pt-BR" b="1" dirty="0" smtClean="0"/>
          </a:p>
        </p:txBody>
      </p:sp>
      <p:pic>
        <p:nvPicPr>
          <p:cNvPr id="17" name="Imagem 16" descr="http://3.bp.blogspot.com/-029hNAUuePo/TZ40VkwlVBI/AAAAAAAAB1U/nqRHLFE2lhw/s320/imagesCAL3QC2Z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714488"/>
            <a:ext cx="1928826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Imagem 17" descr="Evento beneficente é um dos mais tradicionais de Guaraí e em 2015 entra na sua 12ª edição.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5984" y="1714488"/>
            <a:ext cx="1928826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50857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79690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pt-BR" sz="3200" b="1" dirty="0" smtClean="0"/>
              <a:t>Microrregião – Miracema </a:t>
            </a:r>
            <a:endParaRPr lang="pt-BR" sz="3200" b="1" dirty="0"/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idx="1"/>
          </p:nvPr>
        </p:nvSpPr>
        <p:spPr>
          <a:xfrm>
            <a:off x="428596" y="1142985"/>
            <a:ext cx="3786214" cy="50006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/>
            <a:r>
              <a:rPr lang="pt-BR" sz="2800" dirty="0" smtClean="0"/>
              <a:t> </a:t>
            </a:r>
            <a:r>
              <a:rPr lang="pt-BR" dirty="0" smtClean="0"/>
              <a:t>Potencialidades </a:t>
            </a:r>
            <a:endParaRPr lang="pt-BR" dirty="0"/>
          </a:p>
        </p:txBody>
      </p:sp>
      <p:sp>
        <p:nvSpPr>
          <p:cNvPr id="10" name="Espaço Reservado para Texto 9"/>
          <p:cNvSpPr>
            <a:spLocks noGrp="1"/>
          </p:cNvSpPr>
          <p:nvPr>
            <p:ph type="body" sz="quarter" idx="3"/>
          </p:nvPr>
        </p:nvSpPr>
        <p:spPr>
          <a:xfrm>
            <a:off x="4357686" y="1142984"/>
            <a:ext cx="4327527" cy="50006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pt-BR" dirty="0" smtClean="0">
                <a:solidFill>
                  <a:schemeClr val="tx2"/>
                </a:solidFill>
              </a:rPr>
              <a:t>Objeto de estudos</a:t>
            </a:r>
            <a:endParaRPr lang="pt-BR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286248" y="1714488"/>
            <a:ext cx="4429156" cy="464347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pt-BR" sz="2000" dirty="0" smtClean="0">
              <a:solidFill>
                <a:schemeClr val="tx2"/>
              </a:solidFill>
            </a:endParaRPr>
          </a:p>
          <a:p>
            <a:pPr marL="0" indent="0" algn="just">
              <a:buNone/>
            </a:pPr>
            <a:r>
              <a:rPr lang="pt-BR" sz="2000" dirty="0" smtClean="0">
                <a:solidFill>
                  <a:schemeClr val="tx2"/>
                </a:solidFill>
              </a:rPr>
              <a:t>O Turismo sustentável;  potencialidades econômicas e a logística; IDEB; IDSED e a distribuição de renda na região; componentes do IDH e as políticas públicas na região; Leitura e releitura do uso dos recursos naturais da região; diversidade e potencial produtivo da região; as representações artísticas que comunicam a cultura popular e indígena e  aculturamento na região; as juventudes que cursam o ensino médio na região; elaboração de um projeto de vida </a:t>
            </a:r>
            <a:r>
              <a:rPr lang="pt-BR" sz="2000" dirty="0" err="1" smtClean="0">
                <a:solidFill>
                  <a:schemeClr val="tx2"/>
                </a:solidFill>
              </a:rPr>
              <a:t>exequível</a:t>
            </a:r>
            <a:r>
              <a:rPr lang="pt-BR" sz="2000" dirty="0" smtClean="0">
                <a:solidFill>
                  <a:schemeClr val="tx2"/>
                </a:solidFill>
              </a:rPr>
              <a:t> na região. </a:t>
            </a:r>
          </a:p>
          <a:p>
            <a:pPr marL="0" lvl="0" indent="0" algn="just">
              <a:buNone/>
            </a:pPr>
            <a:endParaRPr lang="pt-BR" sz="1900" dirty="0">
              <a:solidFill>
                <a:schemeClr val="tx2"/>
              </a:solidFill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500034" y="3643314"/>
            <a:ext cx="40719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sz="1200" b="1" dirty="0" smtClean="0"/>
          </a:p>
          <a:p>
            <a:pPr algn="just"/>
            <a:endParaRPr lang="pt-BR" sz="1200" b="1" dirty="0" smtClean="0"/>
          </a:p>
          <a:p>
            <a:pPr lvl="0" algn="just"/>
            <a:endParaRPr lang="pt-BR" sz="1200" dirty="0">
              <a:solidFill>
                <a:schemeClr val="tx2"/>
              </a:solidFill>
            </a:endParaRPr>
          </a:p>
        </p:txBody>
      </p:sp>
      <p:sp>
        <p:nvSpPr>
          <p:cNvPr id="2052" name="AutoShape 4" descr="Resultado de imagem para Araguaína T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054" name="AutoShape 6" descr="Resultado de imagem para Araguaína T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2" name="Espaço Reservado para Conteúdo 11"/>
          <p:cNvSpPr>
            <a:spLocks noGrp="1"/>
          </p:cNvSpPr>
          <p:nvPr>
            <p:ph sz="half" idx="2"/>
          </p:nvPr>
        </p:nvSpPr>
        <p:spPr>
          <a:xfrm>
            <a:off x="500034" y="1643050"/>
            <a:ext cx="3757610" cy="4522792"/>
          </a:xfrm>
        </p:spPr>
        <p:txBody>
          <a:bodyPr>
            <a:normAutofit fontScale="77500" lnSpcReduction="20000"/>
          </a:bodyPr>
          <a:lstStyle/>
          <a:p>
            <a:pPr marL="0" lvl="0" indent="0">
              <a:buNone/>
            </a:pPr>
            <a:endParaRPr lang="pt-BR" b="1" dirty="0" smtClean="0"/>
          </a:p>
          <a:p>
            <a:pPr marL="0" lvl="0" indent="0">
              <a:buNone/>
            </a:pPr>
            <a:endParaRPr lang="pt-BR" b="1" dirty="0" smtClean="0"/>
          </a:p>
          <a:p>
            <a:pPr marL="0" lvl="0" indent="0">
              <a:buNone/>
            </a:pPr>
            <a:endParaRPr lang="pt-BR" b="1" dirty="0" smtClean="0"/>
          </a:p>
          <a:p>
            <a:pPr lvl="0">
              <a:buNone/>
            </a:pPr>
            <a:endParaRPr lang="pt-BR" dirty="0" smtClean="0">
              <a:solidFill>
                <a:schemeClr val="tx2"/>
              </a:solidFill>
            </a:endParaRPr>
          </a:p>
          <a:p>
            <a:pPr lvl="0">
              <a:buNone/>
            </a:pPr>
            <a:endParaRPr lang="pt-BR" dirty="0" smtClean="0">
              <a:solidFill>
                <a:schemeClr val="tx2"/>
              </a:solidFill>
            </a:endParaRPr>
          </a:p>
          <a:p>
            <a:pPr lvl="0">
              <a:buNone/>
            </a:pPr>
            <a:endParaRPr lang="pt-BR" dirty="0" smtClean="0">
              <a:solidFill>
                <a:schemeClr val="tx2"/>
              </a:solidFill>
            </a:endParaRPr>
          </a:p>
          <a:p>
            <a:pPr lvl="0">
              <a:buNone/>
            </a:pPr>
            <a:endParaRPr lang="pt-BR" dirty="0" smtClean="0">
              <a:solidFill>
                <a:schemeClr val="tx2"/>
              </a:solidFill>
            </a:endParaRPr>
          </a:p>
          <a:p>
            <a:pPr lvl="0">
              <a:buNone/>
            </a:pPr>
            <a:endParaRPr lang="pt-BR" dirty="0" smtClean="0">
              <a:solidFill>
                <a:schemeClr val="tx2"/>
              </a:solidFill>
            </a:endParaRPr>
          </a:p>
          <a:p>
            <a:pPr lvl="0">
              <a:buNone/>
            </a:pPr>
            <a:r>
              <a:rPr lang="pt-BR" dirty="0" smtClean="0">
                <a:solidFill>
                  <a:schemeClr val="tx2"/>
                </a:solidFill>
              </a:rPr>
              <a:t>Rodovia 153;</a:t>
            </a:r>
          </a:p>
          <a:p>
            <a:pPr marL="0" lvl="0" indent="0">
              <a:buNone/>
            </a:pPr>
            <a:r>
              <a:rPr lang="pt-BR" dirty="0" smtClean="0">
                <a:solidFill>
                  <a:schemeClr val="tx2"/>
                </a:solidFill>
              </a:rPr>
              <a:t>comunidades tradicionais Indígenas; ecoturismo;</a:t>
            </a:r>
          </a:p>
          <a:p>
            <a:pPr lvl="0">
              <a:buNone/>
            </a:pPr>
            <a:r>
              <a:rPr lang="pt-BR" dirty="0" smtClean="0">
                <a:solidFill>
                  <a:schemeClr val="tx2"/>
                </a:solidFill>
              </a:rPr>
              <a:t>artesanato; policultura de grãos.</a:t>
            </a:r>
          </a:p>
          <a:p>
            <a:pPr lvl="0">
              <a:buNone/>
            </a:pPr>
            <a:r>
              <a:rPr lang="pt-BR" sz="1400" dirty="0" smtClean="0">
                <a:solidFill>
                  <a:schemeClr val="tx2"/>
                </a:solidFill>
              </a:rPr>
              <a:t>(imagens: </a:t>
            </a:r>
            <a:r>
              <a:rPr lang="pt-BR" sz="1400" dirty="0" err="1" smtClean="0">
                <a:solidFill>
                  <a:schemeClr val="tx2"/>
                </a:solidFill>
                <a:hlinkClick r:id="rId2"/>
              </a:rPr>
              <a:t>ceagespeseusencantos-jms</a:t>
            </a:r>
            <a:r>
              <a:rPr lang="pt-BR" sz="1400" dirty="0" smtClean="0">
                <a:solidFill>
                  <a:schemeClr val="tx2"/>
                </a:solidFill>
                <a:hlinkClick r:id="rId2"/>
              </a:rPr>
              <a:t>.blogspot.com</a:t>
            </a:r>
            <a:r>
              <a:rPr lang="pt-BR" sz="1400" dirty="0" smtClean="0">
                <a:solidFill>
                  <a:schemeClr val="tx2"/>
                </a:solidFill>
              </a:rPr>
              <a:t>;  www.guarainoticias.com.br)</a:t>
            </a:r>
          </a:p>
          <a:p>
            <a:pPr marL="0" indent="0">
              <a:buNone/>
            </a:pPr>
            <a:endParaRPr lang="pt-BR" b="1" dirty="0" smtClean="0"/>
          </a:p>
          <a:p>
            <a:pPr marL="0" indent="0">
              <a:buNone/>
            </a:pPr>
            <a:endParaRPr lang="pt-BR" b="1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pt-BR" sz="1200" b="1" dirty="0" smtClean="0">
                <a:solidFill>
                  <a:schemeClr val="tx2"/>
                </a:solidFill>
              </a:rPr>
              <a:t>(</a:t>
            </a:r>
            <a:endParaRPr lang="pt-BR" sz="1200" dirty="0" smtClean="0"/>
          </a:p>
          <a:p>
            <a:pPr marL="0" lvl="0" indent="0">
              <a:buNone/>
            </a:pPr>
            <a:endParaRPr lang="pt-BR" b="1" dirty="0" smtClean="0"/>
          </a:p>
        </p:txBody>
      </p:sp>
      <p:pic>
        <p:nvPicPr>
          <p:cNvPr id="17" name="Imagem 16" descr="http://3.bp.blogspot.com/-029hNAUuePo/TZ40VkwlVBI/AAAAAAAAB1U/nqRHLFE2lhw/s320/imagesCAL3QC2Z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714488"/>
            <a:ext cx="1928826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Imagem 17" descr="Evento beneficente é um dos mais tradicionais de Guaraí e em 2015 entra na sua 12ª edição.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5984" y="1714488"/>
            <a:ext cx="1928826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50857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79690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pt-BR" sz="3200" b="1" dirty="0" smtClean="0"/>
              <a:t>Microrregião – Miracema. Complementar com o grupo... </a:t>
            </a:r>
            <a:endParaRPr lang="pt-BR" sz="3200" b="1" dirty="0"/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idx="1"/>
          </p:nvPr>
        </p:nvSpPr>
        <p:spPr>
          <a:xfrm>
            <a:off x="428596" y="1142985"/>
            <a:ext cx="3786214" cy="50006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/>
            <a:r>
              <a:rPr lang="pt-BR" sz="2800" dirty="0" smtClean="0"/>
              <a:t> </a:t>
            </a:r>
            <a:r>
              <a:rPr lang="pt-BR" dirty="0" smtClean="0"/>
              <a:t>Potencialidades </a:t>
            </a:r>
            <a:endParaRPr lang="pt-BR" dirty="0"/>
          </a:p>
        </p:txBody>
      </p:sp>
      <p:sp>
        <p:nvSpPr>
          <p:cNvPr id="10" name="Espaço Reservado para Texto 9"/>
          <p:cNvSpPr>
            <a:spLocks noGrp="1"/>
          </p:cNvSpPr>
          <p:nvPr>
            <p:ph type="body" sz="quarter" idx="3"/>
          </p:nvPr>
        </p:nvSpPr>
        <p:spPr>
          <a:xfrm>
            <a:off x="4357686" y="1142984"/>
            <a:ext cx="4327527" cy="50006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pt-BR" dirty="0" smtClean="0"/>
              <a:t>Demandas</a:t>
            </a:r>
            <a:endParaRPr lang="pt-BR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286248" y="1714488"/>
            <a:ext cx="4429156" cy="464347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pt-BR" sz="2000" dirty="0" smtClean="0">
              <a:solidFill>
                <a:schemeClr val="tx2"/>
              </a:solidFill>
            </a:endParaRPr>
          </a:p>
          <a:p>
            <a:pPr marL="0" lvl="0" indent="0" algn="just">
              <a:buNone/>
            </a:pPr>
            <a:endParaRPr lang="pt-BR" sz="1900" dirty="0">
              <a:solidFill>
                <a:schemeClr val="tx2"/>
              </a:solidFill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500034" y="3643314"/>
            <a:ext cx="40719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sz="1200" b="1" dirty="0" smtClean="0"/>
          </a:p>
          <a:p>
            <a:pPr algn="just"/>
            <a:endParaRPr lang="pt-BR" sz="1200" b="1" dirty="0" smtClean="0"/>
          </a:p>
          <a:p>
            <a:pPr lvl="0" algn="just"/>
            <a:endParaRPr lang="pt-BR" sz="1200" dirty="0">
              <a:solidFill>
                <a:schemeClr val="tx2"/>
              </a:solidFill>
            </a:endParaRPr>
          </a:p>
        </p:txBody>
      </p:sp>
      <p:sp>
        <p:nvSpPr>
          <p:cNvPr id="2052" name="AutoShape 4" descr="Resultado de imagem para Araguaína T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054" name="AutoShape 6" descr="Resultado de imagem para Araguaína T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2" name="Espaço Reservado para Conteúdo 11"/>
          <p:cNvSpPr>
            <a:spLocks noGrp="1"/>
          </p:cNvSpPr>
          <p:nvPr>
            <p:ph sz="half" idx="2"/>
          </p:nvPr>
        </p:nvSpPr>
        <p:spPr>
          <a:xfrm>
            <a:off x="500034" y="1643050"/>
            <a:ext cx="3757610" cy="4522792"/>
          </a:xfrm>
        </p:spPr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endParaRPr lang="pt-BR" b="1" dirty="0" smtClean="0"/>
          </a:p>
          <a:p>
            <a:pPr marL="0" lvl="0" indent="0">
              <a:buNone/>
            </a:pPr>
            <a:endParaRPr lang="pt-BR" b="1" dirty="0" smtClean="0"/>
          </a:p>
          <a:p>
            <a:pPr marL="0" lvl="0" indent="0">
              <a:buNone/>
            </a:pPr>
            <a:endParaRPr lang="pt-BR" b="1" dirty="0" smtClean="0"/>
          </a:p>
          <a:p>
            <a:pPr lvl="0">
              <a:buNone/>
            </a:pPr>
            <a:endParaRPr lang="pt-BR" dirty="0" smtClean="0">
              <a:solidFill>
                <a:schemeClr val="tx2"/>
              </a:solidFill>
            </a:endParaRPr>
          </a:p>
          <a:p>
            <a:pPr lvl="0">
              <a:buNone/>
            </a:pPr>
            <a:endParaRPr lang="pt-BR" dirty="0" smtClean="0">
              <a:solidFill>
                <a:schemeClr val="tx2"/>
              </a:solidFill>
            </a:endParaRPr>
          </a:p>
          <a:p>
            <a:pPr lvl="0">
              <a:buNone/>
            </a:pPr>
            <a:endParaRPr lang="pt-BR" dirty="0" smtClean="0">
              <a:solidFill>
                <a:schemeClr val="tx2"/>
              </a:solidFill>
            </a:endParaRPr>
          </a:p>
          <a:p>
            <a:pPr lvl="0">
              <a:buNone/>
            </a:pPr>
            <a:endParaRPr lang="pt-BR" dirty="0" smtClean="0">
              <a:solidFill>
                <a:schemeClr val="tx2"/>
              </a:solidFill>
            </a:endParaRPr>
          </a:p>
          <a:p>
            <a:pPr lvl="0">
              <a:buNone/>
            </a:pPr>
            <a:endParaRPr lang="pt-BR" dirty="0" smtClean="0">
              <a:solidFill>
                <a:schemeClr val="tx2"/>
              </a:solidFill>
            </a:endParaRPr>
          </a:p>
          <a:p>
            <a:pPr lvl="0">
              <a:buNone/>
            </a:pPr>
            <a:r>
              <a:rPr lang="pt-BR" dirty="0" smtClean="0">
                <a:solidFill>
                  <a:schemeClr val="tx2"/>
                </a:solidFill>
              </a:rPr>
              <a:t>.</a:t>
            </a:r>
          </a:p>
          <a:p>
            <a:pPr lvl="0">
              <a:buNone/>
            </a:pPr>
            <a:r>
              <a:rPr lang="pt-BR" sz="1400" dirty="0" smtClean="0">
                <a:solidFill>
                  <a:schemeClr val="tx2"/>
                </a:solidFill>
              </a:rPr>
              <a:t>(imagens: </a:t>
            </a:r>
            <a:r>
              <a:rPr lang="pt-BR" sz="1400" dirty="0" err="1" smtClean="0">
                <a:solidFill>
                  <a:schemeClr val="tx2"/>
                </a:solidFill>
                <a:hlinkClick r:id="rId2"/>
              </a:rPr>
              <a:t>ceagespeseusencantos-jms</a:t>
            </a:r>
            <a:r>
              <a:rPr lang="pt-BR" sz="1400" dirty="0" smtClean="0">
                <a:solidFill>
                  <a:schemeClr val="tx2"/>
                </a:solidFill>
                <a:hlinkClick r:id="rId2"/>
              </a:rPr>
              <a:t>.blogspot.com</a:t>
            </a:r>
            <a:r>
              <a:rPr lang="pt-BR" sz="1400" dirty="0" smtClean="0">
                <a:solidFill>
                  <a:schemeClr val="tx2"/>
                </a:solidFill>
              </a:rPr>
              <a:t>;  www.guarainoticias.com.br)</a:t>
            </a:r>
          </a:p>
          <a:p>
            <a:pPr marL="0" indent="0">
              <a:buNone/>
            </a:pPr>
            <a:endParaRPr lang="pt-BR" b="1" dirty="0" smtClean="0"/>
          </a:p>
          <a:p>
            <a:pPr marL="0" indent="0">
              <a:buNone/>
            </a:pPr>
            <a:endParaRPr lang="pt-BR" b="1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pt-BR" sz="1200" b="1" dirty="0" smtClean="0">
                <a:solidFill>
                  <a:schemeClr val="tx2"/>
                </a:solidFill>
              </a:rPr>
              <a:t>(</a:t>
            </a:r>
            <a:endParaRPr lang="pt-BR" sz="1200" dirty="0" smtClean="0"/>
          </a:p>
          <a:p>
            <a:pPr marL="0" lvl="0" indent="0">
              <a:buNone/>
            </a:pPr>
            <a:endParaRPr lang="pt-BR" b="1" dirty="0" smtClean="0"/>
          </a:p>
        </p:txBody>
      </p:sp>
      <p:pic>
        <p:nvPicPr>
          <p:cNvPr id="17" name="Imagem 16" descr="http://3.bp.blogspot.com/-029hNAUuePo/TZ40VkwlVBI/AAAAAAAAB1U/nqRHLFE2lhw/s320/imagesCAL3QC2Z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714488"/>
            <a:ext cx="1928826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Imagem 17" descr="Evento beneficente é um dos mais tradicionais de Guaraí e em 2015 entra na sua 12ª edição.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5984" y="1714488"/>
            <a:ext cx="1928826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50857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79690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pt-BR" sz="3200" b="1" dirty="0" smtClean="0"/>
              <a:t>Microrregião - </a:t>
            </a:r>
            <a:r>
              <a:rPr lang="pt-BR" sz="3200" b="1" dirty="0" err="1" smtClean="0"/>
              <a:t>Jalapão</a:t>
            </a:r>
            <a:endParaRPr lang="pt-BR" sz="3200" b="1" dirty="0"/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idx="1"/>
          </p:nvPr>
        </p:nvSpPr>
        <p:spPr>
          <a:xfrm>
            <a:off x="428596" y="1142985"/>
            <a:ext cx="3786214" cy="50006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/>
            <a:r>
              <a:rPr lang="pt-BR" sz="2800" dirty="0" smtClean="0"/>
              <a:t> </a:t>
            </a:r>
            <a:r>
              <a:rPr lang="pt-BR" dirty="0" smtClean="0"/>
              <a:t>Potencialidades </a:t>
            </a:r>
            <a:endParaRPr lang="pt-BR" dirty="0"/>
          </a:p>
        </p:txBody>
      </p:sp>
      <p:sp>
        <p:nvSpPr>
          <p:cNvPr id="10" name="Espaço Reservado para Texto 9"/>
          <p:cNvSpPr>
            <a:spLocks noGrp="1"/>
          </p:cNvSpPr>
          <p:nvPr>
            <p:ph type="body" sz="quarter" idx="3"/>
          </p:nvPr>
        </p:nvSpPr>
        <p:spPr>
          <a:xfrm>
            <a:off x="4357686" y="1142984"/>
            <a:ext cx="4327527" cy="50006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pt-BR" dirty="0" smtClean="0">
                <a:solidFill>
                  <a:schemeClr val="tx2"/>
                </a:solidFill>
              </a:rPr>
              <a:t>Objeto de estudos</a:t>
            </a:r>
            <a:endParaRPr lang="pt-BR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286248" y="1714488"/>
            <a:ext cx="4429156" cy="464347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2000" dirty="0" smtClean="0">
                <a:solidFill>
                  <a:schemeClr val="tx2"/>
                </a:solidFill>
              </a:rPr>
              <a:t>O Turismo sustentável e a diversidade natural da região; Leitura e releitura do uso dos recursos naturais da região; Diversidade e potencial produtivo da região; As representações artísticas que comunicam a cultura popular e quilombola e  aculturamento na região; ; Potencialidades econômicas e a logística; IDEB, IDSED e a distribuição de renda na região; Componentes do IDH e as políticas públicas na região; As juventudes que cursam o ensino médio na região; Elaboração de um projeto de vida </a:t>
            </a:r>
            <a:r>
              <a:rPr lang="pt-BR" sz="2000" dirty="0" err="1" smtClean="0">
                <a:solidFill>
                  <a:schemeClr val="tx2"/>
                </a:solidFill>
              </a:rPr>
              <a:t>exequível</a:t>
            </a:r>
            <a:r>
              <a:rPr lang="pt-BR" sz="2000" dirty="0" smtClean="0">
                <a:solidFill>
                  <a:schemeClr val="tx2"/>
                </a:solidFill>
              </a:rPr>
              <a:t> na região</a:t>
            </a:r>
          </a:p>
          <a:p>
            <a:pPr marL="0" lvl="0" indent="0" algn="just">
              <a:buNone/>
            </a:pPr>
            <a:endParaRPr lang="pt-BR" sz="1900" dirty="0">
              <a:solidFill>
                <a:schemeClr val="tx2"/>
              </a:solidFill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500034" y="3643314"/>
            <a:ext cx="40719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sz="1200" b="1" dirty="0" smtClean="0"/>
          </a:p>
          <a:p>
            <a:pPr algn="just"/>
            <a:endParaRPr lang="pt-BR" sz="1200" b="1" dirty="0" smtClean="0"/>
          </a:p>
          <a:p>
            <a:pPr lvl="0" algn="just"/>
            <a:endParaRPr lang="pt-BR" sz="1200" dirty="0">
              <a:solidFill>
                <a:schemeClr val="tx2"/>
              </a:solidFill>
            </a:endParaRPr>
          </a:p>
        </p:txBody>
      </p:sp>
      <p:sp>
        <p:nvSpPr>
          <p:cNvPr id="2052" name="AutoShape 4" descr="Resultado de imagem para Araguaína T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054" name="AutoShape 6" descr="Resultado de imagem para Araguaína T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2" name="Espaço Reservado para Conteúdo 11"/>
          <p:cNvSpPr>
            <a:spLocks noGrp="1"/>
          </p:cNvSpPr>
          <p:nvPr>
            <p:ph sz="half" idx="2"/>
          </p:nvPr>
        </p:nvSpPr>
        <p:spPr>
          <a:xfrm>
            <a:off x="500034" y="1643050"/>
            <a:ext cx="3757610" cy="4522792"/>
          </a:xfrm>
        </p:spPr>
        <p:txBody>
          <a:bodyPr>
            <a:normAutofit fontScale="25000" lnSpcReduction="20000"/>
          </a:bodyPr>
          <a:lstStyle/>
          <a:p>
            <a:pPr marL="0" lvl="0" indent="0">
              <a:buNone/>
            </a:pPr>
            <a:endParaRPr lang="pt-BR" b="1" dirty="0" smtClean="0"/>
          </a:p>
          <a:p>
            <a:pPr marL="0" lvl="0" indent="0">
              <a:buNone/>
            </a:pPr>
            <a:endParaRPr lang="pt-BR" b="1" dirty="0" smtClean="0"/>
          </a:p>
          <a:p>
            <a:pPr marL="0" lvl="0" indent="0">
              <a:buNone/>
            </a:pPr>
            <a:endParaRPr lang="pt-BR" b="1" dirty="0" smtClean="0"/>
          </a:p>
          <a:p>
            <a:pPr lvl="0">
              <a:buNone/>
            </a:pPr>
            <a:endParaRPr lang="pt-BR" dirty="0" smtClean="0">
              <a:solidFill>
                <a:schemeClr val="tx2"/>
              </a:solidFill>
            </a:endParaRPr>
          </a:p>
          <a:p>
            <a:pPr lvl="0">
              <a:buNone/>
            </a:pPr>
            <a:endParaRPr lang="pt-BR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pt-BR" dirty="0" smtClean="0"/>
              <a:t>     </a:t>
            </a:r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 marL="88900" indent="-88900">
              <a:lnSpc>
                <a:spcPct val="120000"/>
              </a:lnSpc>
              <a:spcBef>
                <a:spcPts val="0"/>
              </a:spcBef>
              <a:buNone/>
            </a:pPr>
            <a:r>
              <a:rPr lang="pt-BR" sz="3400" dirty="0" smtClean="0"/>
              <a:t>  </a:t>
            </a:r>
          </a:p>
          <a:p>
            <a:pPr marL="88900" indent="-88900">
              <a:lnSpc>
                <a:spcPct val="120000"/>
              </a:lnSpc>
              <a:spcBef>
                <a:spcPts val="0"/>
              </a:spcBef>
              <a:buNone/>
            </a:pPr>
            <a:endParaRPr lang="pt-BR" sz="3400" dirty="0" smtClean="0">
              <a:solidFill>
                <a:schemeClr val="tx2"/>
              </a:solidFill>
            </a:endParaRPr>
          </a:p>
          <a:p>
            <a:pPr marL="88900" indent="-88900">
              <a:lnSpc>
                <a:spcPct val="120000"/>
              </a:lnSpc>
              <a:spcBef>
                <a:spcPts val="0"/>
              </a:spcBef>
              <a:buNone/>
            </a:pPr>
            <a:endParaRPr lang="pt-BR" sz="4900" dirty="0" smtClean="0">
              <a:solidFill>
                <a:schemeClr val="tx2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pt-BR" sz="4900" dirty="0" smtClean="0">
              <a:solidFill>
                <a:schemeClr val="tx2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pt-BR" sz="4900" dirty="0" smtClean="0">
              <a:solidFill>
                <a:schemeClr val="tx2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pt-BR" sz="4900" dirty="0" smtClean="0">
              <a:solidFill>
                <a:schemeClr val="tx2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pt-BR" sz="4900" dirty="0" smtClean="0">
              <a:solidFill>
                <a:schemeClr val="tx2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pt-BR" sz="4900" dirty="0" smtClean="0">
              <a:solidFill>
                <a:schemeClr val="tx2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pt-BR" sz="4900" dirty="0" smtClean="0">
              <a:solidFill>
                <a:schemeClr val="tx2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t-BR" sz="8000" dirty="0" smtClean="0">
                <a:solidFill>
                  <a:schemeClr val="tx2"/>
                </a:solidFill>
              </a:rPr>
              <a:t>Pólo de ambiente natural; comunidades tradicionais quilombolas;  ecoturismo; artesanato e </a:t>
            </a:r>
            <a:r>
              <a:rPr lang="pt-BR" sz="8000" dirty="0" err="1" smtClean="0">
                <a:solidFill>
                  <a:schemeClr val="tx2"/>
                </a:solidFill>
              </a:rPr>
              <a:t>biojóia</a:t>
            </a:r>
            <a:r>
              <a:rPr lang="pt-BR" sz="8000" dirty="0" smtClean="0">
                <a:solidFill>
                  <a:schemeClr val="tx2"/>
                </a:solidFill>
              </a:rPr>
              <a:t>; turismo cultural quilombola</a:t>
            </a:r>
          </a:p>
          <a:p>
            <a:pPr lvl="0">
              <a:buNone/>
            </a:pPr>
            <a:endParaRPr lang="pt-BR" dirty="0" smtClean="0">
              <a:solidFill>
                <a:schemeClr val="tx2"/>
              </a:solidFill>
            </a:endParaRPr>
          </a:p>
          <a:p>
            <a:pPr lvl="0">
              <a:buNone/>
            </a:pPr>
            <a:endParaRPr lang="pt-BR" sz="1900" dirty="0" smtClean="0">
              <a:solidFill>
                <a:schemeClr val="tx2"/>
              </a:solidFill>
            </a:endParaRPr>
          </a:p>
          <a:p>
            <a:pPr lvl="0">
              <a:buNone/>
            </a:pPr>
            <a:r>
              <a:rPr lang="pt-BR" sz="4800" dirty="0" smtClean="0">
                <a:solidFill>
                  <a:schemeClr val="tx2"/>
                </a:solidFill>
              </a:rPr>
              <a:t>(imagens: </a:t>
            </a:r>
            <a:r>
              <a:rPr lang="pt-BR" sz="4800" dirty="0" smtClean="0">
                <a:solidFill>
                  <a:schemeClr val="tx2"/>
                </a:solidFill>
                <a:hlinkClick r:id="rId2"/>
              </a:rPr>
              <a:t>www.wikiwand.com</a:t>
            </a:r>
            <a:r>
              <a:rPr lang="pt-BR" sz="4800" dirty="0" smtClean="0">
                <a:solidFill>
                  <a:schemeClr val="tx2"/>
                </a:solidFill>
              </a:rPr>
              <a:t>; </a:t>
            </a:r>
            <a:r>
              <a:rPr lang="pt-BR" sz="4800" dirty="0" smtClean="0">
                <a:hlinkClick r:id="rId3"/>
              </a:rPr>
              <a:t>www.icmbio.gov.br</a:t>
            </a:r>
            <a:r>
              <a:rPr lang="pt-BR" sz="4800" dirty="0" smtClean="0"/>
              <a:t>)</a:t>
            </a:r>
            <a:endParaRPr lang="pt-BR" sz="48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pt-BR" b="1" dirty="0" smtClean="0"/>
          </a:p>
          <a:p>
            <a:pPr marL="0" indent="0">
              <a:buNone/>
            </a:pPr>
            <a:endParaRPr lang="pt-BR" b="1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pt-BR" sz="1200" b="1" dirty="0" smtClean="0">
                <a:solidFill>
                  <a:schemeClr val="tx2"/>
                </a:solidFill>
              </a:rPr>
              <a:t>(</a:t>
            </a:r>
            <a:endParaRPr lang="pt-BR" sz="1200" dirty="0" smtClean="0"/>
          </a:p>
          <a:p>
            <a:pPr marL="0" lvl="0" indent="0">
              <a:buNone/>
            </a:pPr>
            <a:endParaRPr lang="pt-BR" b="1" dirty="0" smtClean="0"/>
          </a:p>
        </p:txBody>
      </p:sp>
      <p:pic>
        <p:nvPicPr>
          <p:cNvPr id="13" name="Imagem 12" descr="Resultado de imagem para microrregião do Jalapão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1714488"/>
            <a:ext cx="2357455" cy="1643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Imagem 13" descr="Crianças e adolescentes da comunidade do Mumbuca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5984" y="1714488"/>
            <a:ext cx="1857388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50857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79690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pt-BR" sz="3200" b="1" dirty="0" smtClean="0"/>
              <a:t>Microrregião – </a:t>
            </a:r>
            <a:r>
              <a:rPr lang="pt-BR" sz="3200" b="1" dirty="0" err="1" smtClean="0"/>
              <a:t>Jalapão</a:t>
            </a:r>
            <a:r>
              <a:rPr lang="pt-BR" sz="3200" b="1" dirty="0" smtClean="0"/>
              <a:t>. Complementar com o grupo ...</a:t>
            </a:r>
            <a:endParaRPr lang="pt-BR" sz="3200" b="1" dirty="0"/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idx="1"/>
          </p:nvPr>
        </p:nvSpPr>
        <p:spPr>
          <a:xfrm>
            <a:off x="428596" y="1142985"/>
            <a:ext cx="3786214" cy="50006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/>
            <a:r>
              <a:rPr lang="pt-BR" sz="2800" dirty="0" smtClean="0"/>
              <a:t> </a:t>
            </a:r>
            <a:r>
              <a:rPr lang="pt-BR" dirty="0" smtClean="0"/>
              <a:t>Potencialidades </a:t>
            </a:r>
            <a:endParaRPr lang="pt-BR" dirty="0"/>
          </a:p>
        </p:txBody>
      </p:sp>
      <p:sp>
        <p:nvSpPr>
          <p:cNvPr id="10" name="Espaço Reservado para Texto 9"/>
          <p:cNvSpPr>
            <a:spLocks noGrp="1"/>
          </p:cNvSpPr>
          <p:nvPr>
            <p:ph type="body" sz="quarter" idx="3"/>
          </p:nvPr>
        </p:nvSpPr>
        <p:spPr>
          <a:xfrm>
            <a:off x="4357686" y="1142984"/>
            <a:ext cx="4327527" cy="50006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pt-BR" dirty="0" smtClean="0"/>
              <a:t>Demandas</a:t>
            </a:r>
            <a:endParaRPr lang="pt-BR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286248" y="1714488"/>
            <a:ext cx="4429156" cy="4643470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endParaRPr lang="pt-BR" sz="1900" dirty="0">
              <a:solidFill>
                <a:schemeClr val="tx2"/>
              </a:solidFill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500034" y="3643314"/>
            <a:ext cx="40719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sz="1200" b="1" dirty="0" smtClean="0"/>
          </a:p>
          <a:p>
            <a:pPr algn="just"/>
            <a:endParaRPr lang="pt-BR" sz="1200" b="1" dirty="0" smtClean="0"/>
          </a:p>
          <a:p>
            <a:pPr lvl="0" algn="just"/>
            <a:endParaRPr lang="pt-BR" sz="1200" dirty="0">
              <a:solidFill>
                <a:schemeClr val="tx2"/>
              </a:solidFill>
            </a:endParaRPr>
          </a:p>
        </p:txBody>
      </p:sp>
      <p:sp>
        <p:nvSpPr>
          <p:cNvPr id="2052" name="AutoShape 4" descr="Resultado de imagem para Araguaína T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054" name="AutoShape 6" descr="Resultado de imagem para Araguaína T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2" name="Espaço Reservado para Conteúdo 11"/>
          <p:cNvSpPr>
            <a:spLocks noGrp="1"/>
          </p:cNvSpPr>
          <p:nvPr>
            <p:ph sz="half" idx="2"/>
          </p:nvPr>
        </p:nvSpPr>
        <p:spPr>
          <a:xfrm>
            <a:off x="500034" y="1643050"/>
            <a:ext cx="3757610" cy="4522792"/>
          </a:xfrm>
        </p:spPr>
        <p:txBody>
          <a:bodyPr>
            <a:normAutofit fontScale="32500" lnSpcReduction="20000"/>
          </a:bodyPr>
          <a:lstStyle/>
          <a:p>
            <a:pPr marL="0" lvl="0" indent="0">
              <a:buNone/>
            </a:pPr>
            <a:endParaRPr lang="pt-BR" b="1" dirty="0" smtClean="0"/>
          </a:p>
          <a:p>
            <a:pPr marL="0" lvl="0" indent="0">
              <a:buNone/>
            </a:pPr>
            <a:endParaRPr lang="pt-BR" b="1" dirty="0" smtClean="0"/>
          </a:p>
          <a:p>
            <a:pPr marL="0" lvl="0" indent="0">
              <a:buNone/>
            </a:pPr>
            <a:endParaRPr lang="pt-BR" b="1" dirty="0" smtClean="0"/>
          </a:p>
          <a:p>
            <a:pPr lvl="0">
              <a:buNone/>
            </a:pPr>
            <a:endParaRPr lang="pt-BR" dirty="0" smtClean="0">
              <a:solidFill>
                <a:schemeClr val="tx2"/>
              </a:solidFill>
            </a:endParaRPr>
          </a:p>
          <a:p>
            <a:pPr lvl="0">
              <a:buNone/>
            </a:pPr>
            <a:endParaRPr lang="pt-BR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pt-BR" dirty="0" smtClean="0"/>
              <a:t>     </a:t>
            </a:r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 marL="88900" indent="-88900">
              <a:lnSpc>
                <a:spcPct val="120000"/>
              </a:lnSpc>
              <a:spcBef>
                <a:spcPts val="0"/>
              </a:spcBef>
              <a:buNone/>
            </a:pPr>
            <a:r>
              <a:rPr lang="pt-BR" sz="3400" dirty="0" smtClean="0"/>
              <a:t>  </a:t>
            </a:r>
          </a:p>
          <a:p>
            <a:pPr marL="88900" indent="-88900">
              <a:lnSpc>
                <a:spcPct val="120000"/>
              </a:lnSpc>
              <a:spcBef>
                <a:spcPts val="0"/>
              </a:spcBef>
              <a:buNone/>
            </a:pPr>
            <a:endParaRPr lang="pt-BR" sz="3400" dirty="0" smtClean="0">
              <a:solidFill>
                <a:schemeClr val="tx2"/>
              </a:solidFill>
            </a:endParaRPr>
          </a:p>
          <a:p>
            <a:pPr marL="88900" indent="-88900">
              <a:lnSpc>
                <a:spcPct val="120000"/>
              </a:lnSpc>
              <a:spcBef>
                <a:spcPts val="0"/>
              </a:spcBef>
              <a:buNone/>
            </a:pPr>
            <a:endParaRPr lang="pt-BR" sz="4900" dirty="0" smtClean="0">
              <a:solidFill>
                <a:schemeClr val="tx2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pt-BR" sz="4900" dirty="0" smtClean="0">
              <a:solidFill>
                <a:schemeClr val="tx2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pt-BR" sz="4900" dirty="0" smtClean="0">
              <a:solidFill>
                <a:schemeClr val="tx2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pt-BR" sz="4900" dirty="0" smtClean="0">
              <a:solidFill>
                <a:schemeClr val="tx2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pt-BR" sz="4900" dirty="0" smtClean="0">
              <a:solidFill>
                <a:schemeClr val="tx2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pt-BR" sz="4900" dirty="0" smtClean="0">
              <a:solidFill>
                <a:schemeClr val="tx2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pt-BR" sz="4900" dirty="0" smtClean="0">
              <a:solidFill>
                <a:schemeClr val="tx2"/>
              </a:solidFill>
            </a:endParaRPr>
          </a:p>
          <a:p>
            <a:pPr lvl="0">
              <a:buNone/>
            </a:pPr>
            <a:endParaRPr lang="pt-BR" dirty="0" smtClean="0">
              <a:solidFill>
                <a:schemeClr val="tx2"/>
              </a:solidFill>
            </a:endParaRPr>
          </a:p>
          <a:p>
            <a:pPr lvl="0">
              <a:buNone/>
            </a:pPr>
            <a:endParaRPr lang="pt-BR" sz="1900" dirty="0" smtClean="0">
              <a:solidFill>
                <a:schemeClr val="tx2"/>
              </a:solidFill>
            </a:endParaRPr>
          </a:p>
          <a:p>
            <a:pPr lvl="0">
              <a:buNone/>
            </a:pPr>
            <a:r>
              <a:rPr lang="pt-BR" sz="4800" dirty="0" smtClean="0">
                <a:solidFill>
                  <a:schemeClr val="tx2"/>
                </a:solidFill>
              </a:rPr>
              <a:t>(imagens: </a:t>
            </a:r>
            <a:r>
              <a:rPr lang="pt-BR" sz="4800" dirty="0" smtClean="0">
                <a:solidFill>
                  <a:schemeClr val="tx2"/>
                </a:solidFill>
                <a:hlinkClick r:id="rId2"/>
              </a:rPr>
              <a:t>www.wikiwand.com</a:t>
            </a:r>
            <a:r>
              <a:rPr lang="pt-BR" sz="4800" dirty="0" smtClean="0">
                <a:solidFill>
                  <a:schemeClr val="tx2"/>
                </a:solidFill>
              </a:rPr>
              <a:t>; </a:t>
            </a:r>
            <a:r>
              <a:rPr lang="pt-BR" sz="4800" dirty="0" smtClean="0">
                <a:hlinkClick r:id="rId3"/>
              </a:rPr>
              <a:t>www.icmbio.gov.br</a:t>
            </a:r>
            <a:r>
              <a:rPr lang="pt-BR" sz="4800" dirty="0" smtClean="0"/>
              <a:t>)</a:t>
            </a:r>
            <a:endParaRPr lang="pt-BR" sz="48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pt-BR" b="1" dirty="0" smtClean="0"/>
          </a:p>
          <a:p>
            <a:pPr marL="0" indent="0">
              <a:buNone/>
            </a:pPr>
            <a:endParaRPr lang="pt-BR" b="1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pt-BR" sz="1200" b="1" dirty="0" smtClean="0">
                <a:solidFill>
                  <a:schemeClr val="tx2"/>
                </a:solidFill>
              </a:rPr>
              <a:t>(</a:t>
            </a:r>
            <a:endParaRPr lang="pt-BR" sz="1200" dirty="0" smtClean="0"/>
          </a:p>
          <a:p>
            <a:pPr marL="0" lvl="0" indent="0">
              <a:buNone/>
            </a:pPr>
            <a:endParaRPr lang="pt-BR" b="1" dirty="0" smtClean="0"/>
          </a:p>
        </p:txBody>
      </p:sp>
      <p:pic>
        <p:nvPicPr>
          <p:cNvPr id="13" name="Imagem 12" descr="Resultado de imagem para microrregião do Jalapão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1714488"/>
            <a:ext cx="2357455" cy="1643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Imagem 13" descr="Crianças e adolescentes da comunidade do Mumbuca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5984" y="1714488"/>
            <a:ext cx="1857388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50857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79690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pt-BR" sz="3200" b="1" dirty="0" smtClean="0"/>
              <a:t>Microrregião - </a:t>
            </a:r>
            <a:r>
              <a:rPr lang="pt-BR" sz="3200" b="1" dirty="0" err="1" smtClean="0"/>
              <a:t>Gurupi</a:t>
            </a:r>
            <a:endParaRPr lang="pt-BR" sz="3200" b="1" dirty="0"/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idx="1"/>
          </p:nvPr>
        </p:nvSpPr>
        <p:spPr>
          <a:xfrm>
            <a:off x="428596" y="1142985"/>
            <a:ext cx="3786214" cy="50006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/>
            <a:r>
              <a:rPr lang="pt-BR" sz="2800" dirty="0" smtClean="0"/>
              <a:t> </a:t>
            </a:r>
            <a:r>
              <a:rPr lang="pt-BR" dirty="0" smtClean="0"/>
              <a:t>Potencialidades </a:t>
            </a:r>
            <a:endParaRPr lang="pt-BR" dirty="0"/>
          </a:p>
        </p:txBody>
      </p:sp>
      <p:sp>
        <p:nvSpPr>
          <p:cNvPr id="10" name="Espaço Reservado para Texto 9"/>
          <p:cNvSpPr>
            <a:spLocks noGrp="1"/>
          </p:cNvSpPr>
          <p:nvPr>
            <p:ph type="body" sz="quarter" idx="3"/>
          </p:nvPr>
        </p:nvSpPr>
        <p:spPr>
          <a:xfrm>
            <a:off x="4357686" y="1142984"/>
            <a:ext cx="4327527" cy="50006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pt-BR" dirty="0" smtClean="0">
                <a:solidFill>
                  <a:schemeClr val="tx2"/>
                </a:solidFill>
              </a:rPr>
              <a:t>Objeto de estudos</a:t>
            </a:r>
            <a:endParaRPr lang="pt-BR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286248" y="1714488"/>
            <a:ext cx="4429156" cy="464347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2000" dirty="0" smtClean="0">
                <a:solidFill>
                  <a:schemeClr val="tx2"/>
                </a:solidFill>
              </a:rPr>
              <a:t>Diversidade e potencial produtivo da região; As relações de trabalho na cadeia produtiva local; As representações artísticas que comunicam a cultura popular e  aculturamento na região; As juventudes que cursam o ensino médio na região; As vulnerabilidades advindas da BR153; IDEB; IDSED e a distribuição de renda na região;  Componentes do IDH e as políticas públicas na região; Leitura e releitura do uso dos recursos naturais da região; a folha de pagamento das empresas locais e o salário educação;  Elaboração de um projeto de vida </a:t>
            </a:r>
            <a:r>
              <a:rPr lang="pt-BR" sz="2000" dirty="0" err="1" smtClean="0">
                <a:solidFill>
                  <a:schemeClr val="tx2"/>
                </a:solidFill>
              </a:rPr>
              <a:t>exequível</a:t>
            </a:r>
            <a:r>
              <a:rPr lang="pt-BR" sz="2000" dirty="0" smtClean="0">
                <a:solidFill>
                  <a:schemeClr val="tx2"/>
                </a:solidFill>
              </a:rPr>
              <a:t> na região.</a:t>
            </a:r>
          </a:p>
          <a:p>
            <a:pPr marL="0" lvl="0" indent="0" algn="just">
              <a:buNone/>
            </a:pPr>
            <a:endParaRPr lang="pt-BR" sz="1900" dirty="0">
              <a:solidFill>
                <a:schemeClr val="tx2"/>
              </a:solidFill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500034" y="3643314"/>
            <a:ext cx="40719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sz="1200" b="1" dirty="0" smtClean="0"/>
          </a:p>
          <a:p>
            <a:pPr algn="just"/>
            <a:endParaRPr lang="pt-BR" sz="1200" b="1" dirty="0" smtClean="0"/>
          </a:p>
          <a:p>
            <a:pPr lvl="0" algn="just"/>
            <a:endParaRPr lang="pt-BR" sz="1200" dirty="0">
              <a:solidFill>
                <a:schemeClr val="tx2"/>
              </a:solidFill>
            </a:endParaRPr>
          </a:p>
        </p:txBody>
      </p:sp>
      <p:sp>
        <p:nvSpPr>
          <p:cNvPr id="2052" name="AutoShape 4" descr="Resultado de imagem para Araguaína T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054" name="AutoShape 6" descr="Resultado de imagem para Araguaína T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2" name="Espaço Reservado para Conteúdo 11"/>
          <p:cNvSpPr>
            <a:spLocks noGrp="1"/>
          </p:cNvSpPr>
          <p:nvPr>
            <p:ph sz="half" idx="2"/>
          </p:nvPr>
        </p:nvSpPr>
        <p:spPr>
          <a:xfrm>
            <a:off x="428596" y="1643050"/>
            <a:ext cx="3857652" cy="4522792"/>
          </a:xfrm>
        </p:spPr>
        <p:txBody>
          <a:bodyPr>
            <a:normAutofit fontScale="25000" lnSpcReduction="20000"/>
          </a:bodyPr>
          <a:lstStyle/>
          <a:p>
            <a:pPr marL="0" lvl="0" indent="0">
              <a:buNone/>
            </a:pPr>
            <a:endParaRPr lang="pt-BR" b="1" dirty="0" smtClean="0"/>
          </a:p>
          <a:p>
            <a:pPr marL="0" lvl="0" indent="0">
              <a:buNone/>
            </a:pPr>
            <a:endParaRPr lang="pt-BR" b="1" dirty="0" smtClean="0"/>
          </a:p>
          <a:p>
            <a:pPr marL="0" lvl="0" indent="0">
              <a:buNone/>
            </a:pPr>
            <a:endParaRPr lang="pt-BR" b="1" dirty="0" smtClean="0"/>
          </a:p>
          <a:p>
            <a:pPr lvl="0">
              <a:buNone/>
            </a:pPr>
            <a:endParaRPr lang="pt-BR" dirty="0" smtClean="0">
              <a:solidFill>
                <a:schemeClr val="tx2"/>
              </a:solidFill>
            </a:endParaRPr>
          </a:p>
          <a:p>
            <a:pPr lvl="0">
              <a:buNone/>
            </a:pPr>
            <a:endParaRPr lang="pt-BR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pt-BR" dirty="0" smtClean="0"/>
              <a:t>     </a:t>
            </a:r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 marL="88900" indent="-88900">
              <a:lnSpc>
                <a:spcPct val="120000"/>
              </a:lnSpc>
              <a:spcBef>
                <a:spcPts val="0"/>
              </a:spcBef>
              <a:buNone/>
            </a:pPr>
            <a:r>
              <a:rPr lang="pt-BR" sz="3400" dirty="0" smtClean="0"/>
              <a:t>  </a:t>
            </a:r>
          </a:p>
          <a:p>
            <a:pPr marL="88900" indent="-88900">
              <a:lnSpc>
                <a:spcPct val="120000"/>
              </a:lnSpc>
              <a:spcBef>
                <a:spcPts val="0"/>
              </a:spcBef>
              <a:buNone/>
            </a:pPr>
            <a:endParaRPr lang="pt-BR" sz="3400" dirty="0" smtClean="0">
              <a:solidFill>
                <a:schemeClr val="tx2"/>
              </a:solidFill>
            </a:endParaRPr>
          </a:p>
          <a:p>
            <a:pPr marL="88900" indent="-88900">
              <a:lnSpc>
                <a:spcPct val="120000"/>
              </a:lnSpc>
              <a:spcBef>
                <a:spcPts val="0"/>
              </a:spcBef>
              <a:buNone/>
            </a:pPr>
            <a:endParaRPr lang="pt-BR" sz="4900" dirty="0" smtClean="0">
              <a:solidFill>
                <a:schemeClr val="tx2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pt-BR" sz="4900" dirty="0" smtClean="0">
              <a:solidFill>
                <a:schemeClr val="tx2"/>
              </a:solidFill>
            </a:endParaRPr>
          </a:p>
          <a:p>
            <a:pPr lvl="0">
              <a:buNone/>
            </a:pPr>
            <a:endParaRPr lang="pt-BR" sz="5400" b="1" dirty="0" smtClean="0"/>
          </a:p>
          <a:p>
            <a:pPr lvl="0">
              <a:buNone/>
            </a:pPr>
            <a:endParaRPr lang="pt-BR" sz="5400" b="1" dirty="0" smtClean="0"/>
          </a:p>
          <a:p>
            <a:pPr lvl="0">
              <a:buNone/>
            </a:pPr>
            <a:endParaRPr lang="pt-BR" sz="5400" b="1" dirty="0" smtClean="0"/>
          </a:p>
          <a:p>
            <a:pPr lvl="0">
              <a:buNone/>
            </a:pPr>
            <a:endParaRPr lang="pt-BR" sz="5400" b="1" dirty="0" smtClean="0"/>
          </a:p>
          <a:p>
            <a:pPr marL="0" lvl="0" indent="0">
              <a:buNone/>
            </a:pPr>
            <a:r>
              <a:rPr lang="pt-BR" sz="9600" dirty="0" smtClean="0">
                <a:solidFill>
                  <a:schemeClr val="tx2"/>
                </a:solidFill>
              </a:rPr>
              <a:t>Rodovia 153; UFT; agropecuária; ecoturismo,</a:t>
            </a:r>
          </a:p>
          <a:p>
            <a:pPr marL="0" lvl="0" indent="0">
              <a:buNone/>
            </a:pPr>
            <a:r>
              <a:rPr lang="pt-BR" sz="9600" dirty="0" smtClean="0">
                <a:solidFill>
                  <a:schemeClr val="tx2"/>
                </a:solidFill>
              </a:rPr>
              <a:t>fruticultura; granjas; agroindústria</a:t>
            </a:r>
          </a:p>
          <a:p>
            <a:pPr lvl="0">
              <a:buNone/>
            </a:pPr>
            <a:endParaRPr lang="pt-BR" sz="5400" b="1" dirty="0" smtClean="0">
              <a:solidFill>
                <a:schemeClr val="tx2"/>
              </a:solidFill>
            </a:endParaRPr>
          </a:p>
          <a:p>
            <a:pPr lvl="0">
              <a:buNone/>
            </a:pPr>
            <a:r>
              <a:rPr lang="pt-BR" sz="4800" b="1" dirty="0" smtClean="0">
                <a:solidFill>
                  <a:schemeClr val="tx2"/>
                </a:solidFill>
              </a:rPr>
              <a:t>(imagens: ww</a:t>
            </a:r>
            <a:r>
              <a:rPr lang="pt-BR" sz="4800" dirty="0" smtClean="0">
                <a:solidFill>
                  <a:schemeClr val="tx2"/>
                </a:solidFill>
                <a:hlinkClick r:id="rId2"/>
              </a:rPr>
              <a:t>w.portaldoamaral.com.br</a:t>
            </a:r>
            <a:r>
              <a:rPr lang="pt-BR" sz="4800" dirty="0" smtClean="0">
                <a:solidFill>
                  <a:schemeClr val="tx2"/>
                </a:solidFill>
              </a:rPr>
              <a:t>;www.360°.</a:t>
            </a:r>
            <a:r>
              <a:rPr lang="pt-BR" sz="4800" dirty="0" err="1" smtClean="0">
                <a:solidFill>
                  <a:schemeClr val="tx2"/>
                </a:solidFill>
              </a:rPr>
              <a:t>com.br</a:t>
            </a:r>
            <a:r>
              <a:rPr lang="pt-BR" sz="4800" dirty="0" smtClean="0">
                <a:solidFill>
                  <a:schemeClr val="tx2"/>
                </a:solidFill>
              </a:rPr>
              <a:t>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pt-BR" sz="4900" dirty="0" smtClean="0">
              <a:solidFill>
                <a:schemeClr val="tx2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pt-BR" sz="4900" dirty="0" smtClean="0">
              <a:solidFill>
                <a:schemeClr val="tx2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pt-BR" sz="4900" dirty="0" smtClean="0">
              <a:solidFill>
                <a:schemeClr val="tx2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pt-BR" sz="4900" dirty="0" smtClean="0">
              <a:solidFill>
                <a:schemeClr val="tx2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pt-BR" sz="49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pt-BR" b="1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pt-BR" sz="1200" b="1" dirty="0" smtClean="0">
                <a:solidFill>
                  <a:schemeClr val="tx2"/>
                </a:solidFill>
              </a:rPr>
              <a:t>(</a:t>
            </a:r>
            <a:endParaRPr lang="pt-BR" sz="1200" dirty="0" smtClean="0"/>
          </a:p>
          <a:p>
            <a:pPr marL="0" lvl="0" indent="0">
              <a:buNone/>
            </a:pPr>
            <a:endParaRPr lang="pt-BR" b="1" dirty="0" smtClean="0"/>
          </a:p>
        </p:txBody>
      </p:sp>
      <p:pic>
        <p:nvPicPr>
          <p:cNvPr id="17" name="Imagem 16" descr="Resultado de imagem para agropecuária em Gurupi TO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714488"/>
            <a:ext cx="2071702" cy="16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Imagem 17" descr="http://www.360graus.com.br/extremoss/images/w_h/w_h_obras_peixe_to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7422" y="1714488"/>
            <a:ext cx="1857388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50857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79690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pt-BR" sz="3200" b="1" dirty="0" smtClean="0"/>
              <a:t>Microrregião – </a:t>
            </a:r>
            <a:r>
              <a:rPr lang="pt-BR" sz="3200" b="1" dirty="0" err="1" smtClean="0"/>
              <a:t>Gurupi</a:t>
            </a:r>
            <a:r>
              <a:rPr lang="pt-BR" sz="3200" b="1" dirty="0" smtClean="0"/>
              <a:t>. Complementar com o grupo...</a:t>
            </a:r>
            <a:endParaRPr lang="pt-BR" sz="3200" b="1" dirty="0"/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idx="1"/>
          </p:nvPr>
        </p:nvSpPr>
        <p:spPr>
          <a:xfrm>
            <a:off x="428596" y="1142985"/>
            <a:ext cx="3786214" cy="50006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/>
            <a:r>
              <a:rPr lang="pt-BR" sz="2800" dirty="0" smtClean="0"/>
              <a:t> </a:t>
            </a:r>
            <a:r>
              <a:rPr lang="pt-BR" dirty="0" smtClean="0"/>
              <a:t>Potencialidades </a:t>
            </a:r>
            <a:endParaRPr lang="pt-BR" dirty="0"/>
          </a:p>
        </p:txBody>
      </p:sp>
      <p:sp>
        <p:nvSpPr>
          <p:cNvPr id="10" name="Espaço Reservado para Texto 9"/>
          <p:cNvSpPr>
            <a:spLocks noGrp="1"/>
          </p:cNvSpPr>
          <p:nvPr>
            <p:ph type="body" sz="quarter" idx="3"/>
          </p:nvPr>
        </p:nvSpPr>
        <p:spPr>
          <a:xfrm>
            <a:off x="4357686" y="1142984"/>
            <a:ext cx="4327527" cy="50006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pt-BR" dirty="0" smtClean="0"/>
              <a:t>Demandas</a:t>
            </a:r>
            <a:endParaRPr lang="pt-BR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286248" y="1714488"/>
            <a:ext cx="4429156" cy="464347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2000" dirty="0" smtClean="0">
                <a:solidFill>
                  <a:schemeClr val="tx2"/>
                </a:solidFill>
              </a:rPr>
              <a:t>.</a:t>
            </a:r>
          </a:p>
          <a:p>
            <a:pPr marL="0" lvl="0" indent="0" algn="just">
              <a:buNone/>
            </a:pPr>
            <a:endParaRPr lang="pt-BR" sz="1900" dirty="0">
              <a:solidFill>
                <a:schemeClr val="tx2"/>
              </a:solidFill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500034" y="3643314"/>
            <a:ext cx="40719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sz="1200" b="1" dirty="0" smtClean="0"/>
          </a:p>
          <a:p>
            <a:pPr algn="just"/>
            <a:endParaRPr lang="pt-BR" sz="1200" b="1" dirty="0" smtClean="0"/>
          </a:p>
          <a:p>
            <a:pPr lvl="0" algn="just"/>
            <a:endParaRPr lang="pt-BR" sz="1200" dirty="0">
              <a:solidFill>
                <a:schemeClr val="tx2"/>
              </a:solidFill>
            </a:endParaRPr>
          </a:p>
        </p:txBody>
      </p:sp>
      <p:sp>
        <p:nvSpPr>
          <p:cNvPr id="2052" name="AutoShape 4" descr="Resultado de imagem para Araguaína T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054" name="AutoShape 6" descr="Resultado de imagem para Araguaína T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2" name="Espaço Reservado para Conteúdo 11"/>
          <p:cNvSpPr>
            <a:spLocks noGrp="1"/>
          </p:cNvSpPr>
          <p:nvPr>
            <p:ph sz="half" idx="2"/>
          </p:nvPr>
        </p:nvSpPr>
        <p:spPr>
          <a:xfrm>
            <a:off x="428596" y="1643050"/>
            <a:ext cx="3857652" cy="4522792"/>
          </a:xfrm>
        </p:spPr>
        <p:txBody>
          <a:bodyPr>
            <a:normAutofit fontScale="25000" lnSpcReduction="20000"/>
          </a:bodyPr>
          <a:lstStyle/>
          <a:p>
            <a:pPr marL="0" lvl="0" indent="0">
              <a:buNone/>
            </a:pPr>
            <a:endParaRPr lang="pt-BR" b="1" dirty="0" smtClean="0"/>
          </a:p>
          <a:p>
            <a:pPr marL="0" lvl="0" indent="0">
              <a:buNone/>
            </a:pPr>
            <a:endParaRPr lang="pt-BR" b="1" dirty="0" smtClean="0"/>
          </a:p>
          <a:p>
            <a:pPr marL="0" lvl="0" indent="0">
              <a:buNone/>
            </a:pPr>
            <a:endParaRPr lang="pt-BR" b="1" dirty="0" smtClean="0"/>
          </a:p>
          <a:p>
            <a:pPr lvl="0">
              <a:buNone/>
            </a:pPr>
            <a:endParaRPr lang="pt-BR" dirty="0" smtClean="0">
              <a:solidFill>
                <a:schemeClr val="tx2"/>
              </a:solidFill>
            </a:endParaRPr>
          </a:p>
          <a:p>
            <a:pPr lvl="0">
              <a:buNone/>
            </a:pPr>
            <a:endParaRPr lang="pt-BR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pt-BR" dirty="0" smtClean="0"/>
              <a:t>     </a:t>
            </a:r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 marL="88900" indent="-88900">
              <a:lnSpc>
                <a:spcPct val="120000"/>
              </a:lnSpc>
              <a:spcBef>
                <a:spcPts val="0"/>
              </a:spcBef>
              <a:buNone/>
            </a:pPr>
            <a:r>
              <a:rPr lang="pt-BR" sz="3400" dirty="0" smtClean="0"/>
              <a:t>  </a:t>
            </a:r>
          </a:p>
          <a:p>
            <a:pPr marL="88900" indent="-88900">
              <a:lnSpc>
                <a:spcPct val="120000"/>
              </a:lnSpc>
              <a:spcBef>
                <a:spcPts val="0"/>
              </a:spcBef>
              <a:buNone/>
            </a:pPr>
            <a:endParaRPr lang="pt-BR" sz="3400" dirty="0" smtClean="0">
              <a:solidFill>
                <a:schemeClr val="tx2"/>
              </a:solidFill>
            </a:endParaRPr>
          </a:p>
          <a:p>
            <a:pPr marL="88900" indent="-88900">
              <a:lnSpc>
                <a:spcPct val="120000"/>
              </a:lnSpc>
              <a:spcBef>
                <a:spcPts val="0"/>
              </a:spcBef>
              <a:buNone/>
            </a:pPr>
            <a:endParaRPr lang="pt-BR" sz="4900" dirty="0" smtClean="0">
              <a:solidFill>
                <a:schemeClr val="tx2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pt-BR" sz="4900" dirty="0" smtClean="0">
              <a:solidFill>
                <a:schemeClr val="tx2"/>
              </a:solidFill>
            </a:endParaRPr>
          </a:p>
          <a:p>
            <a:pPr lvl="0">
              <a:buNone/>
            </a:pPr>
            <a:endParaRPr lang="pt-BR" sz="5400" b="1" dirty="0" smtClean="0"/>
          </a:p>
          <a:p>
            <a:pPr lvl="0">
              <a:buNone/>
            </a:pPr>
            <a:endParaRPr lang="pt-BR" sz="5400" b="1" dirty="0" smtClean="0"/>
          </a:p>
          <a:p>
            <a:pPr lvl="0">
              <a:buNone/>
            </a:pPr>
            <a:endParaRPr lang="pt-BR" sz="5400" b="1" dirty="0" smtClean="0"/>
          </a:p>
          <a:p>
            <a:pPr lvl="0">
              <a:buNone/>
            </a:pPr>
            <a:endParaRPr lang="pt-BR" sz="5400" b="1" dirty="0" smtClean="0"/>
          </a:p>
          <a:p>
            <a:pPr lvl="0">
              <a:buNone/>
            </a:pPr>
            <a:endParaRPr lang="pt-BR" sz="5400" b="1" dirty="0" smtClean="0">
              <a:solidFill>
                <a:schemeClr val="tx2"/>
              </a:solidFill>
            </a:endParaRPr>
          </a:p>
          <a:p>
            <a:pPr lvl="0">
              <a:buNone/>
            </a:pPr>
            <a:r>
              <a:rPr lang="pt-BR" sz="4800" b="1" dirty="0" smtClean="0">
                <a:solidFill>
                  <a:schemeClr val="tx2"/>
                </a:solidFill>
              </a:rPr>
              <a:t>(imagens: ww</a:t>
            </a:r>
            <a:r>
              <a:rPr lang="pt-BR" sz="4800" dirty="0" smtClean="0">
                <a:solidFill>
                  <a:schemeClr val="tx2"/>
                </a:solidFill>
                <a:hlinkClick r:id="rId2"/>
              </a:rPr>
              <a:t>w.portaldoamaral.com.br</a:t>
            </a:r>
            <a:r>
              <a:rPr lang="pt-BR" sz="4800" dirty="0" smtClean="0">
                <a:solidFill>
                  <a:schemeClr val="tx2"/>
                </a:solidFill>
              </a:rPr>
              <a:t>;www.360°.</a:t>
            </a:r>
            <a:r>
              <a:rPr lang="pt-BR" sz="4800" dirty="0" err="1" smtClean="0">
                <a:solidFill>
                  <a:schemeClr val="tx2"/>
                </a:solidFill>
              </a:rPr>
              <a:t>com.br</a:t>
            </a:r>
            <a:r>
              <a:rPr lang="pt-BR" sz="4800" dirty="0" smtClean="0">
                <a:solidFill>
                  <a:schemeClr val="tx2"/>
                </a:solidFill>
              </a:rPr>
              <a:t>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pt-BR" sz="4900" dirty="0" smtClean="0">
              <a:solidFill>
                <a:schemeClr val="tx2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pt-BR" sz="4900" dirty="0" smtClean="0">
              <a:solidFill>
                <a:schemeClr val="tx2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pt-BR" sz="4900" dirty="0" smtClean="0">
              <a:solidFill>
                <a:schemeClr val="tx2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pt-BR" sz="4900" dirty="0" smtClean="0">
              <a:solidFill>
                <a:schemeClr val="tx2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pt-BR" sz="49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pt-BR" b="1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pt-BR" sz="1200" b="1" dirty="0" smtClean="0">
                <a:solidFill>
                  <a:schemeClr val="tx2"/>
                </a:solidFill>
              </a:rPr>
              <a:t>(</a:t>
            </a:r>
            <a:endParaRPr lang="pt-BR" sz="1200" dirty="0" smtClean="0"/>
          </a:p>
          <a:p>
            <a:pPr marL="0" lvl="0" indent="0">
              <a:buNone/>
            </a:pPr>
            <a:endParaRPr lang="pt-BR" b="1" dirty="0" smtClean="0"/>
          </a:p>
        </p:txBody>
      </p:sp>
      <p:pic>
        <p:nvPicPr>
          <p:cNvPr id="17" name="Imagem 16" descr="Resultado de imagem para agropecuária em Gurupi TO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714488"/>
            <a:ext cx="2071702" cy="16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Imagem 17" descr="http://www.360graus.com.br/extremoss/images/w_h/w_h_obras_peixe_to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7422" y="1714488"/>
            <a:ext cx="1857388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50857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85720" y="274638"/>
            <a:ext cx="8358246" cy="101122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marL="179388"/>
            <a:r>
              <a:rPr lang="pt-BR" sz="3200" b="1" dirty="0" smtClean="0">
                <a:solidFill>
                  <a:schemeClr val="tx2"/>
                </a:solidFill>
              </a:rPr>
              <a:t>Ressignificação Curricular para efetivação de uma Educação  Integral e Humanizada</a:t>
            </a:r>
            <a:endParaRPr lang="pt-BR" sz="3200" dirty="0">
              <a:solidFill>
                <a:schemeClr val="tx2"/>
              </a:solidFill>
            </a:endParaRPr>
          </a:p>
        </p:txBody>
      </p:sp>
      <p:sp>
        <p:nvSpPr>
          <p:cNvPr id="7" name="Espaço Reservado para Conteúdo 6"/>
          <p:cNvSpPr>
            <a:spLocks noGrp="1"/>
          </p:cNvSpPr>
          <p:nvPr>
            <p:ph idx="1"/>
          </p:nvPr>
        </p:nvSpPr>
        <p:spPr>
          <a:xfrm>
            <a:off x="285720" y="1428736"/>
            <a:ext cx="8358246" cy="492922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pt-BR" dirty="0" smtClean="0">
                <a:solidFill>
                  <a:schemeClr val="tx2"/>
                </a:solidFill>
              </a:rPr>
              <a:t>    A nova proposta curricular da Unidade  Escolar demanda um novo olhar para o PPP quanto a (os):</a:t>
            </a:r>
          </a:p>
          <a:p>
            <a:r>
              <a:rPr lang="pt-BR" dirty="0" smtClean="0">
                <a:solidFill>
                  <a:schemeClr val="tx2"/>
                </a:solidFill>
              </a:rPr>
              <a:t>Conceitos</a:t>
            </a:r>
            <a:r>
              <a:rPr lang="pt-BR" sz="2800" dirty="0" smtClean="0">
                <a:solidFill>
                  <a:schemeClr val="tx2"/>
                </a:solidFill>
              </a:rPr>
              <a:t>(Marco referencial)</a:t>
            </a:r>
          </a:p>
          <a:p>
            <a:r>
              <a:rPr lang="pt-BR" dirty="0" smtClean="0">
                <a:solidFill>
                  <a:schemeClr val="tx2"/>
                </a:solidFill>
              </a:rPr>
              <a:t>A escola que temos (</a:t>
            </a:r>
            <a:r>
              <a:rPr lang="pt-BR" sz="2800" dirty="0" smtClean="0">
                <a:solidFill>
                  <a:schemeClr val="tx2"/>
                </a:solidFill>
              </a:rPr>
              <a:t>Marco</a:t>
            </a:r>
            <a:r>
              <a:rPr lang="pt-BR" dirty="0" smtClean="0">
                <a:solidFill>
                  <a:schemeClr val="tx2"/>
                </a:solidFill>
              </a:rPr>
              <a:t> </a:t>
            </a:r>
            <a:r>
              <a:rPr lang="pt-BR" sz="2800" dirty="0" smtClean="0">
                <a:solidFill>
                  <a:schemeClr val="tx2"/>
                </a:solidFill>
              </a:rPr>
              <a:t>situacional)</a:t>
            </a:r>
          </a:p>
          <a:p>
            <a:r>
              <a:rPr lang="pt-BR" dirty="0" smtClean="0">
                <a:solidFill>
                  <a:schemeClr val="tx2"/>
                </a:solidFill>
              </a:rPr>
              <a:t>A escola que queremos </a:t>
            </a:r>
            <a:r>
              <a:rPr lang="pt-BR" sz="2800" dirty="0" smtClean="0">
                <a:solidFill>
                  <a:schemeClr val="tx2"/>
                </a:solidFill>
              </a:rPr>
              <a:t>(Marco filosófico)</a:t>
            </a:r>
          </a:p>
          <a:p>
            <a:r>
              <a:rPr lang="pt-BR" dirty="0" smtClean="0">
                <a:solidFill>
                  <a:schemeClr val="tx2"/>
                </a:solidFill>
              </a:rPr>
              <a:t>Os procedimentos estratégicos para se chegar ao ideal </a:t>
            </a:r>
            <a:r>
              <a:rPr lang="pt-BR" sz="2800" dirty="0" smtClean="0">
                <a:solidFill>
                  <a:schemeClr val="tx2"/>
                </a:solidFill>
              </a:rPr>
              <a:t>(Marco Operativo)</a:t>
            </a:r>
          </a:p>
          <a:p>
            <a:r>
              <a:rPr lang="pt-BR" dirty="0" smtClean="0">
                <a:solidFill>
                  <a:schemeClr val="tx2"/>
                </a:solidFill>
              </a:rPr>
              <a:t>Diagnóstico </a:t>
            </a:r>
            <a:r>
              <a:rPr lang="pt-BR" sz="1900" dirty="0" smtClean="0">
                <a:solidFill>
                  <a:schemeClr val="tx2"/>
                </a:solidFill>
              </a:rPr>
              <a:t>(a realidade base para a definição dos objetivos)</a:t>
            </a:r>
          </a:p>
          <a:p>
            <a:r>
              <a:rPr lang="pt-BR" dirty="0" smtClean="0">
                <a:solidFill>
                  <a:schemeClr val="tx2"/>
                </a:solidFill>
              </a:rPr>
              <a:t>Planejamento/Plano de Ação </a:t>
            </a:r>
            <a:r>
              <a:rPr lang="pt-BR" sz="1900" dirty="0" smtClean="0">
                <a:solidFill>
                  <a:schemeClr val="tx2"/>
                </a:solidFill>
              </a:rPr>
              <a:t>(é a definição do que vai ser feito e dos meios; </a:t>
            </a:r>
            <a:r>
              <a:rPr lang="pt-BR" sz="1900" i="1" dirty="0" smtClean="0">
                <a:solidFill>
                  <a:schemeClr val="tx2"/>
                </a:solidFill>
              </a:rPr>
              <a:t>é a proposta de ação para sanar (satisfazer) as necessidades apresentadas pelo </a:t>
            </a:r>
            <a:r>
              <a:rPr lang="pt-BR" sz="1900" i="1" dirty="0" smtClean="0">
                <a:solidFill>
                  <a:schemeClr val="tx2"/>
                </a:solidFill>
                <a:hlinkClick r:id="rId2" tooltip="Nosso Glossário: Diagnóstico"/>
              </a:rPr>
              <a:t>Diagnóstico</a:t>
            </a:r>
            <a:r>
              <a:rPr lang="pt-BR" sz="1900" i="1" dirty="0" smtClean="0">
                <a:solidFill>
                  <a:schemeClr val="tx2"/>
                </a:solidFill>
              </a:rPr>
              <a:t> (</a:t>
            </a:r>
            <a:r>
              <a:rPr lang="pt-BR" sz="1900" i="1" dirty="0" err="1" smtClean="0">
                <a:solidFill>
                  <a:schemeClr val="tx2"/>
                </a:solidFill>
              </a:rPr>
              <a:t>Gandin</a:t>
            </a:r>
            <a:r>
              <a:rPr lang="pt-BR" sz="1900" i="1" dirty="0" smtClean="0">
                <a:solidFill>
                  <a:schemeClr val="tx2"/>
                </a:solidFill>
              </a:rPr>
              <a:t>,1991:45)</a:t>
            </a:r>
            <a:endParaRPr lang="pt-BR" sz="1900" dirty="0" smtClean="0">
              <a:solidFill>
                <a:schemeClr val="tx2"/>
              </a:solidFill>
            </a:endParaRPr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57090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642910" y="1285860"/>
            <a:ext cx="7776864" cy="3960440"/>
          </a:xfrm>
        </p:spPr>
        <p:txBody>
          <a:bodyPr>
            <a:normAutofit/>
          </a:bodyPr>
          <a:lstStyle/>
          <a:p>
            <a:pPr lvl="1">
              <a:buNone/>
            </a:pPr>
            <a:r>
              <a:rPr lang="pt-BR" sz="3600" dirty="0" smtClean="0"/>
              <a:t>Prática</a:t>
            </a:r>
            <a:endParaRPr lang="pt-BR" sz="3600" dirty="0"/>
          </a:p>
        </p:txBody>
      </p:sp>
      <p:pic>
        <p:nvPicPr>
          <p:cNvPr id="6" name="Picture 2" descr="http://1.bp.blogspot.com/-2FSVxhUnmJo/U0ykV74iXdI/AAAAAAAADpQ/Hh_6eKx4Ycg/s1600/407535_360965333915082_1566000273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2071678"/>
            <a:ext cx="3357586" cy="33575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57090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sz="half" idx="1"/>
          </p:nvPr>
        </p:nvSpPr>
        <p:spPr>
          <a:xfrm rot="16200000">
            <a:off x="-2036015" y="2821777"/>
            <a:ext cx="5715040" cy="92869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algn="ctr">
              <a:buNone/>
            </a:pPr>
            <a:endParaRPr lang="pt-BR" sz="4400" b="1" dirty="0" smtClean="0">
              <a:solidFill>
                <a:schemeClr val="tx2"/>
              </a:solidFill>
            </a:endParaRPr>
          </a:p>
          <a:p>
            <a:pPr algn="ctr">
              <a:buNone/>
            </a:pPr>
            <a:r>
              <a:rPr lang="pt-BR" sz="11100" b="1" dirty="0" smtClean="0">
                <a:solidFill>
                  <a:schemeClr val="tx2"/>
                </a:solidFill>
              </a:rPr>
              <a:t>Ressignificação curricular no Brasil</a:t>
            </a:r>
          </a:p>
          <a:p>
            <a:pPr lvl="0" algn="ctr">
              <a:buNone/>
            </a:pPr>
            <a:r>
              <a:rPr lang="pt-BR" sz="3200" b="1" dirty="0" smtClean="0">
                <a:solidFill>
                  <a:schemeClr val="tx2"/>
                </a:solidFill>
              </a:rPr>
              <a:t>     </a:t>
            </a:r>
            <a:endParaRPr lang="pt-BR" sz="3200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sz="half" idx="2"/>
          </p:nvPr>
        </p:nvSpPr>
        <p:spPr>
          <a:xfrm>
            <a:off x="1357290" y="428604"/>
            <a:ext cx="7286676" cy="5643602"/>
          </a:xfrm>
        </p:spPr>
        <p:txBody>
          <a:bodyPr>
            <a:noAutofit/>
          </a:bodyPr>
          <a:lstStyle/>
          <a:p>
            <a:pPr marL="0" lvl="0" indent="0" algn="just"/>
            <a:r>
              <a:rPr lang="pt-BR" sz="2000" dirty="0" smtClean="0">
                <a:solidFill>
                  <a:schemeClr val="tx2"/>
                </a:solidFill>
              </a:rPr>
              <a:t> Construção de uma Base Nacional Comum Curricular.</a:t>
            </a:r>
            <a:endParaRPr lang="pt-BR" sz="2000" b="1" dirty="0" smtClean="0">
              <a:solidFill>
                <a:schemeClr val="tx2"/>
              </a:solidFill>
            </a:endParaRPr>
          </a:p>
          <a:p>
            <a:pPr marL="0" lvl="0" indent="0" algn="just"/>
            <a:r>
              <a:rPr lang="pt-BR" sz="2000" dirty="0" smtClean="0">
                <a:solidFill>
                  <a:schemeClr val="tx2"/>
                </a:solidFill>
              </a:rPr>
              <a:t> A Base é uma conquista social. Sua construção é crucial para o entendimento nacional em  torno do que é importante no processo de desenvolvimento dos estudantes brasileiros da Educação Básica. </a:t>
            </a:r>
            <a:endParaRPr lang="pt-BR" sz="2000" b="1" dirty="0" smtClean="0">
              <a:solidFill>
                <a:schemeClr val="tx2"/>
              </a:solidFill>
            </a:endParaRPr>
          </a:p>
          <a:p>
            <a:pPr marL="0" lvl="0" indent="0" algn="just"/>
            <a:r>
              <a:rPr lang="pt-BR" sz="2000" dirty="0" smtClean="0">
                <a:solidFill>
                  <a:schemeClr val="tx2"/>
                </a:solidFill>
              </a:rPr>
              <a:t> A necessidade de criação de uma Base Nacional Comum reza na Constituição Federal, de 1988, no Art. 210. Anos depois, na Lei de Diretrizes e Bases da Educação Nacional (LDBEN nº 9394/96), em seu artigo 26.</a:t>
            </a:r>
          </a:p>
          <a:p>
            <a:pPr marL="0" lvl="0" indent="0" algn="just"/>
            <a:r>
              <a:rPr lang="pt-BR" sz="2000" dirty="0" smtClean="0">
                <a:solidFill>
                  <a:schemeClr val="tx2"/>
                </a:solidFill>
              </a:rPr>
              <a:t> As Diretrizes Curriculares Nacionais da Educação Básica (DCNEB em 2012) efetiva e detalha a BNCC.</a:t>
            </a:r>
          </a:p>
          <a:p>
            <a:pPr marL="0" indent="0" algn="just">
              <a:buNone/>
            </a:pPr>
            <a:r>
              <a:rPr lang="pt-BR" sz="2000" i="1" dirty="0" smtClean="0">
                <a:solidFill>
                  <a:schemeClr val="tx2"/>
                </a:solidFill>
              </a:rPr>
              <a:t>“entende – se BNCC como  conhecimentos, saberes e valores produzidos culturalmente, expressos nas políticas públicas e que são gerados nas instituições produtoras do conhecimento científico e tecnológico; no mundo do trabalho; no desenvolvimento das linguagens; nas atividades desportivas e corporais; na produção artística; nas formas diversas de exercício da cidadania; nos movimentos sociais (Parecer CNE/CEB nº 07/2010, p. 31)”.</a:t>
            </a:r>
          </a:p>
          <a:p>
            <a:pPr marL="0" lvl="0" indent="0" algn="just"/>
            <a:endParaRPr lang="pt-BR" sz="19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857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14282" y="274638"/>
            <a:ext cx="8429684" cy="136841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179388"/>
            <a:r>
              <a:rPr lang="pt-BR" sz="2400" b="1" dirty="0" smtClean="0">
                <a:solidFill>
                  <a:schemeClr val="tx2"/>
                </a:solidFill>
              </a:rPr>
              <a:t>A escola e sua função social, a serviço</a:t>
            </a:r>
            <a:br>
              <a:rPr lang="pt-BR" sz="2400" b="1" dirty="0" smtClean="0">
                <a:solidFill>
                  <a:schemeClr val="tx2"/>
                </a:solidFill>
              </a:rPr>
            </a:br>
            <a:r>
              <a:rPr lang="pt-BR" sz="2400" b="1" dirty="0" smtClean="0">
                <a:solidFill>
                  <a:schemeClr val="tx2"/>
                </a:solidFill>
              </a:rPr>
              <a:t>da garantia dos direitos e objetivos de aprendizagem e do desenvolvimento dos alunos, do desenvolvimento do município e da qualidade de vida das pessoas. </a:t>
            </a:r>
            <a:endParaRPr lang="pt-BR" sz="2400" b="1" dirty="0">
              <a:solidFill>
                <a:schemeClr val="tx2"/>
              </a:solidFill>
            </a:endParaRPr>
          </a:p>
        </p:txBody>
      </p:sp>
      <p:sp>
        <p:nvSpPr>
          <p:cNvPr id="7" name="Espaço Reservado para Conteúdo 6"/>
          <p:cNvSpPr>
            <a:spLocks noGrp="1"/>
          </p:cNvSpPr>
          <p:nvPr>
            <p:ph idx="1"/>
          </p:nvPr>
        </p:nvSpPr>
        <p:spPr>
          <a:xfrm>
            <a:off x="285720" y="1785926"/>
            <a:ext cx="8401080" cy="435771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342900" lvl="1" indent="-342900">
              <a:buNone/>
            </a:pPr>
            <a:r>
              <a:rPr lang="pt-BR" sz="2900" b="1" dirty="0" smtClean="0">
                <a:solidFill>
                  <a:schemeClr val="tx2"/>
                </a:solidFill>
              </a:rPr>
              <a:t>      REFLEXÃO: 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pt-BR" sz="3000" dirty="0" smtClean="0">
                <a:solidFill>
                  <a:schemeClr val="tx2"/>
                </a:solidFill>
              </a:rPr>
              <a:t>Escolha uma determinada </a:t>
            </a:r>
            <a:r>
              <a:rPr lang="pt-BR" sz="3000" b="1" dirty="0" smtClean="0">
                <a:solidFill>
                  <a:schemeClr val="tx2"/>
                </a:solidFill>
              </a:rPr>
              <a:t>escola</a:t>
            </a:r>
            <a:r>
              <a:rPr lang="pt-BR" sz="3000" dirty="0" smtClean="0">
                <a:solidFill>
                  <a:schemeClr val="tx2"/>
                </a:solidFill>
              </a:rPr>
              <a:t> de um determinado município que você trabalha, ou já trabalhou e a tenha como referência neste trabalho...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pt-BR" sz="2900" dirty="0" smtClean="0">
              <a:solidFill>
                <a:schemeClr val="tx2"/>
              </a:solidFill>
            </a:endParaRPr>
          </a:p>
          <a:p>
            <a:pPr marL="342900" lvl="1" indent="-342900">
              <a:buFont typeface="Arial" pitchFamily="34" charset="0"/>
              <a:buChar char="•"/>
            </a:pPr>
            <a:r>
              <a:rPr lang="pt-BR" sz="3000" dirty="0" smtClean="0">
                <a:solidFill>
                  <a:schemeClr val="tx2"/>
                </a:solidFill>
              </a:rPr>
              <a:t>Esta escola está a serviço de quem? </a:t>
            </a:r>
            <a:r>
              <a:rPr lang="pt-BR" sz="2100" dirty="0" smtClean="0">
                <a:solidFill>
                  <a:schemeClr val="tx2"/>
                </a:solidFill>
              </a:rPr>
              <a:t>(registrar a fala do grupo)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pt-BR" sz="3000" dirty="0" smtClean="0">
                <a:solidFill>
                  <a:schemeClr val="tx2"/>
                </a:solidFill>
              </a:rPr>
              <a:t>Que currículo temos nesta escola? </a:t>
            </a:r>
            <a:r>
              <a:rPr lang="pt-BR" sz="2100" dirty="0" smtClean="0">
                <a:solidFill>
                  <a:schemeClr val="tx2"/>
                </a:solidFill>
              </a:rPr>
              <a:t>(registrar a fala do grupo)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pt-BR" sz="3000" dirty="0" smtClean="0">
                <a:solidFill>
                  <a:schemeClr val="tx2"/>
                </a:solidFill>
              </a:rPr>
              <a:t>Como este currículo tem contribuído para o desenvolvimento pessoal, social, cultural, político e econômico desta comunidade? </a:t>
            </a:r>
            <a:r>
              <a:rPr lang="pt-BR" sz="2100" dirty="0" smtClean="0">
                <a:solidFill>
                  <a:schemeClr val="tx2"/>
                </a:solidFill>
              </a:rPr>
              <a:t>(registrar a fala do grupo)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pt-BR" sz="3000" dirty="0" smtClean="0">
                <a:solidFill>
                  <a:schemeClr val="tx2"/>
                </a:solidFill>
              </a:rPr>
              <a:t>Que influência esta escola está exercendo na construção da e ou efetivação da cidadania de seus alunos e pessoas da comunidade? </a:t>
            </a:r>
            <a:r>
              <a:rPr lang="pt-BR" sz="2300" dirty="0" smtClean="0">
                <a:solidFill>
                  <a:schemeClr val="tx2"/>
                </a:solidFill>
              </a:rPr>
              <a:t>(registrar a fala do grupo)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pt-BR" sz="2900" dirty="0" smtClean="0">
                <a:solidFill>
                  <a:schemeClr val="tx2"/>
                </a:solidFill>
              </a:rPr>
              <a:t> </a:t>
            </a:r>
            <a:r>
              <a:rPr lang="pt-BR" sz="3000" dirty="0" smtClean="0">
                <a:solidFill>
                  <a:schemeClr val="tx2"/>
                </a:solidFill>
              </a:rPr>
              <a:t>Como esta escola tem contribuído para melhoria da qualidade de vida das pessoas? </a:t>
            </a:r>
            <a:r>
              <a:rPr lang="pt-BR" sz="3200" dirty="0" smtClean="0">
                <a:solidFill>
                  <a:schemeClr val="tx2"/>
                </a:solidFill>
              </a:rPr>
              <a:t>(</a:t>
            </a:r>
            <a:r>
              <a:rPr lang="pt-BR" sz="2300" dirty="0" smtClean="0">
                <a:solidFill>
                  <a:schemeClr val="tx2"/>
                </a:solidFill>
              </a:rPr>
              <a:t>registrar a fala do grupo)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57090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85720" y="274638"/>
            <a:ext cx="8358246" cy="115409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179388"/>
            <a:r>
              <a:rPr lang="pt-BR" sz="3200" b="1" dirty="0" smtClean="0">
                <a:solidFill>
                  <a:schemeClr val="tx2"/>
                </a:solidFill>
              </a:rPr>
              <a:t>Ressignificação Curricular para efetivação de uma Educação  Integral e Humanizada</a:t>
            </a:r>
            <a:endParaRPr lang="pt-BR" sz="3200" dirty="0">
              <a:solidFill>
                <a:schemeClr val="tx2"/>
              </a:solidFill>
            </a:endParaRPr>
          </a:p>
        </p:txBody>
      </p:sp>
      <p:sp>
        <p:nvSpPr>
          <p:cNvPr id="7" name="Espaço Reservado para Conteúdo 6"/>
          <p:cNvSpPr>
            <a:spLocks noGrp="1"/>
          </p:cNvSpPr>
          <p:nvPr>
            <p:ph idx="1"/>
          </p:nvPr>
        </p:nvSpPr>
        <p:spPr>
          <a:xfrm>
            <a:off x="285720" y="1571612"/>
            <a:ext cx="8401080" cy="442915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>
              <a:buNone/>
            </a:pPr>
            <a:endParaRPr lang="pt-BR" sz="2000" dirty="0" smtClean="0">
              <a:solidFill>
                <a:schemeClr val="tx2"/>
              </a:solidFill>
            </a:endParaRPr>
          </a:p>
          <a:p>
            <a:pPr lvl="0"/>
            <a:r>
              <a:rPr lang="pt-BR" sz="2400" dirty="0" smtClean="0">
                <a:solidFill>
                  <a:schemeClr val="tx2"/>
                </a:solidFill>
              </a:rPr>
              <a:t>O objetivo da secretaria de Educação é trabalhar a parte diversificada com foco no desenvolvimento local, regional, estadual e a melhoria da qualidade de vida das pessoas. Para tanto é necessário conhecer as potencialidades e demandas </a:t>
            </a:r>
            <a:r>
              <a:rPr lang="pt-BR" sz="1600" dirty="0" smtClean="0">
                <a:solidFill>
                  <a:schemeClr val="tx2"/>
                </a:solidFill>
              </a:rPr>
              <a:t>(fragilidades e fraquezas) </a:t>
            </a:r>
            <a:r>
              <a:rPr lang="pt-BR" sz="2400" dirty="0" smtClean="0">
                <a:solidFill>
                  <a:schemeClr val="tx2"/>
                </a:solidFill>
              </a:rPr>
              <a:t>da microrregião, município, comunidade e unidade escolar para definição de quais objetos de estudos serão abordados nos Projetos Escolares Interdisciplinares.</a:t>
            </a:r>
          </a:p>
          <a:p>
            <a:pPr lvl="0">
              <a:buNone/>
            </a:pPr>
            <a:endParaRPr lang="pt-BR" dirty="0" smtClean="0">
              <a:solidFill>
                <a:schemeClr val="tx2"/>
              </a:solidFill>
            </a:endParaRPr>
          </a:p>
          <a:p>
            <a:pPr lvl="0"/>
            <a:endParaRPr lang="pt-BR" sz="2300" dirty="0" smtClean="0">
              <a:solidFill>
                <a:schemeClr val="tx2"/>
              </a:solidFill>
            </a:endParaRPr>
          </a:p>
          <a:p>
            <a:pPr lvl="0">
              <a:buNone/>
            </a:pPr>
            <a:endParaRPr lang="pt-BR" dirty="0" smtClean="0"/>
          </a:p>
          <a:p>
            <a:pPr lvl="0"/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57090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Conteúdo 6"/>
          <p:cNvSpPr>
            <a:spLocks noGrp="1"/>
          </p:cNvSpPr>
          <p:nvPr>
            <p:ph idx="1"/>
          </p:nvPr>
        </p:nvSpPr>
        <p:spPr>
          <a:xfrm>
            <a:off x="285720" y="1571612"/>
            <a:ext cx="8358246" cy="478634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endParaRPr lang="pt-BR" sz="2800" dirty="0" smtClean="0">
              <a:solidFill>
                <a:schemeClr val="tx2"/>
              </a:solidFill>
            </a:endParaRPr>
          </a:p>
          <a:p>
            <a:r>
              <a:rPr lang="pt-BR" sz="2800" dirty="0" smtClean="0">
                <a:solidFill>
                  <a:schemeClr val="tx2"/>
                </a:solidFill>
              </a:rPr>
              <a:t>Trabalho em grupo de 05 componentes</a:t>
            </a:r>
          </a:p>
          <a:p>
            <a:r>
              <a:rPr lang="pt-BR" sz="2800" dirty="0" smtClean="0">
                <a:solidFill>
                  <a:schemeClr val="tx2"/>
                </a:solidFill>
              </a:rPr>
              <a:t>Desafio... </a:t>
            </a:r>
            <a:r>
              <a:rPr lang="pt-BR" sz="2800" b="1" dirty="0" smtClean="0">
                <a:solidFill>
                  <a:schemeClr val="tx2"/>
                </a:solidFill>
              </a:rPr>
              <a:t>Elaborar um objetivo de aprendizagem da parte diversificada para ser alcançado com turmas de Ensino Médio!</a:t>
            </a:r>
          </a:p>
          <a:p>
            <a:r>
              <a:rPr lang="pt-BR" sz="2800" dirty="0" smtClean="0">
                <a:solidFill>
                  <a:schemeClr val="tx2"/>
                </a:solidFill>
              </a:rPr>
              <a:t>Passo a passo...</a:t>
            </a:r>
          </a:p>
          <a:p>
            <a:pPr>
              <a:buNone/>
            </a:pPr>
            <a:r>
              <a:rPr lang="pt-BR" sz="2800" dirty="0" smtClean="0">
                <a:solidFill>
                  <a:schemeClr val="tx2"/>
                </a:solidFill>
              </a:rPr>
              <a:t>1 – Fazer leitura (re) dos textos que se referem a: parte diversificada, eixos integradores, projetos escolares interdisciplinares, potencialidades e demandas da microrregião, município, comunidades e unidade escolar e seus respectivos objetos de estudos.</a:t>
            </a:r>
          </a:p>
          <a:p>
            <a:pPr>
              <a:buNone/>
            </a:pPr>
            <a:endParaRPr lang="pt-BR" dirty="0"/>
          </a:p>
        </p:txBody>
      </p:sp>
      <p:sp>
        <p:nvSpPr>
          <p:cNvPr id="5" name="Seta para a direita 4"/>
          <p:cNvSpPr/>
          <p:nvPr/>
        </p:nvSpPr>
        <p:spPr>
          <a:xfrm>
            <a:off x="357158" y="285728"/>
            <a:ext cx="2071702" cy="1143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bg1"/>
                </a:solidFill>
              </a:rPr>
              <a:t>Ressignificação Curricular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6" name="Seta para a direita 5"/>
          <p:cNvSpPr/>
          <p:nvPr/>
        </p:nvSpPr>
        <p:spPr>
          <a:xfrm>
            <a:off x="2500298" y="285728"/>
            <a:ext cx="2000264" cy="12144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Eixos </a:t>
            </a:r>
            <a:r>
              <a:rPr lang="pt-BR" b="1" dirty="0" smtClean="0"/>
              <a:t>Integradores</a:t>
            </a:r>
            <a:endParaRPr lang="pt-BR" b="1" dirty="0"/>
          </a:p>
        </p:txBody>
      </p:sp>
      <p:sp>
        <p:nvSpPr>
          <p:cNvPr id="8" name="Seta para a direita 7"/>
          <p:cNvSpPr/>
          <p:nvPr/>
        </p:nvSpPr>
        <p:spPr>
          <a:xfrm>
            <a:off x="4572000" y="214290"/>
            <a:ext cx="4071966" cy="12858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Projetos Escolares Interdisciplinares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xmlns="" val="331094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15370" cy="115409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179388"/>
            <a:r>
              <a:rPr lang="pt-BR" sz="3200" b="1" dirty="0" smtClean="0">
                <a:solidFill>
                  <a:schemeClr val="tx2"/>
                </a:solidFill>
              </a:rPr>
              <a:t>Ressignificação Curricular para efetivação de uma Educação  Integral e Humanizada</a:t>
            </a:r>
            <a:endParaRPr lang="pt-BR" sz="3200" dirty="0">
              <a:solidFill>
                <a:schemeClr val="tx2"/>
              </a:solidFill>
            </a:endParaRPr>
          </a:p>
        </p:txBody>
      </p:sp>
      <p:sp>
        <p:nvSpPr>
          <p:cNvPr id="7" name="Espaço Reservado para Conteúdo 6"/>
          <p:cNvSpPr>
            <a:spLocks noGrp="1"/>
          </p:cNvSpPr>
          <p:nvPr>
            <p:ph idx="1"/>
          </p:nvPr>
        </p:nvSpPr>
        <p:spPr>
          <a:xfrm>
            <a:off x="500034" y="1571612"/>
            <a:ext cx="8143932" cy="452168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pt-BR" dirty="0" smtClean="0">
                <a:solidFill>
                  <a:schemeClr val="tx2"/>
                </a:solidFill>
              </a:rPr>
              <a:t>2- Selecionar </a:t>
            </a:r>
            <a:r>
              <a:rPr lang="pt-BR" dirty="0">
                <a:solidFill>
                  <a:schemeClr val="tx2"/>
                </a:solidFill>
              </a:rPr>
              <a:t>um Eixo </a:t>
            </a:r>
            <a:r>
              <a:rPr lang="pt-BR" dirty="0" smtClean="0">
                <a:solidFill>
                  <a:schemeClr val="tx2"/>
                </a:solidFill>
              </a:rPr>
              <a:t>Integrador.</a:t>
            </a:r>
            <a:endParaRPr lang="pt-BR" dirty="0">
              <a:solidFill>
                <a:schemeClr val="tx2"/>
              </a:solidFill>
            </a:endParaRPr>
          </a:p>
          <a:p>
            <a:pPr marL="0" lvl="0" indent="0">
              <a:buNone/>
            </a:pPr>
            <a:r>
              <a:rPr lang="pt-BR" dirty="0" smtClean="0">
                <a:solidFill>
                  <a:schemeClr val="tx2"/>
                </a:solidFill>
              </a:rPr>
              <a:t>3 -Selecionar </a:t>
            </a:r>
            <a:r>
              <a:rPr lang="pt-BR" dirty="0">
                <a:solidFill>
                  <a:schemeClr val="tx2"/>
                </a:solidFill>
              </a:rPr>
              <a:t>um Projeto </a:t>
            </a:r>
            <a:r>
              <a:rPr lang="pt-BR" dirty="0" smtClean="0">
                <a:solidFill>
                  <a:schemeClr val="tx2"/>
                </a:solidFill>
              </a:rPr>
              <a:t>Escolar Interdisciplinar.</a:t>
            </a:r>
            <a:endParaRPr lang="pt-BR" dirty="0">
              <a:solidFill>
                <a:schemeClr val="tx2"/>
              </a:solidFill>
            </a:endParaRPr>
          </a:p>
          <a:p>
            <a:pPr marL="0" lvl="0" indent="0">
              <a:buNone/>
            </a:pPr>
            <a:r>
              <a:rPr lang="pt-BR" dirty="0" smtClean="0">
                <a:solidFill>
                  <a:schemeClr val="tx2"/>
                </a:solidFill>
              </a:rPr>
              <a:t>4 - Selecionar </a:t>
            </a:r>
            <a:r>
              <a:rPr lang="pt-BR" dirty="0">
                <a:solidFill>
                  <a:schemeClr val="tx2"/>
                </a:solidFill>
              </a:rPr>
              <a:t>uma </a:t>
            </a:r>
            <a:r>
              <a:rPr lang="pt-BR" dirty="0" smtClean="0">
                <a:solidFill>
                  <a:schemeClr val="tx2"/>
                </a:solidFill>
              </a:rPr>
              <a:t>potencialidade e uma demanda da microrregião, município, comunidades e unidade escolar;</a:t>
            </a:r>
          </a:p>
          <a:p>
            <a:pPr marL="0" lvl="0" indent="0">
              <a:buNone/>
            </a:pPr>
            <a:r>
              <a:rPr lang="pt-BR" dirty="0" smtClean="0">
                <a:solidFill>
                  <a:schemeClr val="tx2"/>
                </a:solidFill>
              </a:rPr>
              <a:t>5 - Selecionar um objeto de estudos inerente a     potencialidade e uma demanda selecionadas .</a:t>
            </a:r>
          </a:p>
          <a:p>
            <a:pPr marL="0" lvl="0" indent="0">
              <a:buNone/>
            </a:pPr>
            <a:r>
              <a:rPr lang="pt-BR" dirty="0" smtClean="0">
                <a:solidFill>
                  <a:schemeClr val="tx2"/>
                </a:solidFill>
              </a:rPr>
              <a:t>6 - Elaborar um objetivo </a:t>
            </a:r>
            <a:r>
              <a:rPr lang="pt-BR" dirty="0">
                <a:solidFill>
                  <a:schemeClr val="tx2"/>
                </a:solidFill>
              </a:rPr>
              <a:t>de aprendizagem para ser alcançado </a:t>
            </a:r>
            <a:r>
              <a:rPr lang="pt-BR" dirty="0" smtClean="0">
                <a:solidFill>
                  <a:schemeClr val="tx2"/>
                </a:solidFill>
              </a:rPr>
              <a:t>com alunos do EM, </a:t>
            </a:r>
            <a:r>
              <a:rPr lang="pt-BR" dirty="0">
                <a:solidFill>
                  <a:schemeClr val="tx2"/>
                </a:solidFill>
              </a:rPr>
              <a:t>referente a potencialidade e </a:t>
            </a:r>
            <a:r>
              <a:rPr lang="pt-BR" dirty="0" smtClean="0">
                <a:solidFill>
                  <a:schemeClr val="tx2"/>
                </a:solidFill>
              </a:rPr>
              <a:t>demanda e o objeto de estudo selecionados</a:t>
            </a:r>
            <a:r>
              <a:rPr lang="pt-BR" dirty="0" smtClean="0"/>
              <a:t>.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57090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15370" cy="108266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179388"/>
            <a:r>
              <a:rPr lang="pt-BR" sz="3200" b="1" dirty="0" smtClean="0">
                <a:solidFill>
                  <a:schemeClr val="tx2"/>
                </a:solidFill>
              </a:rPr>
              <a:t>Em tempo!!! Elaboração de Objetivos de Aprendizagens...</a:t>
            </a:r>
            <a:endParaRPr lang="pt-BR" sz="3200" b="1" dirty="0">
              <a:solidFill>
                <a:schemeClr val="tx2"/>
              </a:solidFill>
            </a:endParaRPr>
          </a:p>
        </p:txBody>
      </p:sp>
      <p:sp>
        <p:nvSpPr>
          <p:cNvPr id="7" name="Espaço Reservado para Conteúdo 6"/>
          <p:cNvSpPr>
            <a:spLocks noGrp="1"/>
          </p:cNvSpPr>
          <p:nvPr>
            <p:ph idx="1"/>
          </p:nvPr>
        </p:nvSpPr>
        <p:spPr>
          <a:xfrm>
            <a:off x="428596" y="1357298"/>
            <a:ext cx="8215370" cy="473599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pt-BR" sz="2100" i="1" dirty="0" smtClean="0">
                <a:solidFill>
                  <a:schemeClr val="tx2"/>
                </a:solidFill>
              </a:rPr>
              <a:t>Objetivos </a:t>
            </a:r>
            <a:r>
              <a:rPr lang="pt-BR" sz="2100" i="1" dirty="0" smtClean="0">
                <a:solidFill>
                  <a:schemeClr val="tx2"/>
                </a:solidFill>
              </a:rPr>
              <a:t>de aprendizagens</a:t>
            </a:r>
            <a:r>
              <a:rPr lang="pt-BR" sz="2100" b="1" i="1" dirty="0" smtClean="0">
                <a:solidFill>
                  <a:schemeClr val="tx2"/>
                </a:solidFill>
              </a:rPr>
              <a:t> </a:t>
            </a:r>
            <a:r>
              <a:rPr lang="pt-BR" sz="2100" i="1" dirty="0" smtClean="0">
                <a:solidFill>
                  <a:schemeClr val="tx2"/>
                </a:solidFill>
              </a:rPr>
              <a:t>são expressões dos fins que se pretende alcançar ao tomar um determinado conhecimento como objeto de abordagem (estudos) sistemática pela escola. Expressam a intencionalidade de que se reveste o ato educativo e, nesse sentido, seu alcance e acessibilidade são condições para que os direitos de aprendizagem sejam assegurados a todos/as os </a:t>
            </a:r>
            <a:r>
              <a:rPr lang="pt-BR" sz="2100" i="1" dirty="0" err="1" smtClean="0">
                <a:solidFill>
                  <a:schemeClr val="tx2"/>
                </a:solidFill>
              </a:rPr>
              <a:t>educandos</a:t>
            </a:r>
            <a:r>
              <a:rPr lang="pt-BR" sz="2100" i="1" dirty="0" smtClean="0">
                <a:solidFill>
                  <a:schemeClr val="tx2"/>
                </a:solidFill>
              </a:rPr>
              <a:t> nos diferentes momentos de sua trajetória escolar.</a:t>
            </a:r>
          </a:p>
          <a:p>
            <a:r>
              <a:rPr lang="pt-BR" sz="2100" i="1" dirty="0" smtClean="0">
                <a:solidFill>
                  <a:schemeClr val="tx2"/>
                </a:solidFill>
              </a:rPr>
              <a:t>A estrutura proposta para os enunciados que descrevem os objetivos de aprendizagens é composta por: um </a:t>
            </a:r>
            <a:r>
              <a:rPr lang="pt-BR" sz="2100" b="1" i="1" dirty="0" smtClean="0">
                <a:solidFill>
                  <a:schemeClr val="tx2"/>
                </a:solidFill>
              </a:rPr>
              <a:t>verbo</a:t>
            </a:r>
            <a:r>
              <a:rPr lang="pt-BR" sz="2100" i="1" dirty="0" smtClean="0">
                <a:solidFill>
                  <a:schemeClr val="tx2"/>
                </a:solidFill>
              </a:rPr>
              <a:t>, que indica o processo cognitivo que se pretende mobilizar (por meio de quê); o </a:t>
            </a:r>
            <a:r>
              <a:rPr lang="pt-BR" sz="2100" b="1" i="1" dirty="0" smtClean="0">
                <a:solidFill>
                  <a:schemeClr val="tx2"/>
                </a:solidFill>
              </a:rPr>
              <a:t>conhecimento</a:t>
            </a:r>
            <a:r>
              <a:rPr lang="pt-BR" sz="2100" i="1" dirty="0" smtClean="0">
                <a:solidFill>
                  <a:schemeClr val="tx2"/>
                </a:solidFill>
              </a:rPr>
              <a:t> que se espera que o educando construa (o quê) ao mobilizar esse processo cognitivo; e o nível de </a:t>
            </a:r>
            <a:r>
              <a:rPr lang="pt-BR" sz="2100" b="1" i="1" dirty="0" smtClean="0">
                <a:solidFill>
                  <a:schemeClr val="tx2"/>
                </a:solidFill>
              </a:rPr>
              <a:t>complexidade</a:t>
            </a:r>
            <a:r>
              <a:rPr lang="pt-BR" sz="2100" i="1" dirty="0" smtClean="0">
                <a:solidFill>
                  <a:schemeClr val="tx2"/>
                </a:solidFill>
              </a:rPr>
              <a:t> e/ou </a:t>
            </a:r>
            <a:r>
              <a:rPr lang="pt-BR" sz="2100" b="1" i="1" dirty="0" smtClean="0">
                <a:solidFill>
                  <a:schemeClr val="tx2"/>
                </a:solidFill>
              </a:rPr>
              <a:t>contexto </a:t>
            </a:r>
            <a:r>
              <a:rPr lang="pt-BR" sz="2100" i="1" dirty="0" smtClean="0">
                <a:solidFill>
                  <a:schemeClr val="tx2"/>
                </a:solidFill>
              </a:rPr>
              <a:t>no qual determinado conhecimento pode ser mobiliz</a:t>
            </a:r>
            <a:r>
              <a:rPr lang="pt-BR" sz="2100" dirty="0" smtClean="0">
                <a:solidFill>
                  <a:schemeClr val="tx2"/>
                </a:solidFill>
              </a:rPr>
              <a:t>ado </a:t>
            </a:r>
            <a:r>
              <a:rPr lang="pt-BR" sz="1600" dirty="0" smtClean="0">
                <a:solidFill>
                  <a:schemeClr val="tx2"/>
                </a:solidFill>
              </a:rPr>
              <a:t>(?). </a:t>
            </a:r>
            <a:r>
              <a:rPr lang="pt-BR" sz="1600" dirty="0" smtClean="0">
                <a:solidFill>
                  <a:schemeClr val="tx2"/>
                </a:solidFill>
              </a:rPr>
              <a:t>(Ministério da Educação Secretaria de Educação Básica)</a:t>
            </a:r>
            <a:endParaRPr lang="pt-BR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090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15370" cy="115409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179388"/>
            <a:r>
              <a:rPr lang="pt-BR" sz="3200" b="1" dirty="0" smtClean="0">
                <a:solidFill>
                  <a:schemeClr val="tx2"/>
                </a:solidFill>
              </a:rPr>
              <a:t>Ressignificação Curricular para efetivação de uma Educação  Integral e Humanizada</a:t>
            </a:r>
            <a:endParaRPr lang="pt-BR" sz="3200" dirty="0">
              <a:solidFill>
                <a:schemeClr val="tx2"/>
              </a:solidFill>
            </a:endParaRPr>
          </a:p>
        </p:txBody>
      </p:sp>
      <p:sp>
        <p:nvSpPr>
          <p:cNvPr id="7" name="Espaço Reservado para Conteúdo 6"/>
          <p:cNvSpPr>
            <a:spLocks noGrp="1"/>
          </p:cNvSpPr>
          <p:nvPr>
            <p:ph idx="1"/>
          </p:nvPr>
        </p:nvSpPr>
        <p:spPr>
          <a:xfrm>
            <a:off x="428596" y="1571612"/>
            <a:ext cx="8215370" cy="450059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pt-BR" dirty="0" smtClean="0">
                <a:solidFill>
                  <a:schemeClr val="tx2"/>
                </a:solidFill>
              </a:rPr>
              <a:t>7 - Elaborar </a:t>
            </a:r>
            <a:r>
              <a:rPr lang="pt-BR" dirty="0">
                <a:solidFill>
                  <a:schemeClr val="tx2"/>
                </a:solidFill>
              </a:rPr>
              <a:t>ações para serem trabalhadas para alcance deste objetivo(uma ação pode está composta de várias atividades) </a:t>
            </a:r>
          </a:p>
          <a:p>
            <a:pPr marL="0" lvl="0" indent="0">
              <a:buNone/>
            </a:pPr>
            <a:r>
              <a:rPr lang="pt-BR" dirty="0" smtClean="0">
                <a:solidFill>
                  <a:schemeClr val="tx2"/>
                </a:solidFill>
              </a:rPr>
              <a:t>8 - Citar </a:t>
            </a:r>
            <a:r>
              <a:rPr lang="pt-BR" dirty="0">
                <a:solidFill>
                  <a:schemeClr val="tx2"/>
                </a:solidFill>
              </a:rPr>
              <a:t>as disciplinas da base </a:t>
            </a:r>
            <a:r>
              <a:rPr lang="pt-BR" dirty="0" smtClean="0">
                <a:solidFill>
                  <a:schemeClr val="tx2"/>
                </a:solidFill>
              </a:rPr>
              <a:t>comum que dialogam com este objetivo</a:t>
            </a:r>
            <a:endParaRPr lang="pt-BR" dirty="0">
              <a:solidFill>
                <a:schemeClr val="tx2"/>
              </a:solidFill>
            </a:endParaRPr>
          </a:p>
          <a:p>
            <a:pPr marL="0" lvl="0" indent="0">
              <a:buNone/>
            </a:pPr>
            <a:r>
              <a:rPr lang="pt-BR" dirty="0" smtClean="0">
                <a:solidFill>
                  <a:schemeClr val="tx2"/>
                </a:solidFill>
              </a:rPr>
              <a:t>9 - Estruturar </a:t>
            </a:r>
            <a:r>
              <a:rPr lang="pt-BR" dirty="0">
                <a:solidFill>
                  <a:schemeClr val="tx2"/>
                </a:solidFill>
              </a:rPr>
              <a:t>seu </a:t>
            </a:r>
            <a:r>
              <a:rPr lang="pt-BR" dirty="0" smtClean="0">
                <a:solidFill>
                  <a:schemeClr val="tx2"/>
                </a:solidFill>
              </a:rPr>
              <a:t>material </a:t>
            </a:r>
            <a:r>
              <a:rPr lang="pt-BR" dirty="0">
                <a:solidFill>
                  <a:schemeClr val="tx2"/>
                </a:solidFill>
              </a:rPr>
              <a:t>em slides </a:t>
            </a:r>
            <a:r>
              <a:rPr lang="pt-BR" dirty="0" smtClean="0">
                <a:solidFill>
                  <a:schemeClr val="tx2"/>
                </a:solidFill>
              </a:rPr>
              <a:t>para socializar </a:t>
            </a:r>
            <a:r>
              <a:rPr lang="pt-BR" dirty="0">
                <a:solidFill>
                  <a:schemeClr val="tx2"/>
                </a:solidFill>
              </a:rPr>
              <a:t>com a </a:t>
            </a:r>
            <a:r>
              <a:rPr lang="pt-BR" dirty="0" smtClean="0">
                <a:solidFill>
                  <a:schemeClr val="tx2"/>
                </a:solidFill>
              </a:rPr>
              <a:t>turma.</a:t>
            </a:r>
          </a:p>
          <a:p>
            <a:pPr marL="0" lvl="0" indent="0">
              <a:buNone/>
            </a:pPr>
            <a:r>
              <a:rPr lang="pt-BR" dirty="0" smtClean="0">
                <a:solidFill>
                  <a:schemeClr val="tx2"/>
                </a:solidFill>
              </a:rPr>
              <a:t>10 – Tempo de apresentação, considerações e debate, 20 minutos por grupo.</a:t>
            </a:r>
            <a:endParaRPr lang="pt-BR" dirty="0">
              <a:solidFill>
                <a:schemeClr val="tx2"/>
              </a:solidFill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27457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Conteúdo 5" descr="Resultado de imagem para Flores  do Tocantins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518343">
            <a:off x="708684" y="758785"/>
            <a:ext cx="2286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m 6" descr="https://encrypted-tbn2.gstatic.com/images?q=tbn:ANd9GcTXj58h7F6jy-TP1pESAaWGvpyS2au88Ye4GfQ6RxWSKU_yUAQ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285992"/>
            <a:ext cx="245745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m 7" descr="Resultado de imagem para Flores  do Tocantins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033267">
            <a:off x="2423859" y="1305827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m 8" descr="https://encrypted-tbn0.gstatic.com/images?q=tbn:ANd9GcRdjkAtoV7Y071RSLStsWhmW8Y2CdGOJt8CUEW2HpO-rFf1kAOs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0694" y="642918"/>
            <a:ext cx="281940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m 9" descr="Resultado de imagem para Flores  do Tocantins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443996">
            <a:off x="4469141" y="1860531"/>
            <a:ext cx="2497037" cy="1779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aixaDeTexto 12"/>
          <p:cNvSpPr txBox="1"/>
          <p:nvPr/>
        </p:nvSpPr>
        <p:spPr>
          <a:xfrm>
            <a:off x="428596" y="4071942"/>
            <a:ext cx="8358246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100" i="1" dirty="0" smtClean="0">
                <a:solidFill>
                  <a:schemeClr val="tx2"/>
                </a:solidFill>
              </a:rPr>
              <a:t>A vida é uma peça de teatro que não permite ensaios (...) viva intensamente, antes que a cortina se feche e a peça termine sem aplausos - Charles Chaplin.</a:t>
            </a:r>
          </a:p>
          <a:p>
            <a:endParaRPr lang="pt-BR" sz="2100" i="1" dirty="0" smtClean="0">
              <a:solidFill>
                <a:schemeClr val="tx2"/>
              </a:solidFill>
            </a:endParaRPr>
          </a:p>
          <a:p>
            <a:r>
              <a:rPr lang="pt-BR" sz="2100" i="1" dirty="0" smtClean="0">
                <a:solidFill>
                  <a:schemeClr val="tx2"/>
                </a:solidFill>
              </a:rPr>
              <a:t>Imagens de nosso mundo... Nosso palco de atuação ... Obrigada!!!</a:t>
            </a:r>
            <a:endParaRPr lang="pt-BR" sz="2100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090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sz="half" idx="1"/>
          </p:nvPr>
        </p:nvSpPr>
        <p:spPr>
          <a:xfrm rot="16200000">
            <a:off x="-2250329" y="3036091"/>
            <a:ext cx="5715040" cy="50006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pt-BR" sz="11100" b="1" dirty="0" smtClean="0">
                <a:solidFill>
                  <a:schemeClr val="tx2"/>
                </a:solidFill>
              </a:rPr>
              <a:t>Ressignificação curricular no Brasil</a:t>
            </a:r>
          </a:p>
          <a:p>
            <a:pPr lvl="0" algn="ctr">
              <a:buNone/>
            </a:pPr>
            <a:r>
              <a:rPr lang="pt-BR" sz="3200" b="1" dirty="0" smtClean="0">
                <a:solidFill>
                  <a:schemeClr val="tx2"/>
                </a:solidFill>
              </a:rPr>
              <a:t>     </a:t>
            </a:r>
            <a:endParaRPr lang="pt-BR" sz="3200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sz="half" idx="2"/>
          </p:nvPr>
        </p:nvSpPr>
        <p:spPr>
          <a:xfrm>
            <a:off x="928662" y="428604"/>
            <a:ext cx="7786742" cy="5643602"/>
          </a:xfrm>
        </p:spPr>
        <p:txBody>
          <a:bodyPr>
            <a:noAutofit/>
          </a:bodyPr>
          <a:lstStyle/>
          <a:p>
            <a:pPr marL="0" lvl="0" indent="0" algn="just"/>
            <a:endParaRPr lang="pt-BR" sz="2000" dirty="0" smtClean="0">
              <a:solidFill>
                <a:schemeClr val="tx2"/>
              </a:solidFill>
            </a:endParaRPr>
          </a:p>
          <a:p>
            <a:pPr marL="0" lvl="0" indent="0" algn="just"/>
            <a:r>
              <a:rPr lang="pt-BR" sz="2000" dirty="0" smtClean="0">
                <a:solidFill>
                  <a:schemeClr val="tx2"/>
                </a:solidFill>
              </a:rPr>
              <a:t> O Plano Nacional de Educação (PNE em 2014) estabelece, em diversas estratégias, a construção de uma proposta de Direitos e Objetivos de Aprendizagem e Desenvolvimento para Educação Básica. </a:t>
            </a:r>
          </a:p>
          <a:p>
            <a:pPr marL="0" indent="0"/>
            <a:r>
              <a:rPr lang="pt-BR" sz="2000" dirty="0" smtClean="0"/>
              <a:t> </a:t>
            </a:r>
            <a:r>
              <a:rPr lang="pt-BR" sz="2000" dirty="0" smtClean="0">
                <a:solidFill>
                  <a:schemeClr val="tx2"/>
                </a:solidFill>
              </a:rPr>
              <a:t>Na BNCC, são definidos 7 (sete) direitos fundamentais à aprendizagem e ao desenvolvimento com os quais o trabalho que se realiza em todas as etapas da Educação Básica deve se comprometer. Esses direitos se explicitam em relação aos princípios </a:t>
            </a:r>
            <a:r>
              <a:rPr lang="pt-BR" sz="2000" b="1" dirty="0" smtClean="0">
                <a:solidFill>
                  <a:schemeClr val="tx2"/>
                </a:solidFill>
              </a:rPr>
              <a:t>éticos, políticos e estéticos</a:t>
            </a:r>
            <a:r>
              <a:rPr lang="pt-BR" sz="2000" dirty="0" smtClean="0">
                <a:solidFill>
                  <a:schemeClr val="tx2"/>
                </a:solidFill>
              </a:rPr>
              <a:t>, nos quais se fundamentam as Diretrizes Curriculares Nacionais para Educação Básica. Entre </a:t>
            </a:r>
            <a:r>
              <a:rPr lang="pt-BR" sz="2000" b="1" u="sng" dirty="0" smtClean="0">
                <a:solidFill>
                  <a:schemeClr val="tx2"/>
                </a:solidFill>
              </a:rPr>
              <a:t>estes:</a:t>
            </a:r>
          </a:p>
          <a:p>
            <a:pPr marL="0" indent="0">
              <a:buNone/>
            </a:pPr>
            <a:r>
              <a:rPr lang="pt-BR" sz="2000" dirty="0" smtClean="0">
                <a:solidFill>
                  <a:schemeClr val="tx2"/>
                </a:solidFill>
              </a:rPr>
              <a:t>a) DIREITOS À APRENDIZAGEM E AO DESENVOLVIMENTO QUE SE AFIRMAM EM RELAÇÃO </a:t>
            </a:r>
            <a:r>
              <a:rPr lang="pt-BR" sz="2000" b="1" dirty="0" smtClean="0">
                <a:solidFill>
                  <a:schemeClr val="tx2"/>
                </a:solidFill>
              </a:rPr>
              <a:t>A PRINCÍPIOS ÉTICOS </a:t>
            </a:r>
            <a:r>
              <a:rPr lang="pt-BR" sz="2000" dirty="0" smtClean="0">
                <a:solidFill>
                  <a:schemeClr val="tx2"/>
                </a:solidFill>
              </a:rPr>
              <a:t>- As crianças, adolescentes, jovens e adultos, sujeitos da Educação Básica, têm direito:</a:t>
            </a:r>
          </a:p>
          <a:p>
            <a:pPr lvl="0"/>
            <a:r>
              <a:rPr lang="pt-BR" sz="1800" dirty="0" smtClean="0">
                <a:solidFill>
                  <a:schemeClr val="tx2"/>
                </a:solidFill>
              </a:rPr>
              <a:t>a apropriação de conhecimentos referentes a área socioambiental que afetam a vida e a dignidade humanas em âmbito local, regional e global, de modo que possam assumir posicionamento ético em relação ao cuidado de si mesmos, dos outros e do planeta</a:t>
            </a:r>
            <a:r>
              <a:rPr lang="pt-BR" sz="2000" dirty="0" smtClean="0">
                <a:solidFill>
                  <a:schemeClr val="tx2"/>
                </a:solidFill>
              </a:rPr>
              <a:t>.</a:t>
            </a:r>
          </a:p>
          <a:p>
            <a:pPr marL="0" indent="0"/>
            <a:endParaRPr lang="pt-BR" sz="2000" dirty="0" smtClean="0">
              <a:solidFill>
                <a:schemeClr val="tx2"/>
              </a:solidFill>
            </a:endParaRPr>
          </a:p>
          <a:p>
            <a:pPr lvl="0" algn="just">
              <a:buNone/>
            </a:pPr>
            <a:endParaRPr lang="pt-BR" sz="19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857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sz="half" idx="1"/>
          </p:nvPr>
        </p:nvSpPr>
        <p:spPr>
          <a:xfrm rot="16200000">
            <a:off x="-2250329" y="3036091"/>
            <a:ext cx="5715040" cy="50006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pt-BR" sz="11100" b="1" dirty="0" smtClean="0">
                <a:solidFill>
                  <a:schemeClr val="tx2"/>
                </a:solidFill>
              </a:rPr>
              <a:t>Ressignificação curricular no Brasil</a:t>
            </a:r>
          </a:p>
          <a:p>
            <a:pPr lvl="0" algn="ctr">
              <a:buNone/>
            </a:pPr>
            <a:r>
              <a:rPr lang="pt-BR" sz="3200" b="1" dirty="0" smtClean="0">
                <a:solidFill>
                  <a:schemeClr val="tx2"/>
                </a:solidFill>
              </a:rPr>
              <a:t>     </a:t>
            </a:r>
            <a:endParaRPr lang="pt-BR" sz="3200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sz="half" idx="2"/>
          </p:nvPr>
        </p:nvSpPr>
        <p:spPr>
          <a:xfrm>
            <a:off x="928662" y="428604"/>
            <a:ext cx="7786742" cy="5643602"/>
          </a:xfrm>
        </p:spPr>
        <p:txBody>
          <a:bodyPr>
            <a:noAutofit/>
          </a:bodyPr>
          <a:lstStyle/>
          <a:p>
            <a:pPr marL="0" lvl="0" indent="0" algn="just"/>
            <a:endParaRPr lang="pt-BR" sz="2000" dirty="0" smtClean="0">
              <a:solidFill>
                <a:schemeClr val="tx2"/>
              </a:solidFill>
            </a:endParaRPr>
          </a:p>
          <a:p>
            <a:pPr marL="0" indent="0" algn="just"/>
            <a:r>
              <a:rPr lang="pt-BR" sz="2000" dirty="0" smtClean="0">
                <a:solidFill>
                  <a:schemeClr val="tx2"/>
                </a:solidFill>
              </a:rPr>
              <a:t> DIREITOS À APRENDIZAGEM E AO DESENVOLVIMENTO QUE SE AFIRMAM EM RELAÇÃO </a:t>
            </a:r>
            <a:r>
              <a:rPr lang="pt-BR" sz="2000" b="1" dirty="0" smtClean="0">
                <a:solidFill>
                  <a:schemeClr val="tx2"/>
                </a:solidFill>
              </a:rPr>
              <a:t>A PRINCÍPIOS POLÍTICOS - </a:t>
            </a:r>
            <a:r>
              <a:rPr lang="pt-BR" sz="2000" dirty="0" smtClean="0">
                <a:solidFill>
                  <a:schemeClr val="tx2"/>
                </a:solidFill>
              </a:rPr>
              <a:t>As crianças, adolescentes, jovens e adultos, sujeitos da Educação Básica, têm direito:</a:t>
            </a:r>
          </a:p>
          <a:p>
            <a:pPr marL="0" lvl="0" indent="0"/>
            <a:r>
              <a:rPr lang="pt-BR" sz="2000" dirty="0" smtClean="0">
                <a:solidFill>
                  <a:schemeClr val="tx2"/>
                </a:solidFill>
              </a:rPr>
              <a:t> a apropriação de conhecimentos historicamente constituídos que lhes permitam realizar leitura critica do mundo natural e social, por meio da investigação, reflexão, interpretação, elaboração de hipóteses e argumentação, com base em evidencias, colaborando para a construção de uma sociedade solidaria, na qual a liberdade, a autonomia e a responsabilidade sejam exercidas;</a:t>
            </a:r>
          </a:p>
          <a:p>
            <a:pPr marL="0" indent="0">
              <a:buNone/>
            </a:pPr>
            <a:endParaRPr lang="pt-BR" sz="2000" b="1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pt-BR" sz="2000" dirty="0" smtClean="0">
                <a:solidFill>
                  <a:schemeClr val="tx2"/>
                </a:solidFill>
              </a:rPr>
              <a:t>DIREITOS À APRENDIZAGEM E AO DESENVOLVIMENTO QUE SE AFIRMAM EM RELAÇÃO </a:t>
            </a:r>
            <a:r>
              <a:rPr lang="pt-BR" sz="2000" b="1" dirty="0" smtClean="0">
                <a:solidFill>
                  <a:schemeClr val="tx2"/>
                </a:solidFill>
              </a:rPr>
              <a:t>A PRINCÍPIOS ESTÉTICOS </a:t>
            </a:r>
            <a:r>
              <a:rPr lang="pt-BR" sz="2000" dirty="0" smtClean="0">
                <a:solidFill>
                  <a:schemeClr val="tx2"/>
                </a:solidFill>
              </a:rPr>
              <a:t>- As crianças, adolescentes, jovens e adultos, sujeitos da Educação Básica, têm direito:</a:t>
            </a:r>
          </a:p>
          <a:p>
            <a:pPr marL="0" indent="0"/>
            <a:r>
              <a:rPr lang="pt-BR" sz="2000" dirty="0" smtClean="0">
                <a:solidFill>
                  <a:schemeClr val="tx2"/>
                </a:solidFill>
              </a:rPr>
              <a:t> a participação em praticas e fruições de bens culturais diversificados, valorizando-os e reconhecendo-se como parte da cultura universal e local.</a:t>
            </a:r>
          </a:p>
          <a:p>
            <a:pPr marL="0" lvl="0" indent="0">
              <a:buNone/>
            </a:pPr>
            <a:endParaRPr lang="pt-BR" sz="2000" dirty="0" smtClean="0">
              <a:solidFill>
                <a:schemeClr val="tx2"/>
              </a:solidFill>
            </a:endParaRPr>
          </a:p>
          <a:p>
            <a:pPr lvl="0" algn="just">
              <a:buNone/>
            </a:pPr>
            <a:endParaRPr lang="pt-BR" sz="19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857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sz="half" idx="1"/>
          </p:nvPr>
        </p:nvSpPr>
        <p:spPr>
          <a:xfrm rot="16200000">
            <a:off x="-1928858" y="2714620"/>
            <a:ext cx="5500726" cy="92869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 algn="ctr">
              <a:buNone/>
            </a:pPr>
            <a:r>
              <a:rPr lang="pt-BR" b="1" dirty="0" smtClean="0">
                <a:solidFill>
                  <a:schemeClr val="tx2"/>
                </a:solidFill>
              </a:rPr>
              <a:t>Plano Estadual de Educação (PEE) </a:t>
            </a:r>
            <a:r>
              <a:rPr lang="pt-BR" sz="3200" b="1" dirty="0" smtClean="0">
                <a:solidFill>
                  <a:schemeClr val="tx2"/>
                </a:solidFill>
              </a:rPr>
              <a:t>     </a:t>
            </a:r>
            <a:endParaRPr lang="pt-BR" sz="3200" b="1" dirty="0">
              <a:solidFill>
                <a:schemeClr val="tx2"/>
              </a:solidFill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sz="half" idx="2"/>
          </p:nvPr>
        </p:nvSpPr>
        <p:spPr>
          <a:xfrm>
            <a:off x="1357290" y="357166"/>
            <a:ext cx="7286676" cy="5786478"/>
          </a:xfrm>
        </p:spPr>
        <p:txBody>
          <a:bodyPr>
            <a:noAutofit/>
          </a:bodyPr>
          <a:lstStyle/>
          <a:p>
            <a:pPr marL="0" lvl="0" indent="0" algn="just"/>
            <a:r>
              <a:rPr lang="pt-BR" sz="1900" dirty="0" smtClean="0">
                <a:solidFill>
                  <a:schemeClr val="tx2"/>
                </a:solidFill>
              </a:rPr>
              <a:t> </a:t>
            </a:r>
            <a:r>
              <a:rPr lang="pt-BR" sz="2100" b="1" u="sng" dirty="0" smtClean="0">
                <a:solidFill>
                  <a:schemeClr val="tx2"/>
                </a:solidFill>
              </a:rPr>
              <a:t>Entre outras estratégias ...</a:t>
            </a:r>
          </a:p>
          <a:p>
            <a:pPr marL="0" lvl="0" indent="0" algn="just">
              <a:buNone/>
            </a:pPr>
            <a:r>
              <a:rPr lang="pt-BR" sz="2100" dirty="0" smtClean="0">
                <a:solidFill>
                  <a:schemeClr val="tx2"/>
                </a:solidFill>
              </a:rPr>
              <a:t>3.1 Reformular o Referencial Curricular do Ensino Fundamental (...)com base nas diretrizes curriculares nacionais para educação básica (DCNEB), na implantação dos direitos e objetivos de aprendizagem e desenvolvimento da base nacional comum curricular (BNCC) (...) contemplando a identidade cultural e a realidade das populações do campo, ribeirinhas e das comunidades quilombolas e indígenas, assegurando a perspectiva inclusiva;</a:t>
            </a:r>
          </a:p>
          <a:p>
            <a:pPr marL="0" lvl="0" indent="0" algn="just">
              <a:buNone/>
            </a:pPr>
            <a:endParaRPr lang="pt-BR" sz="2100" dirty="0" smtClean="0">
              <a:solidFill>
                <a:schemeClr val="tx2"/>
              </a:solidFill>
            </a:endParaRPr>
          </a:p>
          <a:p>
            <a:pPr marL="0" lvl="0" indent="0" algn="just">
              <a:buNone/>
            </a:pPr>
            <a:r>
              <a:rPr lang="pt-BR" sz="2100" dirty="0" smtClean="0">
                <a:solidFill>
                  <a:schemeClr val="tx2"/>
                </a:solidFill>
              </a:rPr>
              <a:t>4.2 Revisar até o terceiro deste PEE, o Referencial Curricular do Ensino Médio tendo como eixo estruturante as dimensões do trabalho, da ciência, da tecnologia e da cultura (...) de maneira a torná-lo dinâmico, atrativo e coerente com as demandas atuais, contemplando a identidade cultural e as especificidades da educação escolar do campo, ribeirinhas e das comunidades quilombolas e indígenas, assegurando a perspectiva inclusiva.</a:t>
            </a:r>
            <a:endParaRPr lang="pt-BR" sz="21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857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sz="half" idx="1"/>
          </p:nvPr>
        </p:nvSpPr>
        <p:spPr>
          <a:xfrm rot="16200000">
            <a:off x="-2036015" y="2750339"/>
            <a:ext cx="5572164" cy="78581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 algn="ctr">
              <a:buNone/>
            </a:pPr>
            <a:r>
              <a:rPr lang="pt-BR" sz="2400" b="1" dirty="0" smtClean="0">
                <a:solidFill>
                  <a:schemeClr val="tx2"/>
                </a:solidFill>
              </a:rPr>
              <a:t>Parte diversificada  - Construção de cada ente federativo (Estados e municípios)</a:t>
            </a:r>
          </a:p>
          <a:p>
            <a:pPr lvl="0" algn="ctr">
              <a:buNone/>
            </a:pPr>
            <a:r>
              <a:rPr lang="pt-BR" sz="2400" b="1" dirty="0" smtClean="0">
                <a:solidFill>
                  <a:schemeClr val="tx2"/>
                </a:solidFill>
              </a:rPr>
              <a:t>      </a:t>
            </a:r>
            <a:endParaRPr lang="pt-BR" sz="2400" b="1" dirty="0">
              <a:solidFill>
                <a:schemeClr val="tx2"/>
              </a:solidFill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sz="half" idx="2"/>
          </p:nvPr>
        </p:nvSpPr>
        <p:spPr>
          <a:xfrm>
            <a:off x="1142976" y="357166"/>
            <a:ext cx="7572428" cy="6000792"/>
          </a:xfrm>
        </p:spPr>
        <p:txBody>
          <a:bodyPr>
            <a:noAutofit/>
          </a:bodyPr>
          <a:lstStyle/>
          <a:p>
            <a:pPr marL="0" indent="0" algn="just"/>
            <a:endParaRPr lang="pt-BR" sz="2400" b="1" u="sng" dirty="0" smtClean="0">
              <a:solidFill>
                <a:schemeClr val="tx2"/>
              </a:solidFill>
            </a:endParaRPr>
          </a:p>
          <a:p>
            <a:pPr marL="0" indent="0" algn="just"/>
            <a:endParaRPr lang="pt-BR" sz="2400" b="1" u="sng" dirty="0" smtClean="0">
              <a:solidFill>
                <a:schemeClr val="tx2"/>
              </a:solidFill>
            </a:endParaRPr>
          </a:p>
          <a:p>
            <a:pPr marL="0" indent="0" algn="just"/>
            <a:r>
              <a:rPr lang="pt-BR" sz="2400" b="1" u="sng" dirty="0" smtClean="0">
                <a:solidFill>
                  <a:schemeClr val="tx2"/>
                </a:solidFill>
              </a:rPr>
              <a:t> Parte diversificada</a:t>
            </a:r>
            <a:r>
              <a:rPr lang="pt-BR" sz="2400" u="sng" dirty="0" smtClean="0">
                <a:solidFill>
                  <a:schemeClr val="tx2"/>
                </a:solidFill>
              </a:rPr>
              <a:t>:</a:t>
            </a:r>
            <a:r>
              <a:rPr lang="pt-BR" sz="2400" dirty="0" smtClean="0">
                <a:solidFill>
                  <a:schemeClr val="tx2"/>
                </a:solidFill>
              </a:rPr>
              <a:t> Trata de estudos regionais com a finalidade de fortalecer as potencialidades regionais e municipais e trabalhar as demandas de desenvolvimento sócio econômico e cultural. Envolve os conteúdos complementares, escolhidos pelos sistemas de ensino e pelos estabelecimentos escolares, integrados à BNCC.</a:t>
            </a:r>
          </a:p>
          <a:p>
            <a:pPr marL="0" indent="0" algn="just"/>
            <a:endParaRPr lang="pt-BR" sz="2400" dirty="0" smtClean="0">
              <a:solidFill>
                <a:schemeClr val="tx2"/>
              </a:solidFill>
            </a:endParaRPr>
          </a:p>
          <a:p>
            <a:pPr marL="0" indent="0" algn="just"/>
            <a:r>
              <a:rPr lang="pt-BR" sz="2400" dirty="0" smtClean="0">
                <a:solidFill>
                  <a:schemeClr val="tx2"/>
                </a:solidFill>
              </a:rPr>
              <a:t> No Tocantins foram definidos de três eixos integradores: </a:t>
            </a:r>
            <a:r>
              <a:rPr lang="pt-BR" sz="2400" b="1" dirty="0" smtClean="0">
                <a:solidFill>
                  <a:schemeClr val="tx2"/>
                </a:solidFill>
              </a:rPr>
              <a:t>Iniciação Cientifica e Pesquisa, Produção fruição de artes e </a:t>
            </a:r>
            <a:r>
              <a:rPr lang="pt-BR" sz="2400" b="1" dirty="0" err="1" smtClean="0">
                <a:solidFill>
                  <a:schemeClr val="tx2"/>
                </a:solidFill>
              </a:rPr>
              <a:t>Protagonismo</a:t>
            </a:r>
            <a:r>
              <a:rPr lang="pt-BR" sz="2400" b="1" dirty="0" smtClean="0">
                <a:solidFill>
                  <a:schemeClr val="tx2"/>
                </a:solidFill>
              </a:rPr>
              <a:t>      Cidadão, Desenvolvimento sustentável Econômico e socioambiental.</a:t>
            </a:r>
          </a:p>
          <a:p>
            <a:pPr marL="0" lvl="0" indent="0" algn="just"/>
            <a:endParaRPr lang="pt-BR" sz="19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857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sz="half" idx="1"/>
          </p:nvPr>
        </p:nvSpPr>
        <p:spPr>
          <a:xfrm rot="16200000">
            <a:off x="-2250329" y="2750339"/>
            <a:ext cx="5786478" cy="85725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pt-BR" b="1" dirty="0" smtClean="0">
                <a:solidFill>
                  <a:schemeClr val="tx2"/>
                </a:solidFill>
              </a:rPr>
              <a:t>Eixos</a:t>
            </a:r>
            <a:r>
              <a:rPr lang="pt-BR" dirty="0" smtClean="0">
                <a:solidFill>
                  <a:schemeClr val="tx2"/>
                </a:solidFill>
              </a:rPr>
              <a:t> </a:t>
            </a:r>
            <a:r>
              <a:rPr lang="pt-BR" b="1" dirty="0" smtClean="0">
                <a:solidFill>
                  <a:schemeClr val="tx2"/>
                </a:solidFill>
              </a:rPr>
              <a:t>Integradores da Parte Diversificada do Tocantins</a:t>
            </a:r>
          </a:p>
          <a:p>
            <a:pPr lvl="0" algn="ctr">
              <a:buNone/>
            </a:pPr>
            <a:endParaRPr lang="pt-BR" b="1" dirty="0" smtClean="0">
              <a:solidFill>
                <a:schemeClr val="tx2"/>
              </a:solidFill>
            </a:endParaRPr>
          </a:p>
          <a:p>
            <a:pPr lvl="0" algn="ctr">
              <a:buNone/>
            </a:pPr>
            <a:r>
              <a:rPr lang="pt-BR" b="1" dirty="0" smtClean="0">
                <a:solidFill>
                  <a:schemeClr val="tx2"/>
                </a:solidFill>
              </a:rPr>
              <a:t>      </a:t>
            </a:r>
            <a:endParaRPr lang="pt-BR" b="1" dirty="0">
              <a:solidFill>
                <a:schemeClr val="tx2"/>
              </a:solidFill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sz="half" idx="2"/>
          </p:nvPr>
        </p:nvSpPr>
        <p:spPr>
          <a:xfrm>
            <a:off x="1142976" y="357166"/>
            <a:ext cx="7500990" cy="5929354"/>
          </a:xfrm>
        </p:spPr>
        <p:txBody>
          <a:bodyPr>
            <a:noAutofit/>
          </a:bodyPr>
          <a:lstStyle/>
          <a:p>
            <a:pPr marL="457200" indent="-457200">
              <a:buNone/>
            </a:pPr>
            <a:r>
              <a:rPr lang="pt-BR" sz="2100" b="1" dirty="0" smtClean="0">
                <a:solidFill>
                  <a:schemeClr val="tx2"/>
                </a:solidFill>
              </a:rPr>
              <a:t>Eixo 01 -  </a:t>
            </a:r>
            <a:r>
              <a:rPr lang="pt-BR" sz="2100" dirty="0" smtClean="0">
                <a:solidFill>
                  <a:schemeClr val="tx2"/>
                </a:solidFill>
              </a:rPr>
              <a:t>Iniciação Cientifica e Pesquisa;</a:t>
            </a:r>
          </a:p>
          <a:p>
            <a:pPr marL="457200" indent="-457200">
              <a:buNone/>
            </a:pPr>
            <a:r>
              <a:rPr lang="pt-BR" sz="2100" b="1" dirty="0" smtClean="0">
                <a:solidFill>
                  <a:schemeClr val="tx2"/>
                </a:solidFill>
              </a:rPr>
              <a:t>Eixo 02 - </a:t>
            </a:r>
            <a:r>
              <a:rPr lang="pt-BR" sz="2100" dirty="0" smtClean="0">
                <a:solidFill>
                  <a:schemeClr val="tx2"/>
                </a:solidFill>
              </a:rPr>
              <a:t>Produção fruição de artes e </a:t>
            </a:r>
            <a:r>
              <a:rPr lang="pt-BR" sz="2100" dirty="0" err="1" smtClean="0">
                <a:solidFill>
                  <a:schemeClr val="tx2"/>
                </a:solidFill>
              </a:rPr>
              <a:t>Protagonismo</a:t>
            </a:r>
            <a:r>
              <a:rPr lang="pt-BR" sz="2100" dirty="0" smtClean="0">
                <a:solidFill>
                  <a:schemeClr val="tx2"/>
                </a:solidFill>
              </a:rPr>
              <a:t>      Cidadão;</a:t>
            </a:r>
          </a:p>
          <a:p>
            <a:pPr marL="457200" indent="-457200">
              <a:buNone/>
            </a:pPr>
            <a:r>
              <a:rPr lang="pt-BR" sz="2100" b="1" dirty="0" smtClean="0">
                <a:solidFill>
                  <a:schemeClr val="tx2"/>
                </a:solidFill>
              </a:rPr>
              <a:t>Eixo 03 - </a:t>
            </a:r>
            <a:r>
              <a:rPr lang="pt-BR" sz="2100" dirty="0" smtClean="0">
                <a:solidFill>
                  <a:schemeClr val="tx2"/>
                </a:solidFill>
              </a:rPr>
              <a:t>Desenvolvimento sustentável Econômico e socioambiental</a:t>
            </a:r>
            <a:r>
              <a:rPr lang="pt-BR" sz="2000" dirty="0" smtClean="0">
                <a:solidFill>
                  <a:schemeClr val="tx2"/>
                </a:solidFill>
              </a:rPr>
              <a:t>.</a:t>
            </a:r>
          </a:p>
          <a:p>
            <a:pPr marL="0" indent="0" algn="just">
              <a:buNone/>
            </a:pPr>
            <a:r>
              <a:rPr lang="pt-BR" sz="2200" dirty="0" smtClean="0">
                <a:solidFill>
                  <a:schemeClr val="tx2"/>
                </a:solidFill>
              </a:rPr>
              <a:t> </a:t>
            </a:r>
            <a:r>
              <a:rPr lang="pt-BR" sz="2100" dirty="0" smtClean="0">
                <a:solidFill>
                  <a:schemeClr val="tx2"/>
                </a:solidFill>
              </a:rPr>
              <a:t>Os eixos integradores dão diretrizes para o desenvolvimento de Projetos Escolares Interdisciplinares (PEI) no ensino médio e na segunda fase do ensino fundamental os quais terão como pressupostos, trabalhar a Educação Integral e Humanizada numa perspectiva do fortalecimento sócio-histórico e sócio-cultural de cada comunidade e seus territórios e a promoção do desenvolvimento econômico local e da microrregião. Estes eixos possibilitam a integração da base comum curricular com a parte diversificada de maneira que haja um diálogo entre os conteúdos curriculares de todas as áreas do conhecimento e os objetos de estudos advindos das potencialidades e demandas.</a:t>
            </a:r>
            <a:r>
              <a:rPr lang="pt-BR" sz="1800" dirty="0" smtClean="0">
                <a:solidFill>
                  <a:schemeClr val="tx2"/>
                </a:solidFill>
              </a:rPr>
              <a:t> </a:t>
            </a:r>
            <a:r>
              <a:rPr lang="pt-BR" sz="1600" dirty="0" smtClean="0">
                <a:solidFill>
                  <a:schemeClr val="tx2"/>
                </a:solidFill>
              </a:rPr>
              <a:t>(fragilidades e forças)</a:t>
            </a:r>
            <a:r>
              <a:rPr lang="pt-BR" sz="1800" dirty="0" smtClean="0">
                <a:solidFill>
                  <a:schemeClr val="tx2"/>
                </a:solidFill>
              </a:rPr>
              <a:t> </a:t>
            </a:r>
            <a:r>
              <a:rPr lang="pt-BR" sz="2100" dirty="0" smtClean="0">
                <a:solidFill>
                  <a:schemeClr val="tx2"/>
                </a:solidFill>
              </a:rPr>
              <a:t>da microrregião, município, comunidade  ou unidade escolar.</a:t>
            </a:r>
            <a:endParaRPr lang="pt-BR" sz="2100" b="1" dirty="0" smtClean="0">
              <a:solidFill>
                <a:schemeClr val="tx2"/>
              </a:solidFill>
            </a:endParaRPr>
          </a:p>
          <a:p>
            <a:pPr marL="0" indent="0" algn="just">
              <a:buNone/>
            </a:pPr>
            <a:endParaRPr lang="pt-BR" dirty="0" smtClean="0">
              <a:solidFill>
                <a:schemeClr val="tx2"/>
              </a:solidFill>
            </a:endParaRPr>
          </a:p>
          <a:p>
            <a:pPr marL="0" lvl="0" indent="0" algn="just"/>
            <a:endParaRPr lang="pt-BR" sz="19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857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1421</TotalTime>
  <Words>4444</Words>
  <Application>Microsoft Office PowerPoint</Application>
  <PresentationFormat>Apresentação na tela (4:3)</PresentationFormat>
  <Paragraphs>485</Paragraphs>
  <Slides>46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46</vt:i4>
      </vt:variant>
    </vt:vector>
  </HeadingPairs>
  <TitlesOfParts>
    <vt:vector size="47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Potencialidades e Demandas Regionais  das Microrregiões</vt:lpstr>
      <vt:lpstr>Microrregião – Bico do Papagaio</vt:lpstr>
      <vt:lpstr>Microrregião – Bico do Papagaio. Complementar com o grupo...</vt:lpstr>
      <vt:lpstr>Microrregião – Araguaína</vt:lpstr>
      <vt:lpstr>Microrregião – Araguaína. Complementar com o grupo...</vt:lpstr>
      <vt:lpstr>Microrregião – Porto Nacional</vt:lpstr>
      <vt:lpstr>Microrregião – Porto Nacional. Complementar com o grupo...</vt:lpstr>
      <vt:lpstr>Microrregião – Dianópolis</vt:lpstr>
      <vt:lpstr>Microrregião – Dianópolis. Complementar com o grupo...</vt:lpstr>
      <vt:lpstr>Microrregião – Rio Formoso</vt:lpstr>
      <vt:lpstr>Microrregião – Rio Formoso. Complementar com o grupo...</vt:lpstr>
      <vt:lpstr>Microrregião – Miracema. Complementar com o grupo,  outras... </vt:lpstr>
      <vt:lpstr>Microrregião – Miracema </vt:lpstr>
      <vt:lpstr>Microrregião – Miracema. Complementar com o grupo... </vt:lpstr>
      <vt:lpstr>Microrregião - Jalapão</vt:lpstr>
      <vt:lpstr>Microrregião – Jalapão. Complementar com o grupo ...</vt:lpstr>
      <vt:lpstr>Microrregião - Gurupi</vt:lpstr>
      <vt:lpstr>Microrregião – Gurupi. Complementar com o grupo...</vt:lpstr>
      <vt:lpstr>Ressignificação Curricular para efetivação de uma Educação  Integral e Humanizada</vt:lpstr>
      <vt:lpstr>Slide 39</vt:lpstr>
      <vt:lpstr>A escola e sua função social, a serviço da garantia dos direitos e objetivos de aprendizagem e do desenvolvimento dos alunos, do desenvolvimento do município e da qualidade de vida das pessoas. </vt:lpstr>
      <vt:lpstr>Ressignificação Curricular para efetivação de uma Educação  Integral e Humanizada</vt:lpstr>
      <vt:lpstr>Slide 42</vt:lpstr>
      <vt:lpstr>Ressignificação Curricular para efetivação de uma Educação  Integral e Humanizada</vt:lpstr>
      <vt:lpstr>Em tempo!!! Elaboração de Objetivos de Aprendizagens...</vt:lpstr>
      <vt:lpstr>Ressignificação Curricular para efetivação de uma Educação  Integral e Humanizada</vt:lpstr>
      <vt:lpstr>Slide 46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PubJP</dc:creator>
  <cp:lastModifiedBy>nelmapinheiro</cp:lastModifiedBy>
  <cp:revision>144</cp:revision>
  <dcterms:created xsi:type="dcterms:W3CDTF">2015-04-08T18:04:26Z</dcterms:created>
  <dcterms:modified xsi:type="dcterms:W3CDTF">2016-05-30T17:28:49Z</dcterms:modified>
</cp:coreProperties>
</file>