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60" r:id="rId4"/>
    <p:sldId id="261" r:id="rId5"/>
    <p:sldId id="264" r:id="rId6"/>
    <p:sldId id="275" r:id="rId7"/>
    <p:sldId id="276" r:id="rId8"/>
    <p:sldId id="268" r:id="rId9"/>
    <p:sldId id="269" r:id="rId10"/>
    <p:sldId id="271" r:id="rId11"/>
    <p:sldId id="272" r:id="rId12"/>
    <p:sldId id="277" r:id="rId13"/>
    <p:sldId id="279" r:id="rId14"/>
    <p:sldId id="284" r:id="rId15"/>
    <p:sldId id="285" r:id="rId16"/>
    <p:sldId id="286" r:id="rId17"/>
    <p:sldId id="288" r:id="rId18"/>
    <p:sldId id="306" r:id="rId19"/>
    <p:sldId id="308" r:id="rId20"/>
    <p:sldId id="345" r:id="rId21"/>
    <p:sldId id="346" r:id="rId22"/>
    <p:sldId id="347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60" r:id="rId31"/>
    <p:sldId id="337" r:id="rId32"/>
    <p:sldId id="343" r:id="rId33"/>
    <p:sldId id="344" r:id="rId34"/>
    <p:sldId id="342" r:id="rId35"/>
    <p:sldId id="339" r:id="rId36"/>
    <p:sldId id="340" r:id="rId37"/>
    <p:sldId id="350" r:id="rId38"/>
    <p:sldId id="351" r:id="rId39"/>
    <p:sldId id="352" r:id="rId40"/>
    <p:sldId id="354" r:id="rId41"/>
    <p:sldId id="356" r:id="rId42"/>
    <p:sldId id="357" r:id="rId43"/>
    <p:sldId id="358" r:id="rId44"/>
    <p:sldId id="359" r:id="rId45"/>
    <p:sldId id="348" r:id="rId46"/>
    <p:sldId id="327" r:id="rId47"/>
  </p:sldIdLst>
  <p:sldSz cx="9144000" cy="6858000" type="screen4x3"/>
  <p:notesSz cx="6858000" cy="9144000"/>
  <p:custShowLst>
    <p:custShow name="Apresentação personalizada 1" id="0">
      <p:sldLst>
        <p:sld r:id="rId21"/>
      </p:sldLst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65BCC"/>
    <a:srgbClr val="B48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278" autoAdjust="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8-22T18:36:39.567" idx="1">
    <p:pos x="5557" y="3283"/>
    <p:text>A Contabilidade do Setor Público deve aplicar os Princípios de Contabilidade
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/>
      <dgm:spPr/>
      <dgm:t>
        <a:bodyPr/>
        <a:lstStyle/>
        <a:p>
          <a:r>
            <a:rPr lang="pt-BR" dirty="0" smtClean="0"/>
            <a:t>196310401 Contratos Assinados</a:t>
          </a:r>
          <a:endParaRPr lang="pt-BR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196310601 - Contratos Assinados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196310701 - Contratos Assinados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196310801 – Contratos Assinados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196310901 – Contratos Assinados -Fornecimento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101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8838" custScaleY="1013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2834C6FA-4299-48B0-94A2-01375300F257}" type="presOf" srcId="{2A3A5A34-B398-48C7-8772-C068E9EFB2B6}" destId="{342E1F6D-FB54-40E9-AECE-62E64802BBD1}" srcOrd="0" destOrd="0" presId="urn:microsoft.com/office/officeart/2005/8/layout/process1"/>
    <dgm:cxn modelId="{928C950A-5203-49EE-A2D2-74090CBDF4FB}" type="presOf" srcId="{6ACE993B-BC9C-4CE6-89C7-6C4E42DD20D9}" destId="{B0EF9977-169C-458B-99A5-3A18B3DBF9EA}" srcOrd="0" destOrd="1" presId="urn:microsoft.com/office/officeart/2005/8/layout/process1"/>
    <dgm:cxn modelId="{0B28A6A1-3C6D-4653-A3CE-342FB6A55212}" type="presOf" srcId="{B60622B1-2DCF-4543-93F8-13B30C3B850B}" destId="{9D2E47E6-E07A-4B7F-8DFF-92E96A9E661B}" srcOrd="0" destOrd="0" presId="urn:microsoft.com/office/officeart/2005/8/layout/process1"/>
    <dgm:cxn modelId="{4DA56C06-5B00-45D0-A859-9824F614B0E3}" type="presOf" srcId="{FCAB69DE-CEE2-45C0-A85F-09AA301EB253}" destId="{B0EF9977-169C-458B-99A5-3A18B3DBF9EA}" srcOrd="0" destOrd="3" presId="urn:microsoft.com/office/officeart/2005/8/layout/process1"/>
    <dgm:cxn modelId="{77A527A4-879B-4D2E-ACB5-607C11487E42}" type="presOf" srcId="{32733F26-F9F3-48E4-AC28-31B46E2B77DC}" destId="{B0EF9977-169C-458B-99A5-3A18B3DBF9EA}" srcOrd="0" destOrd="2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AE2172D-CA79-4F52-9A6A-B558A4E0D44C}" type="presOf" srcId="{7C59EADF-7BC4-4FEF-990B-5BECB9ED647E}" destId="{75FA4D44-2DEC-4280-A7E0-D2F37F42E710}" srcOrd="1" destOrd="0" presId="urn:microsoft.com/office/officeart/2005/8/layout/process1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2CBB54BA-9D7B-4B71-8AA9-3DFCD035F5AD}" type="presOf" srcId="{7C59EADF-7BC4-4FEF-990B-5BECB9ED647E}" destId="{84766284-7CF5-496F-A9CA-E78E5CBD79B1}" srcOrd="0" destOrd="0" presId="urn:microsoft.com/office/officeart/2005/8/layout/process1"/>
    <dgm:cxn modelId="{533D4A2D-7AAA-4793-B4BC-869696A1B49C}" type="presOf" srcId="{602E0D3E-00EA-42FB-A0B4-62F78D6949BB}" destId="{B0EF9977-169C-458B-99A5-3A18B3DBF9EA}" srcOrd="0" destOrd="0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D168B8CD-7883-4D91-BC5C-61411C96D443}" type="presOf" srcId="{63176AA2-9C47-4CE1-A15E-06DA18CA945D}" destId="{B0EF9977-169C-458B-99A5-3A18B3DBF9EA}" srcOrd="0" destOrd="4" presId="urn:microsoft.com/office/officeart/2005/8/layout/process1"/>
    <dgm:cxn modelId="{CD0ACFDD-FF8C-48B0-A478-388ECD39A9CE}" type="presParOf" srcId="{9D2E47E6-E07A-4B7F-8DFF-92E96A9E661B}" destId="{342E1F6D-FB54-40E9-AECE-62E64802BBD1}" srcOrd="0" destOrd="0" presId="urn:microsoft.com/office/officeart/2005/8/layout/process1"/>
    <dgm:cxn modelId="{E821A89F-94BE-403D-A845-FB759EABC724}" type="presParOf" srcId="{9D2E47E6-E07A-4B7F-8DFF-92E96A9E661B}" destId="{84766284-7CF5-496F-A9CA-E78E5CBD79B1}" srcOrd="1" destOrd="0" presId="urn:microsoft.com/office/officeart/2005/8/layout/process1"/>
    <dgm:cxn modelId="{227A530F-4E15-4A9F-9834-E1592AAE8981}" type="presParOf" srcId="{84766284-7CF5-496F-A9CA-E78E5CBD79B1}" destId="{75FA4D44-2DEC-4280-A7E0-D2F37F42E710}" srcOrd="0" destOrd="0" presId="urn:microsoft.com/office/officeart/2005/8/layout/process1"/>
    <dgm:cxn modelId="{6C6CA678-0F20-4A18-A070-65363E709BC0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296310402 </a:t>
          </a:r>
        </a:p>
        <a:p>
          <a:r>
            <a:rPr lang="pt-BR" sz="1600" dirty="0" smtClean="0"/>
            <a:t> Baixa de Contratos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296310602 – Baixa de Contratos de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296310702 – Baixa de Contratos de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296310802 – Baixa de Contratos de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296310902 – Baixa de Contratos de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X="113725" custScaleY="101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8838" custScaleY="1036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6A9D48E1-4840-4D20-A9A9-12DCF3F0502C}" type="presOf" srcId="{7C59EADF-7BC4-4FEF-990B-5BECB9ED647E}" destId="{75FA4D44-2DEC-4280-A7E0-D2F37F42E710}" srcOrd="1" destOrd="0" presId="urn:microsoft.com/office/officeart/2005/8/layout/process1"/>
    <dgm:cxn modelId="{50EF3A64-383D-4A05-B758-5CE422BDD77B}" type="presOf" srcId="{B60622B1-2DCF-4543-93F8-13B30C3B850B}" destId="{9D2E47E6-E07A-4B7F-8DFF-92E96A9E661B}" srcOrd="0" destOrd="0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FFCA6A4E-E3F6-4852-A98E-94B68DEBC85F}" type="presOf" srcId="{602E0D3E-00EA-42FB-A0B4-62F78D6949BB}" destId="{B0EF9977-169C-458B-99A5-3A18B3DBF9EA}" srcOrd="0" destOrd="0" presId="urn:microsoft.com/office/officeart/2005/8/layout/process1"/>
    <dgm:cxn modelId="{0EF9432E-24DD-4C37-BBD8-8D08C33B879C}" type="presOf" srcId="{63176AA2-9C47-4CE1-A15E-06DA18CA945D}" destId="{B0EF9977-169C-458B-99A5-3A18B3DBF9EA}" srcOrd="0" destOrd="4" presId="urn:microsoft.com/office/officeart/2005/8/layout/process1"/>
    <dgm:cxn modelId="{F985B486-B0B3-455D-A03E-EE13BC01EE14}" type="presOf" srcId="{7C59EADF-7BC4-4FEF-990B-5BECB9ED647E}" destId="{84766284-7CF5-496F-A9CA-E78E5CBD79B1}" srcOrd="0" destOrd="0" presId="urn:microsoft.com/office/officeart/2005/8/layout/process1"/>
    <dgm:cxn modelId="{DEA1F1B0-B6E5-4EC5-9984-8D0CD4BC5068}" type="presOf" srcId="{2A3A5A34-B398-48C7-8772-C068E9EFB2B6}" destId="{342E1F6D-FB54-40E9-AECE-62E64802BBD1}" srcOrd="0" destOrd="0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195D96F1-0F6F-4F55-A58E-12698EE9C3D3}" type="presOf" srcId="{32733F26-F9F3-48E4-AC28-31B46E2B77DC}" destId="{B0EF9977-169C-458B-99A5-3A18B3DBF9EA}" srcOrd="0" destOrd="2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79397605-6482-455C-9300-573DEF0016EE}" type="presOf" srcId="{6ACE993B-BC9C-4CE6-89C7-6C4E42DD20D9}" destId="{B0EF9977-169C-458B-99A5-3A18B3DBF9EA}" srcOrd="0" destOrd="1" presId="urn:microsoft.com/office/officeart/2005/8/layout/process1"/>
    <dgm:cxn modelId="{D647BC38-7B30-476B-958F-EB5B431F704A}" type="presOf" srcId="{FCAB69DE-CEE2-45C0-A85F-09AA301EB253}" destId="{B0EF9977-169C-458B-99A5-3A18B3DBF9EA}" srcOrd="0" destOrd="3" presId="urn:microsoft.com/office/officeart/2005/8/layout/process1"/>
    <dgm:cxn modelId="{6C04A15C-CEFF-409C-8A2F-1210850B4CD0}" type="presParOf" srcId="{9D2E47E6-E07A-4B7F-8DFF-92E96A9E661B}" destId="{342E1F6D-FB54-40E9-AECE-62E64802BBD1}" srcOrd="0" destOrd="0" presId="urn:microsoft.com/office/officeart/2005/8/layout/process1"/>
    <dgm:cxn modelId="{2A4B7186-9305-443A-9312-889B80E210B6}" type="presParOf" srcId="{9D2E47E6-E07A-4B7F-8DFF-92E96A9E661B}" destId="{84766284-7CF5-496F-A9CA-E78E5CBD79B1}" srcOrd="1" destOrd="0" presId="urn:microsoft.com/office/officeart/2005/8/layout/process1"/>
    <dgm:cxn modelId="{12293535-FC41-4C45-B171-E43A0F239976}" type="presParOf" srcId="{84766284-7CF5-496F-A9CA-E78E5CBD79B1}" destId="{75FA4D44-2DEC-4280-A7E0-D2F37F42E710}" srcOrd="0" destOrd="0" presId="urn:microsoft.com/office/officeart/2005/8/layout/process1"/>
    <dgm:cxn modelId="{FD72EAEE-AA99-4E29-AA53-D81B4654499C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94F70D0-BF24-4EC5-B9C3-534E640DD3A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A92C5C2-E12C-42AD-869B-82129BE04E82}">
      <dgm:prSet phldrT="[Texto]"/>
      <dgm:spPr/>
      <dgm:t>
        <a:bodyPr/>
        <a:lstStyle/>
        <a:p>
          <a:r>
            <a:rPr lang="pt-BR" dirty="0" smtClean="0"/>
            <a:t>299110501 Convênios a Conceder</a:t>
          </a:r>
          <a:endParaRPr lang="pt-BR" dirty="0"/>
        </a:p>
      </dgm:t>
    </dgm:pt>
    <dgm:pt modelId="{8EC9ED51-79F6-4792-80B6-EEA2E0C2049B}" type="parTrans" cxnId="{34AB17F2-047A-4587-92A0-FFDB893AD9AF}">
      <dgm:prSet/>
      <dgm:spPr/>
      <dgm:t>
        <a:bodyPr/>
        <a:lstStyle/>
        <a:p>
          <a:endParaRPr lang="pt-BR"/>
        </a:p>
      </dgm:t>
    </dgm:pt>
    <dgm:pt modelId="{7B60D4CD-0A2F-4378-999E-F0F1D9B632D6}" type="sibTrans" cxnId="{34AB17F2-047A-4587-92A0-FFDB893AD9AF}">
      <dgm:prSet/>
      <dgm:spPr/>
      <dgm:t>
        <a:bodyPr/>
        <a:lstStyle/>
        <a:p>
          <a:endParaRPr lang="pt-BR"/>
        </a:p>
      </dgm:t>
    </dgm:pt>
    <dgm:pt modelId="{79182436-1C08-4B29-88C2-4B1FBD5E9E60}">
      <dgm:prSet phldrT="[Texto]"/>
      <dgm:spPr/>
      <dgm:t>
        <a:bodyPr/>
        <a:lstStyle/>
        <a:p>
          <a:r>
            <a:rPr lang="pt-BR" dirty="0" smtClean="0"/>
            <a:t>299110508 Convênios a Conceder por Exercício </a:t>
          </a:r>
          <a:endParaRPr lang="pt-BR" dirty="0"/>
        </a:p>
      </dgm:t>
    </dgm:pt>
    <dgm:pt modelId="{2745E261-0BC1-4DCE-8295-5322998DEDFA}" type="parTrans" cxnId="{32EC3F77-E6EE-4EA2-A8EF-8B3597D6BE80}">
      <dgm:prSet/>
      <dgm:spPr/>
      <dgm:t>
        <a:bodyPr/>
        <a:lstStyle/>
        <a:p>
          <a:endParaRPr lang="pt-BR"/>
        </a:p>
      </dgm:t>
    </dgm:pt>
    <dgm:pt modelId="{6FBB0ABE-015F-430C-81CC-BD6CFDF2D70F}" type="sibTrans" cxnId="{32EC3F77-E6EE-4EA2-A8EF-8B3597D6BE80}">
      <dgm:prSet/>
      <dgm:spPr/>
      <dgm:t>
        <a:bodyPr/>
        <a:lstStyle/>
        <a:p>
          <a:endParaRPr lang="pt-BR"/>
        </a:p>
      </dgm:t>
    </dgm:pt>
    <dgm:pt modelId="{94148440-C657-4E43-B962-A437CE67E517}" type="pres">
      <dgm:prSet presAssocID="{194F70D0-BF24-4EC5-B9C3-534E640DD3A2}" presName="Name0" presStyleCnt="0">
        <dgm:presLayoutVars>
          <dgm:dir/>
          <dgm:resizeHandles val="exact"/>
        </dgm:presLayoutVars>
      </dgm:prSet>
      <dgm:spPr/>
    </dgm:pt>
    <dgm:pt modelId="{CC8280D3-AAED-44E1-B73E-CDBA64DE54FA}" type="pres">
      <dgm:prSet presAssocID="{3A92C5C2-E12C-42AD-869B-82129BE04E82}" presName="node" presStyleLbl="node1" presStyleIdx="0" presStyleCnt="2" custLinFactNeighborX="6917" custLinFactNeighborY="20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92C929-FDAE-4320-B3E1-10389EC0E1BB}" type="pres">
      <dgm:prSet presAssocID="{7B60D4CD-0A2F-4378-999E-F0F1D9B632D6}" presName="sibTrans" presStyleLbl="sibTrans2D1" presStyleIdx="0" presStyleCnt="1"/>
      <dgm:spPr/>
      <dgm:t>
        <a:bodyPr/>
        <a:lstStyle/>
        <a:p>
          <a:endParaRPr lang="pt-BR"/>
        </a:p>
      </dgm:t>
    </dgm:pt>
    <dgm:pt modelId="{A856FB16-86CE-4A9F-AB52-34159453080A}" type="pres">
      <dgm:prSet presAssocID="{7B60D4CD-0A2F-4378-999E-F0F1D9B632D6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3FA9933C-0ED4-4A00-B746-5769F4DF128E}" type="pres">
      <dgm:prSet presAssocID="{79182436-1C08-4B29-88C2-4B1FBD5E9E6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253149-0448-4620-9D33-B52C9983148E}" type="presOf" srcId="{7B60D4CD-0A2F-4378-999E-F0F1D9B632D6}" destId="{E692C929-FDAE-4320-B3E1-10389EC0E1BB}" srcOrd="0" destOrd="0" presId="urn:microsoft.com/office/officeart/2005/8/layout/process1"/>
    <dgm:cxn modelId="{32EC3F77-E6EE-4EA2-A8EF-8B3597D6BE80}" srcId="{194F70D0-BF24-4EC5-B9C3-534E640DD3A2}" destId="{79182436-1C08-4B29-88C2-4B1FBD5E9E60}" srcOrd="1" destOrd="0" parTransId="{2745E261-0BC1-4DCE-8295-5322998DEDFA}" sibTransId="{6FBB0ABE-015F-430C-81CC-BD6CFDF2D70F}"/>
    <dgm:cxn modelId="{34AB17F2-047A-4587-92A0-FFDB893AD9AF}" srcId="{194F70D0-BF24-4EC5-B9C3-534E640DD3A2}" destId="{3A92C5C2-E12C-42AD-869B-82129BE04E82}" srcOrd="0" destOrd="0" parTransId="{8EC9ED51-79F6-4792-80B6-EEA2E0C2049B}" sibTransId="{7B60D4CD-0A2F-4378-999E-F0F1D9B632D6}"/>
    <dgm:cxn modelId="{9477BE37-7E97-4467-A786-48F90C78917B}" type="presOf" srcId="{3A92C5C2-E12C-42AD-869B-82129BE04E82}" destId="{CC8280D3-AAED-44E1-B73E-CDBA64DE54FA}" srcOrd="0" destOrd="0" presId="urn:microsoft.com/office/officeart/2005/8/layout/process1"/>
    <dgm:cxn modelId="{F0DFAE42-0C81-4982-BB88-1D22A7EB315F}" type="presOf" srcId="{79182436-1C08-4B29-88C2-4B1FBD5E9E60}" destId="{3FA9933C-0ED4-4A00-B746-5769F4DF128E}" srcOrd="0" destOrd="0" presId="urn:microsoft.com/office/officeart/2005/8/layout/process1"/>
    <dgm:cxn modelId="{EA7549C7-4ABE-4AF2-94B3-F65A22726583}" type="presOf" srcId="{7B60D4CD-0A2F-4378-999E-F0F1D9B632D6}" destId="{A856FB16-86CE-4A9F-AB52-34159453080A}" srcOrd="1" destOrd="0" presId="urn:microsoft.com/office/officeart/2005/8/layout/process1"/>
    <dgm:cxn modelId="{A15FD6E3-6710-4002-A966-D2175BDDA812}" type="presOf" srcId="{194F70D0-BF24-4EC5-B9C3-534E640DD3A2}" destId="{94148440-C657-4E43-B962-A437CE67E517}" srcOrd="0" destOrd="0" presId="urn:microsoft.com/office/officeart/2005/8/layout/process1"/>
    <dgm:cxn modelId="{DEC564A0-0758-4887-B5B4-F6B25C31D624}" type="presParOf" srcId="{94148440-C657-4E43-B962-A437CE67E517}" destId="{CC8280D3-AAED-44E1-B73E-CDBA64DE54FA}" srcOrd="0" destOrd="0" presId="urn:microsoft.com/office/officeart/2005/8/layout/process1"/>
    <dgm:cxn modelId="{D250BA4D-7146-4DB6-A53A-C1FE9E6BF541}" type="presParOf" srcId="{94148440-C657-4E43-B962-A437CE67E517}" destId="{E692C929-FDAE-4320-B3E1-10389EC0E1BB}" srcOrd="1" destOrd="0" presId="urn:microsoft.com/office/officeart/2005/8/layout/process1"/>
    <dgm:cxn modelId="{B8FD3B97-4F42-4641-BD8C-0FFFDB258917}" type="presParOf" srcId="{E692C929-FDAE-4320-B3E1-10389EC0E1BB}" destId="{A856FB16-86CE-4A9F-AB52-34159453080A}" srcOrd="0" destOrd="0" presId="urn:microsoft.com/office/officeart/2005/8/layout/process1"/>
    <dgm:cxn modelId="{3A343736-F967-430D-BDA1-92FBD91FB6FF}" type="presParOf" srcId="{94148440-C657-4E43-B962-A437CE67E517}" destId="{3FA9933C-0ED4-4A00-B746-5769F4DF128E}" srcOrd="2" destOrd="0" presId="urn:microsoft.com/office/officeart/2005/8/layout/process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94F70D0-BF24-4EC5-B9C3-534E640DD3A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A92C5C2-E12C-42AD-869B-82129BE04E82}">
      <dgm:prSet phldrT="[Texto]"/>
      <dgm:spPr/>
      <dgm:t>
        <a:bodyPr/>
        <a:lstStyle/>
        <a:p>
          <a:r>
            <a:rPr lang="pt-BR" dirty="0" smtClean="0"/>
            <a:t>199110503</a:t>
          </a:r>
        </a:p>
        <a:p>
          <a:r>
            <a:rPr lang="pt-BR" dirty="0" smtClean="0"/>
            <a:t> Restituição de Convênios Concedidos</a:t>
          </a:r>
          <a:endParaRPr lang="pt-BR" dirty="0"/>
        </a:p>
      </dgm:t>
    </dgm:pt>
    <dgm:pt modelId="{8EC9ED51-79F6-4792-80B6-EEA2E0C2049B}" type="parTrans" cxnId="{34AB17F2-047A-4587-92A0-FFDB893AD9AF}">
      <dgm:prSet/>
      <dgm:spPr/>
      <dgm:t>
        <a:bodyPr/>
        <a:lstStyle/>
        <a:p>
          <a:endParaRPr lang="pt-BR"/>
        </a:p>
      </dgm:t>
    </dgm:pt>
    <dgm:pt modelId="{7B60D4CD-0A2F-4378-999E-F0F1D9B632D6}" type="sibTrans" cxnId="{34AB17F2-047A-4587-92A0-FFDB893AD9AF}">
      <dgm:prSet/>
      <dgm:spPr/>
      <dgm:t>
        <a:bodyPr/>
        <a:lstStyle/>
        <a:p>
          <a:endParaRPr lang="pt-BR"/>
        </a:p>
      </dgm:t>
    </dgm:pt>
    <dgm:pt modelId="{79182436-1C08-4B29-88C2-4B1FBD5E9E60}">
      <dgm:prSet phldrT="[Texto]"/>
      <dgm:spPr/>
      <dgm:t>
        <a:bodyPr/>
        <a:lstStyle/>
        <a:p>
          <a:r>
            <a:rPr lang="pt-BR" dirty="0" smtClean="0"/>
            <a:t>199110504 </a:t>
          </a:r>
        </a:p>
        <a:p>
          <a:r>
            <a:rPr lang="pt-BR" dirty="0" smtClean="0"/>
            <a:t>Restituição de Convênios Concedidos por Exercício </a:t>
          </a:r>
          <a:endParaRPr lang="pt-BR" dirty="0"/>
        </a:p>
      </dgm:t>
    </dgm:pt>
    <dgm:pt modelId="{2745E261-0BC1-4DCE-8295-5322998DEDFA}" type="parTrans" cxnId="{32EC3F77-E6EE-4EA2-A8EF-8B3597D6BE80}">
      <dgm:prSet/>
      <dgm:spPr/>
      <dgm:t>
        <a:bodyPr/>
        <a:lstStyle/>
        <a:p>
          <a:endParaRPr lang="pt-BR"/>
        </a:p>
      </dgm:t>
    </dgm:pt>
    <dgm:pt modelId="{6FBB0ABE-015F-430C-81CC-BD6CFDF2D70F}" type="sibTrans" cxnId="{32EC3F77-E6EE-4EA2-A8EF-8B3597D6BE80}">
      <dgm:prSet/>
      <dgm:spPr/>
      <dgm:t>
        <a:bodyPr/>
        <a:lstStyle/>
        <a:p>
          <a:endParaRPr lang="pt-BR"/>
        </a:p>
      </dgm:t>
    </dgm:pt>
    <dgm:pt modelId="{94148440-C657-4E43-B962-A437CE67E517}" type="pres">
      <dgm:prSet presAssocID="{194F70D0-BF24-4EC5-B9C3-534E640DD3A2}" presName="Name0" presStyleCnt="0">
        <dgm:presLayoutVars>
          <dgm:dir/>
          <dgm:resizeHandles val="exact"/>
        </dgm:presLayoutVars>
      </dgm:prSet>
      <dgm:spPr/>
    </dgm:pt>
    <dgm:pt modelId="{CC8280D3-AAED-44E1-B73E-CDBA64DE54FA}" type="pres">
      <dgm:prSet presAssocID="{3A92C5C2-E12C-42AD-869B-82129BE04E82}" presName="node" presStyleLbl="node1" presStyleIdx="0" presStyleCnt="2" custLinFactNeighborX="6917" custLinFactNeighborY="20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92C929-FDAE-4320-B3E1-10389EC0E1BB}" type="pres">
      <dgm:prSet presAssocID="{7B60D4CD-0A2F-4378-999E-F0F1D9B632D6}" presName="sibTrans" presStyleLbl="sibTrans2D1" presStyleIdx="0" presStyleCnt="1"/>
      <dgm:spPr/>
      <dgm:t>
        <a:bodyPr/>
        <a:lstStyle/>
        <a:p>
          <a:endParaRPr lang="pt-BR"/>
        </a:p>
      </dgm:t>
    </dgm:pt>
    <dgm:pt modelId="{A856FB16-86CE-4A9F-AB52-34159453080A}" type="pres">
      <dgm:prSet presAssocID="{7B60D4CD-0A2F-4378-999E-F0F1D9B632D6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3FA9933C-0ED4-4A00-B746-5769F4DF128E}" type="pres">
      <dgm:prSet presAssocID="{79182436-1C08-4B29-88C2-4B1FBD5E9E60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FA0315D-950A-4555-B1DD-82C94394596B}" type="presOf" srcId="{7B60D4CD-0A2F-4378-999E-F0F1D9B632D6}" destId="{E692C929-FDAE-4320-B3E1-10389EC0E1BB}" srcOrd="0" destOrd="0" presId="urn:microsoft.com/office/officeart/2005/8/layout/process1"/>
    <dgm:cxn modelId="{03476022-B6E1-429A-AC84-7DAE475C7DC7}" type="presOf" srcId="{7B60D4CD-0A2F-4378-999E-F0F1D9B632D6}" destId="{A856FB16-86CE-4A9F-AB52-34159453080A}" srcOrd="1" destOrd="0" presId="urn:microsoft.com/office/officeart/2005/8/layout/process1"/>
    <dgm:cxn modelId="{32EC3F77-E6EE-4EA2-A8EF-8B3597D6BE80}" srcId="{194F70D0-BF24-4EC5-B9C3-534E640DD3A2}" destId="{79182436-1C08-4B29-88C2-4B1FBD5E9E60}" srcOrd="1" destOrd="0" parTransId="{2745E261-0BC1-4DCE-8295-5322998DEDFA}" sibTransId="{6FBB0ABE-015F-430C-81CC-BD6CFDF2D70F}"/>
    <dgm:cxn modelId="{34AB17F2-047A-4587-92A0-FFDB893AD9AF}" srcId="{194F70D0-BF24-4EC5-B9C3-534E640DD3A2}" destId="{3A92C5C2-E12C-42AD-869B-82129BE04E82}" srcOrd="0" destOrd="0" parTransId="{8EC9ED51-79F6-4792-80B6-EEA2E0C2049B}" sibTransId="{7B60D4CD-0A2F-4378-999E-F0F1D9B632D6}"/>
    <dgm:cxn modelId="{7859445C-700A-410C-AE59-71725718B397}" type="presOf" srcId="{79182436-1C08-4B29-88C2-4B1FBD5E9E60}" destId="{3FA9933C-0ED4-4A00-B746-5769F4DF128E}" srcOrd="0" destOrd="0" presId="urn:microsoft.com/office/officeart/2005/8/layout/process1"/>
    <dgm:cxn modelId="{52B6BC86-B4E6-419C-90CD-67F9A55248AF}" type="presOf" srcId="{3A92C5C2-E12C-42AD-869B-82129BE04E82}" destId="{CC8280D3-AAED-44E1-B73E-CDBA64DE54FA}" srcOrd="0" destOrd="0" presId="urn:microsoft.com/office/officeart/2005/8/layout/process1"/>
    <dgm:cxn modelId="{5D202186-901C-4E0B-9B50-DB19D9DBB2EA}" type="presOf" srcId="{194F70D0-BF24-4EC5-B9C3-534E640DD3A2}" destId="{94148440-C657-4E43-B962-A437CE67E517}" srcOrd="0" destOrd="0" presId="urn:microsoft.com/office/officeart/2005/8/layout/process1"/>
    <dgm:cxn modelId="{86883023-AB84-4B58-A33B-DCC8B1799CF8}" type="presParOf" srcId="{94148440-C657-4E43-B962-A437CE67E517}" destId="{CC8280D3-AAED-44E1-B73E-CDBA64DE54FA}" srcOrd="0" destOrd="0" presId="urn:microsoft.com/office/officeart/2005/8/layout/process1"/>
    <dgm:cxn modelId="{2754D589-002A-46E4-A565-13DD13FFEA3E}" type="presParOf" srcId="{94148440-C657-4E43-B962-A437CE67E517}" destId="{E692C929-FDAE-4320-B3E1-10389EC0E1BB}" srcOrd="1" destOrd="0" presId="urn:microsoft.com/office/officeart/2005/8/layout/process1"/>
    <dgm:cxn modelId="{363231B7-E1DE-40C0-B3DC-7E3959164BF6}" type="presParOf" srcId="{E692C929-FDAE-4320-B3E1-10389EC0E1BB}" destId="{A856FB16-86CE-4A9F-AB52-34159453080A}" srcOrd="0" destOrd="0" presId="urn:microsoft.com/office/officeart/2005/8/layout/process1"/>
    <dgm:cxn modelId="{F937E36F-5704-4544-BA7A-9B7EDF4C3795}" type="presParOf" srcId="{94148440-C657-4E43-B962-A437CE67E517}" destId="{3FA9933C-0ED4-4A00-B746-5769F4DF128E}" srcOrd="2" destOrd="0" presId="urn:microsoft.com/office/officeart/2005/8/layout/process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0D36123-657C-4735-B1D6-1C5A6EF6839F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2EFA90-744C-4B32-B05C-1BB9E909A8DD}" type="pres">
      <dgm:prSet presAssocID="{90D36123-657C-4735-B1D6-1C5A6EF683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D2E5842E-7BEC-4EB5-83D8-B8D7CD0EC067}" type="presOf" srcId="{90D36123-657C-4735-B1D6-1C5A6EF6839F}" destId="{8A2EFA90-744C-4B32-B05C-1BB9E909A8DD}" srcOrd="0" destOrd="0" presId="urn:microsoft.com/office/officeart/2005/8/layout/arrow5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C91F873-8A4A-4F97-9529-3CD1D93498C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5600C6-4321-4A83-83B6-0A13A51CAAC6}">
      <dgm:prSet phldrT="[Texto]" phldr="1" custT="1"/>
      <dgm:spPr/>
      <dgm:t>
        <a:bodyPr/>
        <a:lstStyle/>
        <a:p>
          <a:endParaRPr lang="pt-BR" sz="100" dirty="0"/>
        </a:p>
      </dgm:t>
    </dgm:pt>
    <dgm:pt modelId="{DC076EC1-B63D-42C1-9F9A-98F3F8333FDC}" type="parTrans" cxnId="{3A6A4245-81E3-4D50-8270-693DC082DAF4}">
      <dgm:prSet/>
      <dgm:spPr/>
      <dgm:t>
        <a:bodyPr/>
        <a:lstStyle/>
        <a:p>
          <a:endParaRPr lang="pt-BR"/>
        </a:p>
      </dgm:t>
    </dgm:pt>
    <dgm:pt modelId="{3A03A40E-471D-4C55-A87B-192F17CCE130}" type="sibTrans" cxnId="{3A6A4245-81E3-4D50-8270-693DC082DAF4}">
      <dgm:prSet/>
      <dgm:spPr/>
      <dgm:t>
        <a:bodyPr/>
        <a:lstStyle/>
        <a:p>
          <a:endParaRPr lang="pt-BR"/>
        </a:p>
      </dgm:t>
    </dgm:pt>
    <dgm:pt modelId="{DF7EB180-4DA3-446C-ABB5-73F6779C0795}">
      <dgm:prSet custT="1"/>
      <dgm:spPr/>
      <dgm:t>
        <a:bodyPr/>
        <a:lstStyle/>
        <a:p>
          <a:r>
            <a:rPr lang="pt-BR" sz="1100" dirty="0" smtClean="0"/>
            <a:t>199110401 - Baixa de Convênios Concedidos/ 04</a:t>
          </a:r>
          <a:endParaRPr lang="pt-BR" sz="1100" dirty="0"/>
        </a:p>
      </dgm:t>
    </dgm:pt>
    <dgm:pt modelId="{A74CF723-99C6-4E30-9E41-7A4E52D63FF8}" type="parTrans" cxnId="{2643D4FC-E6AA-422E-9894-4711E54884C9}">
      <dgm:prSet/>
      <dgm:spPr/>
      <dgm:t>
        <a:bodyPr/>
        <a:lstStyle/>
        <a:p>
          <a:endParaRPr lang="pt-BR"/>
        </a:p>
      </dgm:t>
    </dgm:pt>
    <dgm:pt modelId="{B4E46D53-B55E-40EE-9867-FF063093FAA8}" type="sibTrans" cxnId="{2643D4FC-E6AA-422E-9894-4711E54884C9}">
      <dgm:prSet/>
      <dgm:spPr/>
      <dgm:t>
        <a:bodyPr/>
        <a:lstStyle/>
        <a:p>
          <a:endParaRPr lang="pt-BR"/>
        </a:p>
      </dgm:t>
    </dgm:pt>
    <dgm:pt modelId="{CA7E82F6-4AFB-43D7-A319-A21F230DFB68}">
      <dgm:prSet custScaleX="111756" custT="1"/>
      <dgm:spPr/>
      <dgm:t>
        <a:bodyPr/>
        <a:lstStyle/>
        <a:p>
          <a:r>
            <a:rPr lang="pt-BR" sz="1100" dirty="0" smtClean="0"/>
            <a:t>199110404 - Baixa de Convênios Concedidos / 05</a:t>
          </a:r>
          <a:endParaRPr lang="pt-BR" sz="1100" dirty="0"/>
        </a:p>
      </dgm:t>
    </dgm:pt>
    <dgm:pt modelId="{E11742C5-D3D9-43BC-9F01-854A5A991613}" type="parTrans" cxnId="{03B7CE34-5F9B-4DAC-B5B6-B6D946AAB41C}">
      <dgm:prSet/>
      <dgm:spPr/>
      <dgm:t>
        <a:bodyPr/>
        <a:lstStyle/>
        <a:p>
          <a:endParaRPr lang="pt-BR"/>
        </a:p>
      </dgm:t>
    </dgm:pt>
    <dgm:pt modelId="{50ADB339-5CF8-4EA7-AF35-FFA6E467642A}" type="sibTrans" cxnId="{03B7CE34-5F9B-4DAC-B5B6-B6D946AAB41C}">
      <dgm:prSet/>
      <dgm:spPr/>
      <dgm:t>
        <a:bodyPr/>
        <a:lstStyle/>
        <a:p>
          <a:endParaRPr lang="pt-BR"/>
        </a:p>
      </dgm:t>
    </dgm:pt>
    <dgm:pt modelId="{691B2D0C-9ADC-454E-8A8B-A6DBAB92B6EC}">
      <dgm:prSet custScaleX="111756" custT="1"/>
      <dgm:spPr/>
      <dgm:t>
        <a:bodyPr/>
        <a:lstStyle/>
        <a:p>
          <a:r>
            <a:rPr lang="pt-BR" sz="1100" dirty="0" smtClean="0"/>
            <a:t>199110406 - Baixa de Convênios Concedidos / 06</a:t>
          </a:r>
          <a:endParaRPr lang="pt-BR" sz="1100" dirty="0"/>
        </a:p>
      </dgm:t>
    </dgm:pt>
    <dgm:pt modelId="{F2F5ABEE-4F63-41F0-A4F5-B5B739CB501A}" type="parTrans" cxnId="{514A9E3E-5104-4CAD-8038-EC48C4B600AB}">
      <dgm:prSet/>
      <dgm:spPr/>
      <dgm:t>
        <a:bodyPr/>
        <a:lstStyle/>
        <a:p>
          <a:endParaRPr lang="pt-BR"/>
        </a:p>
      </dgm:t>
    </dgm:pt>
    <dgm:pt modelId="{1EFFDFB1-D8B9-4F99-87FC-7E563598730A}" type="sibTrans" cxnId="{514A9E3E-5104-4CAD-8038-EC48C4B600AB}">
      <dgm:prSet/>
      <dgm:spPr/>
      <dgm:t>
        <a:bodyPr/>
        <a:lstStyle/>
        <a:p>
          <a:endParaRPr lang="pt-BR"/>
        </a:p>
      </dgm:t>
    </dgm:pt>
    <dgm:pt modelId="{BBB8848F-AD8E-4147-9D00-B162028D7A2C}">
      <dgm:prSet custScaleX="111756" custT="1"/>
      <dgm:spPr/>
      <dgm:t>
        <a:bodyPr/>
        <a:lstStyle/>
        <a:p>
          <a:r>
            <a:rPr lang="pt-BR" sz="1100" dirty="0" smtClean="0"/>
            <a:t>199110408 - Baixa de Convênios Concedidos / 07</a:t>
          </a:r>
          <a:endParaRPr lang="pt-BR" sz="1100" dirty="0"/>
        </a:p>
      </dgm:t>
    </dgm:pt>
    <dgm:pt modelId="{06E38E01-E773-4971-9BF2-C635AE5F5943}" type="parTrans" cxnId="{A0863B5D-CE59-494A-A602-F195394248BE}">
      <dgm:prSet/>
      <dgm:spPr/>
      <dgm:t>
        <a:bodyPr/>
        <a:lstStyle/>
        <a:p>
          <a:endParaRPr lang="pt-BR"/>
        </a:p>
      </dgm:t>
    </dgm:pt>
    <dgm:pt modelId="{7CD9DC61-1913-4A6D-A466-01A1B9A42E09}" type="sibTrans" cxnId="{A0863B5D-CE59-494A-A602-F195394248BE}">
      <dgm:prSet/>
      <dgm:spPr/>
      <dgm:t>
        <a:bodyPr/>
        <a:lstStyle/>
        <a:p>
          <a:endParaRPr lang="pt-BR"/>
        </a:p>
      </dgm:t>
    </dgm:pt>
    <dgm:pt modelId="{5ECC4490-0AAA-49D8-AAB8-8A099E8E911B}">
      <dgm:prSet custScaleX="111756" custT="1"/>
      <dgm:spPr/>
      <dgm:t>
        <a:bodyPr/>
        <a:lstStyle/>
        <a:p>
          <a:r>
            <a:rPr lang="pt-BR" sz="1100" dirty="0" smtClean="0"/>
            <a:t>199110410 - Baixa de Convênios Concedidos / 08</a:t>
          </a:r>
          <a:endParaRPr lang="pt-BR" sz="1100" dirty="0"/>
        </a:p>
      </dgm:t>
    </dgm:pt>
    <dgm:pt modelId="{AF2A8231-61DE-4061-BD8F-7EBFA1B82E15}" type="parTrans" cxnId="{2C2D8140-25F1-4DC4-8A57-3898E04EFAA9}">
      <dgm:prSet/>
      <dgm:spPr/>
      <dgm:t>
        <a:bodyPr/>
        <a:lstStyle/>
        <a:p>
          <a:endParaRPr lang="pt-BR"/>
        </a:p>
      </dgm:t>
    </dgm:pt>
    <dgm:pt modelId="{A8971FC5-8F31-4813-80D1-49F61CE7E824}" type="sibTrans" cxnId="{2C2D8140-25F1-4DC4-8A57-3898E04EFAA9}">
      <dgm:prSet/>
      <dgm:spPr/>
      <dgm:t>
        <a:bodyPr/>
        <a:lstStyle/>
        <a:p>
          <a:endParaRPr lang="pt-BR"/>
        </a:p>
      </dgm:t>
    </dgm:pt>
    <dgm:pt modelId="{ADF98EF0-0109-4D33-AA9B-A166E8098F8E}">
      <dgm:prSet custScaleX="111756" custT="1"/>
      <dgm:spPr/>
      <dgm:t>
        <a:bodyPr/>
        <a:lstStyle/>
        <a:p>
          <a:r>
            <a:rPr lang="pt-BR" sz="1100" dirty="0" smtClean="0"/>
            <a:t>199110412 - Baixa de Convênios Concedidos / 09</a:t>
          </a:r>
          <a:endParaRPr lang="pt-BR" sz="1100" dirty="0"/>
        </a:p>
      </dgm:t>
    </dgm:pt>
    <dgm:pt modelId="{64E34E53-E1D9-4BC5-BCE5-E688B05354DC}" type="parTrans" cxnId="{1A899552-6F37-4B3C-BC07-71429DBBDAF7}">
      <dgm:prSet/>
      <dgm:spPr/>
      <dgm:t>
        <a:bodyPr/>
        <a:lstStyle/>
        <a:p>
          <a:endParaRPr lang="pt-BR"/>
        </a:p>
      </dgm:t>
    </dgm:pt>
    <dgm:pt modelId="{EEA5A0FB-E8EE-42ED-AE7B-53788C4F2C35}" type="sibTrans" cxnId="{1A899552-6F37-4B3C-BC07-71429DBBDAF7}">
      <dgm:prSet/>
      <dgm:spPr/>
      <dgm:t>
        <a:bodyPr/>
        <a:lstStyle/>
        <a:p>
          <a:endParaRPr lang="pt-BR"/>
        </a:p>
      </dgm:t>
    </dgm:pt>
    <dgm:pt modelId="{F1F3EDFA-614B-42C5-AFFE-853F8FCBC052}">
      <dgm:prSet custScaleX="111756" custT="1"/>
      <dgm:spPr/>
      <dgm:t>
        <a:bodyPr/>
        <a:lstStyle/>
        <a:p>
          <a:r>
            <a:rPr lang="pt-BR" sz="1100" dirty="0" smtClean="0"/>
            <a:t>199110414 - Baixa de Convênios Concedidos / 10</a:t>
          </a:r>
          <a:endParaRPr lang="pt-BR" sz="1100" dirty="0"/>
        </a:p>
      </dgm:t>
    </dgm:pt>
    <dgm:pt modelId="{977EA3FE-1ABF-488B-9431-27F92CE0111D}" type="parTrans" cxnId="{EEE71857-6E2C-4BDB-82DD-4F40AECFB05D}">
      <dgm:prSet/>
      <dgm:spPr/>
      <dgm:t>
        <a:bodyPr/>
        <a:lstStyle/>
        <a:p>
          <a:endParaRPr lang="pt-BR"/>
        </a:p>
      </dgm:t>
    </dgm:pt>
    <dgm:pt modelId="{76CB8326-B76C-46A1-ABA7-52D50EAB7934}" type="sibTrans" cxnId="{EEE71857-6E2C-4BDB-82DD-4F40AECFB05D}">
      <dgm:prSet/>
      <dgm:spPr/>
      <dgm:t>
        <a:bodyPr/>
        <a:lstStyle/>
        <a:p>
          <a:endParaRPr lang="pt-BR"/>
        </a:p>
      </dgm:t>
    </dgm:pt>
    <dgm:pt modelId="{6977C9AA-AD8C-4B78-AC69-4819C8853E47}">
      <dgm:prSet custScaleX="111756" custT="1"/>
      <dgm:spPr/>
      <dgm:t>
        <a:bodyPr/>
        <a:lstStyle/>
        <a:p>
          <a:r>
            <a:rPr lang="pt-BR" sz="1100" dirty="0" smtClean="0"/>
            <a:t>199110416 - Baixa de Convênios Concedidos / 11</a:t>
          </a:r>
          <a:endParaRPr lang="pt-BR" sz="1100" dirty="0"/>
        </a:p>
      </dgm:t>
    </dgm:pt>
    <dgm:pt modelId="{2C9BB823-9FF8-4DF2-8D73-548C02A8818E}" type="parTrans" cxnId="{69ED21F3-AC8D-41D1-B2B8-345AB1FCAC8F}">
      <dgm:prSet/>
      <dgm:spPr/>
      <dgm:t>
        <a:bodyPr/>
        <a:lstStyle/>
        <a:p>
          <a:endParaRPr lang="pt-BR"/>
        </a:p>
      </dgm:t>
    </dgm:pt>
    <dgm:pt modelId="{0FA2B8CE-6686-417A-B356-70291B9065D8}" type="sibTrans" cxnId="{69ED21F3-AC8D-41D1-B2B8-345AB1FCAC8F}">
      <dgm:prSet/>
      <dgm:spPr/>
      <dgm:t>
        <a:bodyPr/>
        <a:lstStyle/>
        <a:p>
          <a:endParaRPr lang="pt-BR"/>
        </a:p>
      </dgm:t>
    </dgm:pt>
    <dgm:pt modelId="{702381AB-8D78-4C24-89E7-D9BF07711FC8}">
      <dgm:prSet custScaleX="111756" custT="1"/>
      <dgm:spPr/>
      <dgm:t>
        <a:bodyPr/>
        <a:lstStyle/>
        <a:p>
          <a:r>
            <a:rPr lang="pt-BR" sz="1100" dirty="0" smtClean="0"/>
            <a:t>199110418 - Baixa de Convênios Concedidos / 12</a:t>
          </a:r>
          <a:endParaRPr lang="pt-BR" sz="1100" dirty="0"/>
        </a:p>
      </dgm:t>
    </dgm:pt>
    <dgm:pt modelId="{B7FFF79F-E6C1-4E0A-BB18-0B670994B433}" type="parTrans" cxnId="{BA1C7A1A-DB5B-4481-92A6-71BDB4CDEED0}">
      <dgm:prSet/>
      <dgm:spPr/>
      <dgm:t>
        <a:bodyPr/>
        <a:lstStyle/>
        <a:p>
          <a:endParaRPr lang="pt-BR"/>
        </a:p>
      </dgm:t>
    </dgm:pt>
    <dgm:pt modelId="{BF430759-58CD-4342-96A0-16A6B0F8B017}" type="sibTrans" cxnId="{BA1C7A1A-DB5B-4481-92A6-71BDB4CDEED0}">
      <dgm:prSet/>
      <dgm:spPr/>
      <dgm:t>
        <a:bodyPr/>
        <a:lstStyle/>
        <a:p>
          <a:endParaRPr lang="pt-BR"/>
        </a:p>
      </dgm:t>
    </dgm:pt>
    <dgm:pt modelId="{133B98AE-6FD4-48DC-A25E-1FA3BC8DFD85}">
      <dgm:prSet custScaleX="111756" custT="1"/>
      <dgm:spPr/>
      <dgm:t>
        <a:bodyPr/>
        <a:lstStyle/>
        <a:p>
          <a:r>
            <a:rPr lang="pt-BR" sz="1100" dirty="0" smtClean="0"/>
            <a:t>199110420- Baixa de Convênios Concedidos / 13</a:t>
          </a:r>
          <a:endParaRPr lang="pt-BR" sz="1100" dirty="0"/>
        </a:p>
      </dgm:t>
    </dgm:pt>
    <dgm:pt modelId="{1404F1AE-223A-4019-B9E5-9E3B070F623B}" type="parTrans" cxnId="{234DC4E7-3D18-4DB5-B79A-5CBF7372B091}">
      <dgm:prSet/>
      <dgm:spPr/>
      <dgm:t>
        <a:bodyPr/>
        <a:lstStyle/>
        <a:p>
          <a:endParaRPr lang="pt-BR"/>
        </a:p>
      </dgm:t>
    </dgm:pt>
    <dgm:pt modelId="{8B8B731F-5CBB-4C0C-8407-29ACAC59018E}" type="sibTrans" cxnId="{234DC4E7-3D18-4DB5-B79A-5CBF7372B091}">
      <dgm:prSet/>
      <dgm:spPr/>
      <dgm:t>
        <a:bodyPr/>
        <a:lstStyle/>
        <a:p>
          <a:endParaRPr lang="pt-BR"/>
        </a:p>
      </dgm:t>
    </dgm:pt>
    <dgm:pt modelId="{3D0C2810-7644-4778-9070-50154596EDCA}">
      <dgm:prSet custScaleX="111756" custT="1"/>
      <dgm:spPr/>
      <dgm:t>
        <a:bodyPr/>
        <a:lstStyle/>
        <a:p>
          <a:r>
            <a:rPr lang="pt-BR" sz="1100" dirty="0" smtClean="0"/>
            <a:t>199110422- Baixa de Convênios Concedidos / 14</a:t>
          </a:r>
          <a:endParaRPr lang="pt-BR" sz="1100" dirty="0"/>
        </a:p>
      </dgm:t>
    </dgm:pt>
    <dgm:pt modelId="{1E6EECAB-E7E0-4F61-9EBB-698A124F2509}" type="parTrans" cxnId="{7ED26135-3EEF-415E-9220-E43F8D53EB58}">
      <dgm:prSet/>
      <dgm:spPr/>
      <dgm:t>
        <a:bodyPr/>
        <a:lstStyle/>
        <a:p>
          <a:endParaRPr lang="pt-BR"/>
        </a:p>
      </dgm:t>
    </dgm:pt>
    <dgm:pt modelId="{B0ED451F-6378-43A6-AB89-F70A2C73AF2A}" type="sibTrans" cxnId="{7ED26135-3EEF-415E-9220-E43F8D53EB58}">
      <dgm:prSet/>
      <dgm:spPr/>
      <dgm:t>
        <a:bodyPr/>
        <a:lstStyle/>
        <a:p>
          <a:endParaRPr lang="pt-BR"/>
        </a:p>
      </dgm:t>
    </dgm:pt>
    <dgm:pt modelId="{78AB4CDC-171B-4044-BDF6-F085A94A83D5}">
      <dgm:prSet phldrT="[Texto]"/>
      <dgm:spPr/>
      <dgm:t>
        <a:bodyPr/>
        <a:lstStyle/>
        <a:p>
          <a:r>
            <a:rPr lang="pt-BR" dirty="0" smtClean="0"/>
            <a:t>299110503 Convênios Baixados</a:t>
          </a:r>
          <a:endParaRPr lang="pt-BR" dirty="0"/>
        </a:p>
      </dgm:t>
    </dgm:pt>
    <dgm:pt modelId="{7C5F4621-A20A-4D4F-A0B3-E2955950F9F0}" type="sibTrans" cxnId="{BAA0C09D-28F8-4DAF-89A8-981EBB5C21F0}">
      <dgm:prSet/>
      <dgm:spPr/>
      <dgm:t>
        <a:bodyPr/>
        <a:lstStyle/>
        <a:p>
          <a:endParaRPr lang="pt-BR"/>
        </a:p>
      </dgm:t>
    </dgm:pt>
    <dgm:pt modelId="{58BE72E0-E3BF-4FE3-8C69-FB268FA9D760}" type="parTrans" cxnId="{BAA0C09D-28F8-4DAF-89A8-981EBB5C21F0}">
      <dgm:prSet/>
      <dgm:spPr/>
      <dgm:t>
        <a:bodyPr/>
        <a:lstStyle/>
        <a:p>
          <a:endParaRPr lang="pt-BR"/>
        </a:p>
      </dgm:t>
    </dgm:pt>
    <dgm:pt modelId="{0A15C5A6-83C8-4379-9581-FB28522FE867}" type="pres">
      <dgm:prSet presAssocID="{7C91F873-8A4A-4F97-9529-3CD1D93498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2E17661-8877-4578-AC70-69D7F200B0E0}" type="pres">
      <dgm:prSet presAssocID="{AF5600C6-4321-4A83-83B6-0A13A51CAAC6}" presName="arrow" presStyleLbl="node1" presStyleIdx="0" presStyleCnt="2" custScaleX="143313" custScaleY="136123" custRadScaleRad="92956" custRadScaleInc="21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40F6CA-2371-4218-8B81-D90BB91603BC}" type="pres">
      <dgm:prSet presAssocID="{78AB4CDC-171B-4044-BDF6-F085A94A83D5}" presName="arrow" presStyleLbl="node1" presStyleIdx="1" presStyleCnt="2" custScaleX="143020" custScaleY="125923" custRadScaleRad="93418" custRadScaleInc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7D61AB9-7F91-4B7C-A374-F58CC9DF6E01}" type="presOf" srcId="{702381AB-8D78-4C24-89E7-D9BF07711FC8}" destId="{B2E17661-8877-4578-AC70-69D7F200B0E0}" srcOrd="0" destOrd="9" presId="urn:microsoft.com/office/officeart/2005/8/layout/arrow5"/>
    <dgm:cxn modelId="{69ED21F3-AC8D-41D1-B2B8-345AB1FCAC8F}" srcId="{AF5600C6-4321-4A83-83B6-0A13A51CAAC6}" destId="{6977C9AA-AD8C-4B78-AC69-4819C8853E47}" srcOrd="7" destOrd="0" parTransId="{2C9BB823-9FF8-4DF2-8D73-548C02A8818E}" sibTransId="{0FA2B8CE-6686-417A-B356-70291B9065D8}"/>
    <dgm:cxn modelId="{03B7CE34-5F9B-4DAC-B5B6-B6D946AAB41C}" srcId="{AF5600C6-4321-4A83-83B6-0A13A51CAAC6}" destId="{CA7E82F6-4AFB-43D7-A319-A21F230DFB68}" srcOrd="1" destOrd="0" parTransId="{E11742C5-D3D9-43BC-9F01-854A5A991613}" sibTransId="{50ADB339-5CF8-4EA7-AF35-FFA6E467642A}"/>
    <dgm:cxn modelId="{2643D4FC-E6AA-422E-9894-4711E54884C9}" srcId="{AF5600C6-4321-4A83-83B6-0A13A51CAAC6}" destId="{DF7EB180-4DA3-446C-ABB5-73F6779C0795}" srcOrd="0" destOrd="0" parTransId="{A74CF723-99C6-4E30-9E41-7A4E52D63FF8}" sibTransId="{B4E46D53-B55E-40EE-9867-FF063093FAA8}"/>
    <dgm:cxn modelId="{514A9E3E-5104-4CAD-8038-EC48C4B600AB}" srcId="{AF5600C6-4321-4A83-83B6-0A13A51CAAC6}" destId="{691B2D0C-9ADC-454E-8A8B-A6DBAB92B6EC}" srcOrd="2" destOrd="0" parTransId="{F2F5ABEE-4F63-41F0-A4F5-B5B739CB501A}" sibTransId="{1EFFDFB1-D8B9-4F99-87FC-7E563598730A}"/>
    <dgm:cxn modelId="{70AF90BB-D6A3-452E-9162-F70B9ED3602F}" type="presOf" srcId="{6977C9AA-AD8C-4B78-AC69-4819C8853E47}" destId="{B2E17661-8877-4578-AC70-69D7F200B0E0}" srcOrd="0" destOrd="8" presId="urn:microsoft.com/office/officeart/2005/8/layout/arrow5"/>
    <dgm:cxn modelId="{BF13F09D-873A-4A30-91E1-14E20B07A5FE}" type="presOf" srcId="{AF5600C6-4321-4A83-83B6-0A13A51CAAC6}" destId="{B2E17661-8877-4578-AC70-69D7F200B0E0}" srcOrd="0" destOrd="0" presId="urn:microsoft.com/office/officeart/2005/8/layout/arrow5"/>
    <dgm:cxn modelId="{BA1C7A1A-DB5B-4481-92A6-71BDB4CDEED0}" srcId="{AF5600C6-4321-4A83-83B6-0A13A51CAAC6}" destId="{702381AB-8D78-4C24-89E7-D9BF07711FC8}" srcOrd="8" destOrd="0" parTransId="{B7FFF79F-E6C1-4E0A-BB18-0B670994B433}" sibTransId="{BF430759-58CD-4342-96A0-16A6B0F8B017}"/>
    <dgm:cxn modelId="{EEE71857-6E2C-4BDB-82DD-4F40AECFB05D}" srcId="{AF5600C6-4321-4A83-83B6-0A13A51CAAC6}" destId="{F1F3EDFA-614B-42C5-AFFE-853F8FCBC052}" srcOrd="6" destOrd="0" parTransId="{977EA3FE-1ABF-488B-9431-27F92CE0111D}" sibTransId="{76CB8326-B76C-46A1-ABA7-52D50EAB7934}"/>
    <dgm:cxn modelId="{7ED26135-3EEF-415E-9220-E43F8D53EB58}" srcId="{AF5600C6-4321-4A83-83B6-0A13A51CAAC6}" destId="{3D0C2810-7644-4778-9070-50154596EDCA}" srcOrd="10" destOrd="0" parTransId="{1E6EECAB-E7E0-4F61-9EBB-698A124F2509}" sibTransId="{B0ED451F-6378-43A6-AB89-F70A2C73AF2A}"/>
    <dgm:cxn modelId="{08568BBC-9A47-463B-A773-CB3C867ABB26}" type="presOf" srcId="{ADF98EF0-0109-4D33-AA9B-A166E8098F8E}" destId="{B2E17661-8877-4578-AC70-69D7F200B0E0}" srcOrd="0" destOrd="6" presId="urn:microsoft.com/office/officeart/2005/8/layout/arrow5"/>
    <dgm:cxn modelId="{BAA0C09D-28F8-4DAF-89A8-981EBB5C21F0}" srcId="{7C91F873-8A4A-4F97-9529-3CD1D93498C1}" destId="{78AB4CDC-171B-4044-BDF6-F085A94A83D5}" srcOrd="1" destOrd="0" parTransId="{58BE72E0-E3BF-4FE3-8C69-FB268FA9D760}" sibTransId="{7C5F4621-A20A-4D4F-A0B3-E2955950F9F0}"/>
    <dgm:cxn modelId="{E82307C9-9D5F-4903-9A29-1890793C1F9B}" type="presOf" srcId="{5ECC4490-0AAA-49D8-AAB8-8A099E8E911B}" destId="{B2E17661-8877-4578-AC70-69D7F200B0E0}" srcOrd="0" destOrd="5" presId="urn:microsoft.com/office/officeart/2005/8/layout/arrow5"/>
    <dgm:cxn modelId="{A0586EBD-C530-47BA-B64F-E8189BC3A4A7}" type="presOf" srcId="{CA7E82F6-4AFB-43D7-A319-A21F230DFB68}" destId="{B2E17661-8877-4578-AC70-69D7F200B0E0}" srcOrd="0" destOrd="2" presId="urn:microsoft.com/office/officeart/2005/8/layout/arrow5"/>
    <dgm:cxn modelId="{7EEE0DED-52EA-47EB-9A84-DF170C82A965}" type="presOf" srcId="{BBB8848F-AD8E-4147-9D00-B162028D7A2C}" destId="{B2E17661-8877-4578-AC70-69D7F200B0E0}" srcOrd="0" destOrd="4" presId="urn:microsoft.com/office/officeart/2005/8/layout/arrow5"/>
    <dgm:cxn modelId="{1A899552-6F37-4B3C-BC07-71429DBBDAF7}" srcId="{AF5600C6-4321-4A83-83B6-0A13A51CAAC6}" destId="{ADF98EF0-0109-4D33-AA9B-A166E8098F8E}" srcOrd="5" destOrd="0" parTransId="{64E34E53-E1D9-4BC5-BCE5-E688B05354DC}" sibTransId="{EEA5A0FB-E8EE-42ED-AE7B-53788C4F2C35}"/>
    <dgm:cxn modelId="{58D83191-063A-4C35-9A14-9AF09F6256A1}" type="presOf" srcId="{133B98AE-6FD4-48DC-A25E-1FA3BC8DFD85}" destId="{B2E17661-8877-4578-AC70-69D7F200B0E0}" srcOrd="0" destOrd="10" presId="urn:microsoft.com/office/officeart/2005/8/layout/arrow5"/>
    <dgm:cxn modelId="{885E616D-DBFC-41AD-94AD-58AF46C29FFF}" type="presOf" srcId="{7C91F873-8A4A-4F97-9529-3CD1D93498C1}" destId="{0A15C5A6-83C8-4379-9581-FB28522FE867}" srcOrd="0" destOrd="0" presId="urn:microsoft.com/office/officeart/2005/8/layout/arrow5"/>
    <dgm:cxn modelId="{666B3D7C-1B1B-42A5-B45B-7DB86A7E9796}" type="presOf" srcId="{3D0C2810-7644-4778-9070-50154596EDCA}" destId="{B2E17661-8877-4578-AC70-69D7F200B0E0}" srcOrd="0" destOrd="11" presId="urn:microsoft.com/office/officeart/2005/8/layout/arrow5"/>
    <dgm:cxn modelId="{4BFB668A-7728-418D-ACA7-A164471B9912}" type="presOf" srcId="{78AB4CDC-171B-4044-BDF6-F085A94A83D5}" destId="{3C40F6CA-2371-4218-8B81-D90BB91603BC}" srcOrd="0" destOrd="0" presId="urn:microsoft.com/office/officeart/2005/8/layout/arrow5"/>
    <dgm:cxn modelId="{6AA6594E-84C0-4D2D-8E9D-B39BA0EF1CEA}" type="presOf" srcId="{F1F3EDFA-614B-42C5-AFFE-853F8FCBC052}" destId="{B2E17661-8877-4578-AC70-69D7F200B0E0}" srcOrd="0" destOrd="7" presId="urn:microsoft.com/office/officeart/2005/8/layout/arrow5"/>
    <dgm:cxn modelId="{F3C12B9E-D6F0-450B-B082-0595D31245C7}" type="presOf" srcId="{DF7EB180-4DA3-446C-ABB5-73F6779C0795}" destId="{B2E17661-8877-4578-AC70-69D7F200B0E0}" srcOrd="0" destOrd="1" presId="urn:microsoft.com/office/officeart/2005/8/layout/arrow5"/>
    <dgm:cxn modelId="{234DC4E7-3D18-4DB5-B79A-5CBF7372B091}" srcId="{AF5600C6-4321-4A83-83B6-0A13A51CAAC6}" destId="{133B98AE-6FD4-48DC-A25E-1FA3BC8DFD85}" srcOrd="9" destOrd="0" parTransId="{1404F1AE-223A-4019-B9E5-9E3B070F623B}" sibTransId="{8B8B731F-5CBB-4C0C-8407-29ACAC59018E}"/>
    <dgm:cxn modelId="{A0863B5D-CE59-494A-A602-F195394248BE}" srcId="{AF5600C6-4321-4A83-83B6-0A13A51CAAC6}" destId="{BBB8848F-AD8E-4147-9D00-B162028D7A2C}" srcOrd="3" destOrd="0" parTransId="{06E38E01-E773-4971-9BF2-C635AE5F5943}" sibTransId="{7CD9DC61-1913-4A6D-A466-01A1B9A42E09}"/>
    <dgm:cxn modelId="{3A6A4245-81E3-4D50-8270-693DC082DAF4}" srcId="{7C91F873-8A4A-4F97-9529-3CD1D93498C1}" destId="{AF5600C6-4321-4A83-83B6-0A13A51CAAC6}" srcOrd="0" destOrd="0" parTransId="{DC076EC1-B63D-42C1-9F9A-98F3F8333FDC}" sibTransId="{3A03A40E-471D-4C55-A87B-192F17CCE130}"/>
    <dgm:cxn modelId="{2C2D8140-25F1-4DC4-8A57-3898E04EFAA9}" srcId="{AF5600C6-4321-4A83-83B6-0A13A51CAAC6}" destId="{5ECC4490-0AAA-49D8-AAB8-8A099E8E911B}" srcOrd="4" destOrd="0" parTransId="{AF2A8231-61DE-4061-BD8F-7EBFA1B82E15}" sibTransId="{A8971FC5-8F31-4813-80D1-49F61CE7E824}"/>
    <dgm:cxn modelId="{99A0F185-7575-44D4-8D66-CB6745632BD5}" type="presOf" srcId="{691B2D0C-9ADC-454E-8A8B-A6DBAB92B6EC}" destId="{B2E17661-8877-4578-AC70-69D7F200B0E0}" srcOrd="0" destOrd="3" presId="urn:microsoft.com/office/officeart/2005/8/layout/arrow5"/>
    <dgm:cxn modelId="{6DE6CCAD-F9F7-4AAF-A48D-2BBB51002ADA}" type="presParOf" srcId="{0A15C5A6-83C8-4379-9581-FB28522FE867}" destId="{B2E17661-8877-4578-AC70-69D7F200B0E0}" srcOrd="0" destOrd="0" presId="urn:microsoft.com/office/officeart/2005/8/layout/arrow5"/>
    <dgm:cxn modelId="{193DA6EC-5CAD-444C-AB2E-1B4E748C75F5}" type="presParOf" srcId="{0A15C5A6-83C8-4379-9581-FB28522FE867}" destId="{3C40F6CA-2371-4218-8B81-D90BB91603BC}" srcOrd="1" destOrd="0" presId="urn:microsoft.com/office/officeart/2005/8/layout/arrow5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0D36123-657C-4735-B1D6-1C5A6EF6839F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A2EFA90-744C-4B32-B05C-1BB9E909A8DD}" type="pres">
      <dgm:prSet presAssocID="{90D36123-657C-4735-B1D6-1C5A6EF683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B0BE307A-5F05-4DA1-979A-4034448B9CA8}" type="presOf" srcId="{90D36123-657C-4735-B1D6-1C5A6EF6839F}" destId="{8A2EFA90-744C-4B32-B05C-1BB9E909A8DD}" srcOrd="0" destOrd="0" presId="urn:microsoft.com/office/officeart/2005/8/layout/arrow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C91F873-8A4A-4F97-9529-3CD1D93498C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5600C6-4321-4A83-83B6-0A13A51CAAC6}">
      <dgm:prSet phldrT="[Texto]" phldr="1" custT="1"/>
      <dgm:spPr/>
      <dgm:t>
        <a:bodyPr/>
        <a:lstStyle/>
        <a:p>
          <a:endParaRPr lang="pt-BR" sz="100" dirty="0"/>
        </a:p>
      </dgm:t>
    </dgm:pt>
    <dgm:pt modelId="{DC076EC1-B63D-42C1-9F9A-98F3F8333FDC}" type="parTrans" cxnId="{3A6A4245-81E3-4D50-8270-693DC082DAF4}">
      <dgm:prSet/>
      <dgm:spPr/>
      <dgm:t>
        <a:bodyPr/>
        <a:lstStyle/>
        <a:p>
          <a:endParaRPr lang="pt-BR"/>
        </a:p>
      </dgm:t>
    </dgm:pt>
    <dgm:pt modelId="{3A03A40E-471D-4C55-A87B-192F17CCE130}" type="sibTrans" cxnId="{3A6A4245-81E3-4D50-8270-693DC082DAF4}">
      <dgm:prSet/>
      <dgm:spPr/>
      <dgm:t>
        <a:bodyPr/>
        <a:lstStyle/>
        <a:p>
          <a:endParaRPr lang="pt-BR"/>
        </a:p>
      </dgm:t>
    </dgm:pt>
    <dgm:pt modelId="{DF7EB180-4DA3-446C-ABB5-73F6779C0795}">
      <dgm:prSet custT="1"/>
      <dgm:spPr/>
      <dgm:t>
        <a:bodyPr/>
        <a:lstStyle/>
        <a:p>
          <a:r>
            <a:rPr lang="pt-BR" sz="1100" dirty="0" smtClean="0"/>
            <a:t>299110402 - Saldo de Convênios Concedidos / 04</a:t>
          </a:r>
          <a:endParaRPr lang="pt-BR" sz="1100" dirty="0"/>
        </a:p>
      </dgm:t>
    </dgm:pt>
    <dgm:pt modelId="{A74CF723-99C6-4E30-9E41-7A4E52D63FF8}" type="parTrans" cxnId="{2643D4FC-E6AA-422E-9894-4711E54884C9}">
      <dgm:prSet/>
      <dgm:spPr/>
      <dgm:t>
        <a:bodyPr/>
        <a:lstStyle/>
        <a:p>
          <a:endParaRPr lang="pt-BR"/>
        </a:p>
      </dgm:t>
    </dgm:pt>
    <dgm:pt modelId="{B4E46D53-B55E-40EE-9867-FF063093FAA8}" type="sibTrans" cxnId="{2643D4FC-E6AA-422E-9894-4711E54884C9}">
      <dgm:prSet/>
      <dgm:spPr/>
      <dgm:t>
        <a:bodyPr/>
        <a:lstStyle/>
        <a:p>
          <a:endParaRPr lang="pt-BR"/>
        </a:p>
      </dgm:t>
    </dgm:pt>
    <dgm:pt modelId="{CA7E82F6-4AFB-43D7-A319-A21F230DFB68}">
      <dgm:prSet custT="1"/>
      <dgm:spPr/>
      <dgm:t>
        <a:bodyPr/>
        <a:lstStyle/>
        <a:p>
          <a:r>
            <a:rPr lang="pt-BR" sz="1100" dirty="0" smtClean="0"/>
            <a:t>299110403 - Saldo de Convênios Concedidos / 05</a:t>
          </a:r>
          <a:endParaRPr lang="pt-BR" sz="1100" dirty="0"/>
        </a:p>
      </dgm:t>
    </dgm:pt>
    <dgm:pt modelId="{E11742C5-D3D9-43BC-9F01-854A5A991613}" type="parTrans" cxnId="{03B7CE34-5F9B-4DAC-B5B6-B6D946AAB41C}">
      <dgm:prSet/>
      <dgm:spPr/>
      <dgm:t>
        <a:bodyPr/>
        <a:lstStyle/>
        <a:p>
          <a:endParaRPr lang="pt-BR"/>
        </a:p>
      </dgm:t>
    </dgm:pt>
    <dgm:pt modelId="{50ADB339-5CF8-4EA7-AF35-FFA6E467642A}" type="sibTrans" cxnId="{03B7CE34-5F9B-4DAC-B5B6-B6D946AAB41C}">
      <dgm:prSet/>
      <dgm:spPr/>
      <dgm:t>
        <a:bodyPr/>
        <a:lstStyle/>
        <a:p>
          <a:endParaRPr lang="pt-BR"/>
        </a:p>
      </dgm:t>
    </dgm:pt>
    <dgm:pt modelId="{691B2D0C-9ADC-454E-8A8B-A6DBAB92B6EC}">
      <dgm:prSet custT="1"/>
      <dgm:spPr/>
      <dgm:t>
        <a:bodyPr/>
        <a:lstStyle/>
        <a:p>
          <a:r>
            <a:rPr lang="pt-BR" sz="1100" dirty="0" smtClean="0"/>
            <a:t>299110405 - Saldo de Convênios Concedidos / 06</a:t>
          </a:r>
          <a:endParaRPr lang="pt-BR" sz="1100" dirty="0"/>
        </a:p>
      </dgm:t>
    </dgm:pt>
    <dgm:pt modelId="{F2F5ABEE-4F63-41F0-A4F5-B5B739CB501A}" type="parTrans" cxnId="{514A9E3E-5104-4CAD-8038-EC48C4B600AB}">
      <dgm:prSet/>
      <dgm:spPr/>
      <dgm:t>
        <a:bodyPr/>
        <a:lstStyle/>
        <a:p>
          <a:endParaRPr lang="pt-BR"/>
        </a:p>
      </dgm:t>
    </dgm:pt>
    <dgm:pt modelId="{1EFFDFB1-D8B9-4F99-87FC-7E563598730A}" type="sibTrans" cxnId="{514A9E3E-5104-4CAD-8038-EC48C4B600AB}">
      <dgm:prSet/>
      <dgm:spPr/>
      <dgm:t>
        <a:bodyPr/>
        <a:lstStyle/>
        <a:p>
          <a:endParaRPr lang="pt-BR"/>
        </a:p>
      </dgm:t>
    </dgm:pt>
    <dgm:pt modelId="{BBB8848F-AD8E-4147-9D00-B162028D7A2C}">
      <dgm:prSet custT="1"/>
      <dgm:spPr/>
      <dgm:t>
        <a:bodyPr/>
        <a:lstStyle/>
        <a:p>
          <a:r>
            <a:rPr lang="pt-BR" sz="1100" dirty="0" smtClean="0"/>
            <a:t>299110407 - Saldo de Convênios Concedidos / 07</a:t>
          </a:r>
          <a:endParaRPr lang="pt-BR" sz="1100" dirty="0"/>
        </a:p>
      </dgm:t>
    </dgm:pt>
    <dgm:pt modelId="{06E38E01-E773-4971-9BF2-C635AE5F5943}" type="parTrans" cxnId="{A0863B5D-CE59-494A-A602-F195394248BE}">
      <dgm:prSet/>
      <dgm:spPr/>
      <dgm:t>
        <a:bodyPr/>
        <a:lstStyle/>
        <a:p>
          <a:endParaRPr lang="pt-BR"/>
        </a:p>
      </dgm:t>
    </dgm:pt>
    <dgm:pt modelId="{7CD9DC61-1913-4A6D-A466-01A1B9A42E09}" type="sibTrans" cxnId="{A0863B5D-CE59-494A-A602-F195394248BE}">
      <dgm:prSet/>
      <dgm:spPr/>
      <dgm:t>
        <a:bodyPr/>
        <a:lstStyle/>
        <a:p>
          <a:endParaRPr lang="pt-BR"/>
        </a:p>
      </dgm:t>
    </dgm:pt>
    <dgm:pt modelId="{5ECC4490-0AAA-49D8-AAB8-8A099E8E911B}">
      <dgm:prSet custT="1"/>
      <dgm:spPr/>
      <dgm:t>
        <a:bodyPr/>
        <a:lstStyle/>
        <a:p>
          <a:r>
            <a:rPr lang="pt-BR" sz="1100" dirty="0" smtClean="0"/>
            <a:t>299110408 - Saldo de Convênios Concedidos / 08</a:t>
          </a:r>
          <a:endParaRPr lang="pt-BR" sz="1100" dirty="0"/>
        </a:p>
      </dgm:t>
    </dgm:pt>
    <dgm:pt modelId="{AF2A8231-61DE-4061-BD8F-7EBFA1B82E15}" type="parTrans" cxnId="{2C2D8140-25F1-4DC4-8A57-3898E04EFAA9}">
      <dgm:prSet/>
      <dgm:spPr/>
      <dgm:t>
        <a:bodyPr/>
        <a:lstStyle/>
        <a:p>
          <a:endParaRPr lang="pt-BR"/>
        </a:p>
      </dgm:t>
    </dgm:pt>
    <dgm:pt modelId="{A8971FC5-8F31-4813-80D1-49F61CE7E824}" type="sibTrans" cxnId="{2C2D8140-25F1-4DC4-8A57-3898E04EFAA9}">
      <dgm:prSet/>
      <dgm:spPr/>
      <dgm:t>
        <a:bodyPr/>
        <a:lstStyle/>
        <a:p>
          <a:endParaRPr lang="pt-BR"/>
        </a:p>
      </dgm:t>
    </dgm:pt>
    <dgm:pt modelId="{ADF98EF0-0109-4D33-AA9B-A166E8098F8E}">
      <dgm:prSet custT="1"/>
      <dgm:spPr/>
      <dgm:t>
        <a:bodyPr/>
        <a:lstStyle/>
        <a:p>
          <a:r>
            <a:rPr lang="pt-BR" sz="1100" dirty="0" smtClean="0"/>
            <a:t>299110409 - Saldo de Convênios Concedidos / 09</a:t>
          </a:r>
          <a:endParaRPr lang="pt-BR" sz="1100" dirty="0"/>
        </a:p>
      </dgm:t>
    </dgm:pt>
    <dgm:pt modelId="{64E34E53-E1D9-4BC5-BCE5-E688B05354DC}" type="parTrans" cxnId="{1A899552-6F37-4B3C-BC07-71429DBBDAF7}">
      <dgm:prSet/>
      <dgm:spPr/>
      <dgm:t>
        <a:bodyPr/>
        <a:lstStyle/>
        <a:p>
          <a:endParaRPr lang="pt-BR"/>
        </a:p>
      </dgm:t>
    </dgm:pt>
    <dgm:pt modelId="{EEA5A0FB-E8EE-42ED-AE7B-53788C4F2C35}" type="sibTrans" cxnId="{1A899552-6F37-4B3C-BC07-71429DBBDAF7}">
      <dgm:prSet/>
      <dgm:spPr/>
      <dgm:t>
        <a:bodyPr/>
        <a:lstStyle/>
        <a:p>
          <a:endParaRPr lang="pt-BR"/>
        </a:p>
      </dgm:t>
    </dgm:pt>
    <dgm:pt modelId="{F1F3EDFA-614B-42C5-AFFE-853F8FCBC052}">
      <dgm:prSet custT="1"/>
      <dgm:spPr/>
      <dgm:t>
        <a:bodyPr/>
        <a:lstStyle/>
        <a:p>
          <a:r>
            <a:rPr lang="pt-BR" sz="1100" dirty="0" smtClean="0"/>
            <a:t>299110410 - Saldo de Convênios Concedidos / 10</a:t>
          </a:r>
          <a:endParaRPr lang="pt-BR" sz="1100" dirty="0"/>
        </a:p>
      </dgm:t>
    </dgm:pt>
    <dgm:pt modelId="{977EA3FE-1ABF-488B-9431-27F92CE0111D}" type="parTrans" cxnId="{EEE71857-6E2C-4BDB-82DD-4F40AECFB05D}">
      <dgm:prSet/>
      <dgm:spPr/>
      <dgm:t>
        <a:bodyPr/>
        <a:lstStyle/>
        <a:p>
          <a:endParaRPr lang="pt-BR"/>
        </a:p>
      </dgm:t>
    </dgm:pt>
    <dgm:pt modelId="{76CB8326-B76C-46A1-ABA7-52D50EAB7934}" type="sibTrans" cxnId="{EEE71857-6E2C-4BDB-82DD-4F40AECFB05D}">
      <dgm:prSet/>
      <dgm:spPr/>
      <dgm:t>
        <a:bodyPr/>
        <a:lstStyle/>
        <a:p>
          <a:endParaRPr lang="pt-BR"/>
        </a:p>
      </dgm:t>
    </dgm:pt>
    <dgm:pt modelId="{6977C9AA-AD8C-4B78-AC69-4819C8853E47}">
      <dgm:prSet custT="1"/>
      <dgm:spPr/>
      <dgm:t>
        <a:bodyPr/>
        <a:lstStyle/>
        <a:p>
          <a:r>
            <a:rPr lang="pt-BR" sz="1100" dirty="0" smtClean="0"/>
            <a:t>299110411 - Saldo de Convênios Concedidos / 11</a:t>
          </a:r>
          <a:endParaRPr lang="pt-BR" sz="1100" dirty="0"/>
        </a:p>
      </dgm:t>
    </dgm:pt>
    <dgm:pt modelId="{2C9BB823-9FF8-4DF2-8D73-548C02A8818E}" type="parTrans" cxnId="{69ED21F3-AC8D-41D1-B2B8-345AB1FCAC8F}">
      <dgm:prSet/>
      <dgm:spPr/>
      <dgm:t>
        <a:bodyPr/>
        <a:lstStyle/>
        <a:p>
          <a:endParaRPr lang="pt-BR"/>
        </a:p>
      </dgm:t>
    </dgm:pt>
    <dgm:pt modelId="{0FA2B8CE-6686-417A-B356-70291B9065D8}" type="sibTrans" cxnId="{69ED21F3-AC8D-41D1-B2B8-345AB1FCAC8F}">
      <dgm:prSet/>
      <dgm:spPr/>
      <dgm:t>
        <a:bodyPr/>
        <a:lstStyle/>
        <a:p>
          <a:endParaRPr lang="pt-BR"/>
        </a:p>
      </dgm:t>
    </dgm:pt>
    <dgm:pt modelId="{702381AB-8D78-4C24-89E7-D9BF07711FC8}">
      <dgm:prSet custT="1"/>
      <dgm:spPr/>
      <dgm:t>
        <a:bodyPr/>
        <a:lstStyle/>
        <a:p>
          <a:r>
            <a:rPr lang="pt-BR" sz="1100" dirty="0" smtClean="0"/>
            <a:t>299110412 - Saldo de Convênios Concedidos / 12</a:t>
          </a:r>
          <a:endParaRPr lang="pt-BR" sz="1100" dirty="0"/>
        </a:p>
      </dgm:t>
    </dgm:pt>
    <dgm:pt modelId="{B7FFF79F-E6C1-4E0A-BB18-0B670994B433}" type="parTrans" cxnId="{BA1C7A1A-DB5B-4481-92A6-71BDB4CDEED0}">
      <dgm:prSet/>
      <dgm:spPr/>
      <dgm:t>
        <a:bodyPr/>
        <a:lstStyle/>
        <a:p>
          <a:endParaRPr lang="pt-BR"/>
        </a:p>
      </dgm:t>
    </dgm:pt>
    <dgm:pt modelId="{BF430759-58CD-4342-96A0-16A6B0F8B017}" type="sibTrans" cxnId="{BA1C7A1A-DB5B-4481-92A6-71BDB4CDEED0}">
      <dgm:prSet/>
      <dgm:spPr/>
      <dgm:t>
        <a:bodyPr/>
        <a:lstStyle/>
        <a:p>
          <a:endParaRPr lang="pt-BR"/>
        </a:p>
      </dgm:t>
    </dgm:pt>
    <dgm:pt modelId="{133B98AE-6FD4-48DC-A25E-1FA3BC8DFD85}">
      <dgm:prSet custT="1"/>
      <dgm:spPr/>
      <dgm:t>
        <a:bodyPr/>
        <a:lstStyle/>
        <a:p>
          <a:r>
            <a:rPr lang="pt-BR" sz="1100" dirty="0" smtClean="0"/>
            <a:t>299110413- Saldo de Convênios Concedidos / 13</a:t>
          </a:r>
          <a:endParaRPr lang="pt-BR" sz="1100" dirty="0"/>
        </a:p>
      </dgm:t>
    </dgm:pt>
    <dgm:pt modelId="{1404F1AE-223A-4019-B9E5-9E3B070F623B}" type="parTrans" cxnId="{234DC4E7-3D18-4DB5-B79A-5CBF7372B091}">
      <dgm:prSet/>
      <dgm:spPr/>
      <dgm:t>
        <a:bodyPr/>
        <a:lstStyle/>
        <a:p>
          <a:endParaRPr lang="pt-BR"/>
        </a:p>
      </dgm:t>
    </dgm:pt>
    <dgm:pt modelId="{8B8B731F-5CBB-4C0C-8407-29ACAC59018E}" type="sibTrans" cxnId="{234DC4E7-3D18-4DB5-B79A-5CBF7372B091}">
      <dgm:prSet/>
      <dgm:spPr/>
      <dgm:t>
        <a:bodyPr/>
        <a:lstStyle/>
        <a:p>
          <a:endParaRPr lang="pt-BR"/>
        </a:p>
      </dgm:t>
    </dgm:pt>
    <dgm:pt modelId="{3D0C2810-7644-4778-9070-50154596EDCA}">
      <dgm:prSet custT="1"/>
      <dgm:spPr/>
      <dgm:t>
        <a:bodyPr/>
        <a:lstStyle/>
        <a:p>
          <a:r>
            <a:rPr lang="pt-BR" sz="1100" dirty="0" smtClean="0"/>
            <a:t>299110414- Saldo de Convênios Concedidos / 14</a:t>
          </a:r>
          <a:endParaRPr lang="pt-BR" sz="1100" dirty="0"/>
        </a:p>
      </dgm:t>
    </dgm:pt>
    <dgm:pt modelId="{1E6EECAB-E7E0-4F61-9EBB-698A124F2509}" type="parTrans" cxnId="{7ED26135-3EEF-415E-9220-E43F8D53EB58}">
      <dgm:prSet/>
      <dgm:spPr/>
      <dgm:t>
        <a:bodyPr/>
        <a:lstStyle/>
        <a:p>
          <a:endParaRPr lang="pt-BR"/>
        </a:p>
      </dgm:t>
    </dgm:pt>
    <dgm:pt modelId="{B0ED451F-6378-43A6-AB89-F70A2C73AF2A}" type="sibTrans" cxnId="{7ED26135-3EEF-415E-9220-E43F8D53EB58}">
      <dgm:prSet/>
      <dgm:spPr/>
      <dgm:t>
        <a:bodyPr/>
        <a:lstStyle/>
        <a:p>
          <a:endParaRPr lang="pt-BR"/>
        </a:p>
      </dgm:t>
    </dgm:pt>
    <dgm:pt modelId="{78AB4CDC-171B-4044-BDF6-F085A94A83D5}">
      <dgm:prSet phldrT="[Texto]"/>
      <dgm:spPr/>
      <dgm:t>
        <a:bodyPr/>
        <a:lstStyle/>
        <a:p>
          <a:r>
            <a:rPr lang="pt-BR" dirty="0" smtClean="0"/>
            <a:t>299110504 Convênios Concedidos</a:t>
          </a:r>
          <a:endParaRPr lang="pt-BR" dirty="0"/>
        </a:p>
      </dgm:t>
    </dgm:pt>
    <dgm:pt modelId="{7C5F4621-A20A-4D4F-A0B3-E2955950F9F0}" type="sibTrans" cxnId="{BAA0C09D-28F8-4DAF-89A8-981EBB5C21F0}">
      <dgm:prSet/>
      <dgm:spPr/>
      <dgm:t>
        <a:bodyPr/>
        <a:lstStyle/>
        <a:p>
          <a:endParaRPr lang="pt-BR"/>
        </a:p>
      </dgm:t>
    </dgm:pt>
    <dgm:pt modelId="{58BE72E0-E3BF-4FE3-8C69-FB268FA9D760}" type="parTrans" cxnId="{BAA0C09D-28F8-4DAF-89A8-981EBB5C21F0}">
      <dgm:prSet/>
      <dgm:spPr/>
      <dgm:t>
        <a:bodyPr/>
        <a:lstStyle/>
        <a:p>
          <a:endParaRPr lang="pt-BR"/>
        </a:p>
      </dgm:t>
    </dgm:pt>
    <dgm:pt modelId="{0A15C5A6-83C8-4379-9581-FB28522FE867}" type="pres">
      <dgm:prSet presAssocID="{7C91F873-8A4A-4F97-9529-3CD1D93498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2E17661-8877-4578-AC70-69D7F200B0E0}" type="pres">
      <dgm:prSet presAssocID="{AF5600C6-4321-4A83-83B6-0A13A51CAAC6}" presName="arrow" presStyleLbl="node1" presStyleIdx="0" presStyleCnt="2" custScaleX="148127" custScaleY="136123" custRadScaleRad="92956" custRadScaleInc="212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40F6CA-2371-4218-8B81-D90BB91603BC}" type="pres">
      <dgm:prSet presAssocID="{78AB4CDC-171B-4044-BDF6-F085A94A83D5}" presName="arrow" presStyleLbl="node1" presStyleIdx="1" presStyleCnt="2" custScaleX="143020" custScaleY="125923" custRadScaleRad="93418" custRadScaleInc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9ED21F3-AC8D-41D1-B2B8-345AB1FCAC8F}" srcId="{AF5600C6-4321-4A83-83B6-0A13A51CAAC6}" destId="{6977C9AA-AD8C-4B78-AC69-4819C8853E47}" srcOrd="7" destOrd="0" parTransId="{2C9BB823-9FF8-4DF2-8D73-548C02A8818E}" sibTransId="{0FA2B8CE-6686-417A-B356-70291B9065D8}"/>
    <dgm:cxn modelId="{03B7CE34-5F9B-4DAC-B5B6-B6D946AAB41C}" srcId="{AF5600C6-4321-4A83-83B6-0A13A51CAAC6}" destId="{CA7E82F6-4AFB-43D7-A319-A21F230DFB68}" srcOrd="1" destOrd="0" parTransId="{E11742C5-D3D9-43BC-9F01-854A5A991613}" sibTransId="{50ADB339-5CF8-4EA7-AF35-FFA6E467642A}"/>
    <dgm:cxn modelId="{890FE743-BB21-471E-BAC2-7E170AA39064}" type="presOf" srcId="{6977C9AA-AD8C-4B78-AC69-4819C8853E47}" destId="{B2E17661-8877-4578-AC70-69D7F200B0E0}" srcOrd="0" destOrd="8" presId="urn:microsoft.com/office/officeart/2005/8/layout/arrow5"/>
    <dgm:cxn modelId="{2643D4FC-E6AA-422E-9894-4711E54884C9}" srcId="{AF5600C6-4321-4A83-83B6-0A13A51CAAC6}" destId="{DF7EB180-4DA3-446C-ABB5-73F6779C0795}" srcOrd="0" destOrd="0" parTransId="{A74CF723-99C6-4E30-9E41-7A4E52D63FF8}" sibTransId="{B4E46D53-B55E-40EE-9867-FF063093FAA8}"/>
    <dgm:cxn modelId="{BB7799E4-3941-4A06-A3E2-C6DF4AB1B2C9}" type="presOf" srcId="{702381AB-8D78-4C24-89E7-D9BF07711FC8}" destId="{B2E17661-8877-4578-AC70-69D7F200B0E0}" srcOrd="0" destOrd="9" presId="urn:microsoft.com/office/officeart/2005/8/layout/arrow5"/>
    <dgm:cxn modelId="{96BBC8EA-6F30-4496-A9F7-4DF75441BA65}" type="presOf" srcId="{5ECC4490-0AAA-49D8-AAB8-8A099E8E911B}" destId="{B2E17661-8877-4578-AC70-69D7F200B0E0}" srcOrd="0" destOrd="5" presId="urn:microsoft.com/office/officeart/2005/8/layout/arrow5"/>
    <dgm:cxn modelId="{514A9E3E-5104-4CAD-8038-EC48C4B600AB}" srcId="{AF5600C6-4321-4A83-83B6-0A13A51CAAC6}" destId="{691B2D0C-9ADC-454E-8A8B-A6DBAB92B6EC}" srcOrd="2" destOrd="0" parTransId="{F2F5ABEE-4F63-41F0-A4F5-B5B739CB501A}" sibTransId="{1EFFDFB1-D8B9-4F99-87FC-7E563598730A}"/>
    <dgm:cxn modelId="{BA1C7A1A-DB5B-4481-92A6-71BDB4CDEED0}" srcId="{AF5600C6-4321-4A83-83B6-0A13A51CAAC6}" destId="{702381AB-8D78-4C24-89E7-D9BF07711FC8}" srcOrd="8" destOrd="0" parTransId="{B7FFF79F-E6C1-4E0A-BB18-0B670994B433}" sibTransId="{BF430759-58CD-4342-96A0-16A6B0F8B017}"/>
    <dgm:cxn modelId="{EEE71857-6E2C-4BDB-82DD-4F40AECFB05D}" srcId="{AF5600C6-4321-4A83-83B6-0A13A51CAAC6}" destId="{F1F3EDFA-614B-42C5-AFFE-853F8FCBC052}" srcOrd="6" destOrd="0" parTransId="{977EA3FE-1ABF-488B-9431-27F92CE0111D}" sibTransId="{76CB8326-B76C-46A1-ABA7-52D50EAB7934}"/>
    <dgm:cxn modelId="{7ED26135-3EEF-415E-9220-E43F8D53EB58}" srcId="{AF5600C6-4321-4A83-83B6-0A13A51CAAC6}" destId="{3D0C2810-7644-4778-9070-50154596EDCA}" srcOrd="10" destOrd="0" parTransId="{1E6EECAB-E7E0-4F61-9EBB-698A124F2509}" sibTransId="{B0ED451F-6378-43A6-AB89-F70A2C73AF2A}"/>
    <dgm:cxn modelId="{28CBA93A-0316-4AB5-BED6-F6774853722E}" type="presOf" srcId="{DF7EB180-4DA3-446C-ABB5-73F6779C0795}" destId="{B2E17661-8877-4578-AC70-69D7F200B0E0}" srcOrd="0" destOrd="1" presId="urn:microsoft.com/office/officeart/2005/8/layout/arrow5"/>
    <dgm:cxn modelId="{0D36077A-4B76-4BB9-9497-87F575C9F9A0}" type="presOf" srcId="{691B2D0C-9ADC-454E-8A8B-A6DBAB92B6EC}" destId="{B2E17661-8877-4578-AC70-69D7F200B0E0}" srcOrd="0" destOrd="3" presId="urn:microsoft.com/office/officeart/2005/8/layout/arrow5"/>
    <dgm:cxn modelId="{BAA0C09D-28F8-4DAF-89A8-981EBB5C21F0}" srcId="{7C91F873-8A4A-4F97-9529-3CD1D93498C1}" destId="{78AB4CDC-171B-4044-BDF6-F085A94A83D5}" srcOrd="1" destOrd="0" parTransId="{58BE72E0-E3BF-4FE3-8C69-FB268FA9D760}" sibTransId="{7C5F4621-A20A-4D4F-A0B3-E2955950F9F0}"/>
    <dgm:cxn modelId="{07B5D778-29A3-4EC1-9FFE-8F0EC8BAADC3}" type="presOf" srcId="{BBB8848F-AD8E-4147-9D00-B162028D7A2C}" destId="{B2E17661-8877-4578-AC70-69D7F200B0E0}" srcOrd="0" destOrd="4" presId="urn:microsoft.com/office/officeart/2005/8/layout/arrow5"/>
    <dgm:cxn modelId="{0EF5AED2-A17D-4F8F-B225-2E7657C4DB2F}" type="presOf" srcId="{F1F3EDFA-614B-42C5-AFFE-853F8FCBC052}" destId="{B2E17661-8877-4578-AC70-69D7F200B0E0}" srcOrd="0" destOrd="7" presId="urn:microsoft.com/office/officeart/2005/8/layout/arrow5"/>
    <dgm:cxn modelId="{1A899552-6F37-4B3C-BC07-71429DBBDAF7}" srcId="{AF5600C6-4321-4A83-83B6-0A13A51CAAC6}" destId="{ADF98EF0-0109-4D33-AA9B-A166E8098F8E}" srcOrd="5" destOrd="0" parTransId="{64E34E53-E1D9-4BC5-BCE5-E688B05354DC}" sibTransId="{EEA5A0FB-E8EE-42ED-AE7B-53788C4F2C35}"/>
    <dgm:cxn modelId="{2F4B1893-DCBD-42F5-A4F8-A5D7A5E915EA}" type="presOf" srcId="{78AB4CDC-171B-4044-BDF6-F085A94A83D5}" destId="{3C40F6CA-2371-4218-8B81-D90BB91603BC}" srcOrd="0" destOrd="0" presId="urn:microsoft.com/office/officeart/2005/8/layout/arrow5"/>
    <dgm:cxn modelId="{7AB85117-9A1B-4C0A-962D-336C62723D11}" type="presOf" srcId="{133B98AE-6FD4-48DC-A25E-1FA3BC8DFD85}" destId="{B2E17661-8877-4578-AC70-69D7F200B0E0}" srcOrd="0" destOrd="10" presId="urn:microsoft.com/office/officeart/2005/8/layout/arrow5"/>
    <dgm:cxn modelId="{7576E235-5732-473C-BD7A-9E6222966A30}" type="presOf" srcId="{CA7E82F6-4AFB-43D7-A319-A21F230DFB68}" destId="{B2E17661-8877-4578-AC70-69D7F200B0E0}" srcOrd="0" destOrd="2" presId="urn:microsoft.com/office/officeart/2005/8/layout/arrow5"/>
    <dgm:cxn modelId="{BC49A90A-8843-4016-B4EA-A8E5302FCBB9}" type="presOf" srcId="{3D0C2810-7644-4778-9070-50154596EDCA}" destId="{B2E17661-8877-4578-AC70-69D7F200B0E0}" srcOrd="0" destOrd="11" presId="urn:microsoft.com/office/officeart/2005/8/layout/arrow5"/>
    <dgm:cxn modelId="{234DC4E7-3D18-4DB5-B79A-5CBF7372B091}" srcId="{AF5600C6-4321-4A83-83B6-0A13A51CAAC6}" destId="{133B98AE-6FD4-48DC-A25E-1FA3BC8DFD85}" srcOrd="9" destOrd="0" parTransId="{1404F1AE-223A-4019-B9E5-9E3B070F623B}" sibTransId="{8B8B731F-5CBB-4C0C-8407-29ACAC59018E}"/>
    <dgm:cxn modelId="{A0863B5D-CE59-494A-A602-F195394248BE}" srcId="{AF5600C6-4321-4A83-83B6-0A13A51CAAC6}" destId="{BBB8848F-AD8E-4147-9D00-B162028D7A2C}" srcOrd="3" destOrd="0" parTransId="{06E38E01-E773-4971-9BF2-C635AE5F5943}" sibTransId="{7CD9DC61-1913-4A6D-A466-01A1B9A42E09}"/>
    <dgm:cxn modelId="{3A6A4245-81E3-4D50-8270-693DC082DAF4}" srcId="{7C91F873-8A4A-4F97-9529-3CD1D93498C1}" destId="{AF5600C6-4321-4A83-83B6-0A13A51CAAC6}" srcOrd="0" destOrd="0" parTransId="{DC076EC1-B63D-42C1-9F9A-98F3F8333FDC}" sibTransId="{3A03A40E-471D-4C55-A87B-192F17CCE130}"/>
    <dgm:cxn modelId="{28B1E4CE-0607-4860-AFDE-C196423CCA2C}" type="presOf" srcId="{ADF98EF0-0109-4D33-AA9B-A166E8098F8E}" destId="{B2E17661-8877-4578-AC70-69D7F200B0E0}" srcOrd="0" destOrd="6" presId="urn:microsoft.com/office/officeart/2005/8/layout/arrow5"/>
    <dgm:cxn modelId="{2C2D8140-25F1-4DC4-8A57-3898E04EFAA9}" srcId="{AF5600C6-4321-4A83-83B6-0A13A51CAAC6}" destId="{5ECC4490-0AAA-49D8-AAB8-8A099E8E911B}" srcOrd="4" destOrd="0" parTransId="{AF2A8231-61DE-4061-BD8F-7EBFA1B82E15}" sibTransId="{A8971FC5-8F31-4813-80D1-49F61CE7E824}"/>
    <dgm:cxn modelId="{9744CF97-0380-4FD6-9097-D7F3DB8BC396}" type="presOf" srcId="{7C91F873-8A4A-4F97-9529-3CD1D93498C1}" destId="{0A15C5A6-83C8-4379-9581-FB28522FE867}" srcOrd="0" destOrd="0" presId="urn:microsoft.com/office/officeart/2005/8/layout/arrow5"/>
    <dgm:cxn modelId="{55EC6BA7-BC6B-4B5D-8C07-82C6E13589A0}" type="presOf" srcId="{AF5600C6-4321-4A83-83B6-0A13A51CAAC6}" destId="{B2E17661-8877-4578-AC70-69D7F200B0E0}" srcOrd="0" destOrd="0" presId="urn:microsoft.com/office/officeart/2005/8/layout/arrow5"/>
    <dgm:cxn modelId="{B2E14ABC-84D5-4636-A6FF-D35066DC209F}" type="presParOf" srcId="{0A15C5A6-83C8-4379-9581-FB28522FE867}" destId="{B2E17661-8877-4578-AC70-69D7F200B0E0}" srcOrd="0" destOrd="0" presId="urn:microsoft.com/office/officeart/2005/8/layout/arrow5"/>
    <dgm:cxn modelId="{C2C87B92-7A69-4D01-9803-2E7BD6EA80A4}" type="presParOf" srcId="{0A15C5A6-83C8-4379-9581-FB28522FE867}" destId="{3C40F6CA-2371-4218-8B81-D90BB91603BC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/>
      <dgm:spPr/>
      <dgm:t>
        <a:bodyPr/>
        <a:lstStyle/>
        <a:p>
          <a:r>
            <a:rPr lang="pt-BR" dirty="0" smtClean="0"/>
            <a:t>196310402 Reajuste de Contratos</a:t>
          </a:r>
          <a:endParaRPr lang="pt-BR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196310602 – Reajuste de Contratos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196310702 – Reajuste de Contratos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196310802 – Reajuste de Contratos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196310902 – Reajuste de Contratos -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101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8838" custScaleY="1013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01C00E8-6EB9-4CF8-BCD7-F603E8C3A655}" type="presOf" srcId="{7C59EADF-7BC4-4FEF-990B-5BECB9ED647E}" destId="{84766284-7CF5-496F-A9CA-E78E5CBD79B1}" srcOrd="0" destOrd="0" presId="urn:microsoft.com/office/officeart/2005/8/layout/process1"/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F769A1A4-16E6-475F-AB41-787C9EEE5FC8}" type="presOf" srcId="{32733F26-F9F3-48E4-AC28-31B46E2B77DC}" destId="{B0EF9977-169C-458B-99A5-3A18B3DBF9EA}" srcOrd="0" destOrd="2" presId="urn:microsoft.com/office/officeart/2005/8/layout/process1"/>
    <dgm:cxn modelId="{D7DDF115-1A21-415C-BACF-BA748D445F6C}" type="presOf" srcId="{FCAB69DE-CEE2-45C0-A85F-09AA301EB253}" destId="{B0EF9977-169C-458B-99A5-3A18B3DBF9EA}" srcOrd="0" destOrd="3" presId="urn:microsoft.com/office/officeart/2005/8/layout/process1"/>
    <dgm:cxn modelId="{8EDA67F8-8CBE-4BC1-9B07-FD81E293C6BA}" type="presOf" srcId="{6ACE993B-BC9C-4CE6-89C7-6C4E42DD20D9}" destId="{B0EF9977-169C-458B-99A5-3A18B3DBF9EA}" srcOrd="0" destOrd="1" presId="urn:microsoft.com/office/officeart/2005/8/layout/process1"/>
    <dgm:cxn modelId="{37400FF8-CB4A-431D-AA90-99F7D0FE6347}" type="presOf" srcId="{602E0D3E-00EA-42FB-A0B4-62F78D6949BB}" destId="{B0EF9977-169C-458B-99A5-3A18B3DBF9EA}" srcOrd="0" destOrd="0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A99CB3E7-253B-4495-A7E1-BEDA28665217}" type="presOf" srcId="{2A3A5A34-B398-48C7-8772-C068E9EFB2B6}" destId="{342E1F6D-FB54-40E9-AECE-62E64802BBD1}" srcOrd="0" destOrd="0" presId="urn:microsoft.com/office/officeart/2005/8/layout/process1"/>
    <dgm:cxn modelId="{1AEA1FDF-4687-4D0F-A27F-E05B141C9CED}" type="presOf" srcId="{7C59EADF-7BC4-4FEF-990B-5BECB9ED647E}" destId="{75FA4D44-2DEC-4280-A7E0-D2F37F42E710}" srcOrd="1" destOrd="0" presId="urn:microsoft.com/office/officeart/2005/8/layout/process1"/>
    <dgm:cxn modelId="{102D1261-8D2E-4DF3-9C3E-4F34193E101B}" type="presOf" srcId="{B60622B1-2DCF-4543-93F8-13B30C3B850B}" destId="{9D2E47E6-E07A-4B7F-8DFF-92E96A9E661B}" srcOrd="0" destOrd="0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C9FCDC27-0EEC-4195-82FE-C5EC0F451C85}" type="presOf" srcId="{63176AA2-9C47-4CE1-A15E-06DA18CA945D}" destId="{B0EF9977-169C-458B-99A5-3A18B3DBF9EA}" srcOrd="0" destOrd="4" presId="urn:microsoft.com/office/officeart/2005/8/layout/process1"/>
    <dgm:cxn modelId="{64FD4175-F27F-4ED7-82A8-1E0343C90748}" type="presParOf" srcId="{9D2E47E6-E07A-4B7F-8DFF-92E96A9E661B}" destId="{342E1F6D-FB54-40E9-AECE-62E64802BBD1}" srcOrd="0" destOrd="0" presId="urn:microsoft.com/office/officeart/2005/8/layout/process1"/>
    <dgm:cxn modelId="{693AA4C0-4C32-4A8E-979D-56AAEB432EDB}" type="presParOf" srcId="{9D2E47E6-E07A-4B7F-8DFF-92E96A9E661B}" destId="{84766284-7CF5-496F-A9CA-E78E5CBD79B1}" srcOrd="1" destOrd="0" presId="urn:microsoft.com/office/officeart/2005/8/layout/process1"/>
    <dgm:cxn modelId="{3C19C557-276B-4C14-92D7-642DF91607A1}" type="presParOf" srcId="{84766284-7CF5-496F-A9CA-E78E5CBD79B1}" destId="{75FA4D44-2DEC-4280-A7E0-D2F37F42E710}" srcOrd="0" destOrd="0" presId="urn:microsoft.com/office/officeart/2005/8/layout/process1"/>
    <dgm:cxn modelId="{F0461A49-A558-4BB9-A55D-BCE39899C214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196310403</a:t>
          </a:r>
          <a:r>
            <a:rPr lang="pt-BR" sz="1400" dirty="0" smtClean="0"/>
            <a:t> </a:t>
          </a:r>
          <a:r>
            <a:rPr lang="pt-BR" sz="1600" dirty="0" smtClean="0"/>
            <a:t>Aditamento</a:t>
          </a:r>
          <a:r>
            <a:rPr lang="pt-BR" sz="1400" dirty="0" smtClean="0"/>
            <a:t> </a:t>
          </a:r>
          <a:r>
            <a:rPr lang="pt-BR" sz="1600" dirty="0" smtClean="0"/>
            <a:t>de</a:t>
          </a:r>
          <a:r>
            <a:rPr lang="pt-BR" sz="1400" dirty="0" smtClean="0"/>
            <a:t> </a:t>
          </a:r>
          <a:r>
            <a:rPr lang="pt-BR" sz="1600" dirty="0" smtClean="0"/>
            <a:t>Contratos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196310603 – Aditamento de Contratos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196310703 – Aditamento de Contratos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196310803 – Aditamento de Contratos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196310903 – Aditamento de Contratos -Fornecimento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757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84369" custScaleY="116136" custLinFactNeighborX="-1955" custLinFactNeighborY="2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4270AD5F-D3B6-4ECA-982D-ABA537B90468}" type="presOf" srcId="{B60622B1-2DCF-4543-93F8-13B30C3B850B}" destId="{9D2E47E6-E07A-4B7F-8DFF-92E96A9E661B}" srcOrd="0" destOrd="0" presId="urn:microsoft.com/office/officeart/2005/8/layout/process1"/>
    <dgm:cxn modelId="{A54FE831-0286-4FCB-82CE-2322B0FD2841}" type="presOf" srcId="{63176AA2-9C47-4CE1-A15E-06DA18CA945D}" destId="{B0EF9977-169C-458B-99A5-3A18B3DBF9EA}" srcOrd="0" destOrd="4" presId="urn:microsoft.com/office/officeart/2005/8/layout/process1"/>
    <dgm:cxn modelId="{E52A2ECC-3AD0-4FE1-8139-E706722CC8BE}" type="presOf" srcId="{2A3A5A34-B398-48C7-8772-C068E9EFB2B6}" destId="{342E1F6D-FB54-40E9-AECE-62E64802BBD1}" srcOrd="0" destOrd="0" presId="urn:microsoft.com/office/officeart/2005/8/layout/process1"/>
    <dgm:cxn modelId="{907C9577-F627-4B35-BDF0-4C5F5CF20F9C}" type="presOf" srcId="{602E0D3E-00EA-42FB-A0B4-62F78D6949BB}" destId="{B0EF9977-169C-458B-99A5-3A18B3DBF9EA}" srcOrd="0" destOrd="0" presId="urn:microsoft.com/office/officeart/2005/8/layout/process1"/>
    <dgm:cxn modelId="{BDE17573-AE47-4966-84AF-2B65E8A7C163}" type="presOf" srcId="{6ACE993B-BC9C-4CE6-89C7-6C4E42DD20D9}" destId="{B0EF9977-169C-458B-99A5-3A18B3DBF9EA}" srcOrd="0" destOrd="1" presId="urn:microsoft.com/office/officeart/2005/8/layout/process1"/>
    <dgm:cxn modelId="{EA2C8DFB-4AB7-45C3-A78F-774EBA44FE0B}" type="presOf" srcId="{32733F26-F9F3-48E4-AC28-31B46E2B77DC}" destId="{B0EF9977-169C-458B-99A5-3A18B3DBF9EA}" srcOrd="0" destOrd="2" presId="urn:microsoft.com/office/officeart/2005/8/layout/process1"/>
    <dgm:cxn modelId="{55B9CC39-AE8B-48E6-B19A-CF15C639D956}" type="presOf" srcId="{FCAB69DE-CEE2-45C0-A85F-09AA301EB253}" destId="{B0EF9977-169C-458B-99A5-3A18B3DBF9EA}" srcOrd="0" destOrd="3" presId="urn:microsoft.com/office/officeart/2005/8/layout/process1"/>
    <dgm:cxn modelId="{330EBD7B-5BBA-49DB-9269-0C247B6904C2}" type="presOf" srcId="{7C59EADF-7BC4-4FEF-990B-5BECB9ED647E}" destId="{84766284-7CF5-496F-A9CA-E78E5CBD79B1}" srcOrd="0" destOrd="0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280A7567-1BB5-456D-8D5A-A6D022383AC6}" type="presOf" srcId="{7C59EADF-7BC4-4FEF-990B-5BECB9ED647E}" destId="{75FA4D44-2DEC-4280-A7E0-D2F37F42E710}" srcOrd="1" destOrd="0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86F6471B-B3BC-4A2A-AA64-12E168F5A15C}" type="presParOf" srcId="{9D2E47E6-E07A-4B7F-8DFF-92E96A9E661B}" destId="{342E1F6D-FB54-40E9-AECE-62E64802BBD1}" srcOrd="0" destOrd="0" presId="urn:microsoft.com/office/officeart/2005/8/layout/process1"/>
    <dgm:cxn modelId="{2E4C43FD-D00B-4D59-8956-0F5D3BAAF37A}" type="presParOf" srcId="{9D2E47E6-E07A-4B7F-8DFF-92E96A9E661B}" destId="{84766284-7CF5-496F-A9CA-E78E5CBD79B1}" srcOrd="1" destOrd="0" presId="urn:microsoft.com/office/officeart/2005/8/layout/process1"/>
    <dgm:cxn modelId="{8CFDF6A8-7FC1-4AEF-AAB1-89CAF6965D46}" type="presParOf" srcId="{84766284-7CF5-496F-A9CA-E78E5CBD79B1}" destId="{75FA4D44-2DEC-4280-A7E0-D2F37F42E710}" srcOrd="0" destOrd="0" presId="urn:microsoft.com/office/officeart/2005/8/layout/process1"/>
    <dgm:cxn modelId="{B00CF2FE-EE68-4E59-96A9-54DF4A7E6D47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196310404</a:t>
          </a:r>
          <a:r>
            <a:rPr lang="pt-BR" sz="2000" dirty="0" smtClean="0"/>
            <a:t> </a:t>
          </a:r>
        </a:p>
        <a:p>
          <a:r>
            <a:rPr lang="pt-BR" sz="1600" dirty="0" smtClean="0"/>
            <a:t>Contratos</a:t>
          </a:r>
          <a:r>
            <a:rPr lang="pt-BR" sz="2000" dirty="0" smtClean="0"/>
            <a:t> </a:t>
          </a:r>
          <a:r>
            <a:rPr lang="pt-BR" sz="1600" dirty="0" smtClean="0"/>
            <a:t>Liquidados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196310604 – Contratos Liquidados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196310704 – Contratos Liquidados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196310804 – Contratos Liquidados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196310904 – Contratos Liquidados -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101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8838" custScaleY="1013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921F98C8-9AD3-4DB0-A03D-7EFCF8F6C9B5}" type="presOf" srcId="{B60622B1-2DCF-4543-93F8-13B30C3B850B}" destId="{9D2E47E6-E07A-4B7F-8DFF-92E96A9E661B}" srcOrd="0" destOrd="0" presId="urn:microsoft.com/office/officeart/2005/8/layout/process1"/>
    <dgm:cxn modelId="{859B0D24-F2AD-4330-91F8-19C954370406}" type="presOf" srcId="{7C59EADF-7BC4-4FEF-990B-5BECB9ED647E}" destId="{84766284-7CF5-496F-A9CA-E78E5CBD79B1}" srcOrd="0" destOrd="0" presId="urn:microsoft.com/office/officeart/2005/8/layout/process1"/>
    <dgm:cxn modelId="{B19FCFB9-8659-4C21-89DD-82A7698A286F}" type="presOf" srcId="{63176AA2-9C47-4CE1-A15E-06DA18CA945D}" destId="{B0EF9977-169C-458B-99A5-3A18B3DBF9EA}" srcOrd="0" destOrd="4" presId="urn:microsoft.com/office/officeart/2005/8/layout/process1"/>
    <dgm:cxn modelId="{8FFEC9F7-3D8D-4288-8953-DB9832867C4B}" type="presOf" srcId="{FCAB69DE-CEE2-45C0-A85F-09AA301EB253}" destId="{B0EF9977-169C-458B-99A5-3A18B3DBF9EA}" srcOrd="0" destOrd="3" presId="urn:microsoft.com/office/officeart/2005/8/layout/process1"/>
    <dgm:cxn modelId="{BC7C7DE3-FD54-4980-A8A3-B97F8F247631}" type="presOf" srcId="{6ACE993B-BC9C-4CE6-89C7-6C4E42DD20D9}" destId="{B0EF9977-169C-458B-99A5-3A18B3DBF9EA}" srcOrd="0" destOrd="1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2D0AEE6F-9204-4309-82FF-491618E6B1E6}" type="presOf" srcId="{7C59EADF-7BC4-4FEF-990B-5BECB9ED647E}" destId="{75FA4D44-2DEC-4280-A7E0-D2F37F42E710}" srcOrd="1" destOrd="0" presId="urn:microsoft.com/office/officeart/2005/8/layout/process1"/>
    <dgm:cxn modelId="{49EAF846-D639-40D9-9BCC-3D00340D66FC}" type="presOf" srcId="{32733F26-F9F3-48E4-AC28-31B46E2B77DC}" destId="{B0EF9977-169C-458B-99A5-3A18B3DBF9EA}" srcOrd="0" destOrd="2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4A0F4C7A-9B8C-4B87-B9BF-EC445ECD81B8}" type="presOf" srcId="{2A3A5A34-B398-48C7-8772-C068E9EFB2B6}" destId="{342E1F6D-FB54-40E9-AECE-62E64802BBD1}" srcOrd="0" destOrd="0" presId="urn:microsoft.com/office/officeart/2005/8/layout/process1"/>
    <dgm:cxn modelId="{CF8E7AAC-5106-4B3B-8E37-D31E92CFE854}" type="presOf" srcId="{602E0D3E-00EA-42FB-A0B4-62F78D6949BB}" destId="{B0EF9977-169C-458B-99A5-3A18B3DBF9EA}" srcOrd="0" destOrd="0" presId="urn:microsoft.com/office/officeart/2005/8/layout/process1"/>
    <dgm:cxn modelId="{D760CEBF-E090-43C8-8BE3-60C70A49091B}" type="presParOf" srcId="{9D2E47E6-E07A-4B7F-8DFF-92E96A9E661B}" destId="{342E1F6D-FB54-40E9-AECE-62E64802BBD1}" srcOrd="0" destOrd="0" presId="urn:microsoft.com/office/officeart/2005/8/layout/process1"/>
    <dgm:cxn modelId="{A7DD31B5-86CC-4F06-B7C9-2B6F9738D373}" type="presParOf" srcId="{9D2E47E6-E07A-4B7F-8DFF-92E96A9E661B}" destId="{84766284-7CF5-496F-A9CA-E78E5CBD79B1}" srcOrd="1" destOrd="0" presId="urn:microsoft.com/office/officeart/2005/8/layout/process1"/>
    <dgm:cxn modelId="{4AF0E729-FB90-4B8A-92D7-B117FC9E8252}" type="presParOf" srcId="{84766284-7CF5-496F-A9CA-E78E5CBD79B1}" destId="{75FA4D44-2DEC-4280-A7E0-D2F37F42E710}" srcOrd="0" destOrd="0" presId="urn:microsoft.com/office/officeart/2005/8/layout/process1"/>
    <dgm:cxn modelId="{B7252627-3D55-4750-AD2B-24B14D87F5AF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196310405</a:t>
          </a:r>
          <a:r>
            <a:rPr lang="pt-BR" sz="1400" dirty="0" smtClean="0"/>
            <a:t> </a:t>
          </a:r>
        </a:p>
        <a:p>
          <a:r>
            <a:rPr lang="pt-BR" sz="1600" dirty="0" smtClean="0"/>
            <a:t>Contratos</a:t>
          </a:r>
          <a:r>
            <a:rPr lang="pt-BR" sz="1400" dirty="0" smtClean="0"/>
            <a:t> </a:t>
          </a:r>
          <a:r>
            <a:rPr lang="pt-BR" sz="1600" dirty="0" smtClean="0"/>
            <a:t>Encerrados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196310605 – Contratos Encerrados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196310705 – Contratos Encerrados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196310805 – Contratos Encerrados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196310905 – Contratos Encerrados -Fornecimento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771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63921" custScaleY="106539" custLinFactNeighborX="-1955" custLinFactNeighborY="2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DE2907F2-EA53-46BB-8B99-A7BD46EEA00B}" type="presOf" srcId="{6ACE993B-BC9C-4CE6-89C7-6C4E42DD20D9}" destId="{B0EF9977-169C-458B-99A5-3A18B3DBF9EA}" srcOrd="0" destOrd="1" presId="urn:microsoft.com/office/officeart/2005/8/layout/process1"/>
    <dgm:cxn modelId="{D94DAD6E-3244-47AC-B2F0-8CE2D23CDCB9}" type="presOf" srcId="{2A3A5A34-B398-48C7-8772-C068E9EFB2B6}" destId="{342E1F6D-FB54-40E9-AECE-62E64802BBD1}" srcOrd="0" destOrd="0" presId="urn:microsoft.com/office/officeart/2005/8/layout/process1"/>
    <dgm:cxn modelId="{A0851AA5-C722-4253-BC41-EE9709B5762F}" type="presOf" srcId="{63176AA2-9C47-4CE1-A15E-06DA18CA945D}" destId="{B0EF9977-169C-458B-99A5-3A18B3DBF9EA}" srcOrd="0" destOrd="4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1A0A2B52-78B4-4283-A107-C0D4BABDEE12}" type="presOf" srcId="{602E0D3E-00EA-42FB-A0B4-62F78D6949BB}" destId="{B0EF9977-169C-458B-99A5-3A18B3DBF9EA}" srcOrd="0" destOrd="0" presId="urn:microsoft.com/office/officeart/2005/8/layout/process1"/>
    <dgm:cxn modelId="{91B2BF9D-53EB-4876-A5E7-5AEF192FA2AA}" type="presOf" srcId="{B60622B1-2DCF-4543-93F8-13B30C3B850B}" destId="{9D2E47E6-E07A-4B7F-8DFF-92E96A9E661B}" srcOrd="0" destOrd="0" presId="urn:microsoft.com/office/officeart/2005/8/layout/process1"/>
    <dgm:cxn modelId="{7EFDCAC1-5DC0-4258-9F22-5F316F0B1582}" type="presOf" srcId="{7C59EADF-7BC4-4FEF-990B-5BECB9ED647E}" destId="{84766284-7CF5-496F-A9CA-E78E5CBD79B1}" srcOrd="0" destOrd="0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7FD0A8EE-9CA2-436F-8F3C-93B95A24F8FA}" type="presOf" srcId="{32733F26-F9F3-48E4-AC28-31B46E2B77DC}" destId="{B0EF9977-169C-458B-99A5-3A18B3DBF9EA}" srcOrd="0" destOrd="2" presId="urn:microsoft.com/office/officeart/2005/8/layout/process1"/>
    <dgm:cxn modelId="{4CBD730E-495C-44C1-95F1-62393733F845}" type="presOf" srcId="{FCAB69DE-CEE2-45C0-A85F-09AA301EB253}" destId="{B0EF9977-169C-458B-99A5-3A18B3DBF9EA}" srcOrd="0" destOrd="3" presId="urn:microsoft.com/office/officeart/2005/8/layout/process1"/>
    <dgm:cxn modelId="{AE8B3C36-1F06-49E1-90D2-0109B40B4C58}" type="presOf" srcId="{7C59EADF-7BC4-4FEF-990B-5BECB9ED647E}" destId="{75FA4D44-2DEC-4280-A7E0-D2F37F42E710}" srcOrd="1" destOrd="0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E22454FB-5803-471C-81EB-578093E35F0C}" type="presParOf" srcId="{9D2E47E6-E07A-4B7F-8DFF-92E96A9E661B}" destId="{342E1F6D-FB54-40E9-AECE-62E64802BBD1}" srcOrd="0" destOrd="0" presId="urn:microsoft.com/office/officeart/2005/8/layout/process1"/>
    <dgm:cxn modelId="{A4EA9762-6622-405F-8B65-EDF02837D75B}" type="presParOf" srcId="{9D2E47E6-E07A-4B7F-8DFF-92E96A9E661B}" destId="{84766284-7CF5-496F-A9CA-E78E5CBD79B1}" srcOrd="1" destOrd="0" presId="urn:microsoft.com/office/officeart/2005/8/layout/process1"/>
    <dgm:cxn modelId="{B674D616-AA4B-4172-88A3-43CEF2BD6327}" type="presParOf" srcId="{84766284-7CF5-496F-A9CA-E78E5CBD79B1}" destId="{75FA4D44-2DEC-4280-A7E0-D2F37F42E710}" srcOrd="0" destOrd="0" presId="urn:microsoft.com/office/officeart/2005/8/layout/process1"/>
    <dgm:cxn modelId="{E2A85EC4-E857-4A5E-80EF-015150634FEA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196310406</a:t>
          </a:r>
        </a:p>
        <a:p>
          <a:r>
            <a:rPr lang="pt-BR" sz="1600" dirty="0" smtClean="0"/>
            <a:t>Contratos Enc. Reajustados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196310606 – Contratos Enc. Reajustados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196310706 – Contratos Enc. Reajustados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196310806 – Contratos Enc. Reajustados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196310906 – Contratos Enc. Reajustados -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101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8838" custScaleY="1013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B0F5CECB-8A12-4BE4-8A83-26DC371F7110}" type="presOf" srcId="{602E0D3E-00EA-42FB-A0B4-62F78D6949BB}" destId="{B0EF9977-169C-458B-99A5-3A18B3DBF9EA}" srcOrd="0" destOrd="0" presId="urn:microsoft.com/office/officeart/2005/8/layout/process1"/>
    <dgm:cxn modelId="{9F856747-FC07-4A83-A2F0-E2B10B6569B3}" type="presOf" srcId="{FCAB69DE-CEE2-45C0-A85F-09AA301EB253}" destId="{B0EF9977-169C-458B-99A5-3A18B3DBF9EA}" srcOrd="0" destOrd="3" presId="urn:microsoft.com/office/officeart/2005/8/layout/process1"/>
    <dgm:cxn modelId="{ED993324-FA48-4021-A9B8-E80AFDE0D0B1}" type="presOf" srcId="{6ACE993B-BC9C-4CE6-89C7-6C4E42DD20D9}" destId="{B0EF9977-169C-458B-99A5-3A18B3DBF9EA}" srcOrd="0" destOrd="1" presId="urn:microsoft.com/office/officeart/2005/8/layout/process1"/>
    <dgm:cxn modelId="{5B530077-A617-45C0-884C-ACBC95CACB03}" type="presOf" srcId="{7C59EADF-7BC4-4FEF-990B-5BECB9ED647E}" destId="{84766284-7CF5-496F-A9CA-E78E5CBD79B1}" srcOrd="0" destOrd="0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0F8939FC-8E73-4CB2-9681-6B8661241521}" type="presOf" srcId="{2A3A5A34-B398-48C7-8772-C068E9EFB2B6}" destId="{342E1F6D-FB54-40E9-AECE-62E64802BBD1}" srcOrd="0" destOrd="0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64A27C58-CA94-4AA8-8EA8-B413196620E2}" type="presOf" srcId="{7C59EADF-7BC4-4FEF-990B-5BECB9ED647E}" destId="{75FA4D44-2DEC-4280-A7E0-D2F37F42E710}" srcOrd="1" destOrd="0" presId="urn:microsoft.com/office/officeart/2005/8/layout/process1"/>
    <dgm:cxn modelId="{54E266C4-8634-4B13-A881-0ADA35DD7A96}" type="presOf" srcId="{B60622B1-2DCF-4543-93F8-13B30C3B850B}" destId="{9D2E47E6-E07A-4B7F-8DFF-92E96A9E661B}" srcOrd="0" destOrd="0" presId="urn:microsoft.com/office/officeart/2005/8/layout/process1"/>
    <dgm:cxn modelId="{7E4C3C21-3978-4F05-8772-8ABA6C7E4BFC}" type="presOf" srcId="{32733F26-F9F3-48E4-AC28-31B46E2B77DC}" destId="{B0EF9977-169C-458B-99A5-3A18B3DBF9EA}" srcOrd="0" destOrd="2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5D2713D0-E4BC-456B-91F0-AE7D54714B61}" type="presOf" srcId="{63176AA2-9C47-4CE1-A15E-06DA18CA945D}" destId="{B0EF9977-169C-458B-99A5-3A18B3DBF9EA}" srcOrd="0" destOrd="4" presId="urn:microsoft.com/office/officeart/2005/8/layout/process1"/>
    <dgm:cxn modelId="{139839C1-2E39-4155-B40B-596CC974A17B}" type="presParOf" srcId="{9D2E47E6-E07A-4B7F-8DFF-92E96A9E661B}" destId="{342E1F6D-FB54-40E9-AECE-62E64802BBD1}" srcOrd="0" destOrd="0" presId="urn:microsoft.com/office/officeart/2005/8/layout/process1"/>
    <dgm:cxn modelId="{299DFB83-89E6-447F-ABC1-A9F741D84653}" type="presParOf" srcId="{9D2E47E6-E07A-4B7F-8DFF-92E96A9E661B}" destId="{84766284-7CF5-496F-A9CA-E78E5CBD79B1}" srcOrd="1" destOrd="0" presId="urn:microsoft.com/office/officeart/2005/8/layout/process1"/>
    <dgm:cxn modelId="{B8B2FB27-F4D1-4E2F-B1E9-1DE3C7387BA6}" type="presParOf" srcId="{84766284-7CF5-496F-A9CA-E78E5CBD79B1}" destId="{75FA4D44-2DEC-4280-A7E0-D2F37F42E710}" srcOrd="0" destOrd="0" presId="urn:microsoft.com/office/officeart/2005/8/layout/process1"/>
    <dgm:cxn modelId="{B583AD9D-0199-4049-A09A-50AC37950A34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196310407</a:t>
          </a:r>
          <a:r>
            <a:rPr lang="pt-BR" sz="1400" dirty="0" smtClean="0"/>
            <a:t> </a:t>
          </a:r>
          <a:r>
            <a:rPr lang="pt-BR" sz="1600" dirty="0" smtClean="0"/>
            <a:t>Contratos</a:t>
          </a:r>
          <a:r>
            <a:rPr lang="pt-BR" sz="1400" dirty="0" smtClean="0"/>
            <a:t> </a:t>
          </a:r>
          <a:r>
            <a:rPr lang="pt-BR" sz="1600" dirty="0" smtClean="0"/>
            <a:t>Enc. Aditados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196310607 – Contratos Enc. Aditados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196310707 – Contratos Enc. Aditados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196310807 – Contratos Enc. Aditados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196310907 – Contratos Enc. Aditados -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Y="771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63921" custScaleY="106539" custLinFactNeighborX="-1955" custLinFactNeighborY="2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C630D0F8-917B-4710-A3AD-0EF148184958}" type="presOf" srcId="{7C59EADF-7BC4-4FEF-990B-5BECB9ED647E}" destId="{84766284-7CF5-496F-A9CA-E78E5CBD79B1}" srcOrd="0" destOrd="0" presId="urn:microsoft.com/office/officeart/2005/8/layout/process1"/>
    <dgm:cxn modelId="{10919D35-F189-41D0-A7A3-3684964CDDFA}" type="presOf" srcId="{602E0D3E-00EA-42FB-A0B4-62F78D6949BB}" destId="{B0EF9977-169C-458B-99A5-3A18B3DBF9EA}" srcOrd="0" destOrd="0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F2B893EC-327E-41B8-A198-569EBC3F4417}" type="presOf" srcId="{7C59EADF-7BC4-4FEF-990B-5BECB9ED647E}" destId="{75FA4D44-2DEC-4280-A7E0-D2F37F42E710}" srcOrd="1" destOrd="0" presId="urn:microsoft.com/office/officeart/2005/8/layout/process1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6F460508-4A79-445B-BA23-ADA83DAB0194}" type="presOf" srcId="{2A3A5A34-B398-48C7-8772-C068E9EFB2B6}" destId="{342E1F6D-FB54-40E9-AECE-62E64802BBD1}" srcOrd="0" destOrd="0" presId="urn:microsoft.com/office/officeart/2005/8/layout/process1"/>
    <dgm:cxn modelId="{6358490C-5021-4176-A9BC-2F5CFCF657DB}" type="presOf" srcId="{6ACE993B-BC9C-4CE6-89C7-6C4E42DD20D9}" destId="{B0EF9977-169C-458B-99A5-3A18B3DBF9EA}" srcOrd="0" destOrd="1" presId="urn:microsoft.com/office/officeart/2005/8/layout/process1"/>
    <dgm:cxn modelId="{2AF3C314-FD97-43C8-B0E3-08883884CC35}" type="presOf" srcId="{32733F26-F9F3-48E4-AC28-31B46E2B77DC}" destId="{B0EF9977-169C-458B-99A5-3A18B3DBF9EA}" srcOrd="0" destOrd="2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197800AD-639C-4153-8A1E-56F99B52EA40}" type="presOf" srcId="{B60622B1-2DCF-4543-93F8-13B30C3B850B}" destId="{9D2E47E6-E07A-4B7F-8DFF-92E96A9E661B}" srcOrd="0" destOrd="0" presId="urn:microsoft.com/office/officeart/2005/8/layout/process1"/>
    <dgm:cxn modelId="{5158BCB4-B48A-44F8-90D5-F22476424EAE}" type="presOf" srcId="{FCAB69DE-CEE2-45C0-A85F-09AA301EB253}" destId="{B0EF9977-169C-458B-99A5-3A18B3DBF9EA}" srcOrd="0" destOrd="3" presId="urn:microsoft.com/office/officeart/2005/8/layout/process1"/>
    <dgm:cxn modelId="{B5AF2759-A01F-4960-A3A8-6CAFE392353C}" type="presOf" srcId="{63176AA2-9C47-4CE1-A15E-06DA18CA945D}" destId="{B0EF9977-169C-458B-99A5-3A18B3DBF9EA}" srcOrd="0" destOrd="4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2C20CE67-2946-496E-99EB-2986AB37A680}" type="presParOf" srcId="{9D2E47E6-E07A-4B7F-8DFF-92E96A9E661B}" destId="{342E1F6D-FB54-40E9-AECE-62E64802BBD1}" srcOrd="0" destOrd="0" presId="urn:microsoft.com/office/officeart/2005/8/layout/process1"/>
    <dgm:cxn modelId="{1FB0C131-5A96-4F22-8C6A-F560C46DDE24}" type="presParOf" srcId="{9D2E47E6-E07A-4B7F-8DFF-92E96A9E661B}" destId="{84766284-7CF5-496F-A9CA-E78E5CBD79B1}" srcOrd="1" destOrd="0" presId="urn:microsoft.com/office/officeart/2005/8/layout/process1"/>
    <dgm:cxn modelId="{BC8F62B1-DAC8-45E3-A891-6DC8D14CC2FA}" type="presParOf" srcId="{84766284-7CF5-496F-A9CA-E78E5CBD79B1}" destId="{75FA4D44-2DEC-4280-A7E0-D2F37F42E710}" srcOrd="0" destOrd="0" presId="urn:microsoft.com/office/officeart/2005/8/layout/process1"/>
    <dgm:cxn modelId="{A5EDE27E-AC8C-4820-8590-485D37F19C61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196310408 </a:t>
          </a:r>
        </a:p>
        <a:p>
          <a:r>
            <a:rPr lang="pt-BR" sz="1600" dirty="0" smtClean="0"/>
            <a:t>Contratos Enc. Liquidados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196310608 – Contratos Enc. Liquidados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196310708 – Contratos Enc. Liquidados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196310808 – Contratos Enc. Liquidados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196310908 – Contratos Enc. Liquidados -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X="113725" custScaleY="1013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8838" custScaleY="1013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BB02F686-44C8-40DA-9193-2B448B82F2C5}" type="presOf" srcId="{B60622B1-2DCF-4543-93F8-13B30C3B850B}" destId="{9D2E47E6-E07A-4B7F-8DFF-92E96A9E661B}" srcOrd="0" destOrd="0" presId="urn:microsoft.com/office/officeart/2005/8/layout/process1"/>
    <dgm:cxn modelId="{6A47A0D4-8664-45A4-899C-4C161714EDC4}" type="presOf" srcId="{63176AA2-9C47-4CE1-A15E-06DA18CA945D}" destId="{B0EF9977-169C-458B-99A5-3A18B3DBF9EA}" srcOrd="0" destOrd="4" presId="urn:microsoft.com/office/officeart/2005/8/layout/process1"/>
    <dgm:cxn modelId="{8EAB5ED9-9AA9-4D06-9172-D8318F94642C}" type="presOf" srcId="{2A3A5A34-B398-48C7-8772-C068E9EFB2B6}" destId="{342E1F6D-FB54-40E9-AECE-62E64802BBD1}" srcOrd="0" destOrd="0" presId="urn:microsoft.com/office/officeart/2005/8/layout/process1"/>
    <dgm:cxn modelId="{757D2562-93A0-477D-8B17-16C754F56519}" type="presOf" srcId="{7C59EADF-7BC4-4FEF-990B-5BECB9ED647E}" destId="{75FA4D44-2DEC-4280-A7E0-D2F37F42E710}" srcOrd="1" destOrd="0" presId="urn:microsoft.com/office/officeart/2005/8/layout/process1"/>
    <dgm:cxn modelId="{9B0CA087-BD2B-4B6F-9B59-A3B0D13DCF98}" type="presOf" srcId="{6ACE993B-BC9C-4CE6-89C7-6C4E42DD20D9}" destId="{B0EF9977-169C-458B-99A5-3A18B3DBF9EA}" srcOrd="0" destOrd="1" presId="urn:microsoft.com/office/officeart/2005/8/layout/process1"/>
    <dgm:cxn modelId="{042DD327-1D9E-4063-AA89-DA21C4A8A620}" type="presOf" srcId="{602E0D3E-00EA-42FB-A0B4-62F78D6949BB}" destId="{B0EF9977-169C-458B-99A5-3A18B3DBF9EA}" srcOrd="0" destOrd="0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DC1D0FB9-7654-4EEE-B25D-71EC4C771FA6}" type="presOf" srcId="{7C59EADF-7BC4-4FEF-990B-5BECB9ED647E}" destId="{84766284-7CF5-496F-A9CA-E78E5CBD79B1}" srcOrd="0" destOrd="0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4F2CAFA0-4B5A-4D87-81E5-B2EF506F139E}" type="presOf" srcId="{FCAB69DE-CEE2-45C0-A85F-09AA301EB253}" destId="{B0EF9977-169C-458B-99A5-3A18B3DBF9EA}" srcOrd="0" destOrd="3" presId="urn:microsoft.com/office/officeart/2005/8/layout/process1"/>
    <dgm:cxn modelId="{1980DC3F-308C-43FE-9A5D-A35798F9D207}" type="presOf" srcId="{32733F26-F9F3-48E4-AC28-31B46E2B77DC}" destId="{B0EF9977-169C-458B-99A5-3A18B3DBF9EA}" srcOrd="0" destOrd="2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BA587EE9-A204-4BA2-99FF-B86206C62EE0}" type="presParOf" srcId="{9D2E47E6-E07A-4B7F-8DFF-92E96A9E661B}" destId="{342E1F6D-FB54-40E9-AECE-62E64802BBD1}" srcOrd="0" destOrd="0" presId="urn:microsoft.com/office/officeart/2005/8/layout/process1"/>
    <dgm:cxn modelId="{E8F1B886-4B2C-49DE-BD5A-FB7A0E8C8D49}" type="presParOf" srcId="{9D2E47E6-E07A-4B7F-8DFF-92E96A9E661B}" destId="{84766284-7CF5-496F-A9CA-E78E5CBD79B1}" srcOrd="1" destOrd="0" presId="urn:microsoft.com/office/officeart/2005/8/layout/process1"/>
    <dgm:cxn modelId="{44990374-9FD2-44AB-A0A5-832C29DC7930}" type="presParOf" srcId="{84766284-7CF5-496F-A9CA-E78E5CBD79B1}" destId="{75FA4D44-2DEC-4280-A7E0-D2F37F42E710}" srcOrd="0" destOrd="0" presId="urn:microsoft.com/office/officeart/2005/8/layout/process1"/>
    <dgm:cxn modelId="{9BD2A93E-8FC5-450D-BE3D-5CCA561AFD35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0622B1-2DCF-4543-93F8-13B30C3B850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3A5A34-B398-48C7-8772-C068E9EFB2B6}">
      <dgm:prSet phldrT="[Texto]" custT="1"/>
      <dgm:spPr/>
      <dgm:t>
        <a:bodyPr/>
        <a:lstStyle/>
        <a:p>
          <a:r>
            <a:rPr lang="pt-BR" sz="1600" dirty="0" smtClean="0"/>
            <a:t>296310401</a:t>
          </a:r>
          <a:r>
            <a:rPr lang="pt-BR" sz="1400" dirty="0" smtClean="0"/>
            <a:t>   </a:t>
          </a:r>
        </a:p>
        <a:p>
          <a:r>
            <a:rPr lang="pt-BR" sz="1400" dirty="0" smtClean="0"/>
            <a:t> </a:t>
          </a:r>
          <a:r>
            <a:rPr lang="pt-BR" sz="1600" dirty="0" smtClean="0"/>
            <a:t>Contratos</a:t>
          </a:r>
          <a:r>
            <a:rPr lang="pt-BR" sz="1400" dirty="0" smtClean="0"/>
            <a:t> a </a:t>
          </a:r>
          <a:r>
            <a:rPr lang="pt-BR" sz="1600" dirty="0" smtClean="0"/>
            <a:t>Liquidar</a:t>
          </a:r>
          <a:endParaRPr lang="pt-BR" sz="1600" dirty="0"/>
        </a:p>
      </dgm:t>
    </dgm:pt>
    <dgm:pt modelId="{E6103700-B8F7-4252-8339-902A100E89ED}" type="parTrans" cxnId="{1539671A-E7F3-4939-A946-51B72F5EF485}">
      <dgm:prSet/>
      <dgm:spPr/>
      <dgm:t>
        <a:bodyPr/>
        <a:lstStyle/>
        <a:p>
          <a:endParaRPr lang="pt-BR"/>
        </a:p>
      </dgm:t>
    </dgm:pt>
    <dgm:pt modelId="{7C59EADF-7BC4-4FEF-990B-5BECB9ED647E}" type="sibTrans" cxnId="{1539671A-E7F3-4939-A946-51B72F5EF485}">
      <dgm:prSet/>
      <dgm:spPr/>
      <dgm:t>
        <a:bodyPr/>
        <a:lstStyle/>
        <a:p>
          <a:endParaRPr lang="pt-BR"/>
        </a:p>
      </dgm:t>
    </dgm:pt>
    <dgm:pt modelId="{602E0D3E-00EA-42FB-A0B4-62F78D6949BB}">
      <dgm:prSet phldrT="[Texto]" custT="1"/>
      <dgm:spPr/>
      <dgm:t>
        <a:bodyPr/>
        <a:lstStyle/>
        <a:p>
          <a:endParaRPr lang="pt-BR" sz="200" dirty="0"/>
        </a:p>
      </dgm:t>
    </dgm:pt>
    <dgm:pt modelId="{20A026D3-28DA-4578-802C-83551A8BA45C}" type="parTrans" cxnId="{36638454-8F81-4487-ABAE-1594E28ECDC0}">
      <dgm:prSet/>
      <dgm:spPr/>
      <dgm:t>
        <a:bodyPr/>
        <a:lstStyle/>
        <a:p>
          <a:endParaRPr lang="pt-BR"/>
        </a:p>
      </dgm:t>
    </dgm:pt>
    <dgm:pt modelId="{82FD8670-41ED-4F40-83C6-B3664F708F55}" type="sibTrans" cxnId="{36638454-8F81-4487-ABAE-1594E28ECDC0}">
      <dgm:prSet/>
      <dgm:spPr/>
      <dgm:t>
        <a:bodyPr/>
        <a:lstStyle/>
        <a:p>
          <a:endParaRPr lang="pt-BR"/>
        </a:p>
      </dgm:t>
    </dgm:pt>
    <dgm:pt modelId="{6ACE993B-BC9C-4CE6-89C7-6C4E42DD20D9}">
      <dgm:prSet custT="1"/>
      <dgm:spPr/>
      <dgm:t>
        <a:bodyPr/>
        <a:lstStyle/>
        <a:p>
          <a:r>
            <a:rPr lang="pt-BR" sz="1600" dirty="0" smtClean="0"/>
            <a:t>296310601 – Contratos a Liquidar - Seguros</a:t>
          </a:r>
          <a:endParaRPr lang="pt-BR" sz="1600" dirty="0"/>
        </a:p>
      </dgm:t>
    </dgm:pt>
    <dgm:pt modelId="{5BE6F5D4-F41E-4930-9B4D-BFF6FD66DEA1}" type="parTrans" cxnId="{EA042582-F620-481D-A8E6-ECB1086F3514}">
      <dgm:prSet/>
      <dgm:spPr/>
      <dgm:t>
        <a:bodyPr/>
        <a:lstStyle/>
        <a:p>
          <a:endParaRPr lang="pt-BR"/>
        </a:p>
      </dgm:t>
    </dgm:pt>
    <dgm:pt modelId="{E3001C67-3B65-4957-BED7-D4F09A98CB57}" type="sibTrans" cxnId="{EA042582-F620-481D-A8E6-ECB1086F3514}">
      <dgm:prSet/>
      <dgm:spPr/>
      <dgm:t>
        <a:bodyPr/>
        <a:lstStyle/>
        <a:p>
          <a:endParaRPr lang="pt-BR"/>
        </a:p>
      </dgm:t>
    </dgm:pt>
    <dgm:pt modelId="{32733F26-F9F3-48E4-AC28-31B46E2B77DC}">
      <dgm:prSet custT="1"/>
      <dgm:spPr/>
      <dgm:t>
        <a:bodyPr/>
        <a:lstStyle/>
        <a:p>
          <a:r>
            <a:rPr lang="pt-BR" sz="1600" dirty="0" smtClean="0"/>
            <a:t>296310701 – Contratos a Liquidar - Serviços</a:t>
          </a:r>
          <a:endParaRPr lang="pt-BR" sz="1600" dirty="0"/>
        </a:p>
      </dgm:t>
    </dgm:pt>
    <dgm:pt modelId="{D50D014A-481A-4F18-8BBA-4E38E38DDAFF}" type="parTrans" cxnId="{C06B96E0-1AC3-42A3-A8BD-318EA85A234D}">
      <dgm:prSet/>
      <dgm:spPr/>
      <dgm:t>
        <a:bodyPr/>
        <a:lstStyle/>
        <a:p>
          <a:endParaRPr lang="pt-BR"/>
        </a:p>
      </dgm:t>
    </dgm:pt>
    <dgm:pt modelId="{95699DC4-0C8B-4F08-918B-097D83824F7B}" type="sibTrans" cxnId="{C06B96E0-1AC3-42A3-A8BD-318EA85A234D}">
      <dgm:prSet/>
      <dgm:spPr/>
      <dgm:t>
        <a:bodyPr/>
        <a:lstStyle/>
        <a:p>
          <a:endParaRPr lang="pt-BR"/>
        </a:p>
      </dgm:t>
    </dgm:pt>
    <dgm:pt modelId="{FCAB69DE-CEE2-45C0-A85F-09AA301EB253}">
      <dgm:prSet custT="1"/>
      <dgm:spPr/>
      <dgm:t>
        <a:bodyPr/>
        <a:lstStyle/>
        <a:p>
          <a:r>
            <a:rPr lang="pt-BR" sz="1600" dirty="0" smtClean="0"/>
            <a:t>296310801 – Contratos a Liquidar – Alugueis</a:t>
          </a:r>
          <a:endParaRPr lang="pt-BR" sz="1600" dirty="0"/>
        </a:p>
      </dgm:t>
    </dgm:pt>
    <dgm:pt modelId="{2DFC65A9-A4B6-4F22-A198-A8B5E9A554E6}" type="parTrans" cxnId="{2598E136-57FB-4C08-9F7D-567674572F57}">
      <dgm:prSet/>
      <dgm:spPr/>
      <dgm:t>
        <a:bodyPr/>
        <a:lstStyle/>
        <a:p>
          <a:endParaRPr lang="pt-BR"/>
        </a:p>
      </dgm:t>
    </dgm:pt>
    <dgm:pt modelId="{E596205D-8A21-412A-B38E-C80FE1134CC6}" type="sibTrans" cxnId="{2598E136-57FB-4C08-9F7D-567674572F57}">
      <dgm:prSet/>
      <dgm:spPr/>
      <dgm:t>
        <a:bodyPr/>
        <a:lstStyle/>
        <a:p>
          <a:endParaRPr lang="pt-BR"/>
        </a:p>
      </dgm:t>
    </dgm:pt>
    <dgm:pt modelId="{63176AA2-9C47-4CE1-A15E-06DA18CA945D}">
      <dgm:prSet custT="1"/>
      <dgm:spPr/>
      <dgm:t>
        <a:bodyPr/>
        <a:lstStyle/>
        <a:p>
          <a:r>
            <a:rPr lang="pt-BR" sz="1600" dirty="0" smtClean="0"/>
            <a:t>296310901 – Contratos a Liquidar - Fornecimento de Bens</a:t>
          </a:r>
          <a:endParaRPr lang="pt-BR" sz="1600" dirty="0"/>
        </a:p>
      </dgm:t>
    </dgm:pt>
    <dgm:pt modelId="{AFFDBD35-CEAE-4E08-A5D8-6BF3F52779D0}" type="parTrans" cxnId="{23BEBA06-65AD-4361-BDBC-D7184AB28397}">
      <dgm:prSet/>
      <dgm:spPr/>
      <dgm:t>
        <a:bodyPr/>
        <a:lstStyle/>
        <a:p>
          <a:endParaRPr lang="pt-BR"/>
        </a:p>
      </dgm:t>
    </dgm:pt>
    <dgm:pt modelId="{8018E251-527B-4AD3-BB37-E6104DF199D6}" type="sibTrans" cxnId="{23BEBA06-65AD-4361-BDBC-D7184AB28397}">
      <dgm:prSet/>
      <dgm:spPr/>
      <dgm:t>
        <a:bodyPr/>
        <a:lstStyle/>
        <a:p>
          <a:endParaRPr lang="pt-BR"/>
        </a:p>
      </dgm:t>
    </dgm:pt>
    <dgm:pt modelId="{9D2E47E6-E07A-4B7F-8DFF-92E96A9E661B}" type="pres">
      <dgm:prSet presAssocID="{B60622B1-2DCF-4543-93F8-13B30C3B850B}" presName="Name0" presStyleCnt="0">
        <dgm:presLayoutVars>
          <dgm:dir/>
          <dgm:resizeHandles val="exact"/>
        </dgm:presLayoutVars>
      </dgm:prSet>
      <dgm:spPr/>
    </dgm:pt>
    <dgm:pt modelId="{342E1F6D-FB54-40E9-AECE-62E64802BBD1}" type="pres">
      <dgm:prSet presAssocID="{2A3A5A34-B398-48C7-8772-C068E9EFB2B6}" presName="node" presStyleLbl="node1" presStyleIdx="0" presStyleCnt="2" custScaleX="114382" custScaleY="7714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766284-7CF5-496F-A9CA-E78E5CBD79B1}" type="pres">
      <dgm:prSet presAssocID="{7C59EADF-7BC4-4FEF-990B-5BECB9ED647E}" presName="sibTrans" presStyleLbl="sibTrans2D1" presStyleIdx="0" presStyleCnt="1"/>
      <dgm:spPr/>
      <dgm:t>
        <a:bodyPr/>
        <a:lstStyle/>
        <a:p>
          <a:endParaRPr lang="pt-BR"/>
        </a:p>
      </dgm:t>
    </dgm:pt>
    <dgm:pt modelId="{75FA4D44-2DEC-4280-A7E0-D2F37F42E710}" type="pres">
      <dgm:prSet presAssocID="{7C59EADF-7BC4-4FEF-990B-5BECB9ED647E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B0EF9977-169C-458B-99A5-3A18B3DBF9EA}" type="pres">
      <dgm:prSet presAssocID="{602E0D3E-00EA-42FB-A0B4-62F78D6949BB}" presName="node" presStyleLbl="node1" presStyleIdx="1" presStyleCnt="2" custScaleX="229545" custScaleY="100000" custLinFactNeighborX="-1955" custLinFactNeighborY="28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977466C-02FD-4CC9-A53F-7E02036C1E92}" type="presOf" srcId="{6ACE993B-BC9C-4CE6-89C7-6C4E42DD20D9}" destId="{B0EF9977-169C-458B-99A5-3A18B3DBF9EA}" srcOrd="0" destOrd="1" presId="urn:microsoft.com/office/officeart/2005/8/layout/process1"/>
    <dgm:cxn modelId="{36638454-8F81-4487-ABAE-1594E28ECDC0}" srcId="{B60622B1-2DCF-4543-93F8-13B30C3B850B}" destId="{602E0D3E-00EA-42FB-A0B4-62F78D6949BB}" srcOrd="1" destOrd="0" parTransId="{20A026D3-28DA-4578-802C-83551A8BA45C}" sibTransId="{82FD8670-41ED-4F40-83C6-B3664F708F55}"/>
    <dgm:cxn modelId="{86EE0059-F53F-49AA-8629-E56D2E93CB59}" type="presOf" srcId="{B60622B1-2DCF-4543-93F8-13B30C3B850B}" destId="{9D2E47E6-E07A-4B7F-8DFF-92E96A9E661B}" srcOrd="0" destOrd="0" presId="urn:microsoft.com/office/officeart/2005/8/layout/process1"/>
    <dgm:cxn modelId="{6CF00476-72EB-480F-A754-25FC1D7FFB6B}" type="presOf" srcId="{7C59EADF-7BC4-4FEF-990B-5BECB9ED647E}" destId="{75FA4D44-2DEC-4280-A7E0-D2F37F42E710}" srcOrd="1" destOrd="0" presId="urn:microsoft.com/office/officeart/2005/8/layout/process1"/>
    <dgm:cxn modelId="{91770824-36EA-4621-A63C-5B2146C579F3}" type="presOf" srcId="{63176AA2-9C47-4CE1-A15E-06DA18CA945D}" destId="{B0EF9977-169C-458B-99A5-3A18B3DBF9EA}" srcOrd="0" destOrd="4" presId="urn:microsoft.com/office/officeart/2005/8/layout/process1"/>
    <dgm:cxn modelId="{C72ED307-30A3-4AB3-A399-00B2C4A4E558}" type="presOf" srcId="{2A3A5A34-B398-48C7-8772-C068E9EFB2B6}" destId="{342E1F6D-FB54-40E9-AECE-62E64802BBD1}" srcOrd="0" destOrd="0" presId="urn:microsoft.com/office/officeart/2005/8/layout/process1"/>
    <dgm:cxn modelId="{1200B836-B6EB-4E91-81EF-27B0AC08BE77}" type="presOf" srcId="{32733F26-F9F3-48E4-AC28-31B46E2B77DC}" destId="{B0EF9977-169C-458B-99A5-3A18B3DBF9EA}" srcOrd="0" destOrd="2" presId="urn:microsoft.com/office/officeart/2005/8/layout/process1"/>
    <dgm:cxn modelId="{1539671A-E7F3-4939-A946-51B72F5EF485}" srcId="{B60622B1-2DCF-4543-93F8-13B30C3B850B}" destId="{2A3A5A34-B398-48C7-8772-C068E9EFB2B6}" srcOrd="0" destOrd="0" parTransId="{E6103700-B8F7-4252-8339-902A100E89ED}" sibTransId="{7C59EADF-7BC4-4FEF-990B-5BECB9ED647E}"/>
    <dgm:cxn modelId="{C06B96E0-1AC3-42A3-A8BD-318EA85A234D}" srcId="{602E0D3E-00EA-42FB-A0B4-62F78D6949BB}" destId="{32733F26-F9F3-48E4-AC28-31B46E2B77DC}" srcOrd="1" destOrd="0" parTransId="{D50D014A-481A-4F18-8BBA-4E38E38DDAFF}" sibTransId="{95699DC4-0C8B-4F08-918B-097D83824F7B}"/>
    <dgm:cxn modelId="{E0E7D5D9-9584-4745-837B-6C9852135F7D}" type="presOf" srcId="{7C59EADF-7BC4-4FEF-990B-5BECB9ED647E}" destId="{84766284-7CF5-496F-A9CA-E78E5CBD79B1}" srcOrd="0" destOrd="0" presId="urn:microsoft.com/office/officeart/2005/8/layout/process1"/>
    <dgm:cxn modelId="{2598E136-57FB-4C08-9F7D-567674572F57}" srcId="{602E0D3E-00EA-42FB-A0B4-62F78D6949BB}" destId="{FCAB69DE-CEE2-45C0-A85F-09AA301EB253}" srcOrd="2" destOrd="0" parTransId="{2DFC65A9-A4B6-4F22-A198-A8B5E9A554E6}" sibTransId="{E596205D-8A21-412A-B38E-C80FE1134CC6}"/>
    <dgm:cxn modelId="{E2845341-2468-4AA5-914A-C7E6B8531143}" type="presOf" srcId="{FCAB69DE-CEE2-45C0-A85F-09AA301EB253}" destId="{B0EF9977-169C-458B-99A5-3A18B3DBF9EA}" srcOrd="0" destOrd="3" presId="urn:microsoft.com/office/officeart/2005/8/layout/process1"/>
    <dgm:cxn modelId="{EA042582-F620-481D-A8E6-ECB1086F3514}" srcId="{602E0D3E-00EA-42FB-A0B4-62F78D6949BB}" destId="{6ACE993B-BC9C-4CE6-89C7-6C4E42DD20D9}" srcOrd="0" destOrd="0" parTransId="{5BE6F5D4-F41E-4930-9B4D-BFF6FD66DEA1}" sibTransId="{E3001C67-3B65-4957-BED7-D4F09A98CB57}"/>
    <dgm:cxn modelId="{AC30B8E9-2C39-49F3-9B9E-9FB0665FD08F}" type="presOf" srcId="{602E0D3E-00EA-42FB-A0B4-62F78D6949BB}" destId="{B0EF9977-169C-458B-99A5-3A18B3DBF9EA}" srcOrd="0" destOrd="0" presId="urn:microsoft.com/office/officeart/2005/8/layout/process1"/>
    <dgm:cxn modelId="{23BEBA06-65AD-4361-BDBC-D7184AB28397}" srcId="{602E0D3E-00EA-42FB-A0B4-62F78D6949BB}" destId="{63176AA2-9C47-4CE1-A15E-06DA18CA945D}" srcOrd="3" destOrd="0" parTransId="{AFFDBD35-CEAE-4E08-A5D8-6BF3F52779D0}" sibTransId="{8018E251-527B-4AD3-BB37-E6104DF199D6}"/>
    <dgm:cxn modelId="{48793624-E0E3-4E57-AB65-056E27E01B08}" type="presParOf" srcId="{9D2E47E6-E07A-4B7F-8DFF-92E96A9E661B}" destId="{342E1F6D-FB54-40E9-AECE-62E64802BBD1}" srcOrd="0" destOrd="0" presId="urn:microsoft.com/office/officeart/2005/8/layout/process1"/>
    <dgm:cxn modelId="{6DF70CB4-7A95-4557-8C3D-873530D2FF17}" type="presParOf" srcId="{9D2E47E6-E07A-4B7F-8DFF-92E96A9E661B}" destId="{84766284-7CF5-496F-A9CA-E78E5CBD79B1}" srcOrd="1" destOrd="0" presId="urn:microsoft.com/office/officeart/2005/8/layout/process1"/>
    <dgm:cxn modelId="{61B9B0E1-AAF9-4513-B319-6BDB07D5276C}" type="presParOf" srcId="{84766284-7CF5-496F-A9CA-E78E5CBD79B1}" destId="{75FA4D44-2DEC-4280-A7E0-D2F37F42E710}" srcOrd="0" destOrd="0" presId="urn:microsoft.com/office/officeart/2005/8/layout/process1"/>
    <dgm:cxn modelId="{C3054F48-6F3F-4CB1-B6F3-D54022A23AE7}" type="presParOf" srcId="{9D2E47E6-E07A-4B7F-8DFF-92E96A9E661B}" destId="{B0EF9977-169C-458B-99A5-3A18B3DBF9EA}" srcOrd="2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C760-9743-4932-99AA-5E3FEA3E255A}" type="datetimeFigureOut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757AB-BDCC-43B6-9291-0AFEEB4B7710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246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246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92810-4216-487B-A4D0-534DEC5582DF}" type="slidenum">
              <a:rPr lang="pt-BR" smtClean="0">
                <a:latin typeface="Arial" pitchFamily="34" charset="0"/>
              </a:rPr>
              <a:pPr/>
              <a:t>13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758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758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1C07E-25A8-4F68-B6F3-197093B6247F}" type="slidenum">
              <a:rPr lang="pt-BR" smtClean="0">
                <a:latin typeface="Arial" pitchFamily="34" charset="0"/>
              </a:rPr>
              <a:pPr/>
              <a:t>14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8612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8613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36062-6619-42D0-9399-5D0ED0A9BAD5}" type="slidenum">
              <a:rPr lang="pt-BR" smtClean="0">
                <a:latin typeface="Arial" pitchFamily="34" charset="0"/>
              </a:rPr>
              <a:pPr/>
              <a:t>15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963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963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0B72B-E697-4191-B629-883AFF25C773}" type="slidenum">
              <a:rPr lang="pt-BR" smtClean="0">
                <a:latin typeface="Arial" pitchFamily="34" charset="0"/>
              </a:rPr>
              <a:pPr/>
              <a:t>16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1F630-1046-424B-99A6-EAF43A7300C4}" type="slidenum">
              <a:rPr lang="pt-BR" smtClean="0">
                <a:latin typeface="Arial" pitchFamily="34" charset="0"/>
              </a:rPr>
              <a:pPr/>
              <a:t>17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011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9011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CFA60-A11C-439D-9DB4-50309A433429}" type="slidenum">
              <a:rPr lang="pt-BR" smtClean="0">
                <a:latin typeface="Arial" pitchFamily="34" charset="0"/>
              </a:rPr>
              <a:pPr/>
              <a:t>18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66344-A413-417D-8A65-F5D495CF17E1}" type="slidenum">
              <a:rPr lang="pt-BR" smtClean="0">
                <a:latin typeface="Arial" pitchFamily="34" charset="0"/>
              </a:rPr>
              <a:pPr/>
              <a:t>19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D01D7B-BE8C-476F-B478-2A1F6A756F0D}" type="slidenum">
              <a:rPr lang="pt-BR" sz="1200"/>
              <a:pPr algn="r"/>
              <a:t>46</a:t>
            </a:fld>
            <a:endParaRPr lang="pt-BR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67238" cy="342582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  <a:noFill/>
          <a:ln/>
        </p:spPr>
        <p:txBody>
          <a:bodyPr lIns="87126" tIns="43563" rIns="87126" bIns="43563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E7E6-1776-453A-A5AD-6DE087F9F8B1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102AD-3366-46D4-82B0-32B0B34579C6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BB85-C91F-4A58-8034-DDB0905B699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E3E4-7731-4558-A8B9-FB3E4737A08A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A91F-9B19-498E-B857-DE473EF3E08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1434-B893-4ED0-919A-504E3DF72E28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7C2B-816B-405C-AAFE-E986B620F7C6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AE16-D2F1-4EFD-968A-D2E4FB25AC2C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5F2A-7C21-4979-A73F-2912D58A627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27466-A9B5-4015-B93A-B98E9CC5DD25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54B4-ED6F-4CB2-85D2-0A449E971EF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3" Type="http://schemas.openxmlformats.org/officeDocument/2006/relationships/diagramLayout" Target="../diagrams/layout13.xml"/><Relationship Id="rId7" Type="http://schemas.openxmlformats.org/officeDocument/2006/relationships/diagramLayout" Target="../diagrams/layout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4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diagramColors" Target="../diagrams/colors1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6.xml"/><Relationship Id="rId3" Type="http://schemas.openxmlformats.org/officeDocument/2006/relationships/diagramLayout" Target="../diagrams/layout15.xml"/><Relationship Id="rId7" Type="http://schemas.openxmlformats.org/officeDocument/2006/relationships/diagramLayout" Target="../diagrams/layout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6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Relationship Id="rId9" Type="http://schemas.openxmlformats.org/officeDocument/2006/relationships/diagramColors" Target="../diagrams/colors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3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ras.to.gov.br/sgc/Download.aspx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4071942"/>
            <a:ext cx="7715304" cy="1566858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Diretoria de Normas e Procedimentos Contábeis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SEFAZ - TOCANTINS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ext Box 1032"/>
          <p:cNvSpPr txBox="1">
            <a:spLocks noChangeArrowheads="1"/>
          </p:cNvSpPr>
          <p:nvPr/>
        </p:nvSpPr>
        <p:spPr bwMode="auto">
          <a:xfrm>
            <a:off x="642910" y="357166"/>
            <a:ext cx="8001056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Contabilidade Aplicada ao Setor </a:t>
            </a: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Público</a:t>
            </a: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5" name="Text Box 103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  <a:cs typeface="+mn-cs"/>
              </a:rPr>
              <a:t>Mudanças,Desafios</a:t>
            </a: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 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  <a:cs typeface="+mn-cs"/>
              </a:rPr>
              <a:t>Perspectivas da Convergência aos Novos </a:t>
            </a: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  <a:cs typeface="+mn-cs"/>
              </a:rPr>
              <a:t>Padrões </a:t>
            </a:r>
            <a:endParaRPr lang="pt-B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6BCA-858B-476E-8A4C-A0C2CD2545EE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>
                <a:latin typeface="+mn-lt"/>
                <a:ea typeface="+mn-ea"/>
                <a:cs typeface="+mn-cs"/>
              </a:rPr>
              <a:t>“DE”                             “PARA”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357554" y="285728"/>
            <a:ext cx="2143140" cy="42862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14282" y="1142984"/>
            <a:ext cx="4357718" cy="1997984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3 – Despesa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3.3 - Despesas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5 </a:t>
            </a:r>
            <a:r>
              <a:rPr lang="pt-BR" b="1" dirty="0">
                <a:latin typeface="Verdana" pitchFamily="34" charset="0"/>
              </a:rPr>
              <a:t>– Variações Patrimoniais Passivas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5.1 </a:t>
            </a:r>
            <a:r>
              <a:rPr lang="pt-BR" dirty="0" smtClean="0">
                <a:latin typeface="Verdana" pitchFamily="34" charset="0"/>
              </a:rPr>
              <a:t>–Variação Passiva Orçamentária</a:t>
            </a:r>
            <a:endParaRPr lang="pt-BR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5.2-Var. </a:t>
            </a:r>
            <a:r>
              <a:rPr lang="pt-BR" dirty="0">
                <a:latin typeface="Verdana" pitchFamily="34" charset="0"/>
              </a:rPr>
              <a:t>Passiva </a:t>
            </a:r>
            <a:r>
              <a:rPr lang="pt-BR" dirty="0" smtClean="0">
                <a:latin typeface="Verdana" pitchFamily="34" charset="0"/>
              </a:rPr>
              <a:t>Extra-Orçamentária </a:t>
            </a:r>
            <a:endParaRPr lang="pt-BR" dirty="0">
              <a:latin typeface="Verdana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788024" y="3645024"/>
            <a:ext cx="4143404" cy="15716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4 – Variações Pat. Aumentativas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4.1 </a:t>
            </a:r>
            <a:r>
              <a:rPr lang="pt-BR" sz="1600" dirty="0" smtClean="0">
                <a:latin typeface="Verdana" pitchFamily="34" charset="0"/>
              </a:rPr>
              <a:t>– Impostos, </a:t>
            </a:r>
            <a:r>
              <a:rPr lang="pt-BR" sz="1600" dirty="0" err="1" smtClean="0">
                <a:latin typeface="Verdana" pitchFamily="34" charset="0"/>
              </a:rPr>
              <a:t>Tx</a:t>
            </a:r>
            <a:r>
              <a:rPr lang="pt-BR" sz="1600" dirty="0" smtClean="0">
                <a:latin typeface="Verdana" pitchFamily="34" charset="0"/>
              </a:rPr>
              <a:t> e Cont. de Melhoria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4.2 – Contribuições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4.3 </a:t>
            </a:r>
            <a:r>
              <a:rPr lang="pt-BR" sz="1600" dirty="0" smtClean="0">
                <a:latin typeface="Verdana" pitchFamily="34" charset="0"/>
              </a:rPr>
              <a:t>– Exploração e </a:t>
            </a:r>
            <a:r>
              <a:rPr lang="pt-BR" sz="1600" dirty="0" err="1" smtClean="0">
                <a:latin typeface="Verdana" pitchFamily="34" charset="0"/>
              </a:rPr>
              <a:t>Vd</a:t>
            </a:r>
            <a:r>
              <a:rPr lang="pt-BR" sz="1600" dirty="0" smtClean="0">
                <a:latin typeface="Verdana" pitchFamily="34" charset="0"/>
              </a:rPr>
              <a:t> de Bens, Serv. e Direitos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4.4 – Var. Pat.Aumentativas Financeiras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BR" sz="1600" b="1" dirty="0" smtClean="0">
              <a:latin typeface="Verdana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57158" y="3429000"/>
            <a:ext cx="4343400" cy="2664296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4 – Receita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4.1 - Receitas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4.2 - Receitas de Capital</a:t>
            </a:r>
          </a:p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6 – Variações Patrimoniais Ativas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6.1 - Variação Ativa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6.2-Var. Ativa </a:t>
            </a:r>
            <a:r>
              <a:rPr lang="pt-BR" dirty="0" err="1" smtClean="0">
                <a:latin typeface="Verdana" pitchFamily="34" charset="0"/>
              </a:rPr>
              <a:t>Extra-Orçamentária</a:t>
            </a:r>
            <a:endParaRPr lang="pt-BR" dirty="0" smtClean="0">
              <a:latin typeface="Verdana" pitchFamily="34" charset="0"/>
            </a:endParaRPr>
          </a:p>
        </p:txBody>
      </p:sp>
      <p:sp>
        <p:nvSpPr>
          <p:cNvPr id="17" name="Seta para a direita 16"/>
          <p:cNvSpPr/>
          <p:nvPr/>
        </p:nvSpPr>
        <p:spPr>
          <a:xfrm>
            <a:off x="4139952" y="4149080"/>
            <a:ext cx="924704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643438" y="928670"/>
            <a:ext cx="4267200" cy="207170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3–Variações Pat. Diminutivas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3.1 – Pessoal e Encargos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3.2 – </a:t>
            </a:r>
            <a:r>
              <a:rPr lang="pt-BR" sz="1600" dirty="0" err="1" smtClean="0">
                <a:latin typeface="Verdana" pitchFamily="34" charset="0"/>
              </a:rPr>
              <a:t>Benef</a:t>
            </a:r>
            <a:r>
              <a:rPr lang="pt-BR" sz="1600" dirty="0" smtClean="0">
                <a:latin typeface="Verdana" pitchFamily="34" charset="0"/>
              </a:rPr>
              <a:t>. Prev. e Assistenciais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3.3 - Uso de Bens, Serv. e Cons. de       Capital Fixo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3.4 – Variações Pat. Dimin. Financeiras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...</a:t>
            </a:r>
          </a:p>
        </p:txBody>
      </p:sp>
      <p:sp>
        <p:nvSpPr>
          <p:cNvPr id="16" name="Seta para a direita 15"/>
          <p:cNvSpPr/>
          <p:nvPr/>
        </p:nvSpPr>
        <p:spPr>
          <a:xfrm>
            <a:off x="3923928" y="1124744"/>
            <a:ext cx="790948" cy="99158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4" grpId="0" autoUpdateAnimBg="0"/>
      <p:bldP spid="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2322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>
                <a:latin typeface="+mn-lt"/>
                <a:ea typeface="+mn-ea"/>
                <a:cs typeface="+mn-cs"/>
              </a:rPr>
              <a:t>“DE”                             “PARA”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357554" y="285728"/>
            <a:ext cx="2143140" cy="42862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direita 14"/>
          <p:cNvSpPr/>
          <p:nvPr/>
        </p:nvSpPr>
        <p:spPr>
          <a:xfrm>
            <a:off x="3929058" y="1000108"/>
            <a:ext cx="357190" cy="4857784"/>
          </a:xfrm>
          <a:prstGeom prst="rightBrac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286248" y="1071546"/>
            <a:ext cx="4038600" cy="22145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 smtClean="0"/>
              <a:t>7 – </a:t>
            </a:r>
            <a:r>
              <a:rPr lang="pt-BR" sz="2400" b="1" dirty="0" smtClean="0"/>
              <a:t>CONTROLES DEVEDORES</a:t>
            </a:r>
          </a:p>
          <a:p>
            <a:pPr>
              <a:buNone/>
            </a:pPr>
            <a:r>
              <a:rPr lang="pt-BR" sz="2400" b="1" dirty="0" smtClean="0"/>
              <a:t>  7.1 - Atos Potenciais (AP)</a:t>
            </a:r>
          </a:p>
          <a:p>
            <a:pPr>
              <a:buNone/>
            </a:pPr>
            <a:r>
              <a:rPr lang="pt-BR" sz="2400" b="1" dirty="0" smtClean="0"/>
              <a:t>  7.2 – </a:t>
            </a:r>
            <a:r>
              <a:rPr lang="pt-BR" sz="2400" b="1" dirty="0" err="1" smtClean="0"/>
              <a:t>Admin</a:t>
            </a:r>
            <a:r>
              <a:rPr lang="pt-BR" sz="2400" b="1" dirty="0" smtClean="0"/>
              <a:t>. Financeira</a:t>
            </a:r>
          </a:p>
          <a:p>
            <a:pPr>
              <a:buNone/>
            </a:pPr>
            <a:r>
              <a:rPr lang="pt-BR" sz="2400" b="1" dirty="0" smtClean="0"/>
              <a:t>  7.3 - Divida Ativa</a:t>
            </a:r>
          </a:p>
          <a:p>
            <a:pPr>
              <a:buNone/>
            </a:pPr>
            <a:r>
              <a:rPr lang="pt-BR" sz="2400" b="1" dirty="0" smtClean="0"/>
              <a:t>  7.4 - Riscos Fiscais</a:t>
            </a:r>
          </a:p>
          <a:p>
            <a:pPr>
              <a:buNone/>
            </a:pPr>
            <a:r>
              <a:rPr lang="pt-BR" sz="2400" b="1" dirty="0" smtClean="0"/>
              <a:t>...</a:t>
            </a:r>
          </a:p>
          <a:p>
            <a:pPr>
              <a:buNone/>
            </a:pPr>
            <a:r>
              <a:rPr lang="pt-BR" sz="2400" b="1" dirty="0" smtClean="0"/>
              <a:t>   7.8 - Custos</a:t>
            </a:r>
          </a:p>
          <a:p>
            <a:pPr>
              <a:buNone/>
            </a:pPr>
            <a:r>
              <a:rPr lang="pt-BR" sz="2400" b="1" dirty="0" smtClean="0"/>
              <a:t>   7.9 - Outros Controles</a:t>
            </a:r>
            <a:endParaRPr lang="pt-BR" sz="2400" b="1" dirty="0"/>
          </a:p>
        </p:txBody>
      </p:sp>
      <p:sp>
        <p:nvSpPr>
          <p:cNvPr id="19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86248" y="3357562"/>
            <a:ext cx="4038600" cy="23574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 smtClean="0"/>
              <a:t>8 - </a:t>
            </a:r>
            <a:r>
              <a:rPr lang="pt-BR" sz="2400" b="1" dirty="0" smtClean="0"/>
              <a:t>CONTROLES CREDORES</a:t>
            </a:r>
          </a:p>
          <a:p>
            <a:pPr>
              <a:buNone/>
            </a:pPr>
            <a:r>
              <a:rPr lang="pt-BR" sz="2400" b="1" dirty="0" smtClean="0"/>
              <a:t>    8.1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</a:t>
            </a:r>
            <a:r>
              <a:rPr lang="pt-BR" sz="2400" b="1" dirty="0" err="1" smtClean="0"/>
              <a:t>AP’s</a:t>
            </a: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    8.2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</a:t>
            </a:r>
            <a:r>
              <a:rPr lang="pt-BR" sz="2400" b="1" dirty="0" err="1" smtClean="0"/>
              <a:t>Adm</a:t>
            </a:r>
            <a:r>
              <a:rPr lang="pt-BR" sz="2400" b="1" dirty="0" smtClean="0"/>
              <a:t>. </a:t>
            </a:r>
            <a:r>
              <a:rPr lang="pt-BR" sz="2400" b="1" dirty="0" err="1" smtClean="0"/>
              <a:t>Finan</a:t>
            </a:r>
            <a:r>
              <a:rPr lang="pt-BR" sz="2400" b="1" dirty="0" smtClean="0"/>
              <a:t>.</a:t>
            </a:r>
          </a:p>
          <a:p>
            <a:pPr>
              <a:buNone/>
            </a:pPr>
            <a:r>
              <a:rPr lang="pt-BR" sz="2400" b="1" dirty="0" smtClean="0"/>
              <a:t>    8.3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Dívida Ativa</a:t>
            </a:r>
          </a:p>
          <a:p>
            <a:pPr>
              <a:buNone/>
            </a:pPr>
            <a:r>
              <a:rPr lang="pt-BR" sz="2400" b="1" dirty="0" smtClean="0"/>
              <a:t>    8.4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Riscos Fiscais</a:t>
            </a:r>
          </a:p>
          <a:p>
            <a:pPr>
              <a:buNone/>
            </a:pPr>
            <a:r>
              <a:rPr lang="pt-BR" sz="2400" b="1" dirty="0" smtClean="0"/>
              <a:t>    ...</a:t>
            </a:r>
          </a:p>
          <a:p>
            <a:pPr>
              <a:buNone/>
            </a:pPr>
            <a:r>
              <a:rPr lang="pt-BR" sz="2400" b="1" dirty="0" smtClean="0"/>
              <a:t>    8.8 – Apuração dos custos</a:t>
            </a:r>
          </a:p>
          <a:p>
            <a:pPr>
              <a:buNone/>
            </a:pPr>
            <a:r>
              <a:rPr lang="pt-BR" sz="2400" b="1" dirty="0" smtClean="0"/>
              <a:t>    8.9 – Outros Controles</a:t>
            </a:r>
            <a:endParaRPr lang="pt-BR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23528" y="1196752"/>
            <a:ext cx="3528392" cy="43924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67544" y="169186"/>
            <a:ext cx="7901014" cy="590931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5400" b="1" u="sng" dirty="0" smtClean="0">
                <a:latin typeface="+mn-lt"/>
                <a:ea typeface="+mn-ea"/>
                <a:cs typeface="+mn-cs"/>
              </a:rPr>
              <a:t>PARA QUE ESSAS MUDANÇAS</a:t>
            </a:r>
            <a:br>
              <a:rPr lang="pt-BR" sz="5400" b="1" u="sng" dirty="0" smtClean="0">
                <a:latin typeface="+mn-lt"/>
                <a:ea typeface="+mn-ea"/>
                <a:cs typeface="+mn-cs"/>
              </a:rPr>
            </a:br>
            <a:r>
              <a:rPr lang="pt-BR" sz="5400" b="1" u="sng" dirty="0" smtClean="0">
                <a:latin typeface="+mn-lt"/>
                <a:ea typeface="+mn-ea"/>
                <a:cs typeface="+mn-cs"/>
              </a:rPr>
              <a:t/>
            </a:r>
            <a:br>
              <a:rPr lang="pt-BR" sz="5400" b="1" u="sng" dirty="0" smtClean="0">
                <a:latin typeface="+mn-lt"/>
                <a:ea typeface="+mn-ea"/>
                <a:cs typeface="+mn-cs"/>
              </a:rPr>
            </a:br>
            <a:r>
              <a:rPr lang="pt-BR" sz="5400" b="1" u="sng" dirty="0" smtClean="0">
                <a:latin typeface="+mn-lt"/>
                <a:ea typeface="+mn-ea"/>
                <a:cs typeface="+mn-cs"/>
              </a:rPr>
              <a:t/>
            </a:r>
            <a:br>
              <a:rPr lang="pt-BR" sz="5400" b="1" u="sng" dirty="0" smtClean="0">
                <a:latin typeface="+mn-lt"/>
                <a:ea typeface="+mn-ea"/>
                <a:cs typeface="+mn-cs"/>
              </a:rPr>
            </a:br>
            <a:r>
              <a:rPr lang="pt-BR" sz="5400" b="1" u="sng" dirty="0" smtClean="0">
                <a:latin typeface="+mn-lt"/>
                <a:ea typeface="+mn-ea"/>
                <a:cs typeface="+mn-cs"/>
              </a:rPr>
              <a:t/>
            </a:r>
            <a:br>
              <a:rPr lang="pt-BR" sz="5400" b="1" u="sng" dirty="0" smtClean="0">
                <a:latin typeface="+mn-lt"/>
                <a:ea typeface="+mn-ea"/>
                <a:cs typeface="+mn-cs"/>
              </a:rPr>
            </a:br>
            <a:r>
              <a:rPr lang="pt-BR" sz="5400" b="1" u="sng" dirty="0" smtClean="0">
                <a:latin typeface="+mn-lt"/>
                <a:ea typeface="+mn-ea"/>
                <a:cs typeface="+mn-cs"/>
              </a:rPr>
              <a:t>ATÉ O PLANO DE CONTAS</a:t>
            </a:r>
            <a:br>
              <a:rPr lang="pt-BR" sz="5400" b="1" u="sng" dirty="0" smtClean="0">
                <a:latin typeface="+mn-lt"/>
                <a:ea typeface="+mn-ea"/>
                <a:cs typeface="+mn-cs"/>
              </a:rPr>
            </a:br>
            <a:endParaRPr lang="pt-BR" sz="5400" b="1" u="sng" dirty="0" smtClean="0"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1" descr="http://ts3.mm.bing.net/images/thumbnail.aspx?q=410253658722&amp;id=aa4bfe958873397ec620fea11b0180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060848"/>
            <a:ext cx="20161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285852" y="1785926"/>
            <a:ext cx="6869065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Por que adotar um Plano de Contas para todo o Setor Público ?</a:t>
            </a:r>
          </a:p>
        </p:txBody>
      </p:sp>
      <p:sp>
        <p:nvSpPr>
          <p:cNvPr id="9" name="Texto Explicativo 3 (Borda e Ênfase) 8"/>
          <p:cNvSpPr/>
          <p:nvPr/>
        </p:nvSpPr>
        <p:spPr>
          <a:xfrm>
            <a:off x="571500" y="1143000"/>
            <a:ext cx="1928813" cy="17145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45741"/>
              <a:gd name="adj8" fmla="val 59321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Consolidação das Contas Públicas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2786063" y="1714500"/>
            <a:ext cx="10001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143375" y="1214438"/>
            <a:ext cx="3786188" cy="25717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i="1">
                <a:solidFill>
                  <a:srgbClr val="FFFFFF"/>
                </a:solidFill>
                <a:ea typeface="ＭＳ Ｐゴシック" pitchFamily="-111" charset="-128"/>
              </a:rPr>
              <a:t>LRF Art. 51:  O Poder Executivo da União promoverá, até o dia trinta de junho, a consolidação, nacional e por esfera de governo, das contas dos entes da Federação relativas ao exercício anterior, e a sua divulgação, inclusive por meio eletrônico de acesso público</a:t>
            </a:r>
          </a:p>
        </p:txBody>
      </p:sp>
      <p:sp>
        <p:nvSpPr>
          <p:cNvPr id="16" name="Texto Explicativo 3 (Borda e Ênfase) 15"/>
          <p:cNvSpPr/>
          <p:nvPr/>
        </p:nvSpPr>
        <p:spPr>
          <a:xfrm>
            <a:off x="1071563" y="4000500"/>
            <a:ext cx="1785937" cy="1285875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7702"/>
              <a:gd name="adj6" fmla="val -48824"/>
              <a:gd name="adj7" fmla="val -21289"/>
              <a:gd name="adj8" fmla="val -1274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Transparência</a:t>
            </a:r>
          </a:p>
        </p:txBody>
      </p:sp>
      <p:sp>
        <p:nvSpPr>
          <p:cNvPr id="17" name="Seta para a direita 16"/>
          <p:cNvSpPr/>
          <p:nvPr/>
        </p:nvSpPr>
        <p:spPr>
          <a:xfrm>
            <a:off x="3071813" y="4429125"/>
            <a:ext cx="1000125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00063" y="2928938"/>
            <a:ext cx="1714500" cy="10001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Padronização</a:t>
            </a:r>
          </a:p>
        </p:txBody>
      </p:sp>
      <p:sp>
        <p:nvSpPr>
          <p:cNvPr id="20" name="Seta para a direita 19"/>
          <p:cNvSpPr/>
          <p:nvPr/>
        </p:nvSpPr>
        <p:spPr>
          <a:xfrm>
            <a:off x="2357438" y="3357563"/>
            <a:ext cx="78581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6" name="Seta dobrada 25"/>
          <p:cNvSpPr/>
          <p:nvPr/>
        </p:nvSpPr>
        <p:spPr>
          <a:xfrm>
            <a:off x="4714875" y="1428750"/>
            <a:ext cx="857250" cy="10001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  <a:ea typeface="ＭＳ Ｐゴシック" pitchFamily="-111" charset="-128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5929313" y="1071563"/>
            <a:ext cx="257175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Instrumento do Contador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2551113"/>
            <a:ext cx="1570037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CaixaDeTexto 28"/>
          <p:cNvSpPr txBox="1">
            <a:spLocks noChangeArrowheads="1"/>
          </p:cNvSpPr>
          <p:nvPr/>
        </p:nvSpPr>
        <p:spPr bwMode="auto">
          <a:xfrm>
            <a:off x="3571875" y="3357563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rgbClr val="006600"/>
                </a:solidFill>
              </a:rPr>
              <a:t>PCASP</a:t>
            </a:r>
          </a:p>
        </p:txBody>
      </p:sp>
      <p:sp>
        <p:nvSpPr>
          <p:cNvPr id="30" name="Seta para a direita 29"/>
          <p:cNvSpPr/>
          <p:nvPr/>
        </p:nvSpPr>
        <p:spPr>
          <a:xfrm>
            <a:off x="5072063" y="3429000"/>
            <a:ext cx="642937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500563" y="3643313"/>
            <a:ext cx="4071937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i="1" dirty="0">
                <a:solidFill>
                  <a:srgbClr val="FFFFFF"/>
                </a:solidFill>
                <a:ea typeface="ＭＳ Ｐゴシック" pitchFamily="-111" charset="-128"/>
              </a:rPr>
              <a:t>LRF Art. 48, III – adoção de sistema integrado de administração financeira e controle, que atenda a padrão mínimo de qualidade estabelecido pelo Poder Executivo da União e ao disposto no art. 48-A. (Incluído pela Lei Complementar nº 131, de 2009).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929313" y="3071813"/>
            <a:ext cx="2428875" cy="10001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Busca de Linguagem Padronizada</a:t>
            </a:r>
          </a:p>
        </p:txBody>
      </p:sp>
      <p:sp>
        <p:nvSpPr>
          <p:cNvPr id="32" name="Seta dobrada 31"/>
          <p:cNvSpPr/>
          <p:nvPr/>
        </p:nvSpPr>
        <p:spPr>
          <a:xfrm>
            <a:off x="4714876" y="4857760"/>
            <a:ext cx="928694" cy="1071570"/>
          </a:xfrm>
          <a:prstGeom prst="bentArrow">
            <a:avLst>
              <a:gd name="adj1" fmla="val 25000"/>
              <a:gd name="adj2" fmla="val 22949"/>
              <a:gd name="adj3" fmla="val 25000"/>
              <a:gd name="adj4" fmla="val 43750"/>
            </a:avLst>
          </a:prstGeom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5929313" y="5143500"/>
            <a:ext cx="2500312" cy="9286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Melhora da Comunicação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  <p:bldP spid="26" grpId="0" animBg="1"/>
      <p:bldP spid="27" grpId="0" animBg="1"/>
      <p:bldP spid="29" grpId="0"/>
      <p:bldP spid="30" grpId="0" animBg="1"/>
      <p:bldP spid="18" grpId="0" animBg="1"/>
      <p:bldP spid="18" grpId="1" animBg="1"/>
      <p:bldP spid="31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86063" y="1246188"/>
            <a:ext cx="3419475" cy="46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63" y="1790700"/>
            <a:ext cx="3419475" cy="468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86063" y="2335213"/>
            <a:ext cx="3419475" cy="46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86063" y="2881313"/>
            <a:ext cx="3419475" cy="4667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Receitas Patrimoniais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2786063" y="3425825"/>
            <a:ext cx="3419475" cy="4683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Despesas Patrimoniais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786063" y="3970338"/>
            <a:ext cx="3419475" cy="468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Diversos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86063" y="4514850"/>
            <a:ext cx="3419475" cy="4683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86063" y="5059363"/>
            <a:ext cx="3419475" cy="468312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Orçamentários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786063" y="5603875"/>
            <a:ext cx="3419475" cy="4683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5750" y="609600"/>
            <a:ext cx="842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i="1">
                <a:latin typeface="Calibri" pitchFamily="34" charset="0"/>
              </a:rPr>
              <a:t>Componentes do Plano de Contas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86063" y="1246188"/>
            <a:ext cx="3419475" cy="46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63" y="1790700"/>
            <a:ext cx="3419475" cy="468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86063" y="2881313"/>
            <a:ext cx="3419475" cy="4667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Aumentativas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2786063" y="3425825"/>
            <a:ext cx="3419475" cy="4683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Diminutivas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786063" y="3970338"/>
            <a:ext cx="3419475" cy="468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Diversos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86063" y="4514850"/>
            <a:ext cx="3419475" cy="4683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86063" y="5059363"/>
            <a:ext cx="3419475" cy="468312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Orçamentários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786063" y="5603875"/>
            <a:ext cx="3419475" cy="4683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52463" y="1062038"/>
            <a:ext cx="3419475" cy="1724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010150" y="1071563"/>
            <a:ext cx="3419475" cy="1724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10150" y="1785938"/>
            <a:ext cx="3419475" cy="468312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86063" y="2335213"/>
            <a:ext cx="3419475" cy="46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786063" y="4513263"/>
            <a:ext cx="3419475" cy="4683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786063" y="4500563"/>
            <a:ext cx="3419475" cy="4683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013325" y="2235200"/>
            <a:ext cx="3419475" cy="576263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42938" y="2201863"/>
            <a:ext cx="3419475" cy="576262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786063" y="2889250"/>
            <a:ext cx="3419475" cy="4683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Aumentativas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000625" y="3071813"/>
            <a:ext cx="3419475" cy="5762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Receitas Orçamentárias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5000625" y="3929063"/>
            <a:ext cx="3419475" cy="576262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Resultado Aumentativo do Exercício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786063" y="3429000"/>
            <a:ext cx="3419475" cy="4683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Diminutivas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42938" y="3071813"/>
            <a:ext cx="3419475" cy="5762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Despesas Orçamentárias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642938" y="3929063"/>
            <a:ext cx="3419475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Resultado Diminutivo do Exercício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50" y="609600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 dirty="0">
                <a:latin typeface="Calibri" pitchFamily="34" charset="0"/>
              </a:rPr>
              <a:t>Plano de Contas </a:t>
            </a:r>
            <a:r>
              <a:rPr lang="pt-BR" sz="2000" b="1" i="1" dirty="0" smtClean="0">
                <a:latin typeface="Calibri" pitchFamily="34" charset="0"/>
              </a:rPr>
              <a:t>Atual</a:t>
            </a:r>
            <a:endParaRPr lang="pt-BR" sz="2000" b="1" i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-0.22795 0.0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25208 -0.07338 " pathEditMode="relative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7 L 0.24461 -0.08449 " pathEditMode="relative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2.96296E-6 L 0.00139 0.073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8.33333E-7 -0.08403 " pathEditMode="relative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393 L 0.23802 -0.309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5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7 -0.32547 " pathEditMode="relative" ptsTypes="AA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9202E-6 L 0.23663 0.0353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7939E-6 L 0.22882 0.1542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7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8758E-6 L -0.2283 -0.04187 " pathEditMode="relative" ptsTypes="AA">
                                      <p:cBhvr>
                                        <p:cTn id="8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1749E-6 L -0.21216 0.0814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4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3" grpId="0" animBg="1"/>
      <p:bldP spid="14" grpId="0" animBg="1"/>
      <p:bldP spid="15" grpId="0" animBg="1"/>
      <p:bldP spid="5" grpId="0" animBg="1"/>
      <p:bldP spid="5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38"/>
          <p:cNvSpPr/>
          <p:nvPr/>
        </p:nvSpPr>
        <p:spPr>
          <a:xfrm>
            <a:off x="2786063" y="5819775"/>
            <a:ext cx="3419475" cy="3952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Outros Controles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2786063" y="5819775"/>
            <a:ext cx="3419475" cy="3952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Outros Controles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2786063" y="5391150"/>
            <a:ext cx="3419475" cy="39528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786063" y="5391150"/>
            <a:ext cx="3419475" cy="39528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786063" y="4962525"/>
            <a:ext cx="3419475" cy="395288"/>
          </a:xfrm>
          <a:prstGeom prst="rect">
            <a:avLst/>
          </a:prstGeom>
          <a:solidFill>
            <a:srgbClr val="F24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Riscos Fiscais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786063" y="4962525"/>
            <a:ext cx="3419475" cy="395288"/>
          </a:xfrm>
          <a:prstGeom prst="rect">
            <a:avLst/>
          </a:prstGeom>
          <a:solidFill>
            <a:srgbClr val="F24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Riscos Fiscais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786063" y="4533900"/>
            <a:ext cx="3419475" cy="395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Dívida Ativa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786063" y="4533900"/>
            <a:ext cx="3419475" cy="395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Dívida Ativa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786063" y="3103563"/>
            <a:ext cx="3419475" cy="46831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Orçamentários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2786063" y="3103563"/>
            <a:ext cx="3419475" cy="46831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Orçamentários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2786063" y="4105275"/>
            <a:ext cx="3419475" cy="395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Administração Financeira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2786063" y="4105275"/>
            <a:ext cx="3419475" cy="395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Administração Financeira</a:t>
            </a:r>
          </a:p>
        </p:txBody>
      </p:sp>
      <p:sp>
        <p:nvSpPr>
          <p:cNvPr id="3" name="Retângulo 2"/>
          <p:cNvSpPr/>
          <p:nvPr/>
        </p:nvSpPr>
        <p:spPr>
          <a:xfrm>
            <a:off x="2786063" y="969963"/>
            <a:ext cx="3419475" cy="46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63" y="1514475"/>
            <a:ext cx="3419475" cy="468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52463" y="785813"/>
            <a:ext cx="3419475" cy="1724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010150" y="795338"/>
            <a:ext cx="3419475" cy="1724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10150" y="2041525"/>
            <a:ext cx="3419475" cy="468313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86063" y="2058988"/>
            <a:ext cx="3419475" cy="46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786063" y="2581275"/>
            <a:ext cx="3419475" cy="468313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786063" y="2571750"/>
            <a:ext cx="3419475" cy="468313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013325" y="2509838"/>
            <a:ext cx="3419475" cy="576262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Aumentativas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42938" y="2505075"/>
            <a:ext cx="3419475" cy="576263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Diminutivas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42938" y="3081338"/>
            <a:ext cx="3419475" cy="5762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da Aprovação do Planejamento e Orçamento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5010150" y="3081338"/>
            <a:ext cx="3419475" cy="5762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da Execução do Planejamento e Orçamento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786063" y="3675063"/>
            <a:ext cx="3419475" cy="39687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786063" y="3676650"/>
            <a:ext cx="3419475" cy="39528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013325" y="3657600"/>
            <a:ext cx="3419475" cy="2557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Credores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642938" y="3652838"/>
            <a:ext cx="3419475" cy="2562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Devedores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Plano de Contas Aplicado ao Setor Público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-0.22795 0.0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25208 -0.07338 " pathEditMode="relative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6 L 0.25243 -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28438 0.002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01 L -0.21997 0.0002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01 L 0.27604 -0.0027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18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13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09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02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4 L -0.22795 0.0002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0.000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37" grpId="0" animBg="1"/>
      <p:bldP spid="37" grpId="1" animBg="1"/>
      <p:bldP spid="38" grpId="0" animBg="1"/>
      <p:bldP spid="38" grpId="1" animBg="1"/>
      <p:bldP spid="35" grpId="0" animBg="1"/>
      <p:bldP spid="35" grpId="1" animBg="1"/>
      <p:bldP spid="36" grpId="0" animBg="1"/>
      <p:bldP spid="36" grpId="1" animBg="1"/>
      <p:bldP spid="33" grpId="0" animBg="1"/>
      <p:bldP spid="33" grpId="1" animBg="1"/>
      <p:bldP spid="34" grpId="0" animBg="1"/>
      <p:bldP spid="34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" grpId="0" animBg="1"/>
      <p:bldP spid="3" grpId="1" animBg="1"/>
      <p:bldP spid="4" grpId="0" animBg="1"/>
      <p:bldP spid="4" grpId="1" animBg="1"/>
      <p:bldP spid="13" grpId="0" animBg="1"/>
      <p:bldP spid="14" grpId="0" animBg="1"/>
      <p:bldP spid="15" grpId="0" animBg="1"/>
      <p:bldP spid="5" grpId="0" animBg="1"/>
      <p:bldP spid="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4" grpId="0" animBg="1"/>
      <p:bldP spid="26" grpId="0" animBg="1"/>
      <p:bldP spid="22" grpId="0" animBg="1"/>
      <p:bldP spid="22" grpId="1" animBg="1"/>
      <p:bldP spid="23" grpId="0" animBg="1"/>
      <p:bldP spid="23" grpId="1" animBg="1"/>
      <p:bldP spid="25" grpId="0" animBg="1"/>
      <p:bldP spid="29" grpId="0" animBg="1"/>
      <p:bldP spid="3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1 </a:t>
            </a:r>
            <a:r>
              <a:rPr lang="pt-BR" sz="1600" b="1"/>
              <a:t>–</a:t>
            </a:r>
            <a:r>
              <a:rPr lang="pt-BR" sz="16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48200" y="762000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201749" name="Rectangle 5"/>
          <p:cNvSpPr>
            <a:spLocks noChangeArrowheads="1"/>
          </p:cNvSpPr>
          <p:nvPr/>
        </p:nvSpPr>
        <p:spPr bwMode="auto">
          <a:xfrm>
            <a:off x="214313" y="776288"/>
            <a:ext cx="8763000" cy="2438400"/>
          </a:xfrm>
          <a:prstGeom prst="rect">
            <a:avLst/>
          </a:prstGeom>
          <a:solidFill>
            <a:schemeClr val="accent6">
              <a:lumMod val="75000"/>
              <a:alpha val="50195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endParaRPr lang="pt-BR">
              <a:latin typeface="Arial" charset="0"/>
            </a:endParaRPr>
          </a:p>
        </p:txBody>
      </p:sp>
      <p:sp>
        <p:nvSpPr>
          <p:cNvPr id="20491" name="Rectangle 5"/>
          <p:cNvSpPr>
            <a:spLocks noChangeArrowheads="1"/>
          </p:cNvSpPr>
          <p:nvPr/>
        </p:nvSpPr>
        <p:spPr bwMode="auto">
          <a:xfrm>
            <a:off x="228600" y="3214688"/>
            <a:ext cx="8763000" cy="16002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500813"/>
            <a:ext cx="442913" cy="2682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F8BA0D8-6B63-46C1-AC07-23BE9937A313}" type="slidenum">
              <a:rPr lang="pt-BR"/>
              <a:pPr/>
              <a:t>18</a:t>
            </a:fld>
            <a:endParaRPr lang="pt-BR"/>
          </a:p>
        </p:txBody>
      </p:sp>
      <p:sp>
        <p:nvSpPr>
          <p:cNvPr id="7174" name="CaixaDeTexto 13"/>
          <p:cNvSpPr txBox="1">
            <a:spLocks noChangeArrowheads="1"/>
          </p:cNvSpPr>
          <p:nvPr/>
        </p:nvSpPr>
        <p:spPr bwMode="auto">
          <a:xfrm>
            <a:off x="571500" y="1214438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pt-BR" sz="3600" b="1" dirty="0">
                <a:solidFill>
                  <a:schemeClr val="accent2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Modelo Atual       x       Modelo Novo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1214438" y="3789363"/>
            <a:ext cx="2857500" cy="782637"/>
          </a:xfrm>
          <a:prstGeom prst="roundRect">
            <a:avLst/>
          </a:prstGeom>
          <a:solidFill>
            <a:srgbClr val="00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Lançamentos dentro do mesmo </a:t>
            </a:r>
            <a:r>
              <a:rPr lang="pt-BR" sz="2000" b="1" dirty="0" smtClean="0">
                <a:solidFill>
                  <a:schemeClr val="bg1"/>
                </a:solidFill>
                <a:latin typeface="Calibri" pitchFamily="34" charset="0"/>
              </a:rPr>
              <a:t>sistema</a:t>
            </a:r>
            <a:endParaRPr lang="pt-BR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500688" y="3590925"/>
            <a:ext cx="2857500" cy="1123950"/>
          </a:xfrm>
          <a:prstGeom prst="roundRect">
            <a:avLst/>
          </a:prstGeom>
          <a:solidFill>
            <a:srgbClr val="00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Lançamentos dentro de classes de mesma natureza de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2214563" y="2000250"/>
            <a:ext cx="857250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6572250" y="2071688"/>
            <a:ext cx="857250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0" y="642938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8" grpId="0" animBg="1"/>
      <p:bldP spid="9" grpId="0" animBg="1"/>
      <p:bldP spid="12" grpId="0" animBg="1"/>
      <p:bldP spid="14" grpId="0" animBg="1"/>
      <p:bldP spid="1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1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648200" y="765175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40967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40968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40969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28600" y="785813"/>
            <a:ext cx="8686800" cy="2357437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206375" y="4857750"/>
            <a:ext cx="8686800" cy="1439863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42888" y="3214688"/>
            <a:ext cx="8686800" cy="1571625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273050" y="1571625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Informações de Natureza Patrimonial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250825" y="4314825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Informações de Natureza Orçamentária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179388" y="59578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Informações de Natureza Típica de Controle</a:t>
            </a:r>
          </a:p>
        </p:txBody>
      </p:sp>
      <p:grpSp>
        <p:nvGrpSpPr>
          <p:cNvPr id="2" name="Grupo 52"/>
          <p:cNvGrpSpPr>
            <a:grpSpLocks/>
          </p:cNvGrpSpPr>
          <p:nvPr/>
        </p:nvGrpSpPr>
        <p:grpSpPr bwMode="auto">
          <a:xfrm>
            <a:off x="7429500" y="1428750"/>
            <a:ext cx="1357313" cy="714375"/>
            <a:chOff x="7286644" y="1214422"/>
            <a:chExt cx="1357322" cy="714380"/>
          </a:xfrm>
        </p:grpSpPr>
        <p:sp>
          <p:nvSpPr>
            <p:cNvPr id="38" name="Seta para a esquerda e para a direita 37"/>
            <p:cNvSpPr/>
            <p:nvPr/>
          </p:nvSpPr>
          <p:spPr>
            <a:xfrm>
              <a:off x="7286644" y="1214422"/>
              <a:ext cx="1357322" cy="714380"/>
            </a:xfrm>
            <a:prstGeom prst="left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endParaRPr lang="pt-BR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7383483" y="1376348"/>
              <a:ext cx="369889" cy="4000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pt-BR" sz="2000" dirty="0">
                  <a:solidFill>
                    <a:schemeClr val="accent2"/>
                  </a:solidFill>
                  <a:latin typeface="+mn-lt"/>
                </a:rPr>
                <a:t>D</a:t>
              </a: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8202638" y="1385873"/>
              <a:ext cx="369889" cy="4000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pt-BR" sz="2000" dirty="0">
                  <a:solidFill>
                    <a:schemeClr val="accent2"/>
                  </a:solidFill>
                  <a:latin typeface="+mn-lt"/>
                </a:rPr>
                <a:t>C</a:t>
              </a:r>
            </a:p>
          </p:txBody>
        </p:sp>
      </p:grpSp>
      <p:grpSp>
        <p:nvGrpSpPr>
          <p:cNvPr id="3" name="Grupo 53"/>
          <p:cNvGrpSpPr>
            <a:grpSpLocks/>
          </p:cNvGrpSpPr>
          <p:nvPr/>
        </p:nvGrpSpPr>
        <p:grpSpPr bwMode="auto">
          <a:xfrm>
            <a:off x="7429500" y="3714750"/>
            <a:ext cx="1357313" cy="714375"/>
            <a:chOff x="7286644" y="1214422"/>
            <a:chExt cx="1357322" cy="714380"/>
          </a:xfrm>
        </p:grpSpPr>
        <p:sp>
          <p:nvSpPr>
            <p:cNvPr id="55" name="Seta para a esquerda e para a direita 54"/>
            <p:cNvSpPr/>
            <p:nvPr/>
          </p:nvSpPr>
          <p:spPr>
            <a:xfrm>
              <a:off x="7286644" y="1214422"/>
              <a:ext cx="1357322" cy="714380"/>
            </a:xfrm>
            <a:prstGeom prst="left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endParaRPr lang="pt-BR"/>
            </a:p>
          </p:txBody>
        </p:sp>
        <p:sp>
          <p:nvSpPr>
            <p:cNvPr id="56" name="CaixaDeTexto 55"/>
            <p:cNvSpPr txBox="1"/>
            <p:nvPr/>
          </p:nvSpPr>
          <p:spPr>
            <a:xfrm>
              <a:off x="7383483" y="1376348"/>
              <a:ext cx="369889" cy="4000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pt-BR" sz="2000" dirty="0">
                  <a:solidFill>
                    <a:schemeClr val="accent2"/>
                  </a:solidFill>
                  <a:latin typeface="+mn-lt"/>
                </a:rPr>
                <a:t>D</a:t>
              </a:r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8202638" y="1385873"/>
              <a:ext cx="369889" cy="4000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pt-BR" sz="2000" dirty="0">
                  <a:solidFill>
                    <a:schemeClr val="accent2"/>
                  </a:solidFill>
                  <a:latin typeface="+mn-lt"/>
                </a:rPr>
                <a:t>C</a:t>
              </a:r>
            </a:p>
          </p:txBody>
        </p:sp>
      </p:grpSp>
      <p:grpSp>
        <p:nvGrpSpPr>
          <p:cNvPr id="4" name="Grupo 57"/>
          <p:cNvGrpSpPr>
            <a:grpSpLocks/>
          </p:cNvGrpSpPr>
          <p:nvPr/>
        </p:nvGrpSpPr>
        <p:grpSpPr bwMode="auto">
          <a:xfrm>
            <a:off x="7439025" y="5572125"/>
            <a:ext cx="1357313" cy="714375"/>
            <a:chOff x="7286644" y="1214422"/>
            <a:chExt cx="1357322" cy="714380"/>
          </a:xfrm>
        </p:grpSpPr>
        <p:sp>
          <p:nvSpPr>
            <p:cNvPr id="59" name="Seta para a esquerda e para a direita 58"/>
            <p:cNvSpPr/>
            <p:nvPr/>
          </p:nvSpPr>
          <p:spPr>
            <a:xfrm>
              <a:off x="7286644" y="1214422"/>
              <a:ext cx="1357322" cy="714380"/>
            </a:xfrm>
            <a:prstGeom prst="left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endParaRPr lang="pt-BR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7383483" y="1376348"/>
              <a:ext cx="369889" cy="4000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pt-BR" sz="2000" dirty="0">
                  <a:solidFill>
                    <a:schemeClr val="accent2"/>
                  </a:solidFill>
                  <a:latin typeface="+mn-lt"/>
                </a:rPr>
                <a:t>D</a:t>
              </a: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8202638" y="1385873"/>
              <a:ext cx="369889" cy="40005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>
                <a:defRPr/>
              </a:pPr>
              <a:r>
                <a:rPr lang="pt-BR" sz="2000" dirty="0">
                  <a:solidFill>
                    <a:schemeClr val="accent2"/>
                  </a:solidFill>
                  <a:latin typeface="+mn-lt"/>
                </a:rPr>
                <a:t>C</a:t>
              </a:r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 autoUpdateAnimBg="0"/>
      <p:bldP spid="33" grpId="0" animBg="1" autoUpdateAnimBg="0"/>
      <p:bldP spid="39" grpId="0" animBg="1" autoUpdateAnimBg="0"/>
      <p:bldP spid="47" grpId="0" autoUpdateAnimBg="0"/>
      <p:bldP spid="48" grpId="0" autoUpdateAnimBg="0"/>
      <p:bldP spid="50" grpId="0" autoUpdateAnimBg="0"/>
      <p:bldP spid="2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PROCESSO DE MUNDAÇAS E CONVERGÊNCIA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BB85-C91F-4A58-8034-DDB0905B699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 rot="10800000">
            <a:off x="0" y="3071810"/>
            <a:ext cx="7072330" cy="989012"/>
          </a:xfrm>
          <a:prstGeom prst="leftArrow">
            <a:avLst>
              <a:gd name="adj1" fmla="val 50000"/>
              <a:gd name="adj2" fmla="val 109799"/>
            </a:avLst>
          </a:prstGeom>
          <a:gradFill rotWithShape="0">
            <a:gsLst>
              <a:gs pos="0">
                <a:srgbClr val="002F76"/>
              </a:gs>
              <a:gs pos="100000">
                <a:srgbClr val="0066FF"/>
              </a:gs>
            </a:gsLst>
            <a:lin ang="0" scaled="1"/>
          </a:gradFill>
          <a:ln w="317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9592" y="3140968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3255" tIns="36628" rIns="73255" bIns="36628"/>
          <a:lstStyle/>
          <a:p>
            <a:endParaRPr lang="en-US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5786446" y="3143248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3255" tIns="36628" rIns="73255" bIns="36628"/>
          <a:lstStyle/>
          <a:p>
            <a:endParaRPr lang="en-US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072066" y="4143380"/>
            <a:ext cx="1785950" cy="106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711" tIns="40855" rIns="81711" bIns="40855">
            <a:spAutoFit/>
          </a:bodyPr>
          <a:lstStyle/>
          <a:p>
            <a:pPr algn="ctr" eaLnBrk="0" hangingPunct="0">
              <a:buClr>
                <a:srgbClr val="CCECFF"/>
              </a:buClr>
              <a:buFont typeface="Symbol" pitchFamily="18" charset="2"/>
              <a:buNone/>
              <a:defRPr/>
            </a:pPr>
            <a:r>
              <a:rPr 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PCASP obrigatório p/toda a Federação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7143768" y="3143248"/>
            <a:ext cx="1691680" cy="10058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1711" tIns="40855" rIns="81711" bIns="40855">
            <a:spAutoFit/>
          </a:bodyPr>
          <a:lstStyle/>
          <a:p>
            <a:pPr algn="ctr" eaLnBrk="0" hangingPunct="0">
              <a:buClr>
                <a:srgbClr val="CCECFF"/>
              </a:buClr>
              <a:buFont typeface="Symbol" pitchFamily="18" charset="2"/>
              <a:buNone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NOVO PADRÃO</a:t>
            </a:r>
          </a:p>
          <a:p>
            <a:pPr algn="ctr" eaLnBrk="0" hangingPunct="0">
              <a:buClr>
                <a:srgbClr val="CCECFF"/>
              </a:buClr>
              <a:buFont typeface="Symbol" pitchFamily="18" charset="2"/>
              <a:buNone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CONTÁBIL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0" y="4500570"/>
            <a:ext cx="1512168" cy="32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711" tIns="40855" rIns="81711" bIns="40855">
            <a:spAutoFit/>
          </a:bodyPr>
          <a:lstStyle/>
          <a:p>
            <a:pPr algn="just" eaLnBrk="0" hangingPunct="0">
              <a:buClr>
                <a:srgbClr val="CCECFF"/>
              </a:buClr>
              <a:buFont typeface="Symbol" pitchFamily="18" charset="2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NBC T 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SP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9" name="WordArt 13"/>
          <p:cNvSpPr>
            <a:spLocks noChangeArrowheads="1" noChangeShapeType="1" noTextEdit="1"/>
          </p:cNvSpPr>
          <p:nvPr/>
        </p:nvSpPr>
        <p:spPr bwMode="auto">
          <a:xfrm>
            <a:off x="500034" y="2714620"/>
            <a:ext cx="690563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2008</a:t>
            </a:r>
          </a:p>
        </p:txBody>
      </p:sp>
      <p:sp>
        <p:nvSpPr>
          <p:cNvPr id="21" name="WordArt 13"/>
          <p:cNvSpPr>
            <a:spLocks noChangeArrowheads="1" noChangeShapeType="1" noTextEdit="1"/>
          </p:cNvSpPr>
          <p:nvPr/>
        </p:nvSpPr>
        <p:spPr bwMode="auto">
          <a:xfrm>
            <a:off x="5214942" y="2714620"/>
            <a:ext cx="690563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2014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22" name="WordArt 22"/>
          <p:cNvSpPr>
            <a:spLocks noChangeArrowheads="1" noChangeShapeType="1" noTextEdit="1"/>
          </p:cNvSpPr>
          <p:nvPr/>
        </p:nvSpPr>
        <p:spPr bwMode="auto">
          <a:xfrm>
            <a:off x="7500958" y="2357430"/>
            <a:ext cx="906587" cy="62401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2015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214414" y="4214818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buClr>
                <a:srgbClr val="CCECFF"/>
              </a:buClr>
              <a:defRPr/>
            </a:pPr>
            <a:r>
              <a:rPr lang="pt-B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5ª EDIÇÃO </a:t>
            </a:r>
            <a:r>
              <a:rPr 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MCASP/STN</a:t>
            </a:r>
            <a:endParaRPr lang="pt-BR" sz="1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>
            <a:off x="2143108" y="3214686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3255" tIns="36628" rIns="73255" bIns="36628"/>
          <a:lstStyle/>
          <a:p>
            <a:endParaRPr lang="en-US" dirty="0"/>
          </a:p>
        </p:txBody>
      </p:sp>
      <p:sp>
        <p:nvSpPr>
          <p:cNvPr id="25" name="WordArt 13"/>
          <p:cNvSpPr>
            <a:spLocks noChangeArrowheads="1" noChangeShapeType="1" noTextEdit="1"/>
          </p:cNvSpPr>
          <p:nvPr/>
        </p:nvSpPr>
        <p:spPr bwMode="auto">
          <a:xfrm>
            <a:off x="1928794" y="2786058"/>
            <a:ext cx="2214578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2013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3714744" y="3214686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73255" tIns="36628" rIns="73255" bIns="36628"/>
          <a:lstStyle/>
          <a:p>
            <a:endParaRPr lang="en-US" dirty="0"/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928926" y="4214818"/>
            <a:ext cx="2143140" cy="106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711" tIns="40855" rIns="81711" bIns="40855">
            <a:spAutoFit/>
          </a:bodyPr>
          <a:lstStyle/>
          <a:p>
            <a:pPr algn="ctr" eaLnBrk="0" hangingPunct="0">
              <a:buClr>
                <a:srgbClr val="CCECFF"/>
              </a:buClr>
              <a:defRPr/>
            </a:pPr>
            <a:r>
              <a:rPr lang="pt-B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IPC 00 – Plano de Transição </a:t>
            </a:r>
            <a:r>
              <a:rPr 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p/ </a:t>
            </a:r>
            <a:r>
              <a:rPr lang="pt-B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Implantação da </a:t>
            </a:r>
          </a:p>
          <a:p>
            <a:pPr algn="ctr" eaLnBrk="0" hangingPunct="0">
              <a:buClr>
                <a:srgbClr val="CCECFF"/>
              </a:buClr>
              <a:defRPr/>
            </a:pPr>
            <a:r>
              <a:rPr 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NCASP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CONTA  CORRENTE</a:t>
            </a:r>
            <a:b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POR  EXERCÍCIO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3000396" cy="164307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CONTAS DE CONTROLE POR EXERCÍCIO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86314" y="2357430"/>
            <a:ext cx="3714776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</a:rPr>
              <a:t>CONTROLE DO EXERCÍCIO ATRAVÉS DO CONTA CORRENTE </a:t>
            </a:r>
            <a:r>
              <a:rPr lang="pt-BR" sz="3200" b="1" dirty="0" smtClean="0">
                <a:solidFill>
                  <a:schemeClr val="accent5">
                    <a:lumMod val="50000"/>
                  </a:schemeClr>
                </a:solidFill>
              </a:rPr>
              <a:t>EXERCÍCIO, CPF OU CNPJ</a:t>
            </a:r>
            <a:endParaRPr lang="pt-BR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Multiplicar 7"/>
          <p:cNvSpPr/>
          <p:nvPr/>
        </p:nvSpPr>
        <p:spPr>
          <a:xfrm>
            <a:off x="428596" y="2357430"/>
            <a:ext cx="3357586" cy="2571768"/>
          </a:xfrm>
          <a:prstGeom prst="mathMultiply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CONTA  CORRENTE  POR  EXERCÍCIO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3500462" cy="250033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l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Conta Corrente: CNPJ ou CPF</a:t>
            </a:r>
          </a:p>
          <a:p>
            <a:pPr algn="l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(Ex.: 12345678900)</a:t>
            </a:r>
          </a:p>
          <a:p>
            <a:pPr algn="l"/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112401001 / 112401002 112490000 /112480000 112470000 / 112460000 112450000 / 112440000 112430000 / 112420000 112410000 - Adiantamentos –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Sufuau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 2004 a 2014 </a:t>
            </a:r>
          </a:p>
          <a:p>
            <a:pPr algn="l"/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endParaRPr lang="pt-BR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72066" y="2714620"/>
            <a:ext cx="3643338" cy="17851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Conta Corrente: Exercício, CNPJ ou CPF</a:t>
            </a:r>
          </a:p>
          <a:p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(Ex.: </a:t>
            </a:r>
            <a:r>
              <a:rPr lang="pt-BR" sz="2200" b="1" dirty="0" smtClean="0">
                <a:solidFill>
                  <a:srgbClr val="FF0000"/>
                </a:solidFill>
              </a:rPr>
              <a:t>2014</a:t>
            </a:r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12345678900)</a:t>
            </a:r>
          </a:p>
          <a:p>
            <a:r>
              <a:rPr lang="pt-BR" sz="2200" dirty="0" smtClean="0">
                <a:solidFill>
                  <a:schemeClr val="accent5">
                    <a:lumMod val="50000"/>
                  </a:schemeClr>
                </a:solidFill>
              </a:rPr>
              <a:t>113110200  Suprimento de Fundos</a:t>
            </a:r>
            <a:endParaRPr lang="pt-BR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Multiplicar 9"/>
          <p:cNvSpPr/>
          <p:nvPr/>
        </p:nvSpPr>
        <p:spPr>
          <a:xfrm>
            <a:off x="0" y="1785926"/>
            <a:ext cx="4429124" cy="3714776"/>
          </a:xfrm>
          <a:prstGeom prst="mathMultiply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Autofit/>
          </a:bodyPr>
          <a:lstStyle/>
          <a:p>
            <a:r>
              <a:rPr lang="pt-BR" sz="3000" b="1" dirty="0" smtClean="0">
                <a:latin typeface="Angsana New" pitchFamily="18" charset="-34"/>
                <a:cs typeface="Angsana New" pitchFamily="18" charset="-34"/>
              </a:rPr>
              <a:t>ALGUMAS CONTAS COM CONTROLE POR EXERCÍCIO NO PCASP</a:t>
            </a:r>
            <a:endParaRPr lang="pt-BR" sz="30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22</a:t>
            </a:fld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2214554"/>
          <a:ext cx="7143800" cy="3771900"/>
        </p:xfrm>
        <a:graphic>
          <a:graphicData uri="http://schemas.openxmlformats.org/drawingml/2006/table">
            <a:tbl>
              <a:tblPr/>
              <a:tblGrid>
                <a:gridCol w="2425201"/>
                <a:gridCol w="4718599"/>
              </a:tblGrid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113110200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SUPRIMENTO DE FUNDOS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113110400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AUXILIO FINANCEIRO A PESQUISADORES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218810401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DEPOSITOS E CAUCOES (F)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218810403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DEPOSITOS DE TERCEIROS (F)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218810467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FIANCAS DIVERSAS (F)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218915000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CONVENIOS A DEVOLVER (F)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812210101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CONVENIOS E OUTROS INSTRUMENTOS CONGENERES A LIBERAR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812210102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/>
                        </a:rPr>
                        <a:t>CONVENIOS E OUTROS INSTRUMENTOS CONGENERES A COMPROVAR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357158" y="571480"/>
            <a:ext cx="8572560" cy="492922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t-BR" sz="4800" b="1" cap="all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Quais AS Adequações necessárias À implantação do pcasp?</a:t>
            </a:r>
            <a:endParaRPr kumimoji="0" lang="pt-BR" sz="4800" b="1" i="0" u="none" strike="noStrike" kern="1200" cap="all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428992" y="5929330"/>
            <a:ext cx="5715008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500" b="1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2714620"/>
            <a:ext cx="7858180" cy="22860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  <a:p>
            <a:pPr lvl="0" algn="just"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	</a:t>
            </a:r>
            <a:endParaRPr lang="pt-BR" sz="2400" dirty="0" smtClean="0"/>
          </a:p>
          <a:p>
            <a:pPr algn="just">
              <a:buNone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Contratos Firmados com Terceiros no PCASP</a:t>
            </a:r>
            <a:endParaRPr lang="pt-BR" sz="36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785918" y="2143116"/>
          <a:ext cx="5791200" cy="2743200"/>
        </p:xfrm>
        <a:graphic>
          <a:graphicData uri="http://schemas.openxmlformats.org/drawingml/2006/table">
            <a:tbl>
              <a:tblPr/>
              <a:tblGrid>
                <a:gridCol w="1371600"/>
                <a:gridCol w="4419600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712310000</a:t>
                      </a:r>
                    </a:p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812310000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OBRIGACOES CONTRATUAIS - CONSOLIDACAO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712310100</a:t>
                      </a:r>
                    </a:p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812310100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CONTRATOS DE SEGUROS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712310200</a:t>
                      </a:r>
                    </a:p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812310200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CONTRATOS</a:t>
                      </a:r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SERVIÇOS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712310300</a:t>
                      </a:r>
                    </a:p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812310300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CONTRATOS DE ALUGUEIS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712310400</a:t>
                      </a:r>
                    </a:p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812310400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CONTRATOS DE FORNECIMENTO DE BENS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357430"/>
            <a:ext cx="7858180" cy="12858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  <a:p>
            <a:pPr lvl="0" algn="just"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400" dirty="0" smtClean="0"/>
          </a:p>
          <a:p>
            <a:pPr algn="just">
              <a:buNone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22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REMANEJAMENTO DAS CONTAS EM 2014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1472" y="3857628"/>
            <a:ext cx="785818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357158" y="714356"/>
          <a:ext cx="8072494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357158" y="3000372"/>
          <a:ext cx="8072494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357430"/>
            <a:ext cx="7858180" cy="12858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  <a:p>
            <a:pPr lvl="0" algn="just"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400" dirty="0" smtClean="0"/>
          </a:p>
          <a:p>
            <a:pPr algn="just">
              <a:buNone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22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REMANEJAMENTO DAS CONTAS EM 2014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1472" y="3857628"/>
            <a:ext cx="785818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357158" y="714356"/>
          <a:ext cx="8286808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357158" y="3000372"/>
          <a:ext cx="8072494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357430"/>
            <a:ext cx="7858180" cy="12858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  <a:p>
            <a:pPr lvl="0" algn="just"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400" dirty="0" smtClean="0"/>
          </a:p>
          <a:p>
            <a:pPr algn="just">
              <a:buNone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22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REMANEJAMENTO DAS CONTAS EM 2014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1472" y="3857628"/>
            <a:ext cx="785818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357158" y="714356"/>
          <a:ext cx="828680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357158" y="3214686"/>
          <a:ext cx="828680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357430"/>
            <a:ext cx="7858180" cy="12858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  <a:p>
            <a:pPr lvl="0" algn="just"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400" dirty="0" smtClean="0"/>
          </a:p>
          <a:p>
            <a:pPr algn="just">
              <a:buNone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22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REMANEJAMENTO DAS CONTAS EM 2014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1472" y="3857628"/>
            <a:ext cx="785818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500034" y="1000108"/>
          <a:ext cx="828680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428596" y="3500438"/>
          <a:ext cx="8286808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357430"/>
            <a:ext cx="7858180" cy="12858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</a:p>
          <a:p>
            <a:pPr lvl="0" algn="just">
              <a:buNone/>
              <a:defRPr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400" dirty="0" smtClean="0"/>
          </a:p>
          <a:p>
            <a:pPr algn="just">
              <a:buNone/>
            </a:pPr>
            <a:endParaRPr lang="pt-BR" sz="25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71422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REMANEJAMENTO DAS CONTAS EM 2014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1472" y="3857628"/>
            <a:ext cx="785818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357158" y="1214422"/>
          <a:ext cx="8286808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/>
        </p:nvGraphicFramePr>
        <p:xfrm>
          <a:off x="357158" y="3857628"/>
          <a:ext cx="8286808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14282" y="500042"/>
            <a:ext cx="8640960" cy="461665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/>
              <a:t>Principal Mudança: Patrimônio X Orçamento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8643938" cy="93689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000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 </a:t>
            </a:r>
            <a:r>
              <a:rPr lang="pt-BR" sz="20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Objetivo da CASP é </a:t>
            </a:r>
            <a:r>
              <a:rPr lang="pt-BR" sz="2000" b="1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fornecer informações </a:t>
            </a:r>
            <a:r>
              <a:rPr lang="pt-BR" sz="20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sobre os resultados alcançados e os aspectos de natureza </a:t>
            </a:r>
            <a:r>
              <a:rPr lang="pt-BR" sz="2000" b="1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orçamentária, econômica, financeira e física do patrimônio</a:t>
            </a:r>
            <a:r>
              <a:rPr lang="pt-BR" sz="2000" kern="0" dirty="0">
                <a:latin typeface="Calibri" pitchFamily="34" charset="0"/>
                <a:ea typeface="Calibri" pitchFamily="34" charset="0"/>
                <a:cs typeface="Calibri" pitchFamily="34" charset="0"/>
              </a:rPr>
              <a:t> da entidade do setor público e suas </a:t>
            </a:r>
            <a:r>
              <a:rPr lang="pt-BR" sz="2000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mutações</a:t>
            </a:r>
            <a:endParaRPr lang="pt-BR" sz="2000" kern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1556792"/>
            <a:ext cx="3888432" cy="163121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Calibri" pitchFamily="34" charset="0"/>
              </a:rPr>
              <a:t>São objetos da Contabilidade Pública: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Patrimônio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Orçamento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Atos Administrativos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8" name="Seta para a direita listrada 7"/>
          <p:cNvSpPr/>
          <p:nvPr/>
        </p:nvSpPr>
        <p:spPr>
          <a:xfrm>
            <a:off x="4427984" y="1844824"/>
            <a:ext cx="936104" cy="7920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857884" y="1071546"/>
            <a:ext cx="3024336" cy="17820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NBC T 16.1 - Conceituação, Objeto e Campo de Aplicação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Item 5 - </a:t>
            </a:r>
            <a:r>
              <a:rPr lang="pt-BR" dirty="0" smtClean="0">
                <a:latin typeface="Calibri" pitchFamily="34" charset="0"/>
              </a:rPr>
              <a:t>O objeto da Contabilidade Aplicada ao Setor Público é o </a:t>
            </a:r>
            <a:r>
              <a:rPr lang="pt-BR" b="1" dirty="0" smtClean="0">
                <a:latin typeface="Calibri" pitchFamily="34" charset="0"/>
              </a:rPr>
              <a:t>patrimônio público.</a:t>
            </a:r>
            <a:endParaRPr lang="pt-BR" b="1" dirty="0">
              <a:latin typeface="Calibri" pitchFamily="34" charset="0"/>
            </a:endParaRPr>
          </a:p>
        </p:txBody>
      </p:sp>
      <p:pic>
        <p:nvPicPr>
          <p:cNvPr id="2222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3502208"/>
            <a:ext cx="1319981" cy="124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2211" name="Picture 3" descr="http://www.cdmix.com.br/img/09112010/mod2/images/or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430200"/>
            <a:ext cx="1224136" cy="1366952"/>
          </a:xfrm>
          <a:prstGeom prst="rect">
            <a:avLst/>
          </a:prstGeom>
          <a:noFill/>
        </p:spPr>
      </p:pic>
      <p:pic>
        <p:nvPicPr>
          <p:cNvPr id="22221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3502208"/>
            <a:ext cx="1441722" cy="124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Multiplicar 6"/>
          <p:cNvSpPr/>
          <p:nvPr/>
        </p:nvSpPr>
        <p:spPr>
          <a:xfrm>
            <a:off x="323528" y="1556792"/>
            <a:ext cx="3744416" cy="2952328"/>
          </a:xfrm>
          <a:prstGeom prst="mathMultiply">
            <a:avLst/>
          </a:prstGeom>
          <a:solidFill>
            <a:srgbClr val="FF33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22216" name="Picture 8" descr="http://t1.gstatic.com/images?q=tbn:ANd9GcQ8xsG6alLlBykyfeiUfmob9cjFD8VNbKXg_diGbdxVAAkfYMb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3717032"/>
            <a:ext cx="904652" cy="1223390"/>
          </a:xfrm>
          <a:prstGeom prst="rect">
            <a:avLst/>
          </a:prstGeom>
          <a:noFill/>
        </p:spPr>
      </p:pic>
      <p:sp>
        <p:nvSpPr>
          <p:cNvPr id="222218" name="AutoShape 10" descr="data:image/jpg;base64,/9j/4AAQSkZJRgABAQAAAQABAAD/2wCEAAkGBhQSERUUExQUFRUWGBgYFxcXGBcXGBcWFxcXFxUXFRUYHSYeFxwjHRcXHy8gIycpLCwsFR4xNTAqNSYrLCkBCQoKDgwOGg8PGiwkHyQqLCwsKSkpLCwsLCwsLCwsLCwsLCwsLCksLCwsKSkpLCwsLCwsKSksLCwpLCwpLCwsLP/AABEIAPcAzAMBIgACEQEDEQH/xAAbAAACAwEBAQAAAAAAAAAAAAAEBQIDBgEAB//EAEYQAAEDAgMEBwQHBgQFBQAAAAEAAhEDIQQSMQVBUWEGEyJxgZGhMrHB0RQjQlJy4fAHYnOCorIkU5LxFTODo9IWNGOzwv/EABoBAAIDAQEAAAAAAAAAAAAAAAIDAAEEBQb/xAAsEQACAgEDAwMCBgMAAAAAAAAAAQIRAxIhMQRBURMiMhRxQmGBkaHwM7HB/9oADAMBAAIRAxEAPwDN16DKhLh5BTwbmCxXKdANNjEblVVYLjfr3Lu8nNJYzB3lhO7w4o7Z2JeBlc3PpMXgJTRrOa4bwU8wrXA56bN2hOqqXBcRjhsQCMobEbiIVtIHLftFL31nFwFQZBr3+ITrDY6kBAgmyRJUMRDCPfMNEDh705wFRzpkeaT7Q2gchIGUi4Kt2ftYvZmF908DvCVKLasNNJmgpkxrcKmrUZo+FRh9oh19SNfz4Jk2q1zdBccElqhnIva5jYiI53RT2gt7I3WhKK+DAqAkw0k2V2HpPDoD5ZG/UHRE1+YFhtE/ePh81a4tgmbRcG6lSoNMBxk8fyXcFs1rBBfnubnhwQWgwCjhqbXOcZId2hytcAcLKvFYJrO1Tc9hcZ9qR4Dcidp7KktLHAQ4ExvG8Dhqu4nYwLRle5uXhB8DKNS72A4/kVvwstIfLwb7wfQpW1uHpuyGm1hN+Mm+8yiMJi6js0ua4NdFgc0RMO4GNyHrYfDVHglz5BMAuiHW3RO5Miq2f8ANlWK2TScZY5zXC/BonkgMZVYWim7K50RIkQf1dOTsWm67H5CdSDN+fFIukGDNEAF7XtOlgHTrKdBpurFyVKzmC64s7LgQJntSRHAeHqjKTczXZnVGnKPanXkYskvR/FvLnhkkxmgD2oIEctUz+muJLajhTJi1iSZi/wAkySdgRexVhtoFk0nw8GwfO6+pI9yc4XCYeqwdp0j7ri0T4JTtAGk8OMVKe8CPAiUMyoypXBDhTY64MhpJ5Cd9lTVq0WpVsCbXouY5zGlzhqCZkjzuE02KWuogveQRIjrIsDa0pvjMM2k0EMD3wRN3SBxlLcPtGnlH1UHeANDv1U1ao8FONMzeJLXSRZ0koUML9Ddc6vtSN2vFWZwPZAE6/mmpURled7De4/WiJwe2nixMjhyVZfa6HbDXX/XgrpNblXQ+wuNZUPaEkG1ifdquVGBrjBLXC99L7o3aqrZuPptBM5eMIirWZXOVrSXcbacZ+aVVMO9jrMS5wDS45iRc6Qn2zcAIymSeI7I8llMKH0ndthLgd6ejbj8odli8ZdDEbuKDJF8IKLXcefRywmHC+43UgKjZsCN0JZjMK2u2Q9zXd/lI0UqOxakdmvcaWm/MTdIpd2MvwE43EvsBTl27hO65VWzdm1y76xxjgImTwPBUYV1frSx+XMLjWCOITdhrA9ljc0TLjIngI0UftVKiLfcx/SvaT8NV6rrHBpAc8N9sZicrAQd8T4obZXSmiwMcX1WMcSA4hxgj2pieXEWS7b+JfUxuIJu7NB4dgZIHKy9sii6qCxzAYdmYC0DWMwLgY4W71yc0tUm2aoqkfQfpFatRLmASC5gc0j2mOLTbgdfFL6/SStRkVabhukSWnhdC4PaNUUppA9W59QjLu+sIFuENXtoipVp9p7mtfq0jLAHj2h6ldXp43CLkZMjqToKwW0YqHMGhlRuYFpuIAE/vFWUNlUi9xqZqs6EzI7gNO9Kdk0X0ycjGVOYuSOU6dyPxW0YMlzqLvuuYQDyB05J7jv7Rae24DtJxoVyGvlmWwmHNtbNa/fyVbsf17IqNLmiCCCATHEaqvaG1esgPbAtng3PJrtwWibgcNVpjqqTGviQR2XgkcRqjb0pWgFu3RnGUS2t1tJuZo1bImPwzKe4aq6qzM1gDjpOsDSfVJaXXCoQ4gOZpmjSN5G73Stbsmr2NJ7rDwI181WV0rLgrM3tSg9kucWvDgQSLFrjuy8FOnhG9QDALy2LACRungmHS/CSzNuEHutrzSLZWExNSIc5oF2zYGd8b7oou4XZUtpUajZuHqsDetabA6kEzHIpVtDFtZUcMjQTc9qLlMKG1KlIZKtywGXaiOZ4n4pDi6VKq8vzRmvEE/FLgndv+ApNVsZ6rhIMtNx81TN7q2tVIP671a6iCJlpJEiN/dMJ080Mda2UoOXxQK9kb1zKrhTqZcz6VPKCRLajgYHKCPVX0dmtqiaBJI1pugGP3XWB7vekw63DJ1dfcOWCa3oGp1oIsPFMOsqMlzTE7h812nshxpyGZ/wABBIPMA8lXSwNWCOrq3t7LgPOE71IS4a/cXpkuwRmq1CC4PIA0ARoqBpYXSWOEADUHg4hF7L2XUDJL3A8IEad8lU4vB1BUDiwNyn2s0NcTpImb/BJeWHlfuHol4G+HLYDmwRoROnNEVHOZ2mMJDiBbdzgpfgMQCYc3IWiSQIBI1Egz5plW6TMazstkcSfeBosM+pxrvZoWOQn2nt0lzWgFrgRc/dOt1bVxtageszNfTtYGTPPhdV4npBmIENbOlrEndM2QFZ77xAEQ4AWju0nmp9Zirgr0Z2YnEY9xqvq6kmXeLiZ9U/2P0nf9HrEU7sYXA7gDYSe8iF3BdH2l+XKRe5J4aQFptmdHqYpVKOVwa+Q4yM26IMaCBHiuVKSNaRLYdJzaDGNqtYQABmiCYMmeZBQPSLZz6eR3WNc3jvvxGkc0bR2XRc1jTn0zi4Dsjni39UqOL6HOdZlUkAyGut7reK6/TdTiSinKvuv+mPNim26RHY+3CDlIknQNgd/cE1xHSGi0HrKRBGhIzCeG+FnGtqYVzhWYQPski2kmKmh8CuY/GOxDQ9sh0hrWgAgjfJ1O5bdEZO1x5TM+tpV3DNm4lheQKYykuExOYEyGhxFu5O8DhaAHYa1uu+6zmLwYw7WAAufAcSXQ2Zv4yiNkUHvcA9xYXy4NAmRcE93NXONq0yRbTqjz9nCnUqPzh4IJaCct+fLVMKO03uZ2WO60mCGkFrdL6gZYPFV7Q6JBlN7xVJgE338hNhdQwGxyxsgvk/aO4xbKBznVVcZK7slSTL62z6xpEteDuyuIcAN7YLbnX5rP4DHPa67oyW0MayW8EdWx9Sk7thzWuPaDjmaTpLDx/dKv2LVpXD2tc45u1BEydDYCYhEvbF2C92qObXxg6uAxrmvAJcxwmQQYO/SxSUBhu0OaOAM+qZ7WxQbDqTAAczTA1sOGqUYfBVC2W0XOB33+CZBVEGTtgOMdmgi2nLQR8EKMIRJaSybnKYBPEi4J5wnFSm2oPZAjhqoswLmGQHRG8SpJRkqkg1adpiodcz2Kw7ixp000jzhddiMQ5pmsy+oyEaab7fmmFVrSOB9VFtGD7gfmsz6PA/wjPXyeRfs3aL2VHU3wJuCCYJI+PvlNv+NupkTppyM7nD9eCB23gg9mdg7TdeY3+WvmhcFjOsaWu9oa8xxHxXG6nB6c67G7HPVGx/Uxjoz0XQftMNwfy9QrMP0j6wGnVEZgQWm9uLSs+czLs8vkV1uOZVs/su52WbSMsuqbRqYd5g52Hje3KdR3o/C7TZWgsdB4fL5JTVBAh127jvCV18OWuDmGJ8u9FVlG5NBrgQ/uMW9ERgKuRuV5DhMB2kjdm4O3c1ltm9JnsIbVaHD96/kQtDh9s4fL92dQLjnqgaLCWup5xBiLXG7dB5JvRyge0MxEWEEnSYnx8Vk6tXDF0gu8yAmeHxUvGQNYPvOiT+ET6nyQMsd/8PgscDrTfTH8oY4f2eqaU6sGb6pMawD6UOkl7t//AMb51TOu/sN/E0e/8kLLLsbiaZc5pBvqARBkTcG2nFBtZRaIpMAMXjsk8yBbyCV7TxLuteGtiHEFxj+kam29V1cc2k0nMBzMyU2M5R+LoBpPlBn0RheHh1QOHGHDjaVJ+0Guc2SSWz2xlvO4W9yS4es6oC55yU9zftP/ABncOQXqu1mNIAudwFz4DRqf9Tlf4v8AQHpQ8D6niGkHMXEWMEaweM2QO0OkzWRLXADeDB7tI80vp1XOu63IG3id6G2bs4Y3FMa8Z6VIPcWmYcYytzRqJI8GlFHNlm0rKcIrsUVukj3vzNqZBNhNx4jVKX0KQeKjngkOzdqoS214IeTvgxC+i4boPgiZqYaiSdQA5uW2gAdBV9HonhWGcPSY0i0gNHjJv6p7wNyuUv1A1pLZGIp4itUGemwvZxhxYLyIdDM/8k84TrZu3W06Ybl0njrPIrX4qnkbGaJEdoy3ukD9SsozoVVcXHMz2jEF8a7oFlv6dRjFqT/dmbLqu4oz2JqBlR7ACAHEA8ptddwlVxMOzROg+SHxlYdY+bnM6PMroxpAFrcRu8VvrYRe41GBzHsgDcXOmT4Ierswl8OcBG8DXkFTQ2u+8Sb23oitji/UD3HxQVJMO0yo4TKRlqN8JB8jZINqbMyuz0j/ACyAQd8bo/XBMqj73sEww+Da4QGgnidP90GXDHIqmSE3F+0yAbWP2T3lzR8VM7DxD9GtJ3AVGz4XWrqbFaBmJIHMQJVOBqta6XiQNDFlm+hxVtf9/Qd9RNPdIyP0ytQOSo1wP3Xgg+E/BWf8Ua+BlIJIHKZX0B/VvpkkNLCPYcA6/AA6eCzuK6LUXA1KGdmQZ3NPaZAuYzdoacSFjydG1vEfHOnsylmHBa2YN1XU2c1tQgyGnQg2EgekomgZDB+96XTDGYOajmHeBH+kFc6zQLGdH5u2Xj8V/Eao3ZlOkHhrmAOmAXl2V3KZ7J77Idmak+JIG4/NaGhSFUdsAu+8NeU7nePmhkyI9iaTW4ihAy3Mi0iWneDBHetTix9UOTmH1WR2lRcyvQBuBAG+0i19NTbdxWuqmaBI/d/ub80t9gkZTbu1MteqxgLnhwncBLWntONhqklbadKkc1Z4qPGjGXa3/wAjzR/SToXiMTi6z2va2mSwwXGf+WwHsAcQdSp7M/ZvhwPrn1nO4DsM9AXH/UtmPppSSYqWSKZncV0odVs1sN4zeFVT2o1ugI5zdfQcJ0DwNoo9ZO81apAI/mR1foNgg0j6LSB3GXnzl9036VrawPUR8+pbXzgtbMkekwY8/VbbodsxtJuepaYmHWE6Agax7yV7D7EwwpuNOjSYYLSWsaDrftHtCeR3J3svD0A1haY4TcbxBHwWnH06x23yKlk1bIu2g5oacriDF53gbyCh8Ltim4EAAEGCdL7p4ru18L1xyAgPymHAXLJu111U3Z+IpzBa4Oy2mMoFp59y0JLTvyLbd7BeKxhdSLQ01LXgEeRhRp7WEDtjwi3LVdw9c1KZNRp3gt7jEmDeVlK+AaHEMnLO935IoQUtmVKbW6M1iqwL3yJ7To8zCr60DmFB1ad35qTascwujRkssw9RsyZ8LKWeSY05/NVOcIsFAVD4cFKJYTSZmBzSisOXtHZjkd4QZqgiA2FOhjSLaoWmwky6vip9pxJ4GTHmq6mJEQJPEEfJX4ig4wSwcrXUXUAB2gBItGhvcKlRHYNRJJgTl5XhMdobSmm4AEdkib3Bb7kPgm3jNlB38k02phGfRqhzkuDOyC61yBoO9JztKLvww8SbaM9gx2qY7ynG2DlrZvutpuP4cgBSjZt6o4Bqc7QqAYpmb2Xsaw+LV5dvc6xeKLaoAMHvCupYR1I5ZkW8PmEpwLnUqjqTtWn0my1VWkXXF9O9A9i0JtsVPrKPe3+8LWVG/wCGdeRAPk4FYzbc9azW0f3MPxWxpGaFQfuH0/2VPsWiNUvDswBLYbob6CbLpxrXHI5pgiSToPmVZinVAKYYDDhc2MInA7HAkls5jOvxXbwyXpRb8GGaeppAFDLRswtDdwJvx14JoxmbtP8AAAaTxnX0V9TYrC27GHfBAMRoha216dMEPtu36nu0Rt6uCVp5BabAKttHWMttyvoFfVwLMwAgj7kwAe5UYDE5gJdxmZvGkjcrqWKaS6W9oRMgW4QfWyJ3YKoW/QizEOh7QXNEM0s0x5iU7q3YRmmRu3fNAYvHUy2Xdpw9m3aF/mQgcGMWCZDGtJ0J0HcNQiact2CmouhthcGymILSeLrGb2kAaJTtLZFA1CctQTqGi0rQUIiTqRc7vBD1nNnd5IIzaYcopo+RuqTqFUF6F0LsHPs5CtpU96hmU2OUIi01yTAAIXTHOeQVdNl5FlY986nu3IS7C6VY77x5qrEYkxBGpmfkr8DEX8UQdoMAgsDuJj3JfD4D7cgVKrIAyA7gbT5qO06xp4d3WAtBiCdBLgeFyYRQpuPaaxwHdYdwUKuGbiQKdcuDXERfLBGl/JLyx1QaXgKDqSbAuj9Rr3ucDaBu+BTDb7ZII1DWEeE/JZrYdOq1zw15YWktiARLT2g5pHH3LRMxJq5S7LIaGuy+yS0uAI4SItuXmJKmdYntUjJh8U25IyVBoezpPe2I/CVo9k1A5oc0yCLFIOj4FSnWw7h2ozMniLtj+pv8wUNh7R6h8OnI4/6Xce7j5pcl2CQf0np/WMP7vqCPktVhr0nx913uKQdKWyGnk/ygH4FaLZxlhjg71BQPhBFFSoYoxOl2jfzlMsBjQCQ7MOR+d0BQoB1JhzAOAIbOm46HejMjzcNaba5hfzXYwU8UV/eTFO1NjVuJaQLpZtGgHE5WTe8ZQY366pRs6xe93WNBNwYAadLR3TPNPWi05DBGpue+NU7ToewOrUjN4rEtp12NpuZTEw8Ft5O87p3eKc9UHlsiXNuAezfS0ICjSzjOHkgTBi5yncI9SrRjHOcOyM+gIPvT5K+BS2DsbTaYcWSYIPGN47koo1XZ+y98D7JAIA5zdF4yMrS47xIHrMahKqdBnWF1IgD7VyL/AGd6kFsVN7jvCYh7D2hLI3Aw3w4dyvfVJPZBjkAR5pThcW8sDS8lrgYdAnfr80bRytaBndpuKCUaDUj5W+zj3n3lSY8G0KsLsrr0YTrqRG4hQVrqxOpUAoUWUGSYUxQ7W8id29VAIrBYnI4H9CULvsWix1MtjKCL3B3I9+zHEZhB32PpEKrD49ocS4Zju/LmrhjpqNDczGxeADfeYSnqGKi7A44lwplgBGpmABujim7NmtpMm7o5TrqRvm6XVKAY0vaWuJvJt4FNNnYw1qZggbjbTunULPPyuB0PDMJtum2pjaoJJDcvicjbuA1V+BdaNPhCjiaMYvEfxI8A1oHuUqbMpniuBl+bOhHhFn0o0K7KzbQb90pttXBsLutYJpVZcI+y77bfA+hQGKw2dsi4Pv5o/ojXFRlTCvIlwlk7nj2b89Ep8WGvBzFAikGF2YBtQtJ1AFN3Z5jgtZsEbjPJZDEtIJY4QRTrA/6CtrsOlMEGZSpLYJEdnYUupsNobMg77CPcrqeIeA8hgaJsMwEgb7WCGwsnDnL94+inS2fLILnOO+HWjhC63S16Sv8Au5ky/PYEbhsRWuRTa2ZyySXAG02i+qvq41zSRMxqIJ8oRQJIDWzbeZ9yhiaZEA+zviZ8Fr1W9xNeAfYVckOJOrjAP58UZjXgNnsjfp+roCzHOyNIEczfeY0QlR5e3tO/W6Aj0XKwdVKgPaO0Q4ltMOnuN+KlsdpNiwdmQeZ3ZmnfzXMTVbTLcsFwvx7yVSyqX5nb9wnh71or20hF+62NH41zQBABm4GnkEDjNqjOZB8IC4wuPtAkmxmAB3AIevijmIEQLKowVluToyhprmRXALuRbRBRC9CtLFzIoUQDVMLwapZVCHg1HYarlYYnOdDwG9BtCJBMWHjv8kEgkxjshuckPaHjmd/LieaPqP6qS1r+5okRwSnCPywS2eWiaN2qCwkET92N+7vWea3HRaozO2sUevD2AdpgL2n7zcw17mtGingMQ2t2QQKljkcQHRE9nc7wlS2nQPXtmCTTkxpJLzHog6mEa6LbqXnMeC4HU16sqOli3grG9LsktMge5CY6i6m8VGWIvbf4qDsbVpE5garWuLeD2jUdr7Y77806wNejXBZmv902e3gQ3eO6yzcbjADbu1S7JXaM+ZjmPGk5mOZmB43B7wVodh9LmsDXPo4hrWgZ35A5rAIBc4tcTlHGNEixezDTZUafZFwRoSd4W56PZRTbJaGkQcx7Jm2XxnTfKB8BLkr2VjKZD6QewvDiSwOGbJMZomYki/NGSGzG/WboPZGxcPRzOo0iwuGU5xldDHOtG4TfnDUTUfe3uXU6WNY0Zsr9xH6QWSQNeP6lD167zfsniBqrqhB1KFLCAba6X0WyKRnbZX9LcOzl/R9yHdhiXaADkfjvTAUjGsHz9VxlABM1JcANXyK6WzAQTG/UlXmiKYtb3n5I6oYHFCsi8geZsi1Ng6UgZx5K+ngmxJaDPFX4ehB0E7p0VFYEk38tFd3si6MLkUu9EmnzUeqW2zO0USuFqudTVZbCsEhlXYUguwoURVtOygGq5tTiqZaOtN+PJEDuyzrAsY5KqjSLnANaXEmABvO660NDotX6tznAsi2Qglzt9oSZzjHljIxcuDLbTr5qwN7MA8mvlVuEEd1H1IKntSiWViHAg9WDfmwkW8VXW9of9D4LznUb5Zfc6uL4IYbRpdmu7hUPq38kPjdkh728TSc4O3gt4EXBRe0LU8T/ABfgr6dOalH+HU9yy2OF9XEVxSLesNRpoteA4S6ZAcM+vHWVqOhm0MO6oxtxXiQKhl0bzSuW8fZvrI3pLs5k9WNxwtT0cfyUsJgG1GUJkTQqgOBhzSx7XNc125w3HcqZEb/FGHGOJ95Q6owG0BVae21z2OcypGoeCfaG4kQfFESut0/+NGXJ8mQDFLqFe1q85PsXRQ5gAQtR/JE1DO5QLOSNAMCdv4qoDSx5o9zAoZeCNSAooLbSTfhy71C2+Z8ESKa6QrslGSwmGzOOYR2TBPHiiMJshrmZpJMTA77Be2JBFQRctsffqp1MX1DcrXyTY20iLQnybtpcgJKrYsxdLK6C3Jy9yFc1N9qBz6TahbfQu5bkpIToO0KnsyshdaF3q10MTBZMUhuKdbD6LOrXfLWXHAkxYidycbB2fTazc4uvcAxYWHBaOi2BrC52bqmtom7F06e8ieGw7WNADQIjTkmHXAhAmoNxQuExL5IdxMG1xuXOpvc23Wx896fOH0+tG6m0f9lnzSXEmHnvo+jQUw6a1P8AHYk8Gj/66YQGIHbP46Y8qYWKfIaGm0z9Vif4vw/NENdFTDR9149GoPaM9Vif4xV5P1mF/n/taldgjuyH9rD86NYf1fmURsV8tw3diG+lMobZV3YT8NVv9QVuwPYwv8SsPNrELLRs8PRGUQAMwDjAAlzgCSY1J4q9uHUMBelTP7jfcESF2cb9i+yMcluznVQuOC6XrzURRS5VuBRTiF6QjTBoGbS4rvV8lcSvKrIkUilxUhTVoC9Cll0fOcG/I4OPHwhTNNrySSQLwN6POFBOi9TwgG6e9dHUuTHpfBZsytmYQ8gCPgNQhq1OmGdkXJsTPiSEWKIiIhHbP2Q2oCXAwNAPekuSjuMUXLYytSkuU2Dv9y+h7O2JSplzsogjQidOR0R1XAU3+1TYf5QhfWJPgL6VvuYnYWz6jn9nSLid3wWubQqWECN958l3BbJbRJLJg8TpfQJg53BZM2bXK0aMWLSqYvqYKo10/ZjiPcuUnSbph1hNkK9kOStV8jNJ8s6Xv/xmK5W/pphC4h31h/it9GBXdJ//AHWL/ER/U0fBV12TX/63uasE+RqD9pvHV4n+K73q10Z8J/N/Y1DbSZ9ViZ/zne8hE5vrcJwl39rUkI9sZ8OwlvtVv7mqWx6vZoRurv8A7PyKqwAvhY/zK/8Ac35LuxqZyUDwxTgf9FX5KiG52dekyNwjyJHwRrWoXZrSGRwc8f1uRjKZOgXWxy9i+xnkt2Sp0iTABJ5KFdjmmHAtPO3+6c4HstAJlMcodEgGLhT1NyaDJN7l1rE42rge0HMbrrHHjyXBskZJLu13W7vzR60DoYr6sL2RE18MRpcb7aKlSyqIZF3q1IFdlSyzCsxjDrKtY9u4qvC7NBdc29ysxWDLSA0kxxXQbjdIxpSq2EU6Gtk02diIEEaEJK1xi8o7CVEjIth2N7mkY4EWUmVksw1dFsqALE1RrTDhESqZUesBFl5+iEsk1y9KixfP9ofthZTcRTwz3FpIJqVGsEtMGzA4nTiFVkFPSDtYjEuG+pH/AHT8l0U/rweNZ4HqFmf/AFRUc5ziymczg4g5tQ4uiQRaSmdL9o1ZtxRw4IcXWYR2iInUnW+tzrIsskk2w0PNr0PqMSYP/Pd/e7epUWw/Bm/tO/tas/tD9oletQNGoykQSHFwzBxdJMwDlEydBvQdTpfULWDq2DqyS0gum4Av5eqDRItmwweFc12GBB/51caHjf3IjAU8rByxfxqhIKf7WsSMs06TsvEm/ZIudRxtCrq/tLe8HNhKE5g+WuqMOcfaIFjN5tv8UPpzLtH1jZzbO/G/1IPxRrHQvmuw/wBpT3l84dgEgkNqOm4i0tI+z+a1mx+ldPEP6trajXwTDg0tga9prj6gLZja0pPkW0aWniEbRxBiyUtciqFZMZQ1p4i1xJUatYxEIZtdefiEJCVSkC1dZs6m5uhB4yoMrqNSp5K0yUVu2WB9seXxRWGwVPLds96EBuExw77eKtyZVIwBw0GQpCmig2V7q07WDpA3tUSzkEW6momkr1laSDHIlj1UyirWsQtoJIvZWgoo1ZAQELwrwlhCjp10ufgKdJ1NlN7qj3Dt5oGRodMNIJuRvXxCvXzOJMSSTv1Jk6nmvoH7X8XJwzeArO8+rHwK+blKlyEgym6G/kPkpU2FxgR5N+S5RdEIujWjySywQzw9G/JeA/UN+Svr1pAVIeoQ5Hd5D5LuX9QF5rlMO1UKDNjVCKjRMB2theAYWt2NtX6PW6wNDrEQSRraZErHYB/1jO/4FPc6F82EfW9mbQ66kyoBlzCYmYuREwJ04IxlaFneiFTNhKfIvH9ZPxToMK1R3QpjBlZWh4QLCVNpVUWEyu9ZKqDl4vhUQtCupYwgRCF6xSAULETHKyUK2orGvTKKLSowoF68HKELQF1VB651ihAiULiHKwPVdUSoUz5f+1OrOIojhSn/AFVH/wDiFiHLV/tKqTjY+7SpjzzO/wD0smQky5DjwHNNl0OPNcVgKWWQJK9Kk4rgKhCMrocV0qKhAnBO7bPxD3p+s3QMOb+JvvC04KCRaNx0JxH+GI4VHeoafiVom4lZDoaZp1ANzgfNv5LQZlrx7xQmTpjEYld+lJb1i51qLSVqGgxi79JSoVSrWVCpRExqKllxm0ICFbUshiYKpIJs8aWQkHUGD4KYevLyIs8SuTK8vKiEep5rnVLy8qISFJQfZeXlaIfIP2gtJx9Qx9mnw/y2rOtwjzo31HzXF5IlyGuA44dw3eo+a4aJXV5AWVlq7C8vKiHF4FeXlZCbDcHmtISvLyCZDT9CapmsOTD6uC1DzZeXloxfEXLkrDlNrgvLycAi1kKQevLyEIm59lHrCVxeVpF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22220" name="AutoShape 12" descr="data:image/jpg;base64,/9j/4AAQSkZJRgABAQAAAQABAAD/2wCEAAkGBhQSERUUExQUFRUWGBgYFxcXGBcXGBcWFxcXFxUXFRUYHSYeFxwjHRcXHy8gIycpLCwsFR4xNTAqNSYrLCkBCQoKDgwOGg8PGiwkHyQqLCwsKSkpLCwsLCwsLCwsLCwsLCwsLCksLCwsKSkpLCwsLCwsKSksLCwpLCwpLCwsLP/AABEIAPcAzAMBIgACEQEDEQH/xAAbAAACAwEBAQAAAAAAAAAAAAAEBQIDBgEAB//EAEYQAAEDAgMEBwQHBgQFBQAAAAEAAhEDIQQSMQVBUWEGEyJxgZGhMrHB0RQjQlJy4fAHYnOCorIkU5LxFTODo9IWNGOzwv/EABoBAAIDAQEAAAAAAAAAAAAAAAIDAAEEBQb/xAAsEQACAgEDAwMCBgMAAAAAAAAAAQIRAxIhMQRBURMiMhRxQmGBkaHwM7HB/9oADAMBAAIRAxEAPwDN16DKhLh5BTwbmCxXKdANNjEblVVYLjfr3Lu8nNJYzB3lhO7w4o7Z2JeBlc3PpMXgJTRrOa4bwU8wrXA56bN2hOqqXBcRjhsQCMobEbiIVtIHLftFL31nFwFQZBr3+ITrDY6kBAgmyRJUMRDCPfMNEDh705wFRzpkeaT7Q2gchIGUi4Kt2ftYvZmF908DvCVKLasNNJmgpkxrcKmrUZo+FRh9oh19SNfz4Jk2q1zdBccElqhnIva5jYiI53RT2gt7I3WhKK+DAqAkw0k2V2HpPDoD5ZG/UHRE1+YFhtE/ePh81a4tgmbRcG6lSoNMBxk8fyXcFs1rBBfnubnhwQWgwCjhqbXOcZId2hytcAcLKvFYJrO1Tc9hcZ9qR4Dcidp7KktLHAQ4ExvG8Dhqu4nYwLRle5uXhB8DKNS72A4/kVvwstIfLwb7wfQpW1uHpuyGm1hN+Mm+8yiMJi6js0ua4NdFgc0RMO4GNyHrYfDVHglz5BMAuiHW3RO5Miq2f8ANlWK2TScZY5zXC/BonkgMZVYWim7K50RIkQf1dOTsWm67H5CdSDN+fFIukGDNEAF7XtOlgHTrKdBpurFyVKzmC64s7LgQJntSRHAeHqjKTczXZnVGnKPanXkYskvR/FvLnhkkxmgD2oIEctUz+muJLajhTJi1iSZi/wAkySdgRexVhtoFk0nw8GwfO6+pI9yc4XCYeqwdp0j7ri0T4JTtAGk8OMVKe8CPAiUMyoypXBDhTY64MhpJ5Cd9lTVq0WpVsCbXouY5zGlzhqCZkjzuE02KWuogveQRIjrIsDa0pvjMM2k0EMD3wRN3SBxlLcPtGnlH1UHeANDv1U1ao8FONMzeJLXSRZ0koUML9Ddc6vtSN2vFWZwPZAE6/mmpURled7De4/WiJwe2nixMjhyVZfa6HbDXX/XgrpNblXQ+wuNZUPaEkG1ifdquVGBrjBLXC99L7o3aqrZuPptBM5eMIirWZXOVrSXcbacZ+aVVMO9jrMS5wDS45iRc6Qn2zcAIymSeI7I8llMKH0ndthLgd6ejbj8odli8ZdDEbuKDJF8IKLXcefRywmHC+43UgKjZsCN0JZjMK2u2Q9zXd/lI0UqOxakdmvcaWm/MTdIpd2MvwE43EvsBTl27hO65VWzdm1y76xxjgImTwPBUYV1frSx+XMLjWCOITdhrA9ljc0TLjIngI0UftVKiLfcx/SvaT8NV6rrHBpAc8N9sZicrAQd8T4obZXSmiwMcX1WMcSA4hxgj2pieXEWS7b+JfUxuIJu7NB4dgZIHKy9sii6qCxzAYdmYC0DWMwLgY4W71yc0tUm2aoqkfQfpFatRLmASC5gc0j2mOLTbgdfFL6/SStRkVabhukSWnhdC4PaNUUppA9W59QjLu+sIFuENXtoipVp9p7mtfq0jLAHj2h6ldXp43CLkZMjqToKwW0YqHMGhlRuYFpuIAE/vFWUNlUi9xqZqs6EzI7gNO9Kdk0X0ycjGVOYuSOU6dyPxW0YMlzqLvuuYQDyB05J7jv7Rae24DtJxoVyGvlmWwmHNtbNa/fyVbsf17IqNLmiCCCATHEaqvaG1esgPbAtng3PJrtwWibgcNVpjqqTGviQR2XgkcRqjb0pWgFu3RnGUS2t1tJuZo1bImPwzKe4aq6qzM1gDjpOsDSfVJaXXCoQ4gOZpmjSN5G73Stbsmr2NJ7rDwI181WV0rLgrM3tSg9kucWvDgQSLFrjuy8FOnhG9QDALy2LACRungmHS/CSzNuEHutrzSLZWExNSIc5oF2zYGd8b7oou4XZUtpUajZuHqsDetabA6kEzHIpVtDFtZUcMjQTc9qLlMKG1KlIZKtywGXaiOZ4n4pDi6VKq8vzRmvEE/FLgndv+ApNVsZ6rhIMtNx81TN7q2tVIP671a6iCJlpJEiN/dMJ080Mda2UoOXxQK9kb1zKrhTqZcz6VPKCRLajgYHKCPVX0dmtqiaBJI1pugGP3XWB7vekw63DJ1dfcOWCa3oGp1oIsPFMOsqMlzTE7h812nshxpyGZ/wABBIPMA8lXSwNWCOrq3t7LgPOE71IS4a/cXpkuwRmq1CC4PIA0ARoqBpYXSWOEADUHg4hF7L2XUDJL3A8IEad8lU4vB1BUDiwNyn2s0NcTpImb/BJeWHlfuHol4G+HLYDmwRoROnNEVHOZ2mMJDiBbdzgpfgMQCYc3IWiSQIBI1Egz5plW6TMazstkcSfeBosM+pxrvZoWOQn2nt0lzWgFrgRc/dOt1bVxtageszNfTtYGTPPhdV4npBmIENbOlrEndM2QFZ77xAEQ4AWju0nmp9Zirgr0Z2YnEY9xqvq6kmXeLiZ9U/2P0nf9HrEU7sYXA7gDYSe8iF3BdH2l+XKRe5J4aQFptmdHqYpVKOVwa+Q4yM26IMaCBHiuVKSNaRLYdJzaDGNqtYQABmiCYMmeZBQPSLZz6eR3WNc3jvvxGkc0bR2XRc1jTn0zi4Dsjni39UqOL6HOdZlUkAyGut7reK6/TdTiSinKvuv+mPNim26RHY+3CDlIknQNgd/cE1xHSGi0HrKRBGhIzCeG+FnGtqYVzhWYQPski2kmKmh8CuY/GOxDQ9sh0hrWgAgjfJ1O5bdEZO1x5TM+tpV3DNm4lheQKYykuExOYEyGhxFu5O8DhaAHYa1uu+6zmLwYw7WAAufAcSXQ2Zv4yiNkUHvcA9xYXy4NAmRcE93NXONq0yRbTqjz9nCnUqPzh4IJaCct+fLVMKO03uZ2WO60mCGkFrdL6gZYPFV7Q6JBlN7xVJgE338hNhdQwGxyxsgvk/aO4xbKBznVVcZK7slSTL62z6xpEteDuyuIcAN7YLbnX5rP4DHPa67oyW0MayW8EdWx9Sk7thzWuPaDjmaTpLDx/dKv2LVpXD2tc45u1BEydDYCYhEvbF2C92qObXxg6uAxrmvAJcxwmQQYO/SxSUBhu0OaOAM+qZ7WxQbDqTAAczTA1sOGqUYfBVC2W0XOB33+CZBVEGTtgOMdmgi2nLQR8EKMIRJaSybnKYBPEi4J5wnFSm2oPZAjhqoswLmGQHRG8SpJRkqkg1adpiodcz2Kw7ixp000jzhddiMQ5pmsy+oyEaab7fmmFVrSOB9VFtGD7gfmsz6PA/wjPXyeRfs3aL2VHU3wJuCCYJI+PvlNv+NupkTppyM7nD9eCB23gg9mdg7TdeY3+WvmhcFjOsaWu9oa8xxHxXG6nB6c67G7HPVGx/Uxjoz0XQftMNwfy9QrMP0j6wGnVEZgQWm9uLSs+czLs8vkV1uOZVs/su52WbSMsuqbRqYd5g52Hje3KdR3o/C7TZWgsdB4fL5JTVBAh127jvCV18OWuDmGJ8u9FVlG5NBrgQ/uMW9ERgKuRuV5DhMB2kjdm4O3c1ltm9JnsIbVaHD96/kQtDh9s4fL92dQLjnqgaLCWup5xBiLXG7dB5JvRyge0MxEWEEnSYnx8Vk6tXDF0gu8yAmeHxUvGQNYPvOiT+ET6nyQMsd/8PgscDrTfTH8oY4f2eqaU6sGb6pMawD6UOkl7t//AMb51TOu/sN/E0e/8kLLLsbiaZc5pBvqARBkTcG2nFBtZRaIpMAMXjsk8yBbyCV7TxLuteGtiHEFxj+kam29V1cc2k0nMBzMyU2M5R+LoBpPlBn0RheHh1QOHGHDjaVJ+0Guc2SSWz2xlvO4W9yS4es6oC55yU9zftP/ABncOQXqu1mNIAudwFz4DRqf9Tlf4v8AQHpQ8D6niGkHMXEWMEaweM2QO0OkzWRLXADeDB7tI80vp1XOu63IG3id6G2bs4Y3FMa8Z6VIPcWmYcYytzRqJI8GlFHNlm0rKcIrsUVukj3vzNqZBNhNx4jVKX0KQeKjngkOzdqoS214IeTvgxC+i4boPgiZqYaiSdQA5uW2gAdBV9HonhWGcPSY0i0gNHjJv6p7wNyuUv1A1pLZGIp4itUGemwvZxhxYLyIdDM/8k84TrZu3W06Ybl0njrPIrX4qnkbGaJEdoy3ukD9SsozoVVcXHMz2jEF8a7oFlv6dRjFqT/dmbLqu4oz2JqBlR7ACAHEA8ptddwlVxMOzROg+SHxlYdY+bnM6PMroxpAFrcRu8VvrYRe41GBzHsgDcXOmT4Ierswl8OcBG8DXkFTQ2u+8Sb23oitji/UD3HxQVJMO0yo4TKRlqN8JB8jZINqbMyuz0j/ACyAQd8bo/XBMqj73sEww+Da4QGgnidP90GXDHIqmSE3F+0yAbWP2T3lzR8VM7DxD9GtJ3AVGz4XWrqbFaBmJIHMQJVOBqta6XiQNDFlm+hxVtf9/Qd9RNPdIyP0ytQOSo1wP3Xgg+E/BWf8Ua+BlIJIHKZX0B/VvpkkNLCPYcA6/AA6eCzuK6LUXA1KGdmQZ3NPaZAuYzdoacSFjydG1vEfHOnsylmHBa2YN1XU2c1tQgyGnQg2EgekomgZDB+96XTDGYOajmHeBH+kFc6zQLGdH5u2Xj8V/Eao3ZlOkHhrmAOmAXl2V3KZ7J77Idmak+JIG4/NaGhSFUdsAu+8NeU7nePmhkyI9iaTW4ihAy3Mi0iWneDBHetTix9UOTmH1WR2lRcyvQBuBAG+0i19NTbdxWuqmaBI/d/ub80t9gkZTbu1MteqxgLnhwncBLWntONhqklbadKkc1Z4qPGjGXa3/wAjzR/SToXiMTi6z2va2mSwwXGf+WwHsAcQdSp7M/ZvhwPrn1nO4DsM9AXH/UtmPppSSYqWSKZncV0odVs1sN4zeFVT2o1ugI5zdfQcJ0DwNoo9ZO81apAI/mR1foNgg0j6LSB3GXnzl9036VrawPUR8+pbXzgtbMkekwY8/VbbodsxtJuepaYmHWE6Agax7yV7D7EwwpuNOjSYYLSWsaDrftHtCeR3J3svD0A1haY4TcbxBHwWnH06x23yKlk1bIu2g5oacriDF53gbyCh8Ltim4EAAEGCdL7p4ru18L1xyAgPymHAXLJu111U3Z+IpzBa4Oy2mMoFp59y0JLTvyLbd7BeKxhdSLQ01LXgEeRhRp7WEDtjwi3LVdw9c1KZNRp3gt7jEmDeVlK+AaHEMnLO935IoQUtmVKbW6M1iqwL3yJ7To8zCr60DmFB1ad35qTascwujRkssw9RsyZ8LKWeSY05/NVOcIsFAVD4cFKJYTSZmBzSisOXtHZjkd4QZqgiA2FOhjSLaoWmwky6vip9pxJ4GTHmq6mJEQJPEEfJX4ig4wSwcrXUXUAB2gBItGhvcKlRHYNRJJgTl5XhMdobSmm4AEdkib3Bb7kPgm3jNlB38k02phGfRqhzkuDOyC61yBoO9JztKLvww8SbaM9gx2qY7ynG2DlrZvutpuP4cgBSjZt6o4Bqc7QqAYpmb2Xsaw+LV5dvc6xeKLaoAMHvCupYR1I5ZkW8PmEpwLnUqjqTtWn0my1VWkXXF9O9A9i0JtsVPrKPe3+8LWVG/wCGdeRAPk4FYzbc9azW0f3MPxWxpGaFQfuH0/2VPsWiNUvDswBLYbob6CbLpxrXHI5pgiSToPmVZinVAKYYDDhc2MInA7HAkls5jOvxXbwyXpRb8GGaeppAFDLRswtDdwJvx14JoxmbtP8AAAaTxnX0V9TYrC27GHfBAMRoha216dMEPtu36nu0Rt6uCVp5BabAKttHWMttyvoFfVwLMwAgj7kwAe5UYDE5gJdxmZvGkjcrqWKaS6W9oRMgW4QfWyJ3YKoW/QizEOh7QXNEM0s0x5iU7q3YRmmRu3fNAYvHUy2Xdpw9m3aF/mQgcGMWCZDGtJ0J0HcNQiact2CmouhthcGymILSeLrGb2kAaJTtLZFA1CctQTqGi0rQUIiTqRc7vBD1nNnd5IIzaYcopo+RuqTqFUF6F0LsHPs5CtpU96hmU2OUIi01yTAAIXTHOeQVdNl5FlY986nu3IS7C6VY77x5qrEYkxBGpmfkr8DEX8UQdoMAgsDuJj3JfD4D7cgVKrIAyA7gbT5qO06xp4d3WAtBiCdBLgeFyYRQpuPaaxwHdYdwUKuGbiQKdcuDXERfLBGl/JLyx1QaXgKDqSbAuj9Rr3ucDaBu+BTDb7ZII1DWEeE/JZrYdOq1zw15YWktiARLT2g5pHH3LRMxJq5S7LIaGuy+yS0uAI4SItuXmJKmdYntUjJh8U25IyVBoezpPe2I/CVo9k1A5oc0yCLFIOj4FSnWw7h2ozMniLtj+pv8wUNh7R6h8OnI4/6Xce7j5pcl2CQf0np/WMP7vqCPktVhr0nx913uKQdKWyGnk/ygH4FaLZxlhjg71BQPhBFFSoYoxOl2jfzlMsBjQCQ7MOR+d0BQoB1JhzAOAIbOm46HejMjzcNaba5hfzXYwU8UV/eTFO1NjVuJaQLpZtGgHE5WTe8ZQY366pRs6xe93WNBNwYAadLR3TPNPWi05DBGpue+NU7ToewOrUjN4rEtp12NpuZTEw8Ft5O87p3eKc9UHlsiXNuAezfS0ICjSzjOHkgTBi5yncI9SrRjHOcOyM+gIPvT5K+BS2DsbTaYcWSYIPGN47koo1XZ+y98D7JAIA5zdF4yMrS47xIHrMahKqdBnWF1IgD7VyL/AGd6kFsVN7jvCYh7D2hLI3Aw3w4dyvfVJPZBjkAR5pThcW8sDS8lrgYdAnfr80bRytaBndpuKCUaDUj5W+zj3n3lSY8G0KsLsrr0YTrqRG4hQVrqxOpUAoUWUGSYUxQ7W8id29VAIrBYnI4H9CULvsWix1MtjKCL3B3I9+zHEZhB32PpEKrD49ocS4Zju/LmrhjpqNDczGxeADfeYSnqGKi7A44lwplgBGpmABujim7NmtpMm7o5TrqRvm6XVKAY0vaWuJvJt4FNNnYw1qZggbjbTunULPPyuB0PDMJtum2pjaoJJDcvicjbuA1V+BdaNPhCjiaMYvEfxI8A1oHuUqbMpniuBl+bOhHhFn0o0K7KzbQb90pttXBsLutYJpVZcI+y77bfA+hQGKw2dsi4Pv5o/ojXFRlTCvIlwlk7nj2b89Ep8WGvBzFAikGF2YBtQtJ1AFN3Z5jgtZsEbjPJZDEtIJY4QRTrA/6CtrsOlMEGZSpLYJEdnYUupsNobMg77CPcrqeIeA8hgaJsMwEgb7WCGwsnDnL94+inS2fLILnOO+HWjhC63S16Sv8Au5ky/PYEbhsRWuRTa2ZyySXAG02i+qvq41zSRMxqIJ8oRQJIDWzbeZ9yhiaZEA+zviZ8Fr1W9xNeAfYVckOJOrjAP58UZjXgNnsjfp+roCzHOyNIEczfeY0QlR5e3tO/W6Aj0XKwdVKgPaO0Q4ltMOnuN+KlsdpNiwdmQeZ3ZmnfzXMTVbTLcsFwvx7yVSyqX5nb9wnh71or20hF+62NH41zQBABm4GnkEDjNqjOZB8IC4wuPtAkmxmAB3AIevijmIEQLKowVluToyhprmRXALuRbRBRC9CtLFzIoUQDVMLwapZVCHg1HYarlYYnOdDwG9BtCJBMWHjv8kEgkxjshuckPaHjmd/LieaPqP6qS1r+5okRwSnCPywS2eWiaN2qCwkET92N+7vWea3HRaozO2sUevD2AdpgL2n7zcw17mtGingMQ2t2QQKljkcQHRE9nc7wlS2nQPXtmCTTkxpJLzHog6mEa6LbqXnMeC4HU16sqOli3grG9LsktMge5CY6i6m8VGWIvbf4qDsbVpE5garWuLeD2jUdr7Y77806wNejXBZmv902e3gQ3eO6yzcbjADbu1S7JXaM+ZjmPGk5mOZmB43B7wVodh9LmsDXPo4hrWgZ35A5rAIBc4tcTlHGNEixezDTZUafZFwRoSd4W56PZRTbJaGkQcx7Jm2XxnTfKB8BLkr2VjKZD6QewvDiSwOGbJMZomYki/NGSGzG/WboPZGxcPRzOo0iwuGU5xldDHOtG4TfnDUTUfe3uXU6WNY0Zsr9xH6QWSQNeP6lD167zfsniBqrqhB1KFLCAba6X0WyKRnbZX9LcOzl/R9yHdhiXaADkfjvTAUjGsHz9VxlABM1JcANXyK6WzAQTG/UlXmiKYtb3n5I6oYHFCsi8geZsi1Ng6UgZx5K+ngmxJaDPFX4ehB0E7p0VFYEk38tFd3si6MLkUu9EmnzUeqW2zO0USuFqudTVZbCsEhlXYUguwoURVtOygGq5tTiqZaOtN+PJEDuyzrAsY5KqjSLnANaXEmABvO660NDotX6tznAsi2Qglzt9oSZzjHljIxcuDLbTr5qwN7MA8mvlVuEEd1H1IKntSiWViHAg9WDfmwkW8VXW9of9D4LznUb5Zfc6uL4IYbRpdmu7hUPq38kPjdkh728TSc4O3gt4EXBRe0LU8T/ABfgr6dOalH+HU9yy2OF9XEVxSLesNRpoteA4S6ZAcM+vHWVqOhm0MO6oxtxXiQKhl0bzSuW8fZvrI3pLs5k9WNxwtT0cfyUsJgG1GUJkTQqgOBhzSx7XNc125w3HcqZEb/FGHGOJ95Q6owG0BVae21z2OcypGoeCfaG4kQfFESut0/+NGXJ8mQDFLqFe1q85PsXRQ5gAQtR/JE1DO5QLOSNAMCdv4qoDSx5o9zAoZeCNSAooLbSTfhy71C2+Z8ESKa6QrslGSwmGzOOYR2TBPHiiMJshrmZpJMTA77Be2JBFQRctsffqp1MX1DcrXyTY20iLQnybtpcgJKrYsxdLK6C3Jy9yFc1N9qBz6TahbfQu5bkpIToO0KnsyshdaF3q10MTBZMUhuKdbD6LOrXfLWXHAkxYidycbB2fTazc4uvcAxYWHBaOi2BrC52bqmtom7F06e8ieGw7WNADQIjTkmHXAhAmoNxQuExL5IdxMG1xuXOpvc23Wx896fOH0+tG6m0f9lnzSXEmHnvo+jQUw6a1P8AHYk8Gj/66YQGIHbP46Y8qYWKfIaGm0z9Vif4vw/NENdFTDR9149GoPaM9Vif4xV5P1mF/n/taldgjuyH9rD86NYf1fmURsV8tw3diG+lMobZV3YT8NVv9QVuwPYwv8SsPNrELLRs8PRGUQAMwDjAAlzgCSY1J4q9uHUMBelTP7jfcESF2cb9i+yMcluznVQuOC6XrzURRS5VuBRTiF6QjTBoGbS4rvV8lcSvKrIkUilxUhTVoC9Cll0fOcG/I4OPHwhTNNrySSQLwN6POFBOi9TwgG6e9dHUuTHpfBZsytmYQ8gCPgNQhq1OmGdkXJsTPiSEWKIiIhHbP2Q2oCXAwNAPekuSjuMUXLYytSkuU2Dv9y+h7O2JSplzsogjQidOR0R1XAU3+1TYf5QhfWJPgL6VvuYnYWz6jn9nSLid3wWubQqWECN958l3BbJbRJLJg8TpfQJg53BZM2bXK0aMWLSqYvqYKo10/ZjiPcuUnSbph1hNkK9kOStV8jNJ8s6Xv/xmK5W/pphC4h31h/it9GBXdJ//AHWL/ER/U0fBV12TX/63uasE+RqD9pvHV4n+K73q10Z8J/N/Y1DbSZ9ViZ/zne8hE5vrcJwl39rUkI9sZ8OwlvtVv7mqWx6vZoRurv8A7PyKqwAvhY/zK/8Ac35LuxqZyUDwxTgf9FX5KiG52dekyNwjyJHwRrWoXZrSGRwc8f1uRjKZOgXWxy9i+xnkt2Sp0iTABJ5KFdjmmHAtPO3+6c4HstAJlMcodEgGLhT1NyaDJN7l1rE42rge0HMbrrHHjyXBskZJLu13W7vzR60DoYr6sL2RE18MRpcb7aKlSyqIZF3q1IFdlSyzCsxjDrKtY9u4qvC7NBdc29ysxWDLSA0kxxXQbjdIxpSq2EU6Gtk02diIEEaEJK1xi8o7CVEjIth2N7mkY4EWUmVksw1dFsqALE1RrTDhESqZUesBFl5+iEsk1y9KixfP9ofthZTcRTwz3FpIJqVGsEtMGzA4nTiFVkFPSDtYjEuG+pH/AHT8l0U/rweNZ4HqFmf/AFRUc5ziymczg4g5tQ4uiQRaSmdL9o1ZtxRw4IcXWYR2iInUnW+tzrIsskk2w0PNr0PqMSYP/Pd/e7epUWw/Bm/tO/tas/tD9oletQNGoykQSHFwzBxdJMwDlEydBvQdTpfULWDq2DqyS0gum4Av5eqDRItmwweFc12GBB/51caHjf3IjAU8rByxfxqhIKf7WsSMs06TsvEm/ZIudRxtCrq/tLe8HNhKE5g+WuqMOcfaIFjN5tv8UPpzLtH1jZzbO/G/1IPxRrHQvmuw/wBpT3l84dgEgkNqOm4i0tI+z+a1mx+ldPEP6trajXwTDg0tga9prj6gLZja0pPkW0aWniEbRxBiyUtciqFZMZQ1p4i1xJUatYxEIZtdefiEJCVSkC1dZs6m5uhB4yoMrqNSp5K0yUVu2WB9seXxRWGwVPLds96EBuExw77eKtyZVIwBw0GQpCmig2V7q07WDpA3tUSzkEW6momkr1laSDHIlj1UyirWsQtoJIvZWgoo1ZAQELwrwlhCjp10ufgKdJ1NlN7qj3Dt5oGRodMNIJuRvXxCvXzOJMSSTv1Jk6nmvoH7X8XJwzeArO8+rHwK+blKlyEgym6G/kPkpU2FxgR5N+S5RdEIujWjySywQzw9G/JeA/UN+Svr1pAVIeoQ5Hd5D5LuX9QF5rlMO1UKDNjVCKjRMB2theAYWt2NtX6PW6wNDrEQSRraZErHYB/1jO/4FPc6F82EfW9mbQ66kyoBlzCYmYuREwJ04IxlaFneiFTNhKfIvH9ZPxToMK1R3QpjBlZWh4QLCVNpVUWEyu9ZKqDl4vhUQtCupYwgRCF6xSAULETHKyUK2orGvTKKLSowoF68HKELQF1VB651ihAiULiHKwPVdUSoUz5f+1OrOIojhSn/AFVH/wDiFiHLV/tKqTjY+7SpjzzO/wD0smQky5DjwHNNl0OPNcVgKWWQJK9Kk4rgKhCMrocV0qKhAnBO7bPxD3p+s3QMOb+JvvC04KCRaNx0JxH+GI4VHeoafiVom4lZDoaZp1ANzgfNv5LQZlrx7xQmTpjEYld+lJb1i51qLSVqGgxi79JSoVSrWVCpRExqKllxm0ICFbUshiYKpIJs8aWQkHUGD4KYevLyIs8SuTK8vKiEep5rnVLy8qISFJQfZeXlaIfIP2gtJx9Qx9mnw/y2rOtwjzo31HzXF5IlyGuA44dw3eo+a4aJXV5AWVlq7C8vKiHF4FeXlZCbDcHmtISvLyCZDT9CapmsOTD6uC1DzZeXloxfEXLkrDlNrgvLycAi1kKQevLyEIm59lHrCVxeVpF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22222" name="AutoShape 14" descr="data:image/jpg;base64,/9j/4AAQSkZJRgABAQAAAQABAAD/2wCEAAkGBhQSERUUExQUFRUWGBgYFxcXGBcXGBcWFxcXFxUXFRUYHSYeFxwjHRcXHy8gIycpLCwsFR4xNTAqNSYrLCkBCQoKDgwOGg8PGiwkHyQqLCwsKSkpLCwsLCwsLCwsLCwsLCwsLCksLCwsKSkpLCwsLCwsKSksLCwpLCwpLCwsLP/AABEIAPcAzAMBIgACEQEDEQH/xAAbAAACAwEBAQAAAAAAAAAAAAAEBQIDBgEAB//EAEYQAAEDAgMEBwQHBgQFBQAAAAEAAhEDIQQSMQVBUWEGEyJxgZGhMrHB0RQjQlJy4fAHYnOCorIkU5LxFTODo9IWNGOzwv/EABoBAAIDAQEAAAAAAAAAAAAAAAIDAAEEBQb/xAAsEQACAgEDAwMCBgMAAAAAAAAAAQIRAxIhMQRBURMiMhRxQmGBkaHwM7HB/9oADAMBAAIRAxEAPwDN16DKhLh5BTwbmCxXKdANNjEblVVYLjfr3Lu8nNJYzB3lhO7w4o7Z2JeBlc3PpMXgJTRrOa4bwU8wrXA56bN2hOqqXBcRjhsQCMobEbiIVtIHLftFL31nFwFQZBr3+ITrDY6kBAgmyRJUMRDCPfMNEDh705wFRzpkeaT7Q2gchIGUi4Kt2ftYvZmF908DvCVKLasNNJmgpkxrcKmrUZo+FRh9oh19SNfz4Jk2q1zdBccElqhnIva5jYiI53RT2gt7I3WhKK+DAqAkw0k2V2HpPDoD5ZG/UHRE1+YFhtE/ePh81a4tgmbRcG6lSoNMBxk8fyXcFs1rBBfnubnhwQWgwCjhqbXOcZId2hytcAcLKvFYJrO1Tc9hcZ9qR4Dcidp7KktLHAQ4ExvG8Dhqu4nYwLRle5uXhB8DKNS72A4/kVvwstIfLwb7wfQpW1uHpuyGm1hN+Mm+8yiMJi6js0ua4NdFgc0RMO4GNyHrYfDVHglz5BMAuiHW3RO5Miq2f8ANlWK2TScZY5zXC/BonkgMZVYWim7K50RIkQf1dOTsWm67H5CdSDN+fFIukGDNEAF7XtOlgHTrKdBpurFyVKzmC64s7LgQJntSRHAeHqjKTczXZnVGnKPanXkYskvR/FvLnhkkxmgD2oIEctUz+muJLajhTJi1iSZi/wAkySdgRexVhtoFk0nw8GwfO6+pI9yc4XCYeqwdp0j7ri0T4JTtAGk8OMVKe8CPAiUMyoypXBDhTY64MhpJ5Cd9lTVq0WpVsCbXouY5zGlzhqCZkjzuE02KWuogveQRIjrIsDa0pvjMM2k0EMD3wRN3SBxlLcPtGnlH1UHeANDv1U1ao8FONMzeJLXSRZ0koUML9Ddc6vtSN2vFWZwPZAE6/mmpURled7De4/WiJwe2nixMjhyVZfa6HbDXX/XgrpNblXQ+wuNZUPaEkG1ifdquVGBrjBLXC99L7o3aqrZuPptBM5eMIirWZXOVrSXcbacZ+aVVMO9jrMS5wDS45iRc6Qn2zcAIymSeI7I8llMKH0ndthLgd6ejbj8odli8ZdDEbuKDJF8IKLXcefRywmHC+43UgKjZsCN0JZjMK2u2Q9zXd/lI0UqOxakdmvcaWm/MTdIpd2MvwE43EvsBTl27hO65VWzdm1y76xxjgImTwPBUYV1frSx+XMLjWCOITdhrA9ljc0TLjIngI0UftVKiLfcx/SvaT8NV6rrHBpAc8N9sZicrAQd8T4obZXSmiwMcX1WMcSA4hxgj2pieXEWS7b+JfUxuIJu7NB4dgZIHKy9sii6qCxzAYdmYC0DWMwLgY4W71yc0tUm2aoqkfQfpFatRLmASC5gc0j2mOLTbgdfFL6/SStRkVabhukSWnhdC4PaNUUppA9W59QjLu+sIFuENXtoipVp9p7mtfq0jLAHj2h6ldXp43CLkZMjqToKwW0YqHMGhlRuYFpuIAE/vFWUNlUi9xqZqs6EzI7gNO9Kdk0X0ycjGVOYuSOU6dyPxW0YMlzqLvuuYQDyB05J7jv7Rae24DtJxoVyGvlmWwmHNtbNa/fyVbsf17IqNLmiCCCATHEaqvaG1esgPbAtng3PJrtwWibgcNVpjqqTGviQR2XgkcRqjb0pWgFu3RnGUS2t1tJuZo1bImPwzKe4aq6qzM1gDjpOsDSfVJaXXCoQ4gOZpmjSN5G73Stbsmr2NJ7rDwI181WV0rLgrM3tSg9kucWvDgQSLFrjuy8FOnhG9QDALy2LACRungmHS/CSzNuEHutrzSLZWExNSIc5oF2zYGd8b7oou4XZUtpUajZuHqsDetabA6kEzHIpVtDFtZUcMjQTc9qLlMKG1KlIZKtywGXaiOZ4n4pDi6VKq8vzRmvEE/FLgndv+ApNVsZ6rhIMtNx81TN7q2tVIP671a6iCJlpJEiN/dMJ080Mda2UoOXxQK9kb1zKrhTqZcz6VPKCRLajgYHKCPVX0dmtqiaBJI1pugGP3XWB7vekw63DJ1dfcOWCa3oGp1oIsPFMOsqMlzTE7h812nshxpyGZ/wABBIPMA8lXSwNWCOrq3t7LgPOE71IS4a/cXpkuwRmq1CC4PIA0ARoqBpYXSWOEADUHg4hF7L2XUDJL3A8IEad8lU4vB1BUDiwNyn2s0NcTpImb/BJeWHlfuHol4G+HLYDmwRoROnNEVHOZ2mMJDiBbdzgpfgMQCYc3IWiSQIBI1Egz5plW6TMazstkcSfeBosM+pxrvZoWOQn2nt0lzWgFrgRc/dOt1bVxtageszNfTtYGTPPhdV4npBmIENbOlrEndM2QFZ77xAEQ4AWju0nmp9Zirgr0Z2YnEY9xqvq6kmXeLiZ9U/2P0nf9HrEU7sYXA7gDYSe8iF3BdH2l+XKRe5J4aQFptmdHqYpVKOVwa+Q4yM26IMaCBHiuVKSNaRLYdJzaDGNqtYQABmiCYMmeZBQPSLZz6eR3WNc3jvvxGkc0bR2XRc1jTn0zi4Dsjni39UqOL6HOdZlUkAyGut7reK6/TdTiSinKvuv+mPNim26RHY+3CDlIknQNgd/cE1xHSGi0HrKRBGhIzCeG+FnGtqYVzhWYQPski2kmKmh8CuY/GOxDQ9sh0hrWgAgjfJ1O5bdEZO1x5TM+tpV3DNm4lheQKYykuExOYEyGhxFu5O8DhaAHYa1uu+6zmLwYw7WAAufAcSXQ2Zv4yiNkUHvcA9xYXy4NAmRcE93NXONq0yRbTqjz9nCnUqPzh4IJaCct+fLVMKO03uZ2WO60mCGkFrdL6gZYPFV7Q6JBlN7xVJgE338hNhdQwGxyxsgvk/aO4xbKBznVVcZK7slSTL62z6xpEteDuyuIcAN7YLbnX5rP4DHPa67oyW0MayW8EdWx9Sk7thzWuPaDjmaTpLDx/dKv2LVpXD2tc45u1BEydDYCYhEvbF2C92qObXxg6uAxrmvAJcxwmQQYO/SxSUBhu0OaOAM+qZ7WxQbDqTAAczTA1sOGqUYfBVC2W0XOB33+CZBVEGTtgOMdmgi2nLQR8EKMIRJaSybnKYBPEi4J5wnFSm2oPZAjhqoswLmGQHRG8SpJRkqkg1adpiodcz2Kw7ixp000jzhddiMQ5pmsy+oyEaab7fmmFVrSOB9VFtGD7gfmsz6PA/wjPXyeRfs3aL2VHU3wJuCCYJI+PvlNv+NupkTppyM7nD9eCB23gg9mdg7TdeY3+WvmhcFjOsaWu9oa8xxHxXG6nB6c67G7HPVGx/Uxjoz0XQftMNwfy9QrMP0j6wGnVEZgQWm9uLSs+czLs8vkV1uOZVs/su52WbSMsuqbRqYd5g52Hje3KdR3o/C7TZWgsdB4fL5JTVBAh127jvCV18OWuDmGJ8u9FVlG5NBrgQ/uMW9ERgKuRuV5DhMB2kjdm4O3c1ltm9JnsIbVaHD96/kQtDh9s4fL92dQLjnqgaLCWup5xBiLXG7dB5JvRyge0MxEWEEnSYnx8Vk6tXDF0gu8yAmeHxUvGQNYPvOiT+ET6nyQMsd/8PgscDrTfTH8oY4f2eqaU6sGb6pMawD6UOkl7t//AMb51TOu/sN/E0e/8kLLLsbiaZc5pBvqARBkTcG2nFBtZRaIpMAMXjsk8yBbyCV7TxLuteGtiHEFxj+kam29V1cc2k0nMBzMyU2M5R+LoBpPlBn0RheHh1QOHGHDjaVJ+0Guc2SSWz2xlvO4W9yS4es6oC55yU9zftP/ABncOQXqu1mNIAudwFz4DRqf9Tlf4v8AQHpQ8D6niGkHMXEWMEaweM2QO0OkzWRLXADeDB7tI80vp1XOu63IG3id6G2bs4Y3FMa8Z6VIPcWmYcYytzRqJI8GlFHNlm0rKcIrsUVukj3vzNqZBNhNx4jVKX0KQeKjngkOzdqoS214IeTvgxC+i4boPgiZqYaiSdQA5uW2gAdBV9HonhWGcPSY0i0gNHjJv6p7wNyuUv1A1pLZGIp4itUGemwvZxhxYLyIdDM/8k84TrZu3W06Ybl0njrPIrX4qnkbGaJEdoy3ukD9SsozoVVcXHMz2jEF8a7oFlv6dRjFqT/dmbLqu4oz2JqBlR7ACAHEA8ptddwlVxMOzROg+SHxlYdY+bnM6PMroxpAFrcRu8VvrYRe41GBzHsgDcXOmT4Ierswl8OcBG8DXkFTQ2u+8Sb23oitji/UD3HxQVJMO0yo4TKRlqN8JB8jZINqbMyuz0j/ACyAQd8bo/XBMqj73sEww+Da4QGgnidP90GXDHIqmSE3F+0yAbWP2T3lzR8VM7DxD9GtJ3AVGz4XWrqbFaBmJIHMQJVOBqta6XiQNDFlm+hxVtf9/Qd9RNPdIyP0ytQOSo1wP3Xgg+E/BWf8Ua+BlIJIHKZX0B/VvpkkNLCPYcA6/AA6eCzuK6LUXA1KGdmQZ3NPaZAuYzdoacSFjydG1vEfHOnsylmHBa2YN1XU2c1tQgyGnQg2EgekomgZDB+96XTDGYOajmHeBH+kFc6zQLGdH5u2Xj8V/Eao3ZlOkHhrmAOmAXl2V3KZ7J77Idmak+JIG4/NaGhSFUdsAu+8NeU7nePmhkyI9iaTW4ihAy3Mi0iWneDBHetTix9UOTmH1WR2lRcyvQBuBAG+0i19NTbdxWuqmaBI/d/ub80t9gkZTbu1MteqxgLnhwncBLWntONhqklbadKkc1Z4qPGjGXa3/wAjzR/SToXiMTi6z2va2mSwwXGf+WwHsAcQdSp7M/ZvhwPrn1nO4DsM9AXH/UtmPppSSYqWSKZncV0odVs1sN4zeFVT2o1ugI5zdfQcJ0DwNoo9ZO81apAI/mR1foNgg0j6LSB3GXnzl9036VrawPUR8+pbXzgtbMkekwY8/VbbodsxtJuepaYmHWE6Agax7yV7D7EwwpuNOjSYYLSWsaDrftHtCeR3J3svD0A1haY4TcbxBHwWnH06x23yKlk1bIu2g5oacriDF53gbyCh8Ltim4EAAEGCdL7p4ru18L1xyAgPymHAXLJu111U3Z+IpzBa4Oy2mMoFp59y0JLTvyLbd7BeKxhdSLQ01LXgEeRhRp7WEDtjwi3LVdw9c1KZNRp3gt7jEmDeVlK+AaHEMnLO935IoQUtmVKbW6M1iqwL3yJ7To8zCr60DmFB1ad35qTascwujRkssw9RsyZ8LKWeSY05/NVOcIsFAVD4cFKJYTSZmBzSisOXtHZjkd4QZqgiA2FOhjSLaoWmwky6vip9pxJ4GTHmq6mJEQJPEEfJX4ig4wSwcrXUXUAB2gBItGhvcKlRHYNRJJgTl5XhMdobSmm4AEdkib3Bb7kPgm3jNlB38k02phGfRqhzkuDOyC61yBoO9JztKLvww8SbaM9gx2qY7ynG2DlrZvutpuP4cgBSjZt6o4Bqc7QqAYpmb2Xsaw+LV5dvc6xeKLaoAMHvCupYR1I5ZkW8PmEpwLnUqjqTtWn0my1VWkXXF9O9A9i0JtsVPrKPe3+8LWVG/wCGdeRAPk4FYzbc9azW0f3MPxWxpGaFQfuH0/2VPsWiNUvDswBLYbob6CbLpxrXHI5pgiSToPmVZinVAKYYDDhc2MInA7HAkls5jOvxXbwyXpRb8GGaeppAFDLRswtDdwJvx14JoxmbtP8AAAaTxnX0V9TYrC27GHfBAMRoha216dMEPtu36nu0Rt6uCVp5BabAKttHWMttyvoFfVwLMwAgj7kwAe5UYDE5gJdxmZvGkjcrqWKaS6W9oRMgW4QfWyJ3YKoW/QizEOh7QXNEM0s0x5iU7q3YRmmRu3fNAYvHUy2Xdpw9m3aF/mQgcGMWCZDGtJ0J0HcNQiact2CmouhthcGymILSeLrGb2kAaJTtLZFA1CctQTqGi0rQUIiTqRc7vBD1nNnd5IIzaYcopo+RuqTqFUF6F0LsHPs5CtpU96hmU2OUIi01yTAAIXTHOeQVdNl5FlY986nu3IS7C6VY77x5qrEYkxBGpmfkr8DEX8UQdoMAgsDuJj3JfD4D7cgVKrIAyA7gbT5qO06xp4d3WAtBiCdBLgeFyYRQpuPaaxwHdYdwUKuGbiQKdcuDXERfLBGl/JLyx1QaXgKDqSbAuj9Rr3ucDaBu+BTDb7ZII1DWEeE/JZrYdOq1zw15YWktiARLT2g5pHH3LRMxJq5S7LIaGuy+yS0uAI4SItuXmJKmdYntUjJh8U25IyVBoezpPe2I/CVo9k1A5oc0yCLFIOj4FSnWw7h2ozMniLtj+pv8wUNh7R6h8OnI4/6Xce7j5pcl2CQf0np/WMP7vqCPktVhr0nx913uKQdKWyGnk/ygH4FaLZxlhjg71BQPhBFFSoYoxOl2jfzlMsBjQCQ7MOR+d0BQoB1JhzAOAIbOm46HejMjzcNaba5hfzXYwU8UV/eTFO1NjVuJaQLpZtGgHE5WTe8ZQY366pRs6xe93WNBNwYAadLR3TPNPWi05DBGpue+NU7ToewOrUjN4rEtp12NpuZTEw8Ft5O87p3eKc9UHlsiXNuAezfS0ICjSzjOHkgTBi5yncI9SrRjHOcOyM+gIPvT5K+BS2DsbTaYcWSYIPGN47koo1XZ+y98D7JAIA5zdF4yMrS47xIHrMahKqdBnWF1IgD7VyL/AGd6kFsVN7jvCYh7D2hLI3Aw3w4dyvfVJPZBjkAR5pThcW8sDS8lrgYdAnfr80bRytaBndpuKCUaDUj5W+zj3n3lSY8G0KsLsrr0YTrqRG4hQVrqxOpUAoUWUGSYUxQ7W8id29VAIrBYnI4H9CULvsWix1MtjKCL3B3I9+zHEZhB32PpEKrD49ocS4Zju/LmrhjpqNDczGxeADfeYSnqGKi7A44lwplgBGpmABujim7NmtpMm7o5TrqRvm6XVKAY0vaWuJvJt4FNNnYw1qZggbjbTunULPPyuB0PDMJtum2pjaoJJDcvicjbuA1V+BdaNPhCjiaMYvEfxI8A1oHuUqbMpniuBl+bOhHhFn0o0K7KzbQb90pttXBsLutYJpVZcI+y77bfA+hQGKw2dsi4Pv5o/ojXFRlTCvIlwlk7nj2b89Ep8WGvBzFAikGF2YBtQtJ1AFN3Z5jgtZsEbjPJZDEtIJY4QRTrA/6CtrsOlMEGZSpLYJEdnYUupsNobMg77CPcrqeIeA8hgaJsMwEgb7WCGwsnDnL94+inS2fLILnOO+HWjhC63S16Sv8Au5ky/PYEbhsRWuRTa2ZyySXAG02i+qvq41zSRMxqIJ8oRQJIDWzbeZ9yhiaZEA+zviZ8Fr1W9xNeAfYVckOJOrjAP58UZjXgNnsjfp+roCzHOyNIEczfeY0QlR5e3tO/W6Aj0XKwdVKgPaO0Q4ltMOnuN+KlsdpNiwdmQeZ3ZmnfzXMTVbTLcsFwvx7yVSyqX5nb9wnh71or20hF+62NH41zQBABm4GnkEDjNqjOZB8IC4wuPtAkmxmAB3AIevijmIEQLKowVluToyhprmRXALuRbRBRC9CtLFzIoUQDVMLwapZVCHg1HYarlYYnOdDwG9BtCJBMWHjv8kEgkxjshuckPaHjmd/LieaPqP6qS1r+5okRwSnCPywS2eWiaN2qCwkET92N+7vWea3HRaozO2sUevD2AdpgL2n7zcw17mtGingMQ2t2QQKljkcQHRE9nc7wlS2nQPXtmCTTkxpJLzHog6mEa6LbqXnMeC4HU16sqOli3grG9LsktMge5CY6i6m8VGWIvbf4qDsbVpE5garWuLeD2jUdr7Y77806wNejXBZmv902e3gQ3eO6yzcbjADbu1S7JXaM+ZjmPGk5mOZmB43B7wVodh9LmsDXPo4hrWgZ35A5rAIBc4tcTlHGNEixezDTZUafZFwRoSd4W56PZRTbJaGkQcx7Jm2XxnTfKB8BLkr2VjKZD6QewvDiSwOGbJMZomYki/NGSGzG/WboPZGxcPRzOo0iwuGU5xldDHOtG4TfnDUTUfe3uXU6WNY0Zsr9xH6QWSQNeP6lD167zfsniBqrqhB1KFLCAba6X0WyKRnbZX9LcOzl/R9yHdhiXaADkfjvTAUjGsHz9VxlABM1JcANXyK6WzAQTG/UlXmiKYtb3n5I6oYHFCsi8geZsi1Ng6UgZx5K+ngmxJaDPFX4ehB0E7p0VFYEk38tFd3si6MLkUu9EmnzUeqW2zO0USuFqudTVZbCsEhlXYUguwoURVtOygGq5tTiqZaOtN+PJEDuyzrAsY5KqjSLnANaXEmABvO660NDotX6tznAsi2Qglzt9oSZzjHljIxcuDLbTr5qwN7MA8mvlVuEEd1H1IKntSiWViHAg9WDfmwkW8VXW9of9D4LznUb5Zfc6uL4IYbRpdmu7hUPq38kPjdkh728TSc4O3gt4EXBRe0LU8T/ABfgr6dOalH+HU9yy2OF9XEVxSLesNRpoteA4S6ZAcM+vHWVqOhm0MO6oxtxXiQKhl0bzSuW8fZvrI3pLs5k9WNxwtT0cfyUsJgG1GUJkTQqgOBhzSx7XNc125w3HcqZEb/FGHGOJ95Q6owG0BVae21z2OcypGoeCfaG4kQfFESut0/+NGXJ8mQDFLqFe1q85PsXRQ5gAQtR/JE1DO5QLOSNAMCdv4qoDSx5o9zAoZeCNSAooLbSTfhy71C2+Z8ESKa6QrslGSwmGzOOYR2TBPHiiMJshrmZpJMTA77Be2JBFQRctsffqp1MX1DcrXyTY20iLQnybtpcgJKrYsxdLK6C3Jy9yFc1N9qBz6TahbfQu5bkpIToO0KnsyshdaF3q10MTBZMUhuKdbD6LOrXfLWXHAkxYidycbB2fTazc4uvcAxYWHBaOi2BrC52bqmtom7F06e8ieGw7WNADQIjTkmHXAhAmoNxQuExL5IdxMG1xuXOpvc23Wx896fOH0+tG6m0f9lnzSXEmHnvo+jQUw6a1P8AHYk8Gj/66YQGIHbP46Y8qYWKfIaGm0z9Vif4vw/NENdFTDR9149GoPaM9Vif4xV5P1mF/n/taldgjuyH9rD86NYf1fmURsV8tw3diG+lMobZV3YT8NVv9QVuwPYwv8SsPNrELLRs8PRGUQAMwDjAAlzgCSY1J4q9uHUMBelTP7jfcESF2cb9i+yMcluznVQuOC6XrzURRS5VuBRTiF6QjTBoGbS4rvV8lcSvKrIkUilxUhTVoC9Cll0fOcG/I4OPHwhTNNrySSQLwN6POFBOi9TwgG6e9dHUuTHpfBZsytmYQ8gCPgNQhq1OmGdkXJsTPiSEWKIiIhHbP2Q2oCXAwNAPekuSjuMUXLYytSkuU2Dv9y+h7O2JSplzsogjQidOR0R1XAU3+1TYf5QhfWJPgL6VvuYnYWz6jn9nSLid3wWubQqWECN958l3BbJbRJLJg8TpfQJg53BZM2bXK0aMWLSqYvqYKo10/ZjiPcuUnSbph1hNkK9kOStV8jNJ8s6Xv/xmK5W/pphC4h31h/it9GBXdJ//AHWL/ER/U0fBV12TX/63uasE+RqD9pvHV4n+K73q10Z8J/N/Y1DbSZ9ViZ/zne8hE5vrcJwl39rUkI9sZ8OwlvtVv7mqWx6vZoRurv8A7PyKqwAvhY/zK/8Ac35LuxqZyUDwxTgf9FX5KiG52dekyNwjyJHwRrWoXZrSGRwc8f1uRjKZOgXWxy9i+xnkt2Sp0iTABJ5KFdjmmHAtPO3+6c4HstAJlMcodEgGLhT1NyaDJN7l1rE42rge0HMbrrHHjyXBskZJLu13W7vzR60DoYr6sL2RE18MRpcb7aKlSyqIZF3q1IFdlSyzCsxjDrKtY9u4qvC7NBdc29ysxWDLSA0kxxXQbjdIxpSq2EU6Gtk02diIEEaEJK1xi8o7CVEjIth2N7mkY4EWUmVksw1dFsqALE1RrTDhESqZUesBFl5+iEsk1y9KixfP9ofthZTcRTwz3FpIJqVGsEtMGzA4nTiFVkFPSDtYjEuG+pH/AHT8l0U/rweNZ4HqFmf/AFRUc5ziymczg4g5tQ4uiQRaSmdL9o1ZtxRw4IcXWYR2iInUnW+tzrIsskk2w0PNr0PqMSYP/Pd/e7epUWw/Bm/tO/tas/tD9oletQNGoykQSHFwzBxdJMwDlEydBvQdTpfULWDq2DqyS0gum4Av5eqDRItmwweFc12GBB/51caHjf3IjAU8rByxfxqhIKf7WsSMs06TsvEm/ZIudRxtCrq/tLe8HNhKE5g+WuqMOcfaIFjN5tv8UPpzLtH1jZzbO/G/1IPxRrHQvmuw/wBpT3l84dgEgkNqOm4i0tI+z+a1mx+ldPEP6trajXwTDg0tga9prj6gLZja0pPkW0aWniEbRxBiyUtciqFZMZQ1p4i1xJUatYxEIZtdefiEJCVSkC1dZs6m5uhB4yoMrqNSp5K0yUVu2WB9seXxRWGwVPLds96EBuExw77eKtyZVIwBw0GQpCmig2V7q07WDpA3tUSzkEW6momkr1laSDHIlj1UyirWsQtoJIvZWgoo1ZAQELwrwlhCjp10ufgKdJ1NlN7qj3Dt5oGRodMNIJuRvXxCvXzOJMSSTv1Jk6nmvoH7X8XJwzeArO8+rHwK+blKlyEgym6G/kPkpU2FxgR5N+S5RdEIujWjySywQzw9G/JeA/UN+Svr1pAVIeoQ5Hd5D5LuX9QF5rlMO1UKDNjVCKjRMB2theAYWt2NtX6PW6wNDrEQSRraZErHYB/1jO/4FPc6F82EfW9mbQ66kyoBlzCYmYuREwJ04IxlaFneiFTNhKfIvH9ZPxToMK1R3QpjBlZWh4QLCVNpVUWEyu9ZKqDl4vhUQtCupYwgRCF6xSAULETHKyUK2orGvTKKLSowoF68HKELQF1VB651ihAiULiHKwPVdUSoUz5f+1OrOIojhSn/AFVH/wDiFiHLV/tKqTjY+7SpjzzO/wD0smQky5DjwHNNl0OPNcVgKWWQJK9Kk4rgKhCMrocV0qKhAnBO7bPxD3p+s3QMOb+JvvC04KCRaNx0JxH+GI4VHeoafiVom4lZDoaZp1ANzgfNv5LQZlrx7xQmTpjEYld+lJb1i51qLSVqGgxi79JSoVSrWVCpRExqKllxm0ICFbUshiYKpIJs8aWQkHUGD4KYevLyIs8SuTK8vKiEep5rnVLy8qISFJQfZeXlaIfIP2gtJx9Qx9mnw/y2rOtwjzo31HzXF5IlyGuA44dw3eo+a4aJXV5AWVlq7C8vKiHF4FeXlZCbDcHmtISvLyCZDT9CapmsOTD6uC1DzZeXloxfEXLkrDlNrgvLycAi1kKQevLyEIm59lHrCVxeVpF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22224" name="AutoShape 16" descr="data:image/jpg;base64,/9j/4AAQSkZJRgABAQAAAQABAAD/2wCEAAkGBhQSERUUExQUFRUWGBgYFxcXGBcXGBcWFxcXFxUXFRUYHSYeFxwjHRcXHy8gIycpLCwsFR4xNTAqNSYrLCkBCQoKDgwOGg8PGiwkHyQqLCwsKSkpLCwsLCwsLCwsLCwsLCwsLCksLCwsKSkpLCwsLCwsKSksLCwpLCwpLCwsLP/AABEIAPcAzAMBIgACEQEDEQH/xAAbAAACAwEBAQAAAAAAAAAAAAAEBQIDBgEAB//EAEYQAAEDAgMEBwQHBgQFBQAAAAEAAhEDIQQSMQVBUWEGEyJxgZGhMrHB0RQjQlJy4fAHYnOCorIkU5LxFTODo9IWNGOzwv/EABoBAAIDAQEAAAAAAAAAAAAAAAIDAAEEBQb/xAAsEQACAgEDAwMCBgMAAAAAAAAAAQIRAxIhMQRBURMiMhRxQmGBkaHwM7HB/9oADAMBAAIRAxEAPwDN16DKhLh5BTwbmCxXKdANNjEblVVYLjfr3Lu8nNJYzB3lhO7w4o7Z2JeBlc3PpMXgJTRrOa4bwU8wrXA56bN2hOqqXBcRjhsQCMobEbiIVtIHLftFL31nFwFQZBr3+ITrDY6kBAgmyRJUMRDCPfMNEDh705wFRzpkeaT7Q2gchIGUi4Kt2ftYvZmF908DvCVKLasNNJmgpkxrcKmrUZo+FRh9oh19SNfz4Jk2q1zdBccElqhnIva5jYiI53RT2gt7I3WhKK+DAqAkw0k2V2HpPDoD5ZG/UHRE1+YFhtE/ePh81a4tgmbRcG6lSoNMBxk8fyXcFs1rBBfnubnhwQWgwCjhqbXOcZId2hytcAcLKvFYJrO1Tc9hcZ9qR4Dcidp7KktLHAQ4ExvG8Dhqu4nYwLRle5uXhB8DKNS72A4/kVvwstIfLwb7wfQpW1uHpuyGm1hN+Mm+8yiMJi6js0ua4NdFgc0RMO4GNyHrYfDVHglz5BMAuiHW3RO5Miq2f8ANlWK2TScZY5zXC/BonkgMZVYWim7K50RIkQf1dOTsWm67H5CdSDN+fFIukGDNEAF7XtOlgHTrKdBpurFyVKzmC64s7LgQJntSRHAeHqjKTczXZnVGnKPanXkYskvR/FvLnhkkxmgD2oIEctUz+muJLajhTJi1iSZi/wAkySdgRexVhtoFk0nw8GwfO6+pI9yc4XCYeqwdp0j7ri0T4JTtAGk8OMVKe8CPAiUMyoypXBDhTY64MhpJ5Cd9lTVq0WpVsCbXouY5zGlzhqCZkjzuE02KWuogveQRIjrIsDa0pvjMM2k0EMD3wRN3SBxlLcPtGnlH1UHeANDv1U1ao8FONMzeJLXSRZ0koUML9Ddc6vtSN2vFWZwPZAE6/mmpURled7De4/WiJwe2nixMjhyVZfa6HbDXX/XgrpNblXQ+wuNZUPaEkG1ifdquVGBrjBLXC99L7o3aqrZuPptBM5eMIirWZXOVrSXcbacZ+aVVMO9jrMS5wDS45iRc6Qn2zcAIymSeI7I8llMKH0ndthLgd6ejbj8odli8ZdDEbuKDJF8IKLXcefRywmHC+43UgKjZsCN0JZjMK2u2Q9zXd/lI0UqOxakdmvcaWm/MTdIpd2MvwE43EvsBTl27hO65VWzdm1y76xxjgImTwPBUYV1frSx+XMLjWCOITdhrA9ljc0TLjIngI0UftVKiLfcx/SvaT8NV6rrHBpAc8N9sZicrAQd8T4obZXSmiwMcX1WMcSA4hxgj2pieXEWS7b+JfUxuIJu7NB4dgZIHKy9sii6qCxzAYdmYC0DWMwLgY4W71yc0tUm2aoqkfQfpFatRLmASC5gc0j2mOLTbgdfFL6/SStRkVabhukSWnhdC4PaNUUppA9W59QjLu+sIFuENXtoipVp9p7mtfq0jLAHj2h6ldXp43CLkZMjqToKwW0YqHMGhlRuYFpuIAE/vFWUNlUi9xqZqs6EzI7gNO9Kdk0X0ycjGVOYuSOU6dyPxW0YMlzqLvuuYQDyB05J7jv7Rae24DtJxoVyGvlmWwmHNtbNa/fyVbsf17IqNLmiCCCATHEaqvaG1esgPbAtng3PJrtwWibgcNVpjqqTGviQR2XgkcRqjb0pWgFu3RnGUS2t1tJuZo1bImPwzKe4aq6qzM1gDjpOsDSfVJaXXCoQ4gOZpmjSN5G73Stbsmr2NJ7rDwI181WV0rLgrM3tSg9kucWvDgQSLFrjuy8FOnhG9QDALy2LACRungmHS/CSzNuEHutrzSLZWExNSIc5oF2zYGd8b7oou4XZUtpUajZuHqsDetabA6kEzHIpVtDFtZUcMjQTc9qLlMKG1KlIZKtywGXaiOZ4n4pDi6VKq8vzRmvEE/FLgndv+ApNVsZ6rhIMtNx81TN7q2tVIP671a6iCJlpJEiN/dMJ080Mda2UoOXxQK9kb1zKrhTqZcz6VPKCRLajgYHKCPVX0dmtqiaBJI1pugGP3XWB7vekw63DJ1dfcOWCa3oGp1oIsPFMOsqMlzTE7h812nshxpyGZ/wABBIPMA8lXSwNWCOrq3t7LgPOE71IS4a/cXpkuwRmq1CC4PIA0ARoqBpYXSWOEADUHg4hF7L2XUDJL3A8IEad8lU4vB1BUDiwNyn2s0NcTpImb/BJeWHlfuHol4G+HLYDmwRoROnNEVHOZ2mMJDiBbdzgpfgMQCYc3IWiSQIBI1Egz5plW6TMazstkcSfeBosM+pxrvZoWOQn2nt0lzWgFrgRc/dOt1bVxtageszNfTtYGTPPhdV4npBmIENbOlrEndM2QFZ77xAEQ4AWju0nmp9Zirgr0Z2YnEY9xqvq6kmXeLiZ9U/2P0nf9HrEU7sYXA7gDYSe8iF3BdH2l+XKRe5J4aQFptmdHqYpVKOVwa+Q4yM26IMaCBHiuVKSNaRLYdJzaDGNqtYQABmiCYMmeZBQPSLZz6eR3WNc3jvvxGkc0bR2XRc1jTn0zi4Dsjni39UqOL6HOdZlUkAyGut7reK6/TdTiSinKvuv+mPNim26RHY+3CDlIknQNgd/cE1xHSGi0HrKRBGhIzCeG+FnGtqYVzhWYQPski2kmKmh8CuY/GOxDQ9sh0hrWgAgjfJ1O5bdEZO1x5TM+tpV3DNm4lheQKYykuExOYEyGhxFu5O8DhaAHYa1uu+6zmLwYw7WAAufAcSXQ2Zv4yiNkUHvcA9xYXy4NAmRcE93NXONq0yRbTqjz9nCnUqPzh4IJaCct+fLVMKO03uZ2WO60mCGkFrdL6gZYPFV7Q6JBlN7xVJgE338hNhdQwGxyxsgvk/aO4xbKBznVVcZK7slSTL62z6xpEteDuyuIcAN7YLbnX5rP4DHPa67oyW0MayW8EdWx9Sk7thzWuPaDjmaTpLDx/dKv2LVpXD2tc45u1BEydDYCYhEvbF2C92qObXxg6uAxrmvAJcxwmQQYO/SxSUBhu0OaOAM+qZ7WxQbDqTAAczTA1sOGqUYfBVC2W0XOB33+CZBVEGTtgOMdmgi2nLQR8EKMIRJaSybnKYBPEi4J5wnFSm2oPZAjhqoswLmGQHRG8SpJRkqkg1adpiodcz2Kw7ixp000jzhddiMQ5pmsy+oyEaab7fmmFVrSOB9VFtGD7gfmsz6PA/wjPXyeRfs3aL2VHU3wJuCCYJI+PvlNv+NupkTppyM7nD9eCB23gg9mdg7TdeY3+WvmhcFjOsaWu9oa8xxHxXG6nB6c67G7HPVGx/Uxjoz0XQftMNwfy9QrMP0j6wGnVEZgQWm9uLSs+czLs8vkV1uOZVs/su52WbSMsuqbRqYd5g52Hje3KdR3o/C7TZWgsdB4fL5JTVBAh127jvCV18OWuDmGJ8u9FVlG5NBrgQ/uMW9ERgKuRuV5DhMB2kjdm4O3c1ltm9JnsIbVaHD96/kQtDh9s4fL92dQLjnqgaLCWup5xBiLXG7dB5JvRyge0MxEWEEnSYnx8Vk6tXDF0gu8yAmeHxUvGQNYPvOiT+ET6nyQMsd/8PgscDrTfTH8oY4f2eqaU6sGb6pMawD6UOkl7t//AMb51TOu/sN/E0e/8kLLLsbiaZc5pBvqARBkTcG2nFBtZRaIpMAMXjsk8yBbyCV7TxLuteGtiHEFxj+kam29V1cc2k0nMBzMyU2M5R+LoBpPlBn0RheHh1QOHGHDjaVJ+0Guc2SSWz2xlvO4W9yS4es6oC55yU9zftP/ABncOQXqu1mNIAudwFz4DRqf9Tlf4v8AQHpQ8D6niGkHMXEWMEaweM2QO0OkzWRLXADeDB7tI80vp1XOu63IG3id6G2bs4Y3FMa8Z6VIPcWmYcYytzRqJI8GlFHNlm0rKcIrsUVukj3vzNqZBNhNx4jVKX0KQeKjngkOzdqoS214IeTvgxC+i4boPgiZqYaiSdQA5uW2gAdBV9HonhWGcPSY0i0gNHjJv6p7wNyuUv1A1pLZGIp4itUGemwvZxhxYLyIdDM/8k84TrZu3W06Ybl0njrPIrX4qnkbGaJEdoy3ukD9SsozoVVcXHMz2jEF8a7oFlv6dRjFqT/dmbLqu4oz2JqBlR7ACAHEA8ptddwlVxMOzROg+SHxlYdY+bnM6PMroxpAFrcRu8VvrYRe41GBzHsgDcXOmT4Ierswl8OcBG8DXkFTQ2u+8Sb23oitji/UD3HxQVJMO0yo4TKRlqN8JB8jZINqbMyuz0j/ACyAQd8bo/XBMqj73sEww+Da4QGgnidP90GXDHIqmSE3F+0yAbWP2T3lzR8VM7DxD9GtJ3AVGz4XWrqbFaBmJIHMQJVOBqta6XiQNDFlm+hxVtf9/Qd9RNPdIyP0ytQOSo1wP3Xgg+E/BWf8Ua+BlIJIHKZX0B/VvpkkNLCPYcA6/AA6eCzuK6LUXA1KGdmQZ3NPaZAuYzdoacSFjydG1vEfHOnsylmHBa2YN1XU2c1tQgyGnQg2EgekomgZDB+96XTDGYOajmHeBH+kFc6zQLGdH5u2Xj8V/Eao3ZlOkHhrmAOmAXl2V3KZ7J77Idmak+JIG4/NaGhSFUdsAu+8NeU7nePmhkyI9iaTW4ihAy3Mi0iWneDBHetTix9UOTmH1WR2lRcyvQBuBAG+0i19NTbdxWuqmaBI/d/ub80t9gkZTbu1MteqxgLnhwncBLWntONhqklbadKkc1Z4qPGjGXa3/wAjzR/SToXiMTi6z2va2mSwwXGf+WwHsAcQdSp7M/ZvhwPrn1nO4DsM9AXH/UtmPppSSYqWSKZncV0odVs1sN4zeFVT2o1ugI5zdfQcJ0DwNoo9ZO81apAI/mR1foNgg0j6LSB3GXnzl9036VrawPUR8+pbXzgtbMkekwY8/VbbodsxtJuepaYmHWE6Agax7yV7D7EwwpuNOjSYYLSWsaDrftHtCeR3J3svD0A1haY4TcbxBHwWnH06x23yKlk1bIu2g5oacriDF53gbyCh8Ltim4EAAEGCdL7p4ru18L1xyAgPymHAXLJu111U3Z+IpzBa4Oy2mMoFp59y0JLTvyLbd7BeKxhdSLQ01LXgEeRhRp7WEDtjwi3LVdw9c1KZNRp3gt7jEmDeVlK+AaHEMnLO935IoQUtmVKbW6M1iqwL3yJ7To8zCr60DmFB1ad35qTascwujRkssw9RsyZ8LKWeSY05/NVOcIsFAVD4cFKJYTSZmBzSisOXtHZjkd4QZqgiA2FOhjSLaoWmwky6vip9pxJ4GTHmq6mJEQJPEEfJX4ig4wSwcrXUXUAB2gBItGhvcKlRHYNRJJgTl5XhMdobSmm4AEdkib3Bb7kPgm3jNlB38k02phGfRqhzkuDOyC61yBoO9JztKLvww8SbaM9gx2qY7ynG2DlrZvutpuP4cgBSjZt6o4Bqc7QqAYpmb2Xsaw+LV5dvc6xeKLaoAMHvCupYR1I5ZkW8PmEpwLnUqjqTtWn0my1VWkXXF9O9A9i0JtsVPrKPe3+8LWVG/wCGdeRAPk4FYzbc9azW0f3MPxWxpGaFQfuH0/2VPsWiNUvDswBLYbob6CbLpxrXHI5pgiSToPmVZinVAKYYDDhc2MInA7HAkls5jOvxXbwyXpRb8GGaeppAFDLRswtDdwJvx14JoxmbtP8AAAaTxnX0V9TYrC27GHfBAMRoha216dMEPtu36nu0Rt6uCVp5BabAKttHWMttyvoFfVwLMwAgj7kwAe5UYDE5gJdxmZvGkjcrqWKaS6W9oRMgW4QfWyJ3YKoW/QizEOh7QXNEM0s0x5iU7q3YRmmRu3fNAYvHUy2Xdpw9m3aF/mQgcGMWCZDGtJ0J0HcNQiact2CmouhthcGymILSeLrGb2kAaJTtLZFA1CctQTqGi0rQUIiTqRc7vBD1nNnd5IIzaYcopo+RuqTqFUF6F0LsHPs5CtpU96hmU2OUIi01yTAAIXTHOeQVdNl5FlY986nu3IS7C6VY77x5qrEYkxBGpmfkr8DEX8UQdoMAgsDuJj3JfD4D7cgVKrIAyA7gbT5qO06xp4d3WAtBiCdBLgeFyYRQpuPaaxwHdYdwUKuGbiQKdcuDXERfLBGl/JLyx1QaXgKDqSbAuj9Rr3ucDaBu+BTDb7ZII1DWEeE/JZrYdOq1zw15YWktiARLT2g5pHH3LRMxJq5S7LIaGuy+yS0uAI4SItuXmJKmdYntUjJh8U25IyVBoezpPe2I/CVo9k1A5oc0yCLFIOj4FSnWw7h2ozMniLtj+pv8wUNh7R6h8OnI4/6Xce7j5pcl2CQf0np/WMP7vqCPktVhr0nx913uKQdKWyGnk/ygH4FaLZxlhjg71BQPhBFFSoYoxOl2jfzlMsBjQCQ7MOR+d0BQoB1JhzAOAIbOm46HejMjzcNaba5hfzXYwU8UV/eTFO1NjVuJaQLpZtGgHE5WTe8ZQY366pRs6xe93WNBNwYAadLR3TPNPWi05DBGpue+NU7ToewOrUjN4rEtp12NpuZTEw8Ft5O87p3eKc9UHlsiXNuAezfS0ICjSzjOHkgTBi5yncI9SrRjHOcOyM+gIPvT5K+BS2DsbTaYcWSYIPGN47koo1XZ+y98D7JAIA5zdF4yMrS47xIHrMahKqdBnWF1IgD7VyL/AGd6kFsVN7jvCYh7D2hLI3Aw3w4dyvfVJPZBjkAR5pThcW8sDS8lrgYdAnfr80bRytaBndpuKCUaDUj5W+zj3n3lSY8G0KsLsrr0YTrqRG4hQVrqxOpUAoUWUGSYUxQ7W8id29VAIrBYnI4H9CULvsWix1MtjKCL3B3I9+zHEZhB32PpEKrD49ocS4Zju/LmrhjpqNDczGxeADfeYSnqGKi7A44lwplgBGpmABujim7NmtpMm7o5TrqRvm6XVKAY0vaWuJvJt4FNNnYw1qZggbjbTunULPPyuB0PDMJtum2pjaoJJDcvicjbuA1V+BdaNPhCjiaMYvEfxI8A1oHuUqbMpniuBl+bOhHhFn0o0K7KzbQb90pttXBsLutYJpVZcI+y77bfA+hQGKw2dsi4Pv5o/ojXFRlTCvIlwlk7nj2b89Ep8WGvBzFAikGF2YBtQtJ1AFN3Z5jgtZsEbjPJZDEtIJY4QRTrA/6CtrsOlMEGZSpLYJEdnYUupsNobMg77CPcrqeIeA8hgaJsMwEgb7WCGwsnDnL94+inS2fLILnOO+HWjhC63S16Sv8Au5ky/PYEbhsRWuRTa2ZyySXAG02i+qvq41zSRMxqIJ8oRQJIDWzbeZ9yhiaZEA+zviZ8Fr1W9xNeAfYVckOJOrjAP58UZjXgNnsjfp+roCzHOyNIEczfeY0QlR5e3tO/W6Aj0XKwdVKgPaO0Q4ltMOnuN+KlsdpNiwdmQeZ3ZmnfzXMTVbTLcsFwvx7yVSyqX5nb9wnh71or20hF+62NH41zQBABm4GnkEDjNqjOZB8IC4wuPtAkmxmAB3AIevijmIEQLKowVluToyhprmRXALuRbRBRC9CtLFzIoUQDVMLwapZVCHg1HYarlYYnOdDwG9BtCJBMWHjv8kEgkxjshuckPaHjmd/LieaPqP6qS1r+5okRwSnCPywS2eWiaN2qCwkET92N+7vWea3HRaozO2sUevD2AdpgL2n7zcw17mtGingMQ2t2QQKljkcQHRE9nc7wlS2nQPXtmCTTkxpJLzHog6mEa6LbqXnMeC4HU16sqOli3grG9LsktMge5CY6i6m8VGWIvbf4qDsbVpE5garWuLeD2jUdr7Y77806wNejXBZmv902e3gQ3eO6yzcbjADbu1S7JXaM+ZjmPGk5mOZmB43B7wVodh9LmsDXPo4hrWgZ35A5rAIBc4tcTlHGNEixezDTZUafZFwRoSd4W56PZRTbJaGkQcx7Jm2XxnTfKB8BLkr2VjKZD6QewvDiSwOGbJMZomYki/NGSGzG/WboPZGxcPRzOo0iwuGU5xldDHOtG4TfnDUTUfe3uXU6WNY0Zsr9xH6QWSQNeP6lD167zfsniBqrqhB1KFLCAba6X0WyKRnbZX9LcOzl/R9yHdhiXaADkfjvTAUjGsHz9VxlABM1JcANXyK6WzAQTG/UlXmiKYtb3n5I6oYHFCsi8geZsi1Ng6UgZx5K+ngmxJaDPFX4ehB0E7p0VFYEk38tFd3si6MLkUu9EmnzUeqW2zO0USuFqudTVZbCsEhlXYUguwoURVtOygGq5tTiqZaOtN+PJEDuyzrAsY5KqjSLnANaXEmABvO660NDotX6tznAsi2Qglzt9oSZzjHljIxcuDLbTr5qwN7MA8mvlVuEEd1H1IKntSiWViHAg9WDfmwkW8VXW9of9D4LznUb5Zfc6uL4IYbRpdmu7hUPq38kPjdkh728TSc4O3gt4EXBRe0LU8T/ABfgr6dOalH+HU9yy2OF9XEVxSLesNRpoteA4S6ZAcM+vHWVqOhm0MO6oxtxXiQKhl0bzSuW8fZvrI3pLs5k9WNxwtT0cfyUsJgG1GUJkTQqgOBhzSx7XNc125w3HcqZEb/FGHGOJ95Q6owG0BVae21z2OcypGoeCfaG4kQfFESut0/+NGXJ8mQDFLqFe1q85PsXRQ5gAQtR/JE1DO5QLOSNAMCdv4qoDSx5o9zAoZeCNSAooLbSTfhy71C2+Z8ESKa6QrslGSwmGzOOYR2TBPHiiMJshrmZpJMTA77Be2JBFQRctsffqp1MX1DcrXyTY20iLQnybtpcgJKrYsxdLK6C3Jy9yFc1N9qBz6TahbfQu5bkpIToO0KnsyshdaF3q10MTBZMUhuKdbD6LOrXfLWXHAkxYidycbB2fTazc4uvcAxYWHBaOi2BrC52bqmtom7F06e8ieGw7WNADQIjTkmHXAhAmoNxQuExL5IdxMG1xuXOpvc23Wx896fOH0+tG6m0f9lnzSXEmHnvo+jQUw6a1P8AHYk8Gj/66YQGIHbP46Y8qYWKfIaGm0z9Vif4vw/NENdFTDR9149GoPaM9Vif4xV5P1mF/n/taldgjuyH9rD86NYf1fmURsV8tw3diG+lMobZV3YT8NVv9QVuwPYwv8SsPNrELLRs8PRGUQAMwDjAAlzgCSY1J4q9uHUMBelTP7jfcESF2cb9i+yMcluznVQuOC6XrzURRS5VuBRTiF6QjTBoGbS4rvV8lcSvKrIkUilxUhTVoC9Cll0fOcG/I4OPHwhTNNrySSQLwN6POFBOi9TwgG6e9dHUuTHpfBZsytmYQ8gCPgNQhq1OmGdkXJsTPiSEWKIiIhHbP2Q2oCXAwNAPekuSjuMUXLYytSkuU2Dv9y+h7O2JSplzsogjQidOR0R1XAU3+1TYf5QhfWJPgL6VvuYnYWz6jn9nSLid3wWubQqWECN958l3BbJbRJLJg8TpfQJg53BZM2bXK0aMWLSqYvqYKo10/ZjiPcuUnSbph1hNkK9kOStV8jNJ8s6Xv/xmK5W/pphC4h31h/it9GBXdJ//AHWL/ER/U0fBV12TX/63uasE+RqD9pvHV4n+K73q10Z8J/N/Y1DbSZ9ViZ/zne8hE5vrcJwl39rUkI9sZ8OwlvtVv7mqWx6vZoRurv8A7PyKqwAvhY/zK/8Ac35LuxqZyUDwxTgf9FX5KiG52dekyNwjyJHwRrWoXZrSGRwc8f1uRjKZOgXWxy9i+xnkt2Sp0iTABJ5KFdjmmHAtPO3+6c4HstAJlMcodEgGLhT1NyaDJN7l1rE42rge0HMbrrHHjyXBskZJLu13W7vzR60DoYr6sL2RE18MRpcb7aKlSyqIZF3q1IFdlSyzCsxjDrKtY9u4qvC7NBdc29ysxWDLSA0kxxXQbjdIxpSq2EU6Gtk02diIEEaEJK1xi8o7CVEjIth2N7mkY4EWUmVksw1dFsqALE1RrTDhESqZUesBFl5+iEsk1y9KixfP9ofthZTcRTwz3FpIJqVGsEtMGzA4nTiFVkFPSDtYjEuG+pH/AHT8l0U/rweNZ4HqFmf/AFRUc5ziymczg4g5tQ4uiQRaSmdL9o1ZtxRw4IcXWYR2iInUnW+tzrIsskk2w0PNr0PqMSYP/Pd/e7epUWw/Bm/tO/tas/tD9oletQNGoykQSHFwzBxdJMwDlEydBvQdTpfULWDq2DqyS0gum4Av5eqDRItmwweFc12GBB/51caHjf3IjAU8rByxfxqhIKf7WsSMs06TsvEm/ZIudRxtCrq/tLe8HNhKE5g+WuqMOcfaIFjN5tv8UPpzLtH1jZzbO/G/1IPxRrHQvmuw/wBpT3l84dgEgkNqOm4i0tI+z+a1mx+ldPEP6trajXwTDg0tga9prj6gLZja0pPkW0aWniEbRxBiyUtciqFZMZQ1p4i1xJUatYxEIZtdefiEJCVSkC1dZs6m5uhB4yoMrqNSp5K0yUVu2WB9seXxRWGwVPLds96EBuExw77eKtyZVIwBw0GQpCmig2V7q07WDpA3tUSzkEW6momkr1laSDHIlj1UyirWsQtoJIvZWgoo1ZAQELwrwlhCjp10ufgKdJ1NlN7qj3Dt5oGRodMNIJuRvXxCvXzOJMSSTv1Jk6nmvoH7X8XJwzeArO8+rHwK+blKlyEgym6G/kPkpU2FxgR5N+S5RdEIujWjySywQzw9G/JeA/UN+Svr1pAVIeoQ5Hd5D5LuX9QF5rlMO1UKDNjVCKjRMB2theAYWt2NtX6PW6wNDrEQSRraZErHYB/1jO/4FPc6F82EfW9mbQ66kyoBlzCYmYuREwJ04IxlaFneiFTNhKfIvH9ZPxToMK1R3QpjBlZWh4QLCVNpVUWEyu9ZKqDl4vhUQtCupYwgRCF6xSAULETHKyUK2orGvTKKLSowoF68HKELQF1VB651ihAiULiHKwPVdUSoUz5f+1OrOIojhSn/AFVH/wDiFiHLV/tKqTjY+7SpjzzO/wD0smQky5DjwHNNl0OPNcVgKWWQJK9Kk4rgKhCMrocV0qKhAnBO7bPxD3p+s3QMOb+JvvC04KCRaNx0JxH+GI4VHeoafiVom4lZDoaZp1ANzgfNv5LQZlrx7xQmTpjEYld+lJb1i51qLSVqGgxi79JSoVSrWVCpRExqKllxm0ICFbUshiYKpIJs8aWQkHUGD4KYevLyIs8SuTK8vKiEep5rnVLy8qISFJQfZeXlaIfIP2gtJx9Qx9mnw/y2rOtwjzo31HzXF5IlyGuA44dw3eo+a4aJXV5AWVlq7C8vKiHF4FeXlZCbDcHmtISvLyCZDT9CapmsOTD6uC1DzZeXloxfEXLkrDlNrgvLycAi1kKQevLyEIm59lHrCVxeVpF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22226" name="AutoShape 18" descr="data:image/jpg;base64,/9j/4AAQSkZJRgABAQAAAQABAAD/2wCEAAkGBhQSERUUExQUFRUWGBgYFxcXGBcXGBcWFxcXFxUXFRUYHSYeFxwjHRcXHy8gIycpLCwsFR4xNTAqNSYrLCkBCQoKDgwOGg8PGiwkHyQqLCwsKSkpLCwsLCwsLCwsLCwsLCwsLCksLCwsKSkpLCwsLCwsKSksLCwpLCwpLCwsLP/AABEIAPcAzAMBIgACEQEDEQH/xAAbAAACAwEBAQAAAAAAAAAAAAAEBQIDBgEAB//EAEYQAAEDAgMEBwQHBgQFBQAAAAEAAhEDIQQSMQVBUWEGEyJxgZGhMrHB0RQjQlJy4fAHYnOCorIkU5LxFTODo9IWNGOzwv/EABoBAAIDAQEAAAAAAAAAAAAAAAIDAAEEBQb/xAAsEQACAgEDAwMCBgMAAAAAAAAAAQIRAxIhMQRBURMiMhRxQmGBkaHwM7HB/9oADAMBAAIRAxEAPwDN16DKhLh5BTwbmCxXKdANNjEblVVYLjfr3Lu8nNJYzB3lhO7w4o7Z2JeBlc3PpMXgJTRrOa4bwU8wrXA56bN2hOqqXBcRjhsQCMobEbiIVtIHLftFL31nFwFQZBr3+ITrDY6kBAgmyRJUMRDCPfMNEDh705wFRzpkeaT7Q2gchIGUi4Kt2ftYvZmF908DvCVKLasNNJmgpkxrcKmrUZo+FRh9oh19SNfz4Jk2q1zdBccElqhnIva5jYiI53RT2gt7I3WhKK+DAqAkw0k2V2HpPDoD5ZG/UHRE1+YFhtE/ePh81a4tgmbRcG6lSoNMBxk8fyXcFs1rBBfnubnhwQWgwCjhqbXOcZId2hytcAcLKvFYJrO1Tc9hcZ9qR4Dcidp7KktLHAQ4ExvG8Dhqu4nYwLRle5uXhB8DKNS72A4/kVvwstIfLwb7wfQpW1uHpuyGm1hN+Mm+8yiMJi6js0ua4NdFgc0RMO4GNyHrYfDVHglz5BMAuiHW3RO5Miq2f8ANlWK2TScZY5zXC/BonkgMZVYWim7K50RIkQf1dOTsWm67H5CdSDN+fFIukGDNEAF7XtOlgHTrKdBpurFyVKzmC64s7LgQJntSRHAeHqjKTczXZnVGnKPanXkYskvR/FvLnhkkxmgD2oIEctUz+muJLajhTJi1iSZi/wAkySdgRexVhtoFk0nw8GwfO6+pI9yc4XCYeqwdp0j7ri0T4JTtAGk8OMVKe8CPAiUMyoypXBDhTY64MhpJ5Cd9lTVq0WpVsCbXouY5zGlzhqCZkjzuE02KWuogveQRIjrIsDa0pvjMM2k0EMD3wRN3SBxlLcPtGnlH1UHeANDv1U1ao8FONMzeJLXSRZ0koUML9Ddc6vtSN2vFWZwPZAE6/mmpURled7De4/WiJwe2nixMjhyVZfa6HbDXX/XgrpNblXQ+wuNZUPaEkG1ifdquVGBrjBLXC99L7o3aqrZuPptBM5eMIirWZXOVrSXcbacZ+aVVMO9jrMS5wDS45iRc6Qn2zcAIymSeI7I8llMKH0ndthLgd6ejbj8odli8ZdDEbuKDJF8IKLXcefRywmHC+43UgKjZsCN0JZjMK2u2Q9zXd/lI0UqOxakdmvcaWm/MTdIpd2MvwE43EvsBTl27hO65VWzdm1y76xxjgImTwPBUYV1frSx+XMLjWCOITdhrA9ljc0TLjIngI0UftVKiLfcx/SvaT8NV6rrHBpAc8N9sZicrAQd8T4obZXSmiwMcX1WMcSA4hxgj2pieXEWS7b+JfUxuIJu7NB4dgZIHKy9sii6qCxzAYdmYC0DWMwLgY4W71yc0tUm2aoqkfQfpFatRLmASC5gc0j2mOLTbgdfFL6/SStRkVabhukSWnhdC4PaNUUppA9W59QjLu+sIFuENXtoipVp9p7mtfq0jLAHj2h6ldXp43CLkZMjqToKwW0YqHMGhlRuYFpuIAE/vFWUNlUi9xqZqs6EzI7gNO9Kdk0X0ycjGVOYuSOU6dyPxW0YMlzqLvuuYQDyB05J7jv7Rae24DtJxoVyGvlmWwmHNtbNa/fyVbsf17IqNLmiCCCATHEaqvaG1esgPbAtng3PJrtwWibgcNVpjqqTGviQR2XgkcRqjb0pWgFu3RnGUS2t1tJuZo1bImPwzKe4aq6qzM1gDjpOsDSfVJaXXCoQ4gOZpmjSN5G73Stbsmr2NJ7rDwI181WV0rLgrM3tSg9kucWvDgQSLFrjuy8FOnhG9QDALy2LACRungmHS/CSzNuEHutrzSLZWExNSIc5oF2zYGd8b7oou4XZUtpUajZuHqsDetabA6kEzHIpVtDFtZUcMjQTc9qLlMKG1KlIZKtywGXaiOZ4n4pDi6VKq8vzRmvEE/FLgndv+ApNVsZ6rhIMtNx81TN7q2tVIP671a6iCJlpJEiN/dMJ080Mda2UoOXxQK9kb1zKrhTqZcz6VPKCRLajgYHKCPVX0dmtqiaBJI1pugGP3XWB7vekw63DJ1dfcOWCa3oGp1oIsPFMOsqMlzTE7h812nshxpyGZ/wABBIPMA8lXSwNWCOrq3t7LgPOE71IS4a/cXpkuwRmq1CC4PIA0ARoqBpYXSWOEADUHg4hF7L2XUDJL3A8IEad8lU4vB1BUDiwNyn2s0NcTpImb/BJeWHlfuHol4G+HLYDmwRoROnNEVHOZ2mMJDiBbdzgpfgMQCYc3IWiSQIBI1Egz5plW6TMazstkcSfeBosM+pxrvZoWOQn2nt0lzWgFrgRc/dOt1bVxtageszNfTtYGTPPhdV4npBmIENbOlrEndM2QFZ77xAEQ4AWju0nmp9Zirgr0Z2YnEY9xqvq6kmXeLiZ9U/2P0nf9HrEU7sYXA7gDYSe8iF3BdH2l+XKRe5J4aQFptmdHqYpVKOVwa+Q4yM26IMaCBHiuVKSNaRLYdJzaDGNqtYQABmiCYMmeZBQPSLZz6eR3WNc3jvvxGkc0bR2XRc1jTn0zi4Dsjni39UqOL6HOdZlUkAyGut7reK6/TdTiSinKvuv+mPNim26RHY+3CDlIknQNgd/cE1xHSGi0HrKRBGhIzCeG+FnGtqYVzhWYQPski2kmKmh8CuY/GOxDQ9sh0hrWgAgjfJ1O5bdEZO1x5TM+tpV3DNm4lheQKYykuExOYEyGhxFu5O8DhaAHYa1uu+6zmLwYw7WAAufAcSXQ2Zv4yiNkUHvcA9xYXy4NAmRcE93NXONq0yRbTqjz9nCnUqPzh4IJaCct+fLVMKO03uZ2WO60mCGkFrdL6gZYPFV7Q6JBlN7xVJgE338hNhdQwGxyxsgvk/aO4xbKBznVVcZK7slSTL62z6xpEteDuyuIcAN7YLbnX5rP4DHPa67oyW0MayW8EdWx9Sk7thzWuPaDjmaTpLDx/dKv2LVpXD2tc45u1BEydDYCYhEvbF2C92qObXxg6uAxrmvAJcxwmQQYO/SxSUBhu0OaOAM+qZ7WxQbDqTAAczTA1sOGqUYfBVC2W0XOB33+CZBVEGTtgOMdmgi2nLQR8EKMIRJaSybnKYBPEi4J5wnFSm2oPZAjhqoswLmGQHRG8SpJRkqkg1adpiodcz2Kw7ixp000jzhddiMQ5pmsy+oyEaab7fmmFVrSOB9VFtGD7gfmsz6PA/wjPXyeRfs3aL2VHU3wJuCCYJI+PvlNv+NupkTppyM7nD9eCB23gg9mdg7TdeY3+WvmhcFjOsaWu9oa8xxHxXG6nB6c67G7HPVGx/Uxjoz0XQftMNwfy9QrMP0j6wGnVEZgQWm9uLSs+czLs8vkV1uOZVs/su52WbSMsuqbRqYd5g52Hje3KdR3o/C7TZWgsdB4fL5JTVBAh127jvCV18OWuDmGJ8u9FVlG5NBrgQ/uMW9ERgKuRuV5DhMB2kjdm4O3c1ltm9JnsIbVaHD96/kQtDh9s4fL92dQLjnqgaLCWup5xBiLXG7dB5JvRyge0MxEWEEnSYnx8Vk6tXDF0gu8yAmeHxUvGQNYPvOiT+ET6nyQMsd/8PgscDrTfTH8oY4f2eqaU6sGb6pMawD6UOkl7t//AMb51TOu/sN/E0e/8kLLLsbiaZc5pBvqARBkTcG2nFBtZRaIpMAMXjsk8yBbyCV7TxLuteGtiHEFxj+kam29V1cc2k0nMBzMyU2M5R+LoBpPlBn0RheHh1QOHGHDjaVJ+0Guc2SSWz2xlvO4W9yS4es6oC55yU9zftP/ABncOQXqu1mNIAudwFz4DRqf9Tlf4v8AQHpQ8D6niGkHMXEWMEaweM2QO0OkzWRLXADeDB7tI80vp1XOu63IG3id6G2bs4Y3FMa8Z6VIPcWmYcYytzRqJI8GlFHNlm0rKcIrsUVukj3vzNqZBNhNx4jVKX0KQeKjngkOzdqoS214IeTvgxC+i4boPgiZqYaiSdQA5uW2gAdBV9HonhWGcPSY0i0gNHjJv6p7wNyuUv1A1pLZGIp4itUGemwvZxhxYLyIdDM/8k84TrZu3W06Ybl0njrPIrX4qnkbGaJEdoy3ukD9SsozoVVcXHMz2jEF8a7oFlv6dRjFqT/dmbLqu4oz2JqBlR7ACAHEA8ptddwlVxMOzROg+SHxlYdY+bnM6PMroxpAFrcRu8VvrYRe41GBzHsgDcXOmT4Ierswl8OcBG8DXkFTQ2u+8Sb23oitji/UD3HxQVJMO0yo4TKRlqN8JB8jZINqbMyuz0j/ACyAQd8bo/XBMqj73sEww+Da4QGgnidP90GXDHIqmSE3F+0yAbWP2T3lzR8VM7DxD9GtJ3AVGz4XWrqbFaBmJIHMQJVOBqta6XiQNDFlm+hxVtf9/Qd9RNPdIyP0ytQOSo1wP3Xgg+E/BWf8Ua+BlIJIHKZX0B/VvpkkNLCPYcA6/AA6eCzuK6LUXA1KGdmQZ3NPaZAuYzdoacSFjydG1vEfHOnsylmHBa2YN1XU2c1tQgyGnQg2EgekomgZDB+96XTDGYOajmHeBH+kFc6zQLGdH5u2Xj8V/Eao3ZlOkHhrmAOmAXl2V3KZ7J77Idmak+JIG4/NaGhSFUdsAu+8NeU7nePmhkyI9iaTW4ihAy3Mi0iWneDBHetTix9UOTmH1WR2lRcyvQBuBAG+0i19NTbdxWuqmaBI/d/ub80t9gkZTbu1MteqxgLnhwncBLWntONhqklbadKkc1Z4qPGjGXa3/wAjzR/SToXiMTi6z2va2mSwwXGf+WwHsAcQdSp7M/ZvhwPrn1nO4DsM9AXH/UtmPppSSYqWSKZncV0odVs1sN4zeFVT2o1ugI5zdfQcJ0DwNoo9ZO81apAI/mR1foNgg0j6LSB3GXnzl9036VrawPUR8+pbXzgtbMkekwY8/VbbodsxtJuepaYmHWE6Agax7yV7D7EwwpuNOjSYYLSWsaDrftHtCeR3J3svD0A1haY4TcbxBHwWnH06x23yKlk1bIu2g5oacriDF53gbyCh8Ltim4EAAEGCdL7p4ru18L1xyAgPymHAXLJu111U3Z+IpzBa4Oy2mMoFp59y0JLTvyLbd7BeKxhdSLQ01LXgEeRhRp7WEDtjwi3LVdw9c1KZNRp3gt7jEmDeVlK+AaHEMnLO935IoQUtmVKbW6M1iqwL3yJ7To8zCr60DmFB1ad35qTascwujRkssw9RsyZ8LKWeSY05/NVOcIsFAVD4cFKJYTSZmBzSisOXtHZjkd4QZqgiA2FOhjSLaoWmwky6vip9pxJ4GTHmq6mJEQJPEEfJX4ig4wSwcrXUXUAB2gBItGhvcKlRHYNRJJgTl5XhMdobSmm4AEdkib3Bb7kPgm3jNlB38k02phGfRqhzkuDOyC61yBoO9JztKLvww8SbaM9gx2qY7ynG2DlrZvutpuP4cgBSjZt6o4Bqc7QqAYpmb2Xsaw+LV5dvc6xeKLaoAMHvCupYR1I5ZkW8PmEpwLnUqjqTtWn0my1VWkXXF9O9A9i0JtsVPrKPe3+8LWVG/wCGdeRAPk4FYzbc9azW0f3MPxWxpGaFQfuH0/2VPsWiNUvDswBLYbob6CbLpxrXHI5pgiSToPmVZinVAKYYDDhc2MInA7HAkls5jOvxXbwyXpRb8GGaeppAFDLRswtDdwJvx14JoxmbtP8AAAaTxnX0V9TYrC27GHfBAMRoha216dMEPtu36nu0Rt6uCVp5BabAKttHWMttyvoFfVwLMwAgj7kwAe5UYDE5gJdxmZvGkjcrqWKaS6W9oRMgW4QfWyJ3YKoW/QizEOh7QXNEM0s0x5iU7q3YRmmRu3fNAYvHUy2Xdpw9m3aF/mQgcGMWCZDGtJ0J0HcNQiact2CmouhthcGymILSeLrGb2kAaJTtLZFA1CctQTqGi0rQUIiTqRc7vBD1nNnd5IIzaYcopo+RuqTqFUF6F0LsHPs5CtpU96hmU2OUIi01yTAAIXTHOeQVdNl5FlY986nu3IS7C6VY77x5qrEYkxBGpmfkr8DEX8UQdoMAgsDuJj3JfD4D7cgVKrIAyA7gbT5qO06xp4d3WAtBiCdBLgeFyYRQpuPaaxwHdYdwUKuGbiQKdcuDXERfLBGl/JLyx1QaXgKDqSbAuj9Rr3ucDaBu+BTDb7ZII1DWEeE/JZrYdOq1zw15YWktiARLT2g5pHH3LRMxJq5S7LIaGuy+yS0uAI4SItuXmJKmdYntUjJh8U25IyVBoezpPe2I/CVo9k1A5oc0yCLFIOj4FSnWw7h2ozMniLtj+pv8wUNh7R6h8OnI4/6Xce7j5pcl2CQf0np/WMP7vqCPktVhr0nx913uKQdKWyGnk/ygH4FaLZxlhjg71BQPhBFFSoYoxOl2jfzlMsBjQCQ7MOR+d0BQoB1JhzAOAIbOm46HejMjzcNaba5hfzXYwU8UV/eTFO1NjVuJaQLpZtGgHE5WTe8ZQY366pRs6xe93WNBNwYAadLR3TPNPWi05DBGpue+NU7ToewOrUjN4rEtp12NpuZTEw8Ft5O87p3eKc9UHlsiXNuAezfS0ICjSzjOHkgTBi5yncI9SrRjHOcOyM+gIPvT5K+BS2DsbTaYcWSYIPGN47koo1XZ+y98D7JAIA5zdF4yMrS47xIHrMahKqdBnWF1IgD7VyL/AGd6kFsVN7jvCYh7D2hLI3Aw3w4dyvfVJPZBjkAR5pThcW8sDS8lrgYdAnfr80bRytaBndpuKCUaDUj5W+zj3n3lSY8G0KsLsrr0YTrqRG4hQVrqxOpUAoUWUGSYUxQ7W8id29VAIrBYnI4H9CULvsWix1MtjKCL3B3I9+zHEZhB32PpEKrD49ocS4Zju/LmrhjpqNDczGxeADfeYSnqGKi7A44lwplgBGpmABujim7NmtpMm7o5TrqRvm6XVKAY0vaWuJvJt4FNNnYw1qZggbjbTunULPPyuB0PDMJtum2pjaoJJDcvicjbuA1V+BdaNPhCjiaMYvEfxI8A1oHuUqbMpniuBl+bOhHhFn0o0K7KzbQb90pttXBsLutYJpVZcI+y77bfA+hQGKw2dsi4Pv5o/ojXFRlTCvIlwlk7nj2b89Ep8WGvBzFAikGF2YBtQtJ1AFN3Z5jgtZsEbjPJZDEtIJY4QRTrA/6CtrsOlMEGZSpLYJEdnYUupsNobMg77CPcrqeIeA8hgaJsMwEgb7WCGwsnDnL94+inS2fLILnOO+HWjhC63S16Sv8Au5ky/PYEbhsRWuRTa2ZyySXAG02i+qvq41zSRMxqIJ8oRQJIDWzbeZ9yhiaZEA+zviZ8Fr1W9xNeAfYVckOJOrjAP58UZjXgNnsjfp+roCzHOyNIEczfeY0QlR5e3tO/W6Aj0XKwdVKgPaO0Q4ltMOnuN+KlsdpNiwdmQeZ3ZmnfzXMTVbTLcsFwvx7yVSyqX5nb9wnh71or20hF+62NH41zQBABm4GnkEDjNqjOZB8IC4wuPtAkmxmAB3AIevijmIEQLKowVluToyhprmRXALuRbRBRC9CtLFzIoUQDVMLwapZVCHg1HYarlYYnOdDwG9BtCJBMWHjv8kEgkxjshuckPaHjmd/LieaPqP6qS1r+5okRwSnCPywS2eWiaN2qCwkET92N+7vWea3HRaozO2sUevD2AdpgL2n7zcw17mtGingMQ2t2QQKljkcQHRE9nc7wlS2nQPXtmCTTkxpJLzHog6mEa6LbqXnMeC4HU16sqOli3grG9LsktMge5CY6i6m8VGWIvbf4qDsbVpE5garWuLeD2jUdr7Y77806wNejXBZmv902e3gQ3eO6yzcbjADbu1S7JXaM+ZjmPGk5mOZmB43B7wVodh9LmsDXPo4hrWgZ35A5rAIBc4tcTlHGNEixezDTZUafZFwRoSd4W56PZRTbJaGkQcx7Jm2XxnTfKB8BLkr2VjKZD6QewvDiSwOGbJMZomYki/NGSGzG/WboPZGxcPRzOo0iwuGU5xldDHOtG4TfnDUTUfe3uXU6WNY0Zsr9xH6QWSQNeP6lD167zfsniBqrqhB1KFLCAba6X0WyKRnbZX9LcOzl/R9yHdhiXaADkfjvTAUjGsHz9VxlABM1JcANXyK6WzAQTG/UlXmiKYtb3n5I6oYHFCsi8geZsi1Ng6UgZx5K+ngmxJaDPFX4ehB0E7p0VFYEk38tFd3si6MLkUu9EmnzUeqW2zO0USuFqudTVZbCsEhlXYUguwoURVtOygGq5tTiqZaOtN+PJEDuyzrAsY5KqjSLnANaXEmABvO660NDotX6tznAsi2Qglzt9oSZzjHljIxcuDLbTr5qwN7MA8mvlVuEEd1H1IKntSiWViHAg9WDfmwkW8VXW9of9D4LznUb5Zfc6uL4IYbRpdmu7hUPq38kPjdkh728TSc4O3gt4EXBRe0LU8T/ABfgr6dOalH+HU9yy2OF9XEVxSLesNRpoteA4S6ZAcM+vHWVqOhm0MO6oxtxXiQKhl0bzSuW8fZvrI3pLs5k9WNxwtT0cfyUsJgG1GUJkTQqgOBhzSx7XNc125w3HcqZEb/FGHGOJ95Q6owG0BVae21z2OcypGoeCfaG4kQfFESut0/+NGXJ8mQDFLqFe1q85PsXRQ5gAQtR/JE1DO5QLOSNAMCdv4qoDSx5o9zAoZeCNSAooLbSTfhy71C2+Z8ESKa6QrslGSwmGzOOYR2TBPHiiMJshrmZpJMTA77Be2JBFQRctsffqp1MX1DcrXyTY20iLQnybtpcgJKrYsxdLK6C3Jy9yFc1N9qBz6TahbfQu5bkpIToO0KnsyshdaF3q10MTBZMUhuKdbD6LOrXfLWXHAkxYidycbB2fTazc4uvcAxYWHBaOi2BrC52bqmtom7F06e8ieGw7WNADQIjTkmHXAhAmoNxQuExL5IdxMG1xuXOpvc23Wx896fOH0+tG6m0f9lnzSXEmHnvo+jQUw6a1P8AHYk8Gj/66YQGIHbP46Y8qYWKfIaGm0z9Vif4vw/NENdFTDR9149GoPaM9Vif4xV5P1mF/n/taldgjuyH9rD86NYf1fmURsV8tw3diG+lMobZV3YT8NVv9QVuwPYwv8SsPNrELLRs8PRGUQAMwDjAAlzgCSY1J4q9uHUMBelTP7jfcESF2cb9i+yMcluznVQuOC6XrzURRS5VuBRTiF6QjTBoGbS4rvV8lcSvKrIkUilxUhTVoC9Cll0fOcG/I4OPHwhTNNrySSQLwN6POFBOi9TwgG6e9dHUuTHpfBZsytmYQ8gCPgNQhq1OmGdkXJsTPiSEWKIiIhHbP2Q2oCXAwNAPekuSjuMUXLYytSkuU2Dv9y+h7O2JSplzsogjQidOR0R1XAU3+1TYf5QhfWJPgL6VvuYnYWz6jn9nSLid3wWubQqWECN958l3BbJbRJLJg8TpfQJg53BZM2bXK0aMWLSqYvqYKo10/ZjiPcuUnSbph1hNkK9kOStV8jNJ8s6Xv/xmK5W/pphC4h31h/it9GBXdJ//AHWL/ER/U0fBV12TX/63uasE+RqD9pvHV4n+K73q10Z8J/N/Y1DbSZ9ViZ/zne8hE5vrcJwl39rUkI9sZ8OwlvtVv7mqWx6vZoRurv8A7PyKqwAvhY/zK/8Ac35LuxqZyUDwxTgf9FX5KiG52dekyNwjyJHwRrWoXZrSGRwc8f1uRjKZOgXWxy9i+xnkt2Sp0iTABJ5KFdjmmHAtPO3+6c4HstAJlMcodEgGLhT1NyaDJN7l1rE42rge0HMbrrHHjyXBskZJLu13W7vzR60DoYr6sL2RE18MRpcb7aKlSyqIZF3q1IFdlSyzCsxjDrKtY9u4qvC7NBdc29ysxWDLSA0kxxXQbjdIxpSq2EU6Gtk02diIEEaEJK1xi8o7CVEjIth2N7mkY4EWUmVksw1dFsqALE1RrTDhESqZUesBFl5+iEsk1y9KixfP9ofthZTcRTwz3FpIJqVGsEtMGzA4nTiFVkFPSDtYjEuG+pH/AHT8l0U/rweNZ4HqFmf/AFRUc5ziymczg4g5tQ4uiQRaSmdL9o1ZtxRw4IcXWYR2iInUnW+tzrIsskk2w0PNr0PqMSYP/Pd/e7epUWw/Bm/tO/tas/tD9oletQNGoykQSHFwzBxdJMwDlEydBvQdTpfULWDq2DqyS0gum4Av5eqDRItmwweFc12GBB/51caHjf3IjAU8rByxfxqhIKf7WsSMs06TsvEm/ZIudRxtCrq/tLe8HNhKE5g+WuqMOcfaIFjN5tv8UPpzLtH1jZzbO/G/1IPxRrHQvmuw/wBpT3l84dgEgkNqOm4i0tI+z+a1mx+ldPEP6trajXwTDg0tga9prj6gLZja0pPkW0aWniEbRxBiyUtciqFZMZQ1p4i1xJUatYxEIZtdefiEJCVSkC1dZs6m5uhB4yoMrqNSp5K0yUVu2WB9seXxRWGwVPLds96EBuExw77eKtyZVIwBw0GQpCmig2V7q07WDpA3tUSzkEW6momkr1laSDHIlj1UyirWsQtoJIvZWgoo1ZAQELwrwlhCjp10ufgKdJ1NlN7qj3Dt5oGRodMNIJuRvXxCvXzOJMSSTv1Jk6nmvoH7X8XJwzeArO8+rHwK+blKlyEgym6G/kPkpU2FxgR5N+S5RdEIujWjySywQzw9G/JeA/UN+Svr1pAVIeoQ5Hd5D5LuX9QF5rlMO1UKDNjVCKjRMB2theAYWt2NtX6PW6wNDrEQSRraZErHYB/1jO/4FPc6F82EfW9mbQ66kyoBlzCYmYuREwJ04IxlaFneiFTNhKfIvH9ZPxToMK1R3QpjBlZWh4QLCVNpVUWEyu9ZKqDl4vhUQtCupYwgRCF6xSAULETHKyUK2orGvTKKLSowoF68HKELQF1VB651ihAiULiHKwPVdUSoUz5f+1OrOIojhSn/AFVH/wDiFiHLV/tKqTjY+7SpjzzO/wD0smQky5DjwHNNl0OPNcVgKWWQJK9Kk4rgKhCMrocV0qKhAnBO7bPxD3p+s3QMOb+JvvC04KCRaNx0JxH+GI4VHeoafiVom4lZDoaZp1ANzgfNv5LQZlrx7xQmTpjEYld+lJb1i51qLSVqGgxi79JSoVSrWVCpRExqKllxm0ICFbUshiYKpIJs8aWQkHUGD4KYevLyIs8SuTK8vKiEep5rnVLy8qISFJQfZeXlaIfIP2gtJx9Qx9mnw/y2rOtwjzo31HzXF5IlyGuA44dw3eo+a4aJXV5AWVlq7C8vKiHF4FeXlZCbDcHmtISvLyCZDT9CapmsOTD6uC1DzZeXloxfEXLkrDlNrgvLycAi1kKQevLyEIm59lHrCVxeVpF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sp>
        <p:nvSpPr>
          <p:cNvPr id="222228" name="AutoShape 20" descr="data:image/jpg;base64,/9j/4AAQSkZJRgABAQAAAQABAAD/2wCEAAkGBhQSERUUExQUFRUWGBgYFxcXGBcXGBcWFxcXFxUXFRUYHSYeFxwjHRcXHy8gIycpLCwsFR4xNTAqNSYrLCkBCQoKDgwOGg8PGiwkHyQqLCwsKSkpLCwsLCwsLCwsLCwsLCwsLCksLCwsKSkpLCwsLCwsKSksLCwpLCwpLCwsLP/AABEIAPcAzAMBIgACEQEDEQH/xAAbAAACAwEBAQAAAAAAAAAAAAAEBQIDBgEAB//EAEYQAAEDAgMEBwQHBgQFBQAAAAEAAhEDIQQSMQVBUWEGEyJxgZGhMrHB0RQjQlJy4fAHYnOCorIkU5LxFTODo9IWNGOzwv/EABoBAAIDAQEAAAAAAAAAAAAAAAIDAAEEBQb/xAAsEQACAgEDAwMCBgMAAAAAAAAAAQIRAxIhMQRBURMiMhRxQmGBkaHwM7HB/9oADAMBAAIRAxEAPwDN16DKhLh5BTwbmCxXKdANNjEblVVYLjfr3Lu8nNJYzB3lhO7w4o7Z2JeBlc3PpMXgJTRrOa4bwU8wrXA56bN2hOqqXBcRjhsQCMobEbiIVtIHLftFL31nFwFQZBr3+ITrDY6kBAgmyRJUMRDCPfMNEDh705wFRzpkeaT7Q2gchIGUi4Kt2ftYvZmF908DvCVKLasNNJmgpkxrcKmrUZo+FRh9oh19SNfz4Jk2q1zdBccElqhnIva5jYiI53RT2gt7I3WhKK+DAqAkw0k2V2HpPDoD5ZG/UHRE1+YFhtE/ePh81a4tgmbRcG6lSoNMBxk8fyXcFs1rBBfnubnhwQWgwCjhqbXOcZId2hytcAcLKvFYJrO1Tc9hcZ9qR4Dcidp7KktLHAQ4ExvG8Dhqu4nYwLRle5uXhB8DKNS72A4/kVvwstIfLwb7wfQpW1uHpuyGm1hN+Mm+8yiMJi6js0ua4NdFgc0RMO4GNyHrYfDVHglz5BMAuiHW3RO5Miq2f8ANlWK2TScZY5zXC/BonkgMZVYWim7K50RIkQf1dOTsWm67H5CdSDN+fFIukGDNEAF7XtOlgHTrKdBpurFyVKzmC64s7LgQJntSRHAeHqjKTczXZnVGnKPanXkYskvR/FvLnhkkxmgD2oIEctUz+muJLajhTJi1iSZi/wAkySdgRexVhtoFk0nw8GwfO6+pI9yc4XCYeqwdp0j7ri0T4JTtAGk8OMVKe8CPAiUMyoypXBDhTY64MhpJ5Cd9lTVq0WpVsCbXouY5zGlzhqCZkjzuE02KWuogveQRIjrIsDa0pvjMM2k0EMD3wRN3SBxlLcPtGnlH1UHeANDv1U1ao8FONMzeJLXSRZ0koUML9Ddc6vtSN2vFWZwPZAE6/mmpURled7De4/WiJwe2nixMjhyVZfa6HbDXX/XgrpNblXQ+wuNZUPaEkG1ifdquVGBrjBLXC99L7o3aqrZuPptBM5eMIirWZXOVrSXcbacZ+aVVMO9jrMS5wDS45iRc6Qn2zcAIymSeI7I8llMKH0ndthLgd6ejbj8odli8ZdDEbuKDJF8IKLXcefRywmHC+43UgKjZsCN0JZjMK2u2Q9zXd/lI0UqOxakdmvcaWm/MTdIpd2MvwE43EvsBTl27hO65VWzdm1y76xxjgImTwPBUYV1frSx+XMLjWCOITdhrA9ljc0TLjIngI0UftVKiLfcx/SvaT8NV6rrHBpAc8N9sZicrAQd8T4obZXSmiwMcX1WMcSA4hxgj2pieXEWS7b+JfUxuIJu7NB4dgZIHKy9sii6qCxzAYdmYC0DWMwLgY4W71yc0tUm2aoqkfQfpFatRLmASC5gc0j2mOLTbgdfFL6/SStRkVabhukSWnhdC4PaNUUppA9W59QjLu+sIFuENXtoipVp9p7mtfq0jLAHj2h6ldXp43CLkZMjqToKwW0YqHMGhlRuYFpuIAE/vFWUNlUi9xqZqs6EzI7gNO9Kdk0X0ycjGVOYuSOU6dyPxW0YMlzqLvuuYQDyB05J7jv7Rae24DtJxoVyGvlmWwmHNtbNa/fyVbsf17IqNLmiCCCATHEaqvaG1esgPbAtng3PJrtwWibgcNVpjqqTGviQR2XgkcRqjb0pWgFu3RnGUS2t1tJuZo1bImPwzKe4aq6qzM1gDjpOsDSfVJaXXCoQ4gOZpmjSN5G73Stbsmr2NJ7rDwI181WV0rLgrM3tSg9kucWvDgQSLFrjuy8FOnhG9QDALy2LACRungmHS/CSzNuEHutrzSLZWExNSIc5oF2zYGd8b7oou4XZUtpUajZuHqsDetabA6kEzHIpVtDFtZUcMjQTc9qLlMKG1KlIZKtywGXaiOZ4n4pDi6VKq8vzRmvEE/FLgndv+ApNVsZ6rhIMtNx81TN7q2tVIP671a6iCJlpJEiN/dMJ080Mda2UoOXxQK9kb1zKrhTqZcz6VPKCRLajgYHKCPVX0dmtqiaBJI1pugGP3XWB7vekw63DJ1dfcOWCa3oGp1oIsPFMOsqMlzTE7h812nshxpyGZ/wABBIPMA8lXSwNWCOrq3t7LgPOE71IS4a/cXpkuwRmq1CC4PIA0ARoqBpYXSWOEADUHg4hF7L2XUDJL3A8IEad8lU4vB1BUDiwNyn2s0NcTpImb/BJeWHlfuHol4G+HLYDmwRoROnNEVHOZ2mMJDiBbdzgpfgMQCYc3IWiSQIBI1Egz5plW6TMazstkcSfeBosM+pxrvZoWOQn2nt0lzWgFrgRc/dOt1bVxtageszNfTtYGTPPhdV4npBmIENbOlrEndM2QFZ77xAEQ4AWju0nmp9Zirgr0Z2YnEY9xqvq6kmXeLiZ9U/2P0nf9HrEU7sYXA7gDYSe8iF3BdH2l+XKRe5J4aQFptmdHqYpVKOVwa+Q4yM26IMaCBHiuVKSNaRLYdJzaDGNqtYQABmiCYMmeZBQPSLZz6eR3WNc3jvvxGkc0bR2XRc1jTn0zi4Dsjni39UqOL6HOdZlUkAyGut7reK6/TdTiSinKvuv+mPNim26RHY+3CDlIknQNgd/cE1xHSGi0HrKRBGhIzCeG+FnGtqYVzhWYQPski2kmKmh8CuY/GOxDQ9sh0hrWgAgjfJ1O5bdEZO1x5TM+tpV3DNm4lheQKYykuExOYEyGhxFu5O8DhaAHYa1uu+6zmLwYw7WAAufAcSXQ2Zv4yiNkUHvcA9xYXy4NAmRcE93NXONq0yRbTqjz9nCnUqPzh4IJaCct+fLVMKO03uZ2WO60mCGkFrdL6gZYPFV7Q6JBlN7xVJgE338hNhdQwGxyxsgvk/aO4xbKBznVVcZK7slSTL62z6xpEteDuyuIcAN7YLbnX5rP4DHPa67oyW0MayW8EdWx9Sk7thzWuPaDjmaTpLDx/dKv2LVpXD2tc45u1BEydDYCYhEvbF2C92qObXxg6uAxrmvAJcxwmQQYO/SxSUBhu0OaOAM+qZ7WxQbDqTAAczTA1sOGqUYfBVC2W0XOB33+CZBVEGTtgOMdmgi2nLQR8EKMIRJaSybnKYBPEi4J5wnFSm2oPZAjhqoswLmGQHRG8SpJRkqkg1adpiodcz2Kw7ixp000jzhddiMQ5pmsy+oyEaab7fmmFVrSOB9VFtGD7gfmsz6PA/wjPXyeRfs3aL2VHU3wJuCCYJI+PvlNv+NupkTppyM7nD9eCB23gg9mdg7TdeY3+WvmhcFjOsaWu9oa8xxHxXG6nB6c67G7HPVGx/Uxjoz0XQftMNwfy9QrMP0j6wGnVEZgQWm9uLSs+czLs8vkV1uOZVs/su52WbSMsuqbRqYd5g52Hje3KdR3o/C7TZWgsdB4fL5JTVBAh127jvCV18OWuDmGJ8u9FVlG5NBrgQ/uMW9ERgKuRuV5DhMB2kjdm4O3c1ltm9JnsIbVaHD96/kQtDh9s4fL92dQLjnqgaLCWup5xBiLXG7dB5JvRyge0MxEWEEnSYnx8Vk6tXDF0gu8yAmeHxUvGQNYPvOiT+ET6nyQMsd/8PgscDrTfTH8oY4f2eqaU6sGb6pMawD6UOkl7t//AMb51TOu/sN/E0e/8kLLLsbiaZc5pBvqARBkTcG2nFBtZRaIpMAMXjsk8yBbyCV7TxLuteGtiHEFxj+kam29V1cc2k0nMBzMyU2M5R+LoBpPlBn0RheHh1QOHGHDjaVJ+0Guc2SSWz2xlvO4W9yS4es6oC55yU9zftP/ABncOQXqu1mNIAudwFz4DRqf9Tlf4v8AQHpQ8D6niGkHMXEWMEaweM2QO0OkzWRLXADeDB7tI80vp1XOu63IG3id6G2bs4Y3FMa8Z6VIPcWmYcYytzRqJI8GlFHNlm0rKcIrsUVukj3vzNqZBNhNx4jVKX0KQeKjngkOzdqoS214IeTvgxC+i4boPgiZqYaiSdQA5uW2gAdBV9HonhWGcPSY0i0gNHjJv6p7wNyuUv1A1pLZGIp4itUGemwvZxhxYLyIdDM/8k84TrZu3W06Ybl0njrPIrX4qnkbGaJEdoy3ukD9SsozoVVcXHMz2jEF8a7oFlv6dRjFqT/dmbLqu4oz2JqBlR7ACAHEA8ptddwlVxMOzROg+SHxlYdY+bnM6PMroxpAFrcRu8VvrYRe41GBzHsgDcXOmT4Ierswl8OcBG8DXkFTQ2u+8Sb23oitji/UD3HxQVJMO0yo4TKRlqN8JB8jZINqbMyuz0j/ACyAQd8bo/XBMqj73sEww+Da4QGgnidP90GXDHIqmSE3F+0yAbWP2T3lzR8VM7DxD9GtJ3AVGz4XWrqbFaBmJIHMQJVOBqta6XiQNDFlm+hxVtf9/Qd9RNPdIyP0ytQOSo1wP3Xgg+E/BWf8Ua+BlIJIHKZX0B/VvpkkNLCPYcA6/AA6eCzuK6LUXA1KGdmQZ3NPaZAuYzdoacSFjydG1vEfHOnsylmHBa2YN1XU2c1tQgyGnQg2EgekomgZDB+96XTDGYOajmHeBH+kFc6zQLGdH5u2Xj8V/Eao3ZlOkHhrmAOmAXl2V3KZ7J77Idmak+JIG4/NaGhSFUdsAu+8NeU7nePmhkyI9iaTW4ihAy3Mi0iWneDBHetTix9UOTmH1WR2lRcyvQBuBAG+0i19NTbdxWuqmaBI/d/ub80t9gkZTbu1MteqxgLnhwncBLWntONhqklbadKkc1Z4qPGjGXa3/wAjzR/SToXiMTi6z2va2mSwwXGf+WwHsAcQdSp7M/ZvhwPrn1nO4DsM9AXH/UtmPppSSYqWSKZncV0odVs1sN4zeFVT2o1ugI5zdfQcJ0DwNoo9ZO81apAI/mR1foNgg0j6LSB3GXnzl9036VrawPUR8+pbXzgtbMkekwY8/VbbodsxtJuepaYmHWE6Agax7yV7D7EwwpuNOjSYYLSWsaDrftHtCeR3J3svD0A1haY4TcbxBHwWnH06x23yKlk1bIu2g5oacriDF53gbyCh8Ltim4EAAEGCdL7p4ru18L1xyAgPymHAXLJu111U3Z+IpzBa4Oy2mMoFp59y0JLTvyLbd7BeKxhdSLQ01LXgEeRhRp7WEDtjwi3LVdw9c1KZNRp3gt7jEmDeVlK+AaHEMnLO935IoQUtmVKbW6M1iqwL3yJ7To8zCr60DmFB1ad35qTascwujRkssw9RsyZ8LKWeSY05/NVOcIsFAVD4cFKJYTSZmBzSisOXtHZjkd4QZqgiA2FOhjSLaoWmwky6vip9pxJ4GTHmq6mJEQJPEEfJX4ig4wSwcrXUXUAB2gBItGhvcKlRHYNRJJgTl5XhMdobSmm4AEdkib3Bb7kPgm3jNlB38k02phGfRqhzkuDOyC61yBoO9JztKLvww8SbaM9gx2qY7ynG2DlrZvutpuP4cgBSjZt6o4Bqc7QqAYpmb2Xsaw+LV5dvc6xeKLaoAMHvCupYR1I5ZkW8PmEpwLnUqjqTtWn0my1VWkXXF9O9A9i0JtsVPrKPe3+8LWVG/wCGdeRAPk4FYzbc9azW0f3MPxWxpGaFQfuH0/2VPsWiNUvDswBLYbob6CbLpxrXHI5pgiSToPmVZinVAKYYDDhc2MInA7HAkls5jOvxXbwyXpRb8GGaeppAFDLRswtDdwJvx14JoxmbtP8AAAaTxnX0V9TYrC27GHfBAMRoha216dMEPtu36nu0Rt6uCVp5BabAKttHWMttyvoFfVwLMwAgj7kwAe5UYDE5gJdxmZvGkjcrqWKaS6W9oRMgW4QfWyJ3YKoW/QizEOh7QXNEM0s0x5iU7q3YRmmRu3fNAYvHUy2Xdpw9m3aF/mQgcGMWCZDGtJ0J0HcNQiact2CmouhthcGymILSeLrGb2kAaJTtLZFA1CctQTqGi0rQUIiTqRc7vBD1nNnd5IIzaYcopo+RuqTqFUF6F0LsHPs5CtpU96hmU2OUIi01yTAAIXTHOeQVdNl5FlY986nu3IS7C6VY77x5qrEYkxBGpmfkr8DEX8UQdoMAgsDuJj3JfD4D7cgVKrIAyA7gbT5qO06xp4d3WAtBiCdBLgeFyYRQpuPaaxwHdYdwUKuGbiQKdcuDXERfLBGl/JLyx1QaXgKDqSbAuj9Rr3ucDaBu+BTDb7ZII1DWEeE/JZrYdOq1zw15YWktiARLT2g5pHH3LRMxJq5S7LIaGuy+yS0uAI4SItuXmJKmdYntUjJh8U25IyVBoezpPe2I/CVo9k1A5oc0yCLFIOj4FSnWw7h2ozMniLtj+pv8wUNh7R6h8OnI4/6Xce7j5pcl2CQf0np/WMP7vqCPktVhr0nx913uKQdKWyGnk/ygH4FaLZxlhjg71BQPhBFFSoYoxOl2jfzlMsBjQCQ7MOR+d0BQoB1JhzAOAIbOm46HejMjzcNaba5hfzXYwU8UV/eTFO1NjVuJaQLpZtGgHE5WTe8ZQY366pRs6xe93WNBNwYAadLR3TPNPWi05DBGpue+NU7ToewOrUjN4rEtp12NpuZTEw8Ft5O87p3eKc9UHlsiXNuAezfS0ICjSzjOHkgTBi5yncI9SrRjHOcOyM+gIPvT5K+BS2DsbTaYcWSYIPGN47koo1XZ+y98D7JAIA5zdF4yMrS47xIHrMahKqdBnWF1IgD7VyL/AGd6kFsVN7jvCYh7D2hLI3Aw3w4dyvfVJPZBjkAR5pThcW8sDS8lrgYdAnfr80bRytaBndpuKCUaDUj5W+zj3n3lSY8G0KsLsrr0YTrqRG4hQVrqxOpUAoUWUGSYUxQ7W8id29VAIrBYnI4H9CULvsWix1MtjKCL3B3I9+zHEZhB32PpEKrD49ocS4Zju/LmrhjpqNDczGxeADfeYSnqGKi7A44lwplgBGpmABujim7NmtpMm7o5TrqRvm6XVKAY0vaWuJvJt4FNNnYw1qZggbjbTunULPPyuB0PDMJtum2pjaoJJDcvicjbuA1V+BdaNPhCjiaMYvEfxI8A1oHuUqbMpniuBl+bOhHhFn0o0K7KzbQb90pttXBsLutYJpVZcI+y77bfA+hQGKw2dsi4Pv5o/ojXFRlTCvIlwlk7nj2b89Ep8WGvBzFAikGF2YBtQtJ1AFN3Z5jgtZsEbjPJZDEtIJY4QRTrA/6CtrsOlMEGZSpLYJEdnYUupsNobMg77CPcrqeIeA8hgaJsMwEgb7WCGwsnDnL94+inS2fLILnOO+HWjhC63S16Sv8Au5ky/PYEbhsRWuRTa2ZyySXAG02i+qvq41zSRMxqIJ8oRQJIDWzbeZ9yhiaZEA+zviZ8Fr1W9xNeAfYVckOJOrjAP58UZjXgNnsjfp+roCzHOyNIEczfeY0QlR5e3tO/W6Aj0XKwdVKgPaO0Q4ltMOnuN+KlsdpNiwdmQeZ3ZmnfzXMTVbTLcsFwvx7yVSyqX5nb9wnh71or20hF+62NH41zQBABm4GnkEDjNqjOZB8IC4wuPtAkmxmAB3AIevijmIEQLKowVluToyhprmRXALuRbRBRC9CtLFzIoUQDVMLwapZVCHg1HYarlYYnOdDwG9BtCJBMWHjv8kEgkxjshuckPaHjmd/LieaPqP6qS1r+5okRwSnCPywS2eWiaN2qCwkET92N+7vWea3HRaozO2sUevD2AdpgL2n7zcw17mtGingMQ2t2QQKljkcQHRE9nc7wlS2nQPXtmCTTkxpJLzHog6mEa6LbqXnMeC4HU16sqOli3grG9LsktMge5CY6i6m8VGWIvbf4qDsbVpE5garWuLeD2jUdr7Y77806wNejXBZmv902e3gQ3eO6yzcbjADbu1S7JXaM+ZjmPGk5mOZmB43B7wVodh9LmsDXPo4hrWgZ35A5rAIBc4tcTlHGNEixezDTZUafZFwRoSd4W56PZRTbJaGkQcx7Jm2XxnTfKB8BLkr2VjKZD6QewvDiSwOGbJMZomYki/NGSGzG/WboPZGxcPRzOo0iwuGU5xldDHOtG4TfnDUTUfe3uXU6WNY0Zsr9xH6QWSQNeP6lD167zfsniBqrqhB1KFLCAba6X0WyKRnbZX9LcOzl/R9yHdhiXaADkfjvTAUjGsHz9VxlABM1JcANXyK6WzAQTG/UlXmiKYtb3n5I6oYHFCsi8geZsi1Ng6UgZx5K+ngmxJaDPFX4ehB0E7p0VFYEk38tFd3si6MLkUu9EmnzUeqW2zO0USuFqudTVZbCsEhlXYUguwoURVtOygGq5tTiqZaOtN+PJEDuyzrAsY5KqjSLnANaXEmABvO660NDotX6tznAsi2Qglzt9oSZzjHljIxcuDLbTr5qwN7MA8mvlVuEEd1H1IKntSiWViHAg9WDfmwkW8VXW9of9D4LznUb5Zfc6uL4IYbRpdmu7hUPq38kPjdkh728TSc4O3gt4EXBRe0LU8T/ABfgr6dOalH+HU9yy2OF9XEVxSLesNRpoteA4S6ZAcM+vHWVqOhm0MO6oxtxXiQKhl0bzSuW8fZvrI3pLs5k9WNxwtT0cfyUsJgG1GUJkTQqgOBhzSx7XNc125w3HcqZEb/FGHGOJ95Q6owG0BVae21z2OcypGoeCfaG4kQfFESut0/+NGXJ8mQDFLqFe1q85PsXRQ5gAQtR/JE1DO5QLOSNAMCdv4qoDSx5o9zAoZeCNSAooLbSTfhy71C2+Z8ESKa6QrslGSwmGzOOYR2TBPHiiMJshrmZpJMTA77Be2JBFQRctsffqp1MX1DcrXyTY20iLQnybtpcgJKrYsxdLK6C3Jy9yFc1N9qBz6TahbfQu5bkpIToO0KnsyshdaF3q10MTBZMUhuKdbD6LOrXfLWXHAkxYidycbB2fTazc4uvcAxYWHBaOi2BrC52bqmtom7F06e8ieGw7WNADQIjTkmHXAhAmoNxQuExL5IdxMG1xuXOpvc23Wx896fOH0+tG6m0f9lnzSXEmHnvo+jQUw6a1P8AHYk8Gj/66YQGIHbP46Y8qYWKfIaGm0z9Vif4vw/NENdFTDR9149GoPaM9Vif4xV5P1mF/n/taldgjuyH9rD86NYf1fmURsV8tw3diG+lMobZV3YT8NVv9QVuwPYwv8SsPNrELLRs8PRGUQAMwDjAAlzgCSY1J4q9uHUMBelTP7jfcESF2cb9i+yMcluznVQuOC6XrzURRS5VuBRTiF6QjTBoGbS4rvV8lcSvKrIkUilxUhTVoC9Cll0fOcG/I4OPHwhTNNrySSQLwN6POFBOi9TwgG6e9dHUuTHpfBZsytmYQ8gCPgNQhq1OmGdkXJsTPiSEWKIiIhHbP2Q2oCXAwNAPekuSjuMUXLYytSkuU2Dv9y+h7O2JSplzsogjQidOR0R1XAU3+1TYf5QhfWJPgL6VvuYnYWz6jn9nSLid3wWubQqWECN958l3BbJbRJLJg8TpfQJg53BZM2bXK0aMWLSqYvqYKo10/ZjiPcuUnSbph1hNkK9kOStV8jNJ8s6Xv/xmK5W/pphC4h31h/it9GBXdJ//AHWL/ER/U0fBV12TX/63uasE+RqD9pvHV4n+K73q10Z8J/N/Y1DbSZ9ViZ/zne8hE5vrcJwl39rUkI9sZ8OwlvtVv7mqWx6vZoRurv8A7PyKqwAvhY/zK/8Ac35LuxqZyUDwxTgf9FX5KiG52dekyNwjyJHwRrWoXZrSGRwc8f1uRjKZOgXWxy9i+xnkt2Sp0iTABJ5KFdjmmHAtPO3+6c4HstAJlMcodEgGLhT1NyaDJN7l1rE42rge0HMbrrHHjyXBskZJLu13W7vzR60DoYr6sL2RE18MRpcb7aKlSyqIZF3q1IFdlSyzCsxjDrKtY9u4qvC7NBdc29ysxWDLSA0kxxXQbjdIxpSq2EU6Gtk02diIEEaEJK1xi8o7CVEjIth2N7mkY4EWUmVksw1dFsqALE1RrTDhESqZUesBFl5+iEsk1y9KixfP9ofthZTcRTwz3FpIJqVGsEtMGzA4nTiFVkFPSDtYjEuG+pH/AHT8l0U/rweNZ4HqFmf/AFRUc5ziymczg4g5tQ4uiQRaSmdL9o1ZtxRw4IcXWYR2iInUnW+tzrIsskk2w0PNr0PqMSYP/Pd/e7epUWw/Bm/tO/tas/tD9oletQNGoykQSHFwzBxdJMwDlEydBvQdTpfULWDq2DqyS0gum4Av5eqDRItmwweFc12GBB/51caHjf3IjAU8rByxfxqhIKf7WsSMs06TsvEm/ZIudRxtCrq/tLe8HNhKE5g+WuqMOcfaIFjN5tv8UPpzLtH1jZzbO/G/1IPxRrHQvmuw/wBpT3l84dgEgkNqOm4i0tI+z+a1mx+ldPEP6trajXwTDg0tga9prj6gLZja0pPkW0aWniEbRxBiyUtciqFZMZQ1p4i1xJUatYxEIZtdefiEJCVSkC1dZs6m5uhB4yoMrqNSp5K0yUVu2WB9seXxRWGwVPLds96EBuExw77eKtyZVIwBw0GQpCmig2V7q07WDpA3tUSzkEW6momkr1laSDHIlj1UyirWsQtoJIvZWgoo1ZAQELwrwlhCjp10ufgKdJ1NlN7qj3Dt5oGRodMNIJuRvXxCvXzOJMSSTv1Jk6nmvoH7X8XJwzeArO8+rHwK+blKlyEgym6G/kPkpU2FxgR5N+S5RdEIujWjySywQzw9G/JeA/UN+Svr1pAVIeoQ5Hd5D5LuX9QF5rlMO1UKDNjVCKjRMB2theAYWt2NtX6PW6wNDrEQSRraZErHYB/1jO/4FPc6F82EfW9mbQ66kyoBlzCYmYuREwJ04IxlaFneiFTNhKfIvH9ZPxToMK1R3QpjBlZWh4QLCVNpVUWEyu9ZKqDl4vhUQtCupYwgRCF6xSAULETHKyUK2orGvTKKLSowoF68HKELQF1VB651ihAiULiHKwPVdUSoUz5f+1OrOIojhSn/AFVH/wDiFiHLV/tKqTjY+7SpjzzO/wD0smQky5DjwHNNl0OPNcVgKWWQJK9Kk4rgKhCMrocV0qKhAnBO7bPxD3p+s3QMOb+JvvC04KCRaNx0JxH+GI4VHeoafiVom4lZDoaZp1ANzgfNv5LQZlrx7xQmTpjEYld+lJb1i51qLSVqGgxi79JSoVSrWVCpRExqKllxm0ICFbUshiYKpIJs8aWQkHUGD4KYevLyIs8SuTK8vKiEep5rnVLy8qISFJQfZeXlaIfIP2gtJx9Qx9mnw/y2rOtwjzo31HzXF5IlyGuA44dw3eo+a4aJXV5AWVlq7C8vKiHF4FeXlZCbDcHmtISvLyCZDT9CapmsOTD6uC1DzZeXloxfEXLkrDlNrgvLycAi1kKQevLyEIm59lHrCVxeVpFM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pic>
        <p:nvPicPr>
          <p:cNvPr id="222230" name="Picture 22" descr="http://3.bp.blogspot.com/-66rdw9A7sMg/TaQ4KO3FOmI/AAAAAAAAAKQ/S0OoFlihGtE/s1600/300px-Cristo_Redentor_-_Ri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2996952"/>
            <a:ext cx="888221" cy="1071787"/>
          </a:xfrm>
          <a:prstGeom prst="rect">
            <a:avLst/>
          </a:prstGeom>
          <a:noFill/>
        </p:spPr>
      </p:pic>
      <p:pic>
        <p:nvPicPr>
          <p:cNvPr id="222232" name="Picture 24" descr="http://1.bp.blogspot.com/_t2TjaTxXfME/TMM61WUKh4I/AAAAAAAAAGs/fnKnGLwShA0/s1600/ponte+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149080"/>
            <a:ext cx="963075" cy="681375"/>
          </a:xfrm>
          <a:prstGeom prst="rect">
            <a:avLst/>
          </a:prstGeom>
          <a:noFill/>
        </p:spPr>
      </p:pic>
      <p:pic>
        <p:nvPicPr>
          <p:cNvPr id="222234" name="Picture 26" descr="http://www.brasilturismo.blog.br/wp-content/uploads/2010/05/Foto-Imagem-MASP-Museu-de-Arte-de-Sao-Paul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12360" y="4005064"/>
            <a:ext cx="1192923" cy="792088"/>
          </a:xfrm>
          <a:prstGeom prst="rect">
            <a:avLst/>
          </a:prstGeom>
          <a:noFill/>
        </p:spPr>
      </p:pic>
      <p:pic>
        <p:nvPicPr>
          <p:cNvPr id="222236" name="Picture 28" descr="http://t3.gstatic.com/images?q=tbn:ANd9GcSE0eKISXYcQXqTnlFmXxrqVYGUpNkTMd9jvsc4qjddpwG310-_t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2996952"/>
            <a:ext cx="892324" cy="665811"/>
          </a:xfrm>
          <a:prstGeom prst="rect">
            <a:avLst/>
          </a:prstGeom>
          <a:noFill/>
        </p:spPr>
      </p:pic>
      <p:pic>
        <p:nvPicPr>
          <p:cNvPr id="222238" name="Picture 30" descr="http://4.bp.blogspot.com/_rqjuEZPOiCQ/TCM1U2F71oI/AAAAAAAAD0E/jaZfvN15Q-c/s1600/BXK32514_igrejinha-da-pampulha-belo-horizonte18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56376" y="3140968"/>
            <a:ext cx="971600" cy="728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4071966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EVENTOS DE REMANEJAMENTO ESTÃO DISPONÍVEIS NO FINAL DO PROCEDIMENTO DE CONTRATOS FIRMADOS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3143248"/>
            <a:ext cx="7858180" cy="3929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5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CONVÊNIOS CONCEDIDOS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785926"/>
            <a:ext cx="76438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As contas de controle de Convênios Concedidos terão o conta corrente: Exercício, CPF ou CNPJ.</a:t>
            </a:r>
          </a:p>
          <a:p>
            <a:pPr algn="just"/>
            <a:endParaRPr lang="pt-BR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	Para implantar tal controle será necessária a identificação dos saldos por Exercício, CPF ou CNPJ das contas: </a:t>
            </a:r>
            <a:r>
              <a:rPr lang="pt-BR" sz="2400" b="1" dirty="0" smtClean="0">
                <a:solidFill>
                  <a:srgbClr val="FF0000"/>
                </a:solidFill>
              </a:rPr>
              <a:t>Convênios a Conceder e Restituição de Convênios</a:t>
            </a:r>
            <a:r>
              <a:rPr lang="pt-BR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3143248"/>
            <a:ext cx="7858180" cy="3929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5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CONVÊNIOS CONCEDIDOS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78592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</a:t>
            </a:r>
            <a:endParaRPr lang="pt-BR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1428728" y="3357562"/>
          <a:ext cx="6096000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cs typeface="Times New Roman" pitchFamily="18" charset="0"/>
              </a:rPr>
              <a:t>TRANSAÇÃO: &gt;NL</a:t>
            </a:r>
            <a:endParaRPr kumimoji="0" lang="pt-BR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285852" y="1500174"/>
            <a:ext cx="222528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cs typeface="Times New Roman" pitchFamily="18" charset="0"/>
              </a:rPr>
              <a:t>TRANSAÇÃO: &gt;NL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85785" y="1857364"/>
          <a:ext cx="7286678" cy="1000131"/>
        </p:xfrm>
        <a:graphic>
          <a:graphicData uri="http://schemas.openxmlformats.org/drawingml/2006/table">
            <a:tbl>
              <a:tblPr/>
              <a:tblGrid>
                <a:gridCol w="1143009"/>
                <a:gridCol w="2143140"/>
                <a:gridCol w="1643074"/>
                <a:gridCol w="857257"/>
                <a:gridCol w="1500198"/>
              </a:tblGrid>
              <a:tr h="333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Evento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Inscrição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Classificação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Fonte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540567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CNPJ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R$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540566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EXERCICIO/CNPJ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R$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3143248"/>
            <a:ext cx="7858180" cy="3929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endParaRPr lang="pt-BR" sz="25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CONVÊNIOS CONCEDIDOS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78592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</a:t>
            </a:r>
            <a:endParaRPr lang="pt-BR" sz="24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928662" y="3214686"/>
          <a:ext cx="7358114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cs typeface="Times New Roman" pitchFamily="18" charset="0"/>
              </a:rPr>
              <a:t>TRANSAÇÃO: &gt;NL</a:t>
            </a:r>
            <a:endParaRPr kumimoji="0" lang="pt-BR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285852" y="1500174"/>
            <a:ext cx="222528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Garamond" pitchFamily="18" charset="0"/>
                <a:cs typeface="Times New Roman" pitchFamily="18" charset="0"/>
              </a:rPr>
              <a:t>TRANSAÇÃO: &gt;NL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928662" y="1928802"/>
          <a:ext cx="7286677" cy="822960"/>
        </p:xfrm>
        <a:graphic>
          <a:graphicData uri="http://schemas.openxmlformats.org/drawingml/2006/table">
            <a:tbl>
              <a:tblPr/>
              <a:tblGrid>
                <a:gridCol w="1000132"/>
                <a:gridCol w="2231949"/>
                <a:gridCol w="1697141"/>
                <a:gridCol w="1097400"/>
                <a:gridCol w="126005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Evento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Inscrição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Classificação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Fonte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17365D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iagCross">
                      <a:fgClr>
                        <a:srgbClr val="B8CCE4"/>
                      </a:fgClr>
                      <a:bgClr>
                        <a:srgbClr val="E7EDF5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540568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CNPJ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R$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540569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EXERCICIO/CNPJ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-</a:t>
                      </a:r>
                      <a:endParaRPr lang="pt-B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70C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R$</a:t>
                      </a:r>
                      <a:endParaRPr lang="pt-B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928802"/>
            <a:ext cx="7858180" cy="39290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500" dirty="0" smtClean="0">
                <a:solidFill>
                  <a:schemeClr val="tx1"/>
                </a:solidFill>
              </a:rPr>
              <a:t>	</a:t>
            </a:r>
            <a:r>
              <a:rPr lang="pt-BR" sz="2400" dirty="0" smtClean="0">
                <a:solidFill>
                  <a:schemeClr val="tx1"/>
                </a:solidFill>
              </a:rPr>
              <a:t>	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Deve-se realizar a conciliação entre as contas de </a:t>
            </a:r>
            <a:r>
              <a:rPr lang="pt-BR" sz="2400" b="1" dirty="0" smtClean="0"/>
              <a:t>convênios baixados e concedidos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com </a:t>
            </a:r>
            <a:r>
              <a:rPr lang="pt-BR" sz="2400" b="1" dirty="0" smtClean="0">
                <a:solidFill>
                  <a:srgbClr val="FF0000"/>
                </a:solidFill>
              </a:rPr>
              <a:t>controle por exercício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 (1991104XX e 2991104XX) com as contas de </a:t>
            </a:r>
            <a:r>
              <a:rPr lang="pt-BR" sz="2400" b="1" dirty="0" smtClean="0">
                <a:solidFill>
                  <a:srgbClr val="FF0000"/>
                </a:solidFill>
              </a:rPr>
              <a:t>controle acumulado </a:t>
            </a: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(1991105XX e 2991105XX).</a:t>
            </a:r>
          </a:p>
          <a:p>
            <a:pPr algn="just">
              <a:buNone/>
            </a:pPr>
            <a:endParaRPr lang="pt-B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&gt;LINCONTIR (Equação 74 e 75)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</a:rPr>
              <a:t>&gt;CONTROCONV (relação por CNPJ)</a:t>
            </a:r>
            <a:endParaRPr lang="pt-BR" sz="25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CONVÊNIOS CONCEDIDOS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CONVÊNIOS CONCEDIDOS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78592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</a:t>
            </a:r>
            <a:endParaRPr 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/>
        </p:nvGraphicFramePr>
        <p:xfrm>
          <a:off x="1214414" y="1785926"/>
          <a:ext cx="72000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CONVÊNIOS CONCEDIDOS</a:t>
            </a:r>
            <a:endParaRPr lang="pt-B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857224" y="1000108"/>
            <a:ext cx="7858180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57224" y="1785926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	</a:t>
            </a:r>
            <a:endParaRPr lang="pt-BR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Diagrama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/>
          <p:cNvGraphicFramePr/>
          <p:nvPr/>
        </p:nvGraphicFramePr>
        <p:xfrm>
          <a:off x="1214414" y="1785926"/>
          <a:ext cx="7200000" cy="39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1470025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 – EXERCÍCIOS ANTERIORES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2000240"/>
            <a:ext cx="7858180" cy="1752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No PCASP os Restos a Pagar serão controlados nas classes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e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6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– Controles da Aprovação e da Execução  do Planejamento e Orçamento.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37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3857628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	</a:t>
            </a:r>
            <a:r>
              <a:rPr lang="pt-BR" sz="3000" dirty="0" smtClean="0">
                <a:solidFill>
                  <a:schemeClr val="tx2">
                    <a:lumMod val="75000"/>
                  </a:schemeClr>
                </a:solidFill>
              </a:rPr>
              <a:t>As contas de controle dos Restos a Pagar terão o conta corrente o número da nota de empenho.</a:t>
            </a:r>
            <a:endParaRPr lang="pt-BR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1470025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 – EXERCÍCIOS ANTERIORES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000528"/>
          </a:xfrm>
        </p:spPr>
        <p:txBody>
          <a:bodyPr>
            <a:noAutofit/>
          </a:bodyPr>
          <a:lstStyle/>
          <a:p>
            <a:pPr algn="l"/>
            <a:r>
              <a:rPr lang="pt-BR" sz="2700" b="1" dirty="0" smtClean="0">
                <a:solidFill>
                  <a:srgbClr val="00B0F0"/>
                </a:solidFill>
              </a:rPr>
              <a:t>Contas que necessitam identificar as Notas de Empenho</a:t>
            </a:r>
          </a:p>
          <a:p>
            <a:pPr algn="l"/>
            <a:endParaRPr lang="pt-BR" sz="2000" b="1" dirty="0" smtClean="0">
              <a:solidFill>
                <a:srgbClr val="00B0F0"/>
              </a:solidFill>
            </a:endParaRPr>
          </a:p>
          <a:p>
            <a:pPr algn="l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212160200 RP-PROC EXERC ANTERIORES</a:t>
            </a:r>
          </a:p>
          <a:p>
            <a:pPr algn="l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212160201 ................... = RP-PROC CONSIGNACOES E ENCARGOS SOCIAIS</a:t>
            </a:r>
          </a:p>
          <a:p>
            <a:pPr algn="l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212160202 ................... = RP-PROC CREDORES E FORNECEDORES</a:t>
            </a:r>
          </a:p>
          <a:p>
            <a:pPr algn="l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212160203 ................... = RP-PROC PESSOAL A PAGAR</a:t>
            </a:r>
          </a:p>
          <a:p>
            <a:pPr algn="l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212160300 RPNP LIQUIDADOS EXERC. ANTERIORES</a:t>
            </a:r>
          </a:p>
          <a:p>
            <a:pPr algn="l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212160301 ................... = RPNP LIQUIDADOS - CREDORES E FORNECEDORES</a:t>
            </a:r>
          </a:p>
          <a:p>
            <a:pPr algn="l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 212160302 ................... = RPNP - EXERCICIOS ANTERIORES</a:t>
            </a:r>
          </a:p>
          <a:p>
            <a:pPr algn="l"/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38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1470025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 – EXERCÍCIOS ANTERIORES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714908"/>
          </a:xfrm>
        </p:spPr>
        <p:txBody>
          <a:bodyPr>
            <a:noAutofit/>
          </a:bodyPr>
          <a:lstStyle/>
          <a:p>
            <a:pPr algn="l"/>
            <a:r>
              <a:rPr lang="pt-BR" sz="3600" b="1" dirty="0" smtClean="0">
                <a:solidFill>
                  <a:srgbClr val="00B0F0"/>
                </a:solidFill>
              </a:rPr>
              <a:t>Para identificação das Notas de Empenho:</a:t>
            </a:r>
          </a:p>
          <a:p>
            <a:pPr algn="l"/>
            <a:endParaRPr lang="pt-B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&gt; DETACONTA (na data atual)</a:t>
            </a:r>
          </a:p>
          <a:p>
            <a:pPr algn="l"/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Para verificar o CNPJ e Valor a identificar</a:t>
            </a:r>
          </a:p>
          <a:p>
            <a:pPr algn="l"/>
            <a:endParaRPr lang="pt-BR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&gt;DETACONTA  (nos exercícios anteriores – 30dez a 31dez)</a:t>
            </a:r>
          </a:p>
          <a:p>
            <a:pPr algn="l"/>
            <a:endParaRPr lang="pt-BR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	No mesmo CNPJ, localizar NLs com eventos </a:t>
            </a:r>
            <a:r>
              <a:rPr lang="pt-BR" sz="2400" b="1" dirty="0" smtClean="0">
                <a:solidFill>
                  <a:srgbClr val="FF0000"/>
                </a:solidFill>
              </a:rPr>
              <a:t>400107, 400108 ou 40019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, na descrição da NL estará as notas de empenho que deverão ser identificadas por CNPJ.</a:t>
            </a:r>
          </a:p>
          <a:p>
            <a:pPr algn="l"/>
            <a:endParaRPr lang="pt-BR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39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908720"/>
            <a:ext cx="8568952" cy="5306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928662" y="1052736"/>
            <a:ext cx="2779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5ª EDIÇÃO MCASP/STN</a:t>
            </a:r>
          </a:p>
          <a:p>
            <a:pPr algn="ctr"/>
            <a:r>
              <a:rPr lang="pt-BR" b="1" dirty="0" smtClean="0"/>
              <a:t>Elaborada 2012</a:t>
            </a:r>
          </a:p>
          <a:p>
            <a:pPr algn="ctr"/>
            <a:r>
              <a:rPr lang="pt-BR" b="1" dirty="0" smtClean="0"/>
              <a:t> Válida a partir 2013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932040" y="1484784"/>
            <a:ext cx="38884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VOLUMES:</a:t>
            </a:r>
          </a:p>
          <a:p>
            <a:pPr algn="just"/>
            <a:r>
              <a:rPr lang="pt-BR" b="1" dirty="0" smtClean="0"/>
              <a:t>Parte Geral - Introdução MCASP</a:t>
            </a:r>
          </a:p>
          <a:p>
            <a:pPr algn="just"/>
            <a:r>
              <a:rPr lang="pt-BR" b="1" dirty="0" smtClean="0"/>
              <a:t>Parte I – Procedimentos Contábeis Orçamentários</a:t>
            </a:r>
          </a:p>
          <a:p>
            <a:pPr algn="just"/>
            <a:r>
              <a:rPr lang="pt-BR" b="1" dirty="0" smtClean="0"/>
              <a:t>Parte II – Procedimentos Contábeis Patrimoniais</a:t>
            </a:r>
          </a:p>
          <a:p>
            <a:pPr algn="just"/>
            <a:r>
              <a:rPr lang="pt-BR" b="1" dirty="0" smtClean="0"/>
              <a:t>Parte III – Procedimentos Contábeis Específicos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Parte IV – Plano de Contas Aplicado ao Setor Público</a:t>
            </a:r>
          </a:p>
          <a:p>
            <a:pPr algn="just"/>
            <a:r>
              <a:rPr lang="pt-BR" b="1" dirty="0" smtClean="0"/>
              <a:t>Parte V – Demonstrações Contábeis Aplicadas ao Setor Público</a:t>
            </a:r>
          </a:p>
          <a:p>
            <a:pPr algn="just"/>
            <a:r>
              <a:rPr lang="pt-BR" b="1" dirty="0" smtClean="0"/>
              <a:t>Parte VI – Perguntas e Respostas</a:t>
            </a:r>
          </a:p>
          <a:p>
            <a:pPr algn="just"/>
            <a:r>
              <a:rPr lang="pt-BR" b="1" dirty="0" smtClean="0"/>
              <a:t>Parte VII – Exercício Prático</a:t>
            </a:r>
          </a:p>
          <a:p>
            <a:pPr algn="just"/>
            <a:r>
              <a:rPr lang="pt-BR" b="1" dirty="0" smtClean="0"/>
              <a:t>Parte VIII – Demonstrativo de Estatísticas de Finanças Públicas</a:t>
            </a:r>
          </a:p>
          <a:p>
            <a:pPr algn="just"/>
            <a:r>
              <a:rPr lang="pt-BR" b="1" dirty="0" smtClean="0"/>
              <a:t>Volume de Anexos</a:t>
            </a:r>
            <a:endParaRPr lang="pt-BR" dirty="0"/>
          </a:p>
        </p:txBody>
      </p:sp>
      <p:pic>
        <p:nvPicPr>
          <p:cNvPr id="6922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428888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57158" y="428604"/>
            <a:ext cx="8572560" cy="461665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/>
              <a:t>Material de Apoio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21444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PLANILHAS COM IDENTIFICAÇÃO DE NOTA DE EMPENHO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40</a:t>
            </a:fld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1419225" y="1419225"/>
          <a:ext cx="6542088" cy="4933950"/>
        </p:xfrm>
        <a:graphic>
          <a:graphicData uri="http://schemas.openxmlformats.org/presentationml/2006/ole">
            <p:oleObj spid="_x0000_s29698" name="Planilha" r:id="rId3" imgW="5134051" imgH="3876751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21444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PLANILHAS COM IDENTIFICAÇÃO DE NOTA DE EMPENHO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41</a:t>
            </a:fld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709613" y="1419225"/>
          <a:ext cx="7645400" cy="4587875"/>
        </p:xfrm>
        <a:graphic>
          <a:graphicData uri="http://schemas.openxmlformats.org/presentationml/2006/ole">
            <p:oleObj spid="_x0000_s32770" name="Planilha" r:id="rId3" imgW="5134051" imgH="3076651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214446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PLANILHAS COM IDENTIFICAÇÃO DE NOTA DE EMPENHO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42</a:t>
            </a:fld>
            <a:endParaRPr lang="pt-BR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642910" y="1571612"/>
          <a:ext cx="7988300" cy="4348163"/>
        </p:xfrm>
        <a:graphic>
          <a:graphicData uri="http://schemas.openxmlformats.org/presentationml/2006/ole">
            <p:oleObj spid="_x0000_s33794" name="Planilha" r:id="rId3" imgW="5324551" imgH="28956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72560" cy="107157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pt-B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pt-BR" sz="3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NOVOS  PROCEDIMENTOS PARA EXECUÇÃO DOS CONTRATOS, CONVÊNIOS CONCEDIDOS.</a:t>
            </a:r>
            <a:br>
              <a:rPr lang="pt-BR" sz="3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pt-BR" sz="3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14282" y="3226237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  <a:p>
            <a:pPr algn="ctr"/>
            <a:endParaRPr lang="pt-BR" sz="3000" b="1" dirty="0" smtClean="0">
              <a:solidFill>
                <a:srgbClr val="165B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hlinkClick r:id="rId2"/>
            </a:endParaRPr>
          </a:p>
          <a:p>
            <a:pPr algn="ctr"/>
            <a:endParaRPr lang="pt-BR" sz="3000" b="1" dirty="0" smtClean="0">
              <a:solidFill>
                <a:srgbClr val="165B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hlinkClick r:id="rId2"/>
            </a:endParaRPr>
          </a:p>
          <a:p>
            <a:pPr algn="ctr"/>
            <a:endParaRPr lang="pt-B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hlinkClick r:id="rId2"/>
            </a:endParaRPr>
          </a:p>
          <a:p>
            <a:pPr algn="ctr"/>
            <a:endParaRPr lang="pt-BR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  <a:p>
            <a:pPr algn="ctr"/>
            <a:endParaRPr lang="pt-BR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  <a:p>
            <a:pPr algn="ctr"/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85786" y="2000240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http://www.compras.to.gov.br/sgc/Biblioteca.</a:t>
            </a:r>
            <a:r>
              <a:rPr lang="pt-BR" sz="2400" b="1" u="sng" dirty="0" err="1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aspx</a:t>
            </a:r>
            <a:r>
              <a:rPr lang="pt-BR" sz="2400" b="1" u="sng" dirty="0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</a:t>
            </a:r>
            <a:br>
              <a:rPr lang="pt-BR" sz="2400" b="1" u="sng" dirty="0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Procedimento Contábil n.º 07 </a:t>
            </a:r>
          </a:p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Procedimento Contábil n.º 02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7158" y="3000372"/>
            <a:ext cx="8572560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PLANILHAS</a:t>
            </a:r>
            <a:r>
              <a:rPr kumimoji="0" lang="pt-B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RESTOS A PAGAR – EXERCÍCIOS ANTERIORES E APRESENTAÇÃO DA REUNIÃO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57224" y="4643446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http://www.compras.to.gov.br/sgc/Download.</a:t>
            </a:r>
            <a:r>
              <a:rPr lang="pt-BR" sz="2400" b="1" u="sng" dirty="0" err="1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aspx</a:t>
            </a:r>
            <a:r>
              <a:rPr lang="pt-BR" sz="2400" b="1" u="sng" dirty="0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br>
              <a:rPr lang="pt-BR" sz="2400" b="1" u="sng" dirty="0" smtClean="0">
                <a:solidFill>
                  <a:srgbClr val="165B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Planilhas de Controle Gerencial</a:t>
            </a:r>
          </a:p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Conteúdo </a:t>
            </a:r>
            <a:r>
              <a:rPr lang="pt-BR" sz="2400" b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Apresentado em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Reuniões e Cursos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28" y="285728"/>
            <a:ext cx="6143668" cy="1357322"/>
          </a:xfrm>
          <a:solidFill>
            <a:srgbClr val="FFCC00"/>
          </a:solidFill>
          <a:ln w="12700">
            <a:solidFill>
              <a:srgbClr val="B48900"/>
            </a:solidFill>
          </a:ln>
        </p:spPr>
        <p:txBody>
          <a:bodyPr>
            <a:noAutofit/>
          </a:bodyPr>
          <a:lstStyle/>
          <a:p>
            <a:r>
              <a:rPr lang="pt-BR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URGENTE</a:t>
            </a:r>
            <a:endParaRPr lang="pt-BR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44</a:t>
            </a:fld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28596" y="2285992"/>
            <a:ext cx="8215370" cy="228601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threePt" dir="t"/>
            </a:scene3d>
            <a:sp3d>
              <a:bevelT w="25400" h="25400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PRAZO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REMANEJAMENTO DAS CONTAS E ENTREGA DAS PLANILHAS DE RESTOS A PAGAR – EXERCÍCIOS ANTERIORES</a:t>
            </a: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85786" y="4643446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DE OUTUBRO DE 2014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TREINAMENTOS  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24" y="2857496"/>
            <a:ext cx="7858180" cy="642942"/>
          </a:xfrm>
        </p:spPr>
        <p:txBody>
          <a:bodyPr>
            <a:normAutofit/>
          </a:bodyPr>
          <a:lstStyle/>
          <a:p>
            <a:pPr lvl="1" algn="l">
              <a:buFont typeface="Wingdings" pitchFamily="2" charset="2"/>
              <a:buChar char="Ø"/>
            </a:pPr>
            <a:r>
              <a:rPr lang="pt-BR" dirty="0" smtClean="0">
                <a:solidFill>
                  <a:schemeClr val="accent2">
                    <a:lumMod val="50000"/>
                  </a:schemeClr>
                </a:solidFill>
                <a:latin typeface="Antique Olive" pitchFamily="34" charset="0"/>
              </a:rPr>
              <a:t> 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PROCEDIMENTOS CONTÁBEIS </a:t>
            </a:r>
            <a:endParaRPr lang="pt-BR" b="1" dirty="0">
              <a:solidFill>
                <a:schemeClr val="accent2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5D3B-2056-4E21-822B-A4F997ED0BF3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45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643042" y="3429000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haroni"/>
              </a:rPr>
              <a:t>Público Alvo: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Aharoni"/>
              </a:rPr>
              <a:t>Contadores</a:t>
            </a:r>
            <a:endParaRPr lang="pt-BR" sz="2800" b="1" dirty="0">
              <a:solidFill>
                <a:schemeClr val="accent2">
                  <a:lumMod val="75000"/>
                </a:schemeClr>
              </a:solidFill>
              <a:latin typeface="Aharoni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42976" y="1714488"/>
            <a:ext cx="6786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bg2">
                    <a:lumMod val="25000"/>
                  </a:schemeClr>
                </a:solidFill>
                <a:latin typeface="Algerian" pitchFamily="82" charset="0"/>
              </a:rPr>
              <a:t>NOVEMBRO/2014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357290" y="4286256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</a:rPr>
              <a:t> EXECUÇÃO DO SIAFEM </a:t>
            </a:r>
            <a:endParaRPr lang="pt-B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43042" y="4929198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haroni"/>
              </a:rPr>
              <a:t>Público Alvo: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latin typeface="Aharoni"/>
              </a:rPr>
              <a:t>Contadores e Financeiro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3071813" y="4851667"/>
            <a:ext cx="6019800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Secretaria de Estado da Fazenda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Diretoria de Normas e Procedimentos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dnp@sefaz.to.gov.br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59395" name="Rectangle 5"/>
          <p:cNvSpPr>
            <a:spLocks noChangeArrowheads="1"/>
          </p:cNvSpPr>
          <p:nvPr/>
        </p:nvSpPr>
        <p:spPr bwMode="auto">
          <a:xfrm>
            <a:off x="1157288" y="142875"/>
            <a:ext cx="77724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i="1">
                <a:solidFill>
                  <a:schemeClr val="bg1"/>
                </a:solidFill>
                <a:latin typeface="Verdana" pitchFamily="34" charset="0"/>
              </a:rPr>
              <a:t>Qual o papel do profissional de contabilidade ?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4211638" y="2068958"/>
            <a:ext cx="4608512" cy="138499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2400" dirty="0"/>
              <a:t>“O </a:t>
            </a:r>
            <a:r>
              <a:rPr lang="pt-BR" sz="2400" dirty="0" smtClean="0"/>
              <a:t>que você fez pelos seus sonhos hoje?.”</a:t>
            </a:r>
            <a:endParaRPr lang="pt-BR" sz="2400" dirty="0"/>
          </a:p>
          <a:p>
            <a:pPr algn="r" eaLnBrk="0" hangingPunct="0">
              <a:spcBef>
                <a:spcPct val="50000"/>
              </a:spcBef>
            </a:pPr>
            <a:r>
              <a:rPr lang="pt-BR" sz="2400" dirty="0" smtClean="0"/>
              <a:t>PASSOS, CIRINO DE SOUSA.</a:t>
            </a:r>
            <a:endParaRPr lang="pt-BR" sz="2400" dirty="0"/>
          </a:p>
        </p:txBody>
      </p:sp>
      <p:pic>
        <p:nvPicPr>
          <p:cNvPr id="59397" name="Picture 10" descr="D:\Documents and Settings\tiagombp.STN\Configurações locais\Temporary Internet Files\Content.IE5\KT6N45IN\MCj033251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714375"/>
            <a:ext cx="37607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/>
      <p:bldP spid="3307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461665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latin typeface="+mn-lt"/>
                <a:ea typeface="+mn-ea"/>
                <a:cs typeface="+mn-cs"/>
              </a:rPr>
              <a:t>HÁ MUDANÇAS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1434-B893-4ED0-919A-504E3DF72E28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000108"/>
            <a:ext cx="3786214" cy="477053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ESTRUTURA CONTÁBIL </a:t>
            </a:r>
            <a:r>
              <a:rPr lang="pt-BR" sz="2000" dirty="0" smtClean="0">
                <a:latin typeface="Calibri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ATUAL</a:t>
            </a:r>
          </a:p>
          <a:p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SISTEMA - VÁRIOS</a:t>
            </a:r>
          </a:p>
          <a:p>
            <a:pPr algn="ctr"/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PATRIMONIAL;</a:t>
            </a:r>
          </a:p>
          <a:p>
            <a:pPr algn="just"/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Registra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fatos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não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financeiros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ou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extra-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caixa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FINANCEIRO;</a:t>
            </a:r>
          </a:p>
          <a:p>
            <a:pPr algn="just"/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Relaciona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-se com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ingressos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(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entradas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) e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dispêndios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(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saídas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) de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recursos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ORÇAMENTÁRIO;</a:t>
            </a:r>
          </a:p>
          <a:p>
            <a:pPr algn="just"/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É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representado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pelos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fatos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de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natureza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orçamentária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COMPENSAÇÃO;</a:t>
            </a:r>
          </a:p>
          <a:p>
            <a:pPr algn="just"/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É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representado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pelos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atos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que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não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afetam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o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Patrimônio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de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imediato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14810" y="1000108"/>
            <a:ext cx="4429156" cy="463511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ESTRUTURA CONTÁBIL NOVA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SISTEMA – ÚNICO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SUBSISTEMAS: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PATRIMONIAL – Inclui os fatos financeiros;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ORÇAMENTÁRIO;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CONTROLE;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CUSTOS.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Multiplicar 9"/>
          <p:cNvSpPr/>
          <p:nvPr/>
        </p:nvSpPr>
        <p:spPr>
          <a:xfrm>
            <a:off x="928662" y="2357430"/>
            <a:ext cx="2357454" cy="2952328"/>
          </a:xfrm>
          <a:prstGeom prst="mathMultiply">
            <a:avLst/>
          </a:prstGeom>
          <a:solidFill>
            <a:srgbClr val="FF33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786050" y="2500306"/>
            <a:ext cx="1500198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928926" y="3286124"/>
            <a:ext cx="135732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60350"/>
            <a:ext cx="8607455" cy="461665"/>
          </a:xfr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u="sng" dirty="0" smtClean="0">
                <a:latin typeface="+mn-lt"/>
                <a:ea typeface="+mn-ea"/>
                <a:cs typeface="+mn-cs"/>
              </a:rPr>
              <a:t>Plano de Contas Atual X Novo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52513"/>
            <a:ext cx="4343400" cy="1447793"/>
          </a:xfrm>
          <a:solidFill>
            <a:srgbClr val="EAEAEA"/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1600" b="1" dirty="0" smtClean="0">
                <a:latin typeface="Verdana" pitchFamily="34" charset="0"/>
              </a:rPr>
              <a:t>1 - Ativo</a:t>
            </a:r>
            <a:endParaRPr lang="pt-BR" sz="16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1.1- Ativo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1.2 </a:t>
            </a:r>
            <a:r>
              <a:rPr lang="pt-BR" sz="1600" dirty="0" smtClean="0"/>
              <a:t>–</a:t>
            </a:r>
            <a:r>
              <a:rPr lang="pt-BR" sz="1600" dirty="0" smtClean="0">
                <a:latin typeface="Verdana" pitchFamily="34" charset="0"/>
              </a:rPr>
              <a:t> Ativo Realiz</a:t>
            </a:r>
            <a:r>
              <a:rPr lang="pt-BR" sz="1600" dirty="0" smtClean="0"/>
              <a:t>á</a:t>
            </a:r>
            <a:r>
              <a:rPr lang="pt-BR" sz="1600" dirty="0" smtClean="0">
                <a:latin typeface="Verdana" pitchFamily="34" charset="0"/>
              </a:rPr>
              <a:t>vel a Longo Prazo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1.4 </a:t>
            </a:r>
            <a:r>
              <a:rPr lang="pt-BR" sz="1600" dirty="0" smtClean="0">
                <a:solidFill>
                  <a:srgbClr val="FF0000"/>
                </a:solidFill>
              </a:rPr>
              <a:t>–</a:t>
            </a: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 Ativo Permanente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sz="1600" dirty="0" smtClean="0">
                <a:solidFill>
                  <a:srgbClr val="FF0000"/>
                </a:solidFill>
              </a:rPr>
              <a:t>–</a:t>
            </a: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600" dirty="0" smtClean="0">
              <a:latin typeface="Verdana" pitchFamily="34" charset="0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52513"/>
            <a:ext cx="4267200" cy="1447793"/>
          </a:xfr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pt-BR" sz="1600" b="1" dirty="0" smtClean="0">
                <a:latin typeface="Verdana" pitchFamily="34" charset="0"/>
              </a:rPr>
              <a:t>1 – Ativo</a:t>
            </a:r>
            <a:endParaRPr lang="pt-BR" sz="16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1.1- Ativo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u="sng" dirty="0" smtClean="0">
                <a:latin typeface="Verdana" pitchFamily="34" charset="0"/>
              </a:rPr>
              <a:t>1.2 – Ativo Não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   1.2.1 </a:t>
            </a:r>
            <a:r>
              <a:rPr lang="pt-BR" sz="1600" dirty="0" smtClean="0"/>
              <a:t>–</a:t>
            </a:r>
            <a:r>
              <a:rPr lang="pt-BR" sz="1600" dirty="0" smtClean="0">
                <a:latin typeface="Verdana" pitchFamily="34" charset="0"/>
              </a:rPr>
              <a:t> Ativo RLP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6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14282" y="2714620"/>
            <a:ext cx="4343400" cy="12954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>
                <a:latin typeface="Verdana" pitchFamily="34" charset="0"/>
              </a:rPr>
              <a:t>3 – Despesa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3.3 - Despesas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3.4 - Despesas de Capital</a:t>
            </a:r>
          </a:p>
          <a:p>
            <a:pPr marL="342900" indent="-342900">
              <a:spcBef>
                <a:spcPct val="20000"/>
              </a:spcBef>
            </a:pPr>
            <a:endParaRPr lang="pt-BR" dirty="0">
              <a:latin typeface="Verdana" pitchFamily="34" charset="0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214282" y="4714884"/>
            <a:ext cx="4343400" cy="1581169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>
                <a:latin typeface="Verdana" pitchFamily="34" charset="0"/>
              </a:rPr>
              <a:t>5 – Variações Patrimoniais Passivas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5.1 </a:t>
            </a:r>
            <a:r>
              <a:rPr lang="pt-BR" dirty="0" smtClean="0">
                <a:latin typeface="Verdana" pitchFamily="34" charset="0"/>
              </a:rPr>
              <a:t>–Variação Passiva Orçamentária</a:t>
            </a:r>
            <a:endParaRPr lang="pt-BR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5.2-</a:t>
            </a:r>
            <a:r>
              <a:rPr lang="pt-BR" sz="1600" dirty="0" smtClean="0">
                <a:latin typeface="Verdana" pitchFamily="34" charset="0"/>
              </a:rPr>
              <a:t>Variação </a:t>
            </a:r>
            <a:r>
              <a:rPr lang="pt-BR" sz="1600" dirty="0">
                <a:latin typeface="Verdana" pitchFamily="34" charset="0"/>
              </a:rPr>
              <a:t>Passiva </a:t>
            </a:r>
            <a:r>
              <a:rPr lang="pt-BR" sz="1600" dirty="0" smtClean="0">
                <a:latin typeface="Verdana" pitchFamily="34" charset="0"/>
              </a:rPr>
              <a:t>Extra-</a:t>
            </a:r>
            <a:r>
              <a:rPr lang="pt-BR" sz="1400" dirty="0" smtClean="0">
                <a:latin typeface="Verdana" pitchFamily="34" charset="0"/>
              </a:rPr>
              <a:t>Orçamentária </a:t>
            </a:r>
            <a:endParaRPr lang="pt-BR" sz="1400" dirty="0">
              <a:latin typeface="Verdana" pitchFamily="34" charset="0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4643438" y="2571744"/>
            <a:ext cx="4267200" cy="2071702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3–Variações Pat. Diminutivas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3.1 – Pessoal e Encargos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3.2 – </a:t>
            </a:r>
            <a:r>
              <a:rPr lang="pt-BR" sz="1600" dirty="0" err="1" smtClean="0">
                <a:latin typeface="Verdana" pitchFamily="34" charset="0"/>
              </a:rPr>
              <a:t>Benef</a:t>
            </a:r>
            <a:r>
              <a:rPr lang="pt-BR" sz="1600" dirty="0" smtClean="0">
                <a:latin typeface="Verdana" pitchFamily="34" charset="0"/>
              </a:rPr>
              <a:t>. Prev. e Assistenciais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3.3 - Uso de Bens, Serv. e Cons. de       Capital Fixo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3.4 – Variações Pat. Dimin. Financeiras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...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4643438" y="4714884"/>
            <a:ext cx="4267200" cy="1571636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5 - Controles da Aprovação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5.1 – Planejamento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 – Orçamento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5.3 – Inscrição de Restos a Pagar</a:t>
            </a:r>
          </a:p>
          <a:p>
            <a:pPr marL="342900" indent="-342900" algn="ctr">
              <a:spcBef>
                <a:spcPct val="20000"/>
              </a:spcBef>
            </a:pPr>
            <a:endParaRPr lang="pt-BR" dirty="0" smtClean="0">
              <a:latin typeface="Verdan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 </a:t>
            </a:r>
            <a:endParaRPr lang="pt-BR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  <p:bldP spid="291846" grpId="0" autoUpdateAnimBg="0"/>
      <p:bldP spid="291847" grpId="0" autoUpdateAnimBg="0"/>
      <p:bldP spid="2918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60350"/>
            <a:ext cx="8607455" cy="461665"/>
          </a:xfr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u="sng" dirty="0" smtClean="0">
                <a:latin typeface="+mn-lt"/>
                <a:ea typeface="+mn-ea"/>
                <a:cs typeface="+mn-cs"/>
              </a:rPr>
              <a:t>Plano de Contas Atual X Novo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52513"/>
            <a:ext cx="4343400" cy="1376355"/>
          </a:xfrm>
          <a:solidFill>
            <a:srgbClr val="EAEAEA"/>
          </a:solidFill>
          <a:ln w="381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1600" b="1" dirty="0" smtClean="0">
                <a:latin typeface="Verdana" pitchFamily="34" charset="0"/>
              </a:rPr>
              <a:t>2 - Passivo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2.1 </a:t>
            </a:r>
            <a:r>
              <a:rPr lang="pt-BR" sz="1600" dirty="0" smtClean="0"/>
              <a:t>–</a:t>
            </a:r>
            <a:r>
              <a:rPr lang="pt-BR" sz="1600" dirty="0" smtClean="0">
                <a:latin typeface="Verdana" pitchFamily="34" charset="0"/>
              </a:rPr>
              <a:t> Passivo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2.2 - Passivo Exig</a:t>
            </a:r>
            <a:r>
              <a:rPr lang="pt-BR" sz="1600" dirty="0" smtClean="0"/>
              <a:t>í</a:t>
            </a:r>
            <a:r>
              <a:rPr lang="pt-BR" sz="1600" dirty="0" smtClean="0">
                <a:latin typeface="Verdana" pitchFamily="34" charset="0"/>
              </a:rPr>
              <a:t>vel a Longo Prazo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2.4 - Patrimônio L</a:t>
            </a:r>
            <a:r>
              <a:rPr lang="pt-BR" sz="1600" dirty="0" smtClean="0"/>
              <a:t>í</a:t>
            </a:r>
            <a:r>
              <a:rPr lang="pt-BR" sz="1600" dirty="0" smtClean="0">
                <a:latin typeface="Verdana" pitchFamily="34" charset="0"/>
              </a:rPr>
              <a:t>quido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600" dirty="0" smtClean="0">
              <a:latin typeface="Verdana" pitchFamily="34" charset="0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052513"/>
            <a:ext cx="4267200" cy="1376355"/>
          </a:xfr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2 – Passivo</a:t>
            </a:r>
          </a:p>
          <a:p>
            <a:pPr>
              <a:lnSpc>
                <a:spcPct val="90000"/>
              </a:lnSpc>
              <a:buNone/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2.1 – Passivo Circulante</a:t>
            </a:r>
          </a:p>
          <a:p>
            <a:pPr>
              <a:lnSpc>
                <a:spcPct val="90000"/>
              </a:lnSpc>
              <a:buNone/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2.2 – Passivo Não Circulante</a:t>
            </a:r>
          </a:p>
          <a:p>
            <a:pPr>
              <a:lnSpc>
                <a:spcPct val="90000"/>
              </a:lnSpc>
              <a:buNone/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2.3 – Patrimônio Líquido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14282" y="2714620"/>
            <a:ext cx="4343400" cy="142876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4 – Receita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4.1 - Receitas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4.2 - Receitas de Capital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4.9 - *Deduções da Receita</a:t>
            </a:r>
          </a:p>
          <a:p>
            <a:pPr marL="342900" indent="-342900">
              <a:spcBef>
                <a:spcPct val="20000"/>
              </a:spcBef>
            </a:pPr>
            <a:endParaRPr lang="pt-BR" dirty="0">
              <a:latin typeface="Verdana" pitchFamily="34" charset="0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214282" y="4643446"/>
            <a:ext cx="4343400" cy="1581169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6 – Variações Patrimoniais Ativas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6.1 - Variação Ativa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6.2-Variação Ativa Extra-Orçamentária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6.3 - Resultado Apurado</a:t>
            </a:r>
            <a:endParaRPr lang="pt-BR" dirty="0">
              <a:latin typeface="Verdana" pitchFamily="34" charset="0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4643438" y="2643182"/>
            <a:ext cx="4267200" cy="17145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4 – Variações Pat. Aumentativas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4.1 </a:t>
            </a:r>
            <a:r>
              <a:rPr lang="pt-BR" sz="1600" dirty="0" smtClean="0">
                <a:latin typeface="Verdana" pitchFamily="34" charset="0"/>
              </a:rPr>
              <a:t>– Impostos, </a:t>
            </a:r>
            <a:r>
              <a:rPr lang="pt-BR" sz="1600" dirty="0" err="1" smtClean="0">
                <a:latin typeface="Verdana" pitchFamily="34" charset="0"/>
              </a:rPr>
              <a:t>Tx</a:t>
            </a:r>
            <a:r>
              <a:rPr lang="pt-BR" sz="1600" dirty="0" smtClean="0">
                <a:latin typeface="Verdana" pitchFamily="34" charset="0"/>
              </a:rPr>
              <a:t> e Cont. de Melhoria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4.2 – Contribuições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4.3 </a:t>
            </a:r>
            <a:r>
              <a:rPr lang="pt-BR" sz="1600" dirty="0" smtClean="0">
                <a:latin typeface="Verdana" pitchFamily="34" charset="0"/>
              </a:rPr>
              <a:t>– Exploração e </a:t>
            </a:r>
            <a:r>
              <a:rPr lang="pt-BR" sz="1600" dirty="0" err="1" smtClean="0">
                <a:latin typeface="Verdana" pitchFamily="34" charset="0"/>
              </a:rPr>
              <a:t>Vd</a:t>
            </a:r>
            <a:r>
              <a:rPr lang="pt-BR" sz="1600" dirty="0" smtClean="0">
                <a:latin typeface="Verdana" pitchFamily="34" charset="0"/>
              </a:rPr>
              <a:t> de Bens, Serv. e Direitos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4.4 – Var. Pat.Aumentativas Financeiras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BR" sz="1600" b="1" dirty="0" smtClean="0">
              <a:latin typeface="Verdana" pitchFamily="34" charset="0"/>
            </a:endParaRP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4643438" y="4643446"/>
            <a:ext cx="4267200" cy="15716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6 </a:t>
            </a:r>
            <a:r>
              <a:rPr lang="pt-BR" sz="1600" b="1" dirty="0" smtClean="0">
                <a:latin typeface="Verdana" pitchFamily="34" charset="0"/>
              </a:rPr>
              <a:t>- Controles da Execução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6.1 – Execução do Planejamento;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6.2 – Execução do Orçamento;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6.3 – Execução dos Restos a Pagar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  <p:bldP spid="291846" grpId="0" autoUpdateAnimBg="0"/>
      <p:bldP spid="291847" grpId="0" autoUpdateAnimBg="0"/>
      <p:bldP spid="2918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1665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u="sng" dirty="0" smtClean="0">
                <a:latin typeface="+mn-lt"/>
                <a:ea typeface="+mn-ea"/>
                <a:cs typeface="+mn-cs"/>
              </a:rPr>
              <a:t>ACRESCENTOU: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b="1" dirty="0" smtClean="0"/>
              <a:t>7 – </a:t>
            </a:r>
            <a:r>
              <a:rPr lang="pt-BR" sz="2400" b="1" dirty="0" smtClean="0"/>
              <a:t>CONTROLES DEVEDORES</a:t>
            </a:r>
          </a:p>
          <a:p>
            <a:pPr>
              <a:buNone/>
            </a:pPr>
            <a:r>
              <a:rPr lang="pt-BR" sz="2400" b="1" dirty="0" smtClean="0"/>
              <a:t>  7.1 - Atos Potenciais (AP)</a:t>
            </a:r>
          </a:p>
          <a:p>
            <a:pPr>
              <a:buNone/>
            </a:pPr>
            <a:r>
              <a:rPr lang="pt-BR" sz="2400" b="1" dirty="0" smtClean="0"/>
              <a:t>  7.2 – </a:t>
            </a:r>
            <a:r>
              <a:rPr lang="pt-BR" sz="2400" b="1" dirty="0" err="1" smtClean="0"/>
              <a:t>Admin</a:t>
            </a:r>
            <a:r>
              <a:rPr lang="pt-BR" sz="2400" b="1" dirty="0" smtClean="0"/>
              <a:t>. Financeira</a:t>
            </a:r>
          </a:p>
          <a:p>
            <a:pPr>
              <a:buNone/>
            </a:pPr>
            <a:r>
              <a:rPr lang="pt-BR" sz="2400" b="1" dirty="0" smtClean="0"/>
              <a:t>  7.3 - Divida Ativa</a:t>
            </a:r>
          </a:p>
          <a:p>
            <a:pPr>
              <a:buNone/>
            </a:pPr>
            <a:r>
              <a:rPr lang="pt-BR" sz="2400" b="1" dirty="0" smtClean="0"/>
              <a:t>  7.4 - Riscos Fiscais</a:t>
            </a:r>
          </a:p>
          <a:p>
            <a:pPr>
              <a:buNone/>
            </a:pPr>
            <a:r>
              <a:rPr lang="pt-BR" sz="2400" b="1" dirty="0" smtClean="0"/>
              <a:t>...</a:t>
            </a:r>
          </a:p>
          <a:p>
            <a:pPr>
              <a:buNone/>
            </a:pPr>
            <a:r>
              <a:rPr lang="pt-BR" sz="2400" b="1" dirty="0" smtClean="0"/>
              <a:t>   7.8 - Custos</a:t>
            </a:r>
          </a:p>
          <a:p>
            <a:pPr>
              <a:buNone/>
            </a:pPr>
            <a:r>
              <a:rPr lang="pt-BR" sz="2400" b="1" dirty="0" smtClean="0"/>
              <a:t>   7.9 - Outros Controles</a:t>
            </a:r>
            <a:endParaRPr lang="pt-BR" sz="24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8 - </a:t>
            </a:r>
            <a:r>
              <a:rPr lang="pt-BR" sz="2400" b="1" dirty="0" smtClean="0"/>
              <a:t>CONTROLES CREDORES</a:t>
            </a:r>
          </a:p>
          <a:p>
            <a:pPr>
              <a:buNone/>
            </a:pPr>
            <a:r>
              <a:rPr lang="pt-BR" sz="2400" b="1" dirty="0" smtClean="0"/>
              <a:t>    8.1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</a:t>
            </a:r>
            <a:r>
              <a:rPr lang="pt-BR" sz="2400" b="1" dirty="0" err="1" smtClean="0"/>
              <a:t>AP’s</a:t>
            </a: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    8.2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</a:t>
            </a:r>
            <a:r>
              <a:rPr lang="pt-BR" sz="2400" b="1" dirty="0" err="1" smtClean="0"/>
              <a:t>Adm</a:t>
            </a:r>
            <a:r>
              <a:rPr lang="pt-BR" sz="2400" b="1" dirty="0" smtClean="0"/>
              <a:t>. </a:t>
            </a:r>
            <a:r>
              <a:rPr lang="pt-BR" sz="2400" b="1" dirty="0" err="1" smtClean="0"/>
              <a:t>Finan</a:t>
            </a:r>
            <a:r>
              <a:rPr lang="pt-BR" sz="2400" b="1" dirty="0" smtClean="0"/>
              <a:t>.</a:t>
            </a:r>
          </a:p>
          <a:p>
            <a:pPr>
              <a:buNone/>
            </a:pPr>
            <a:r>
              <a:rPr lang="pt-BR" sz="2400" b="1" dirty="0" smtClean="0"/>
              <a:t>    8.3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Dívida Ativa</a:t>
            </a:r>
          </a:p>
          <a:p>
            <a:pPr>
              <a:buNone/>
            </a:pPr>
            <a:r>
              <a:rPr lang="pt-BR" sz="2400" b="1" dirty="0" smtClean="0"/>
              <a:t>    8.4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Riscos Fiscais</a:t>
            </a:r>
          </a:p>
          <a:p>
            <a:pPr>
              <a:buNone/>
            </a:pPr>
            <a:r>
              <a:rPr lang="pt-BR" sz="2400" b="1" dirty="0" smtClean="0"/>
              <a:t>    ...</a:t>
            </a:r>
          </a:p>
          <a:p>
            <a:pPr>
              <a:buNone/>
            </a:pPr>
            <a:r>
              <a:rPr lang="pt-BR" sz="2400" b="1" dirty="0" smtClean="0"/>
              <a:t>    8.8 – Apuração dos custos</a:t>
            </a:r>
          </a:p>
          <a:p>
            <a:pPr>
              <a:buNone/>
            </a:pPr>
            <a:r>
              <a:rPr lang="pt-BR" sz="2400" b="1" dirty="0" smtClean="0"/>
              <a:t>    8.9 – Outros Controles</a:t>
            </a:r>
            <a:endParaRPr lang="pt-BR" sz="2400" b="1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>
                <a:latin typeface="+mn-lt"/>
                <a:ea typeface="+mn-ea"/>
                <a:cs typeface="+mn-cs"/>
              </a:rPr>
              <a:t>“DE”                             “PARA”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1/10/2014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357554" y="285728"/>
            <a:ext cx="2143140" cy="42862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8600" y="1052513"/>
            <a:ext cx="4343400" cy="1224359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1 - Ativo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1.1- Ativo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1.2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Ativo Realiz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vel a Longo Prazo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1.4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Ativo Permanente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48200" y="1052513"/>
            <a:ext cx="4267200" cy="1447793"/>
          </a:xfrm>
          <a:prstGeom prst="rect">
            <a:avLst/>
          </a:prstGeom>
          <a:ln w="9525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 – Ativo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1.1- Ativo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1.2 – Ativo Não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 1.2.1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Ativo RLP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14282" y="2571744"/>
            <a:ext cx="4343400" cy="137635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2 - Passivo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2.1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Passivo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2.2 - Passivo Exig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vel a Longo Prazo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2.4 - Patrimônio L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quido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4633882" y="2571744"/>
            <a:ext cx="4267200" cy="1376355"/>
          </a:xfrm>
          <a:prstGeom prst="rect">
            <a:avLst/>
          </a:prstGeom>
          <a:ln w="9525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 – Passivo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2.1 – Passivo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2.2 – Passivo Não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2.3 – Patrimônio Líquido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sz="half" idx="2"/>
          </p:nvPr>
        </p:nvSpPr>
        <p:spPr bwMode="auto">
          <a:xfrm>
            <a:off x="4643438" y="4000504"/>
            <a:ext cx="4214842" cy="114300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5 - Controles da Aprovação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5.1 – Planejamento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 – Orçamento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5.3 – Inscrição de Restos a Pagar</a:t>
            </a:r>
            <a:endParaRPr lang="pt-BR" dirty="0">
              <a:latin typeface="Verdana" pitchFamily="34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3995936" y="1196752"/>
            <a:ext cx="720080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3995936" y="2852936"/>
            <a:ext cx="648072" cy="93553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643438" y="5214950"/>
            <a:ext cx="4267200" cy="12858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6 </a:t>
            </a:r>
            <a:r>
              <a:rPr lang="pt-BR" sz="1600" b="1" dirty="0" smtClean="0">
                <a:latin typeface="Verdana" pitchFamily="34" charset="0"/>
              </a:rPr>
              <a:t>- Controles da Execução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6.1 – Execução do Planejamento;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6.2 – Execução do Orçamento;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6.3 – Execução dos Restos a Pagar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51520" y="4077072"/>
            <a:ext cx="4343400" cy="7920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" name="Ondulado duplo 14"/>
          <p:cNvSpPr/>
          <p:nvPr/>
        </p:nvSpPr>
        <p:spPr>
          <a:xfrm>
            <a:off x="2987824" y="4725144"/>
            <a:ext cx="1508748" cy="785818"/>
          </a:xfrm>
          <a:prstGeom prst="doubleWave">
            <a:avLst>
              <a:gd name="adj1" fmla="val 6250"/>
              <a:gd name="adj2" fmla="val 25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CONTA CORRENTE</a:t>
            </a:r>
            <a:endParaRPr lang="pt-BR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1520" y="5517232"/>
            <a:ext cx="4343400" cy="7920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3" name="Seta para a direita 22"/>
          <p:cNvSpPr/>
          <p:nvPr/>
        </p:nvSpPr>
        <p:spPr>
          <a:xfrm>
            <a:off x="4139952" y="4005064"/>
            <a:ext cx="648072" cy="93553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>
            <a:off x="4067944" y="5373216"/>
            <a:ext cx="648072" cy="93553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4" grpId="0" autoUpdateAnimBg="0"/>
      <p:bldP spid="20" grpId="0" autoUpdateAnimBg="0"/>
      <p:bldP spid="21" grpId="0" autoUpdateAnimBg="0"/>
      <p:bldP spid="2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2786</Words>
  <Application>Microsoft Office PowerPoint</Application>
  <PresentationFormat>Apresentação na tela (4:3)</PresentationFormat>
  <Paragraphs>723</Paragraphs>
  <Slides>46</Slides>
  <Notes>9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46</vt:i4>
      </vt:variant>
      <vt:variant>
        <vt:lpstr>Apresentações personalizadas</vt:lpstr>
      </vt:variant>
      <vt:variant>
        <vt:i4>1</vt:i4>
      </vt:variant>
    </vt:vector>
  </HeadingPairs>
  <TitlesOfParts>
    <vt:vector size="49" baseType="lpstr">
      <vt:lpstr>Tema do Office</vt:lpstr>
      <vt:lpstr>Planilha</vt:lpstr>
      <vt:lpstr>Mudanças,Desafios e Perspectivas da Convergência aos Novos Padrões </vt:lpstr>
      <vt:lpstr>PROCESSO DE MUNDAÇAS E CONVERGÊNCIA</vt:lpstr>
      <vt:lpstr>Slide 3</vt:lpstr>
      <vt:lpstr>Slide 4</vt:lpstr>
      <vt:lpstr>HÁ MUDANÇAS</vt:lpstr>
      <vt:lpstr>Plano de Contas Atual X Novo</vt:lpstr>
      <vt:lpstr>Plano de Contas Atual X Novo</vt:lpstr>
      <vt:lpstr>ACRESCENTOU:</vt:lpstr>
      <vt:lpstr>“DE”                             “PARA”</vt:lpstr>
      <vt:lpstr>“DE”                             “PARA”</vt:lpstr>
      <vt:lpstr>“DE”                             “PARA”</vt:lpstr>
      <vt:lpstr>PARA QUE ESSAS MUDANÇAS    ATÉ O PLANO DE CONTAS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CONTA  CORRENTE POR  EXERCÍCIO</vt:lpstr>
      <vt:lpstr>CONTA  CORRENTE  POR  EXERCÍCIO</vt:lpstr>
      <vt:lpstr>ALGUMAS CONTAS COM CONTROLE POR EXERCÍCIO NO PCASP</vt:lpstr>
      <vt:lpstr>Slide 23</vt:lpstr>
      <vt:lpstr>Contratos Firmados com Terceiros no PCASP</vt:lpstr>
      <vt:lpstr>REMANEJAMENTO DAS CONTAS EM 2014</vt:lpstr>
      <vt:lpstr>REMANEJAMENTO DAS CONTAS EM 2014</vt:lpstr>
      <vt:lpstr>REMANEJAMENTO DAS CONTAS EM 2014</vt:lpstr>
      <vt:lpstr>REMANEJAMENTO DAS CONTAS EM 2014</vt:lpstr>
      <vt:lpstr>REMANEJAMENTO DAS CONTAS EM 2014</vt:lpstr>
      <vt:lpstr>OS EVENTOS DE REMANEJAMENTO ESTÃO DISPONÍVEIS NO FINAL DO PROCEDIMENTO DE CONTRATOS FIRMADOS</vt:lpstr>
      <vt:lpstr>CONVÊNIOS CONCEDIDOS</vt:lpstr>
      <vt:lpstr>CONVÊNIOS CONCEDIDOS</vt:lpstr>
      <vt:lpstr>CONVÊNIOS CONCEDIDOS</vt:lpstr>
      <vt:lpstr>CONVÊNIOS CONCEDIDOS</vt:lpstr>
      <vt:lpstr>CONVÊNIOS CONCEDIDOS</vt:lpstr>
      <vt:lpstr>CONVÊNIOS CONCEDIDOS</vt:lpstr>
      <vt:lpstr>RESTOS A PAGAR – EXERCÍCIOS ANTERIORES</vt:lpstr>
      <vt:lpstr>RESTOS A PAGAR – EXERCÍCIOS ANTERIORES</vt:lpstr>
      <vt:lpstr>RESTOS A PAGAR – EXERCÍCIOS ANTERIORES</vt:lpstr>
      <vt:lpstr>PLANILHAS COM IDENTIFICAÇÃO DE NOTA DE EMPENHO</vt:lpstr>
      <vt:lpstr>PLANILHAS COM IDENTIFICAÇÃO DE NOTA DE EMPENHO</vt:lpstr>
      <vt:lpstr>PLANILHAS COM IDENTIFICAÇÃO DE NOTA DE EMPENHO</vt:lpstr>
      <vt:lpstr> NOVOS  PROCEDIMENTOS PARA EXECUÇÃO DOS CONTRATOS, CONVÊNIOS CONCEDIDOS. </vt:lpstr>
      <vt:lpstr>Slide 44</vt:lpstr>
      <vt:lpstr>TREINAMENTOS  </vt:lpstr>
      <vt:lpstr>Slide 46</vt:lpstr>
      <vt:lpstr>Apresentação personalizada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Mudanças,Desafios e Perspectivas da Convergência aos Novos Padrões</dc:title>
  <dc:creator>sefaz</dc:creator>
  <cp:lastModifiedBy>sefaz</cp:lastModifiedBy>
  <cp:revision>166</cp:revision>
  <dcterms:created xsi:type="dcterms:W3CDTF">2014-06-25T19:20:11Z</dcterms:created>
  <dcterms:modified xsi:type="dcterms:W3CDTF">2014-10-01T14:47:35Z</dcterms:modified>
</cp:coreProperties>
</file>