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slides/slide79.xml" ContentType="application/vnd.openxmlformats-officedocument.presentationml.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9"/>
  </p:notesMasterIdLst>
  <p:sldIdLst>
    <p:sldId id="256" r:id="rId2"/>
    <p:sldId id="257" r:id="rId3"/>
    <p:sldId id="280" r:id="rId4"/>
    <p:sldId id="279" r:id="rId5"/>
    <p:sldId id="286" r:id="rId6"/>
    <p:sldId id="281" r:id="rId7"/>
    <p:sldId id="287" r:id="rId8"/>
    <p:sldId id="301" r:id="rId9"/>
    <p:sldId id="282" r:id="rId10"/>
    <p:sldId id="283" r:id="rId11"/>
    <p:sldId id="321" r:id="rId12"/>
    <p:sldId id="285" r:id="rId13"/>
    <p:sldId id="288" r:id="rId14"/>
    <p:sldId id="290" r:id="rId15"/>
    <p:sldId id="291" r:id="rId16"/>
    <p:sldId id="292" r:id="rId17"/>
    <p:sldId id="294" r:id="rId18"/>
    <p:sldId id="305" r:id="rId19"/>
    <p:sldId id="293" r:id="rId20"/>
    <p:sldId id="296" r:id="rId21"/>
    <p:sldId id="303" r:id="rId22"/>
    <p:sldId id="304" r:id="rId23"/>
    <p:sldId id="302" r:id="rId24"/>
    <p:sldId id="295" r:id="rId25"/>
    <p:sldId id="297" r:id="rId26"/>
    <p:sldId id="298" r:id="rId27"/>
    <p:sldId id="300" r:id="rId28"/>
    <p:sldId id="299" r:id="rId29"/>
    <p:sldId id="306" r:id="rId30"/>
    <p:sldId id="309" r:id="rId31"/>
    <p:sldId id="314" r:id="rId32"/>
    <p:sldId id="315" r:id="rId33"/>
    <p:sldId id="313" r:id="rId34"/>
    <p:sldId id="319" r:id="rId35"/>
    <p:sldId id="320" r:id="rId36"/>
    <p:sldId id="323" r:id="rId37"/>
    <p:sldId id="316" r:id="rId38"/>
    <p:sldId id="317" r:id="rId39"/>
    <p:sldId id="324" r:id="rId40"/>
    <p:sldId id="325" r:id="rId41"/>
    <p:sldId id="326" r:id="rId42"/>
    <p:sldId id="327" r:id="rId43"/>
    <p:sldId id="328" r:id="rId44"/>
    <p:sldId id="329" r:id="rId45"/>
    <p:sldId id="330" r:id="rId46"/>
    <p:sldId id="331" r:id="rId47"/>
    <p:sldId id="332" r:id="rId48"/>
    <p:sldId id="278" r:id="rId49"/>
    <p:sldId id="259" r:id="rId50"/>
    <p:sldId id="262" r:id="rId51"/>
    <p:sldId id="263" r:id="rId52"/>
    <p:sldId id="264" r:id="rId53"/>
    <p:sldId id="265" r:id="rId54"/>
    <p:sldId id="266" r:id="rId55"/>
    <p:sldId id="267" r:id="rId56"/>
    <p:sldId id="270" r:id="rId57"/>
    <p:sldId id="269" r:id="rId58"/>
    <p:sldId id="271" r:id="rId59"/>
    <p:sldId id="311" r:id="rId60"/>
    <p:sldId id="272" r:id="rId61"/>
    <p:sldId id="273" r:id="rId62"/>
    <p:sldId id="275" r:id="rId63"/>
    <p:sldId id="274" r:id="rId64"/>
    <p:sldId id="276" r:id="rId65"/>
    <p:sldId id="277" r:id="rId66"/>
    <p:sldId id="352" r:id="rId67"/>
    <p:sldId id="353" r:id="rId68"/>
    <p:sldId id="258" r:id="rId69"/>
    <p:sldId id="333" r:id="rId70"/>
    <p:sldId id="334" r:id="rId71"/>
    <p:sldId id="335" r:id="rId72"/>
    <p:sldId id="336" r:id="rId73"/>
    <p:sldId id="337" r:id="rId74"/>
    <p:sldId id="338" r:id="rId75"/>
    <p:sldId id="339" r:id="rId76"/>
    <p:sldId id="340" r:id="rId77"/>
    <p:sldId id="342" r:id="rId78"/>
    <p:sldId id="343" r:id="rId79"/>
    <p:sldId id="344" r:id="rId80"/>
    <p:sldId id="345" r:id="rId81"/>
    <p:sldId id="346" r:id="rId82"/>
    <p:sldId id="347" r:id="rId83"/>
    <p:sldId id="348" r:id="rId84"/>
    <p:sldId id="351" r:id="rId85"/>
    <p:sldId id="349" r:id="rId86"/>
    <p:sldId id="350" r:id="rId87"/>
    <p:sldId id="354" r:id="rId8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60"/>
  </p:normalViewPr>
  <p:slideViewPr>
    <p:cSldViewPr>
      <p:cViewPr>
        <p:scale>
          <a:sx n="72" d="100"/>
          <a:sy n="72" d="100"/>
        </p:scale>
        <p:origin x="-1500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97353-C812-4CD9-B6EA-AB1BC4AF76F6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767D-71A0-4998-AE1D-E0C3BFE34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3230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59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767D-71A0-4998-AE1D-E0C3BFE34309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0504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8858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7056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4621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3212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7511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722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9123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8599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7476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1672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8EE1D-D91E-44F3-9AED-DDF4760CCF1C}" type="datetimeFigureOut">
              <a:rPr lang="pt-BR" smtClean="0"/>
              <a:pPr/>
              <a:t>17/03/2016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485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0" y="1142984"/>
            <a:ext cx="8949993" cy="46166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pt-BR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pt-B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WORKSHOP</a:t>
            </a:r>
          </a:p>
          <a:p>
            <a:pPr algn="ctr"/>
            <a:r>
              <a:rPr lang="pt-B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PRINCIPAIS TÉCNICAS PARA EXECUÇÃO FINANCEIRA E ANÁLISE CONTÁBIL NO SIAFEM/TO</a:t>
            </a:r>
            <a:endParaRPr lang="pt-BR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pt-BR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pt-BR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Palmas/TO, </a:t>
            </a:r>
            <a:r>
              <a:rPr lang="pt-B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16</a:t>
            </a:r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de </a:t>
            </a:r>
            <a:r>
              <a:rPr lang="pt-B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março</a:t>
            </a:r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de 2016.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500034" y="21429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24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056806" y="62265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6" name="Título 1"/>
          <p:cNvSpPr>
            <a:spLocks noGrp="1"/>
          </p:cNvSpPr>
          <p:nvPr>
            <p:ph type="ctrTitle"/>
          </p:nvPr>
        </p:nvSpPr>
        <p:spPr>
          <a:xfrm>
            <a:off x="214282" y="785794"/>
            <a:ext cx="8280920" cy="136815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40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Entre Passivo Exigível e as </a:t>
            </a:r>
            <a:br>
              <a:rPr lang="pt-BR" sz="40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 da Execução Orçamentária</a:t>
            </a:r>
            <a:endParaRPr lang="pt-BR" sz="4000" b="1" i="1" dirty="0">
              <a:solidFill>
                <a:schemeClr val="tx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14348" y="221455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sz="3200" dirty="0"/>
              <a:t> </a:t>
            </a:r>
            <a:r>
              <a:rPr lang="pt-BR" sz="3600" b="1" dirty="0" smtClean="0"/>
              <a:t>Passivo Exigível X Empenho</a:t>
            </a:r>
            <a:endParaRPr lang="pt-BR" sz="3600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83810" y="3142709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pt-BR" sz="3200" dirty="0"/>
              <a:t> </a:t>
            </a:r>
            <a:r>
              <a:rPr lang="pt-BR" sz="3600" b="1" dirty="0" smtClean="0"/>
              <a:t>Passivo Exigível X Em Liquidação</a:t>
            </a:r>
            <a:endParaRPr lang="pt-BR" sz="3600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783810" y="4078813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 startAt="3"/>
            </a:pPr>
            <a:r>
              <a:rPr lang="pt-BR" sz="3200" dirty="0"/>
              <a:t> </a:t>
            </a:r>
            <a:r>
              <a:rPr lang="pt-BR" sz="3600" b="1" dirty="0" smtClean="0"/>
              <a:t>Passivo Exigível X Liquidação</a:t>
            </a:r>
            <a:endParaRPr lang="pt-BR" sz="3600" b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785786" y="500063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 startAt="4"/>
            </a:pPr>
            <a:r>
              <a:rPr lang="pt-BR" sz="3200" dirty="0"/>
              <a:t> </a:t>
            </a:r>
            <a:r>
              <a:rPr lang="pt-BR" sz="3600" b="1" dirty="0" smtClean="0"/>
              <a:t>Passivo Exigível X Pagamento</a:t>
            </a:r>
            <a:endParaRPr lang="pt-BR" sz="3600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24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33806" y="33505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6" name="Título 1"/>
          <p:cNvSpPr>
            <a:spLocks noGrp="1"/>
          </p:cNvSpPr>
          <p:nvPr>
            <p:ph type="ctrTitle"/>
          </p:nvPr>
        </p:nvSpPr>
        <p:spPr>
          <a:xfrm>
            <a:off x="214282" y="785794"/>
            <a:ext cx="8280920" cy="136815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45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Superávit/Déficit Financeiro</a:t>
            </a:r>
            <a:endParaRPr lang="pt-BR" sz="4500" b="1" i="1" dirty="0">
              <a:solidFill>
                <a:schemeClr val="tx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479141" y="2428868"/>
            <a:ext cx="3357586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/>
              <a:t>ATIVO FINANCEIRO</a:t>
            </a:r>
            <a:endParaRPr lang="pt-BR" sz="2800" b="1" dirty="0"/>
          </a:p>
        </p:txBody>
      </p:sp>
      <p:sp>
        <p:nvSpPr>
          <p:cNvPr id="20" name="Menos 19"/>
          <p:cNvSpPr/>
          <p:nvPr/>
        </p:nvSpPr>
        <p:spPr>
          <a:xfrm>
            <a:off x="4071934" y="3071810"/>
            <a:ext cx="1285884" cy="42862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500694" y="2428868"/>
            <a:ext cx="3357586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/>
              <a:t>PASSIVO FINANCEIRO REAL</a:t>
            </a:r>
            <a:endParaRPr lang="pt-BR" sz="2800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527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00270" y="45156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2844" y="2143116"/>
            <a:ext cx="87868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PLANO DE CONTAS APLICADO AO SETOR PÚBLICO - PCASP</a:t>
            </a:r>
            <a:endParaRPr lang="pt-BR" sz="4400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24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68112" y="36818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85720" y="1643050"/>
            <a:ext cx="8501122" cy="434580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sz="3600" dirty="0" smtClean="0">
                <a:solidFill>
                  <a:srgbClr val="000000"/>
                </a:solidFill>
                <a:latin typeface="Calibri" pitchFamily="34" charset="0"/>
              </a:rPr>
              <a:t>		Contas Contábeis classificadas segundo natureza de informações: 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sz="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PATRIMONIAL, ORÇAMENTÁRIO e de CONTROLE,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sz="4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sz="3600" dirty="0" smtClean="0">
                <a:solidFill>
                  <a:srgbClr val="000000"/>
                </a:solidFill>
                <a:latin typeface="Calibri" pitchFamily="34" charset="0"/>
              </a:rPr>
              <a:t>		de modo que os registros orçamentários não influenciem ou alterem os registros patrimoniais e vice-versa.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1 </a:t>
            </a:r>
            <a:r>
              <a:rPr lang="pt-BR" sz="1600" b="1"/>
              <a:t>–</a:t>
            </a:r>
            <a:r>
              <a:rPr lang="pt-BR" sz="16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648200" y="762000"/>
            <a:ext cx="4343400" cy="1377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2.1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Passivas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4 – Variação Patrimonial Aumentativa</a:t>
            </a:r>
            <a:endParaRPr lang="pt-BR" sz="1500" b="1"/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4.1 – Tributárias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4.2 -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5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14313" y="776288"/>
            <a:ext cx="8763000" cy="2438400"/>
          </a:xfrm>
          <a:prstGeom prst="rect">
            <a:avLst/>
          </a:prstGeom>
          <a:solidFill>
            <a:schemeClr val="accent6">
              <a:lumMod val="75000"/>
              <a:alpha val="50195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defRPr/>
            </a:pPr>
            <a:endParaRPr lang="pt-BR">
              <a:latin typeface="Arial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228600" y="3214688"/>
            <a:ext cx="8763000" cy="16002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313" y="378618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282" y="385762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1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4648200" y="765175"/>
            <a:ext cx="4343400" cy="1377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2.1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Passivas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4 – Variação Patrimonial Aumentativa</a:t>
            </a:r>
            <a:endParaRPr lang="pt-BR" sz="1500" b="1"/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4.1 – Tributárias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4.2 - 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5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228600" y="785813"/>
            <a:ext cx="8686800" cy="13716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6357938" y="1755775"/>
            <a:ext cx="2606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Composição Patrimonial</a:t>
            </a:r>
          </a:p>
        </p:txBody>
      </p:sp>
      <p:pic>
        <p:nvPicPr>
          <p:cNvPr id="34" name="Picture 9" descr="MCj02171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75663" y="1452563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13"/>
          <p:cNvSpPr>
            <a:spLocks noChangeArrowheads="1"/>
          </p:cNvSpPr>
          <p:nvPr/>
        </p:nvSpPr>
        <p:spPr bwMode="auto">
          <a:xfrm>
            <a:off x="206375" y="4857750"/>
            <a:ext cx="8686800" cy="1439863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214313" y="2147888"/>
            <a:ext cx="8686800" cy="10668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06375" y="3214688"/>
            <a:ext cx="8686800" cy="16256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7380288" y="5481638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Atos Potenciais</a:t>
            </a: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6429375" y="2667000"/>
            <a:ext cx="2447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Resultado Patrimonial</a:t>
            </a:r>
          </a:p>
        </p:txBody>
      </p:sp>
      <p:pic>
        <p:nvPicPr>
          <p:cNvPr id="40" name="Picture 14" descr="MCj02171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75663" y="3608388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7" descr="MCj02171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75663" y="4979988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7286625" y="4419600"/>
            <a:ext cx="160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Orçamentária</a:t>
            </a:r>
          </a:p>
        </p:txBody>
      </p:sp>
      <p:pic>
        <p:nvPicPr>
          <p:cNvPr id="43" name="Picture 12" descr="MCj02171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75663" y="2362200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596188" y="569595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Controle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430213" y="1528763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Patrimoniais</a:t>
            </a:r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430213" y="4243388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Orçamentárias</a:t>
            </a: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430213" y="2671763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de Resultado</a:t>
            </a:r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430213" y="5957888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de Controle</a:t>
            </a:r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7885113" y="5949950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Custos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285750" y="428625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Lógica do Registro Contábil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32" grpId="0" animBg="1" autoUpdateAnimBg="0"/>
      <p:bldP spid="33" grpId="0" autoUpdateAnimBg="0"/>
      <p:bldP spid="35" grpId="0" animBg="1" autoUpdateAnimBg="0"/>
      <p:bldP spid="36" grpId="0" animBg="1" autoUpdateAnimBg="0"/>
      <p:bldP spid="37" grpId="0" animBg="1" autoUpdateAnimBg="0"/>
      <p:bldP spid="38" grpId="0" autoUpdateAnimBg="0"/>
      <p:bldP spid="39" grpId="0" autoUpdateAnimBg="0"/>
      <p:bldP spid="42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715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282" y="3143248"/>
            <a:ext cx="86407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 smtClean="0"/>
              <a:t>§ 1º O </a:t>
            </a:r>
            <a:r>
              <a:rPr lang="pt-BR" sz="2800" b="1" dirty="0" smtClean="0"/>
              <a:t>Ativo Financeiro </a:t>
            </a:r>
            <a:r>
              <a:rPr lang="pt-BR" sz="2800" dirty="0" smtClean="0"/>
              <a:t>compreenderá os créditos e valores realizáveis independentemente de autorização orçamentária e os valores numerários.</a:t>
            </a:r>
          </a:p>
          <a:p>
            <a:pPr algn="just"/>
            <a:r>
              <a:rPr lang="pt-BR" sz="2800" dirty="0" smtClean="0"/>
              <a:t>§ 2º O </a:t>
            </a:r>
            <a:r>
              <a:rPr lang="pt-BR" sz="2800" b="1" dirty="0" smtClean="0"/>
              <a:t>Ativo Permanente </a:t>
            </a:r>
            <a:r>
              <a:rPr lang="pt-BR" sz="2800" dirty="0" smtClean="0"/>
              <a:t>compreenderá os bens, créditos e valores, cuja mobilização ou alienação dependa de autorização legislativa.</a:t>
            </a:r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285720" y="512734"/>
            <a:ext cx="8732331" cy="10801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Contas Financeiras e Permanentes</a:t>
            </a:r>
            <a:endParaRPr lang="pt-BR" sz="3600" b="1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42844" y="1357298"/>
            <a:ext cx="87884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O conceito de contas patrimoniais consideradas </a:t>
            </a:r>
            <a:r>
              <a:rPr lang="pt-BR" sz="2800" i="1" dirty="0" smtClean="0"/>
              <a:t>Financeiras</a:t>
            </a:r>
            <a:r>
              <a:rPr lang="pt-BR" sz="2800" dirty="0" smtClean="0"/>
              <a:t> e </a:t>
            </a:r>
            <a:r>
              <a:rPr lang="pt-BR" sz="2800" i="1" dirty="0" smtClean="0"/>
              <a:t>Permanentes</a:t>
            </a:r>
            <a:r>
              <a:rPr lang="pt-BR" sz="2800" dirty="0" smtClean="0"/>
              <a:t> (não financeira) guardam relação com aspectos definidos no art. 105, da Lei n.º 4.320/64.</a:t>
            </a:r>
            <a:r>
              <a:rPr lang="pt-BR" sz="3200" dirty="0" smtClean="0"/>
              <a:t>	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313" y="378618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737131" y="512734"/>
            <a:ext cx="8280920" cy="1080120"/>
          </a:xfrm>
        </p:spPr>
        <p:txBody>
          <a:bodyPr/>
          <a:lstStyle/>
          <a:p>
            <a:pPr algn="l">
              <a:spcAft>
                <a:spcPts val="1200"/>
              </a:spcAft>
            </a:pPr>
            <a:r>
              <a:rPr lang="pt-BR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Passivos Financeiros e Permanentes</a:t>
            </a:r>
            <a:endParaRPr lang="pt-BR" sz="3600" b="1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42844" y="1628800"/>
            <a:ext cx="8788454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00" dirty="0" smtClean="0"/>
              <a:t>As </a:t>
            </a:r>
            <a:r>
              <a:rPr lang="pt-BR" sz="3300" dirty="0"/>
              <a:t>contas de Passivo </a:t>
            </a:r>
            <a:r>
              <a:rPr lang="pt-BR" sz="3300" u="sng" dirty="0">
                <a:solidFill>
                  <a:schemeClr val="accent6">
                    <a:lumMod val="75000"/>
                  </a:schemeClr>
                </a:solidFill>
              </a:rPr>
              <a:t>que dependam de autorização orçamentária</a:t>
            </a:r>
            <a:r>
              <a:rPr lang="pt-BR" sz="33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3300" dirty="0"/>
              <a:t>para amortização ou resgate integram o </a:t>
            </a:r>
            <a:r>
              <a:rPr lang="pt-BR" sz="3300" u="sng" dirty="0">
                <a:solidFill>
                  <a:schemeClr val="accent6">
                    <a:lumMod val="75000"/>
                  </a:schemeClr>
                </a:solidFill>
              </a:rPr>
              <a:t>Passivo Permanente</a:t>
            </a:r>
            <a:r>
              <a:rPr lang="pt-BR" sz="3300" dirty="0" smtClean="0"/>
              <a:t>.</a:t>
            </a:r>
          </a:p>
          <a:p>
            <a:pPr algn="just"/>
            <a:r>
              <a:rPr lang="pt-BR" sz="3300" b="1" dirty="0" smtClean="0"/>
              <a:t>Após </a:t>
            </a:r>
            <a:r>
              <a:rPr lang="pt-BR" sz="3300" b="1" dirty="0"/>
              <a:t>o</a:t>
            </a:r>
            <a:r>
              <a:rPr lang="pt-BR" sz="3300" dirty="0"/>
              <a:t> primeiro estágio de execução da despesa orçamentária, materializada na figura do </a:t>
            </a:r>
            <a:r>
              <a:rPr lang="pt-BR" sz="3300" b="1" u="sng" dirty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pt-BR" sz="3300" b="1" u="sng" dirty="0" smtClean="0">
                <a:solidFill>
                  <a:schemeClr val="accent3">
                    <a:lumMod val="75000"/>
                  </a:schemeClr>
                </a:solidFill>
              </a:rPr>
              <a:t>mpenho</a:t>
            </a:r>
            <a:r>
              <a:rPr lang="pt-BR" sz="3300" dirty="0"/>
              <a:t>, passam a ter característica Financeira, integrando o </a:t>
            </a:r>
            <a:r>
              <a:rPr lang="pt-BR" sz="3300" b="1" u="sng" dirty="0">
                <a:solidFill>
                  <a:schemeClr val="accent3">
                    <a:lumMod val="75000"/>
                  </a:schemeClr>
                </a:solidFill>
              </a:rPr>
              <a:t>Passivo Financeiro</a:t>
            </a:r>
            <a:r>
              <a:rPr lang="pt-BR" sz="3300" dirty="0" smtClean="0"/>
              <a:t>. Modificando sua característica de </a:t>
            </a:r>
            <a:r>
              <a:rPr lang="pt-BR" sz="3300" b="1" dirty="0" smtClean="0"/>
              <a:t>“P”</a:t>
            </a:r>
            <a:r>
              <a:rPr lang="pt-BR" sz="3300" dirty="0" smtClean="0"/>
              <a:t> para </a:t>
            </a:r>
            <a:r>
              <a:rPr lang="pt-BR" sz="3300" b="1" dirty="0" smtClean="0"/>
              <a:t>“F”</a:t>
            </a:r>
            <a:r>
              <a:rPr lang="pt-BR" sz="3300" dirty="0" smtClean="0"/>
              <a:t>(</a:t>
            </a:r>
            <a:r>
              <a:rPr lang="pt-BR" sz="2800" dirty="0" smtClean="0"/>
              <a:t>controle feito pela duplicação das contas</a:t>
            </a:r>
            <a:r>
              <a:rPr lang="pt-BR" sz="3300" dirty="0" smtClean="0"/>
              <a:t>).</a:t>
            </a:r>
          </a:p>
          <a:p>
            <a:pPr algn="just"/>
            <a:r>
              <a:rPr lang="pt-BR" sz="3200" dirty="0" smtClean="0"/>
              <a:t>	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313" y="378618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737131" y="512734"/>
            <a:ext cx="8280920" cy="1080120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pt-BR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Contas Financeiras e Permanentes</a:t>
            </a:r>
            <a:endParaRPr lang="pt-BR" sz="4000" b="1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42844" y="1628800"/>
            <a:ext cx="878845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Atenção:</a:t>
            </a:r>
            <a:r>
              <a:rPr lang="pt-BR" sz="3600" b="1" dirty="0" smtClean="0"/>
              <a:t> </a:t>
            </a:r>
          </a:p>
          <a:p>
            <a:pPr algn="just"/>
            <a:endParaRPr lang="pt-BR" sz="800" b="1" dirty="0" smtClean="0"/>
          </a:p>
          <a:p>
            <a:pPr algn="just"/>
            <a:r>
              <a:rPr lang="pt-BR" sz="3300" dirty="0" smtClean="0"/>
              <a:t>	</a:t>
            </a:r>
            <a:r>
              <a:rPr lang="pt-BR" sz="3600" dirty="0" smtClean="0"/>
              <a:t>As contas que possuem o atributo “</a:t>
            </a:r>
            <a:r>
              <a:rPr lang="pt-BR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F”</a:t>
            </a:r>
            <a:r>
              <a:rPr lang="pt-BR" sz="3600" dirty="0" smtClean="0"/>
              <a:t>, devem sempre ser contabilizadas com as contas de Disponibilidade de Recursos (7.2.1.0.0.00.00 e 8.2.1.0.0.00.00).  </a:t>
            </a:r>
            <a:endParaRPr lang="pt-BR" sz="36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313" y="378618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357158" y="1285860"/>
            <a:ext cx="8358246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500" b="1" dirty="0" smtClean="0"/>
              <a:t>TRANSAÇÃO: &gt;CONCONTA</a:t>
            </a:r>
          </a:p>
          <a:p>
            <a:endParaRPr lang="pt-BR" sz="1500" dirty="0" smtClean="0"/>
          </a:p>
          <a:p>
            <a:r>
              <a:rPr lang="pt-BR" sz="1500" dirty="0" smtClean="0"/>
              <a:t>SIAFEM2016-TABELAS,PLANCONTA,CONCONTA ( CONSULTA CONTA CONTABIL ) _________</a:t>
            </a:r>
          </a:p>
          <a:p>
            <a:r>
              <a:rPr lang="pt-BR" sz="1500" dirty="0" smtClean="0"/>
              <a:t>CONSULTA EM 14/03/16 AS 17:36                        USUARIO : </a:t>
            </a:r>
          </a:p>
          <a:p>
            <a:r>
              <a:rPr lang="pt-BR" sz="1500" dirty="0" smtClean="0"/>
              <a:t> </a:t>
            </a:r>
            <a:r>
              <a:rPr lang="pt-BR" sz="1500" b="1" dirty="0" smtClean="0"/>
              <a:t>CONTA CONTABIL     : 2.1.3.1.1.01.01    </a:t>
            </a:r>
            <a:r>
              <a:rPr lang="pt-BR" sz="1500" dirty="0" smtClean="0"/>
              <a:t>DESCRICAO : S      ESCRITURACAO : S</a:t>
            </a:r>
          </a:p>
          <a:p>
            <a:r>
              <a:rPr lang="pt-BR" sz="1500" b="1" dirty="0" smtClean="0"/>
              <a:t> NOME DA CONTA      : = FORNECEDORES A PAGAR (F)</a:t>
            </a:r>
          </a:p>
          <a:p>
            <a:r>
              <a:rPr lang="pt-BR" sz="1500" dirty="0" smtClean="0"/>
              <a:t>                  ***  I N D I C A D O R E S  ***</a:t>
            </a:r>
          </a:p>
          <a:p>
            <a:endParaRPr lang="pt-BR" sz="1500" dirty="0" smtClean="0"/>
          </a:p>
          <a:p>
            <a:r>
              <a:rPr lang="pt-BR" sz="1500" dirty="0" smtClean="0"/>
              <a:t>ENCERRAMENTO:		0   - CONTA DE MOVIMENTO MENSAL</a:t>
            </a:r>
          </a:p>
          <a:p>
            <a:r>
              <a:rPr lang="pt-BR" sz="1500" dirty="0" smtClean="0"/>
              <a:t>CONTRA PARTIDA:            	-</a:t>
            </a:r>
          </a:p>
          <a:p>
            <a:r>
              <a:rPr lang="pt-BR" sz="1500" dirty="0" smtClean="0"/>
              <a:t>CONTA CORRENTE:		40  - CPF, CNPJ + FONTE DE RECURSOS</a:t>
            </a:r>
          </a:p>
          <a:p>
            <a:r>
              <a:rPr lang="pt-BR" sz="1500" dirty="0" smtClean="0"/>
              <a:t>PADRAO:    			 -</a:t>
            </a:r>
          </a:p>
          <a:p>
            <a:r>
              <a:rPr lang="pt-BR" sz="1500" dirty="0" smtClean="0"/>
              <a:t>TIPO SALDO:		C   - CONTA CREDORA</a:t>
            </a:r>
          </a:p>
          <a:p>
            <a:r>
              <a:rPr lang="pt-BR" sz="1500" dirty="0" smtClean="0"/>
              <a:t>INVERSAO SALDO:		0   - NAO PERMITE INVERSAO DE SALDO</a:t>
            </a:r>
          </a:p>
          <a:p>
            <a:r>
              <a:rPr lang="pt-BR" sz="1500" dirty="0" smtClean="0"/>
              <a:t>LANCAMENTO GESTAO:		1   - PERMITE REG. INCLUSIVE P/ GESTAO TESOURO</a:t>
            </a:r>
          </a:p>
          <a:p>
            <a:r>
              <a:rPr lang="pt-BR" sz="1500" dirty="0" smtClean="0"/>
              <a:t>LANCAMENTO NLSALDO:	0   - TRANSFERE OU EXTINGUE SALDO</a:t>
            </a:r>
          </a:p>
          <a:p>
            <a:r>
              <a:rPr lang="pt-BR" sz="1500" dirty="0" smtClean="0"/>
              <a:t>INTEGRACAO BALANCO:	S   - PERMITE INTEGRACAO DE BALANCETE</a:t>
            </a:r>
          </a:p>
          <a:p>
            <a:r>
              <a:rPr lang="pt-BR" sz="1500" dirty="0" smtClean="0"/>
              <a:t>SUBSISTEMA CONTABIL:	P   - INFORMACOES PATRIMONIAIS</a:t>
            </a:r>
          </a:p>
          <a:p>
            <a:r>
              <a:rPr lang="pt-BR" sz="1500" dirty="0" smtClean="0"/>
              <a:t>NATUREZA DAS CONTAS:	P   - PATRIMONIAL</a:t>
            </a:r>
          </a:p>
          <a:p>
            <a:r>
              <a:rPr lang="pt-BR" b="1" dirty="0" smtClean="0">
                <a:solidFill>
                  <a:srgbClr val="00B050"/>
                </a:solidFill>
              </a:rPr>
              <a:t>CALCULO SUPERAVIT:	F   - ATIVO/PASSIVO FINANCEIRO</a:t>
            </a:r>
          </a:p>
          <a:p>
            <a:endParaRPr lang="pt-BR" sz="1500" dirty="0" smtClean="0"/>
          </a:p>
          <a:p>
            <a:r>
              <a:rPr lang="pt-BR" sz="1500" dirty="0" smtClean="0"/>
              <a:t> *** DESEJA VER A DESCRICAO(S/N) ?: _</a:t>
            </a:r>
            <a:endParaRPr lang="pt-BR" sz="15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00034" y="785794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COMO IDENTIFICAR UMA CONTA COM ATRIBUTO “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F”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500034" y="21429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2844" y="2143116"/>
            <a:ext cx="87868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PROCEDIMENTOS CONTÁBEIS ORÇAMENTÁRIOS</a:t>
            </a:r>
            <a:endParaRPr lang="pt-BR" sz="4400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313" y="378618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500034" y="785794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COMO IDENTIFICAR UMA CONTA COM ATRIBUTO “P” 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42844" y="1214422"/>
            <a:ext cx="87154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500" b="1" dirty="0" smtClean="0"/>
              <a:t>TRANSAÇÃO: &gt;CONCONTA</a:t>
            </a:r>
          </a:p>
          <a:p>
            <a:endParaRPr lang="pt-BR" sz="1500" dirty="0" smtClean="0"/>
          </a:p>
          <a:p>
            <a:r>
              <a:rPr lang="pt-BR" sz="1500" dirty="0" smtClean="0"/>
              <a:t>_ SIAFEM2016-TABELAS,PLANCONTA,CONCONTA ( CONSULTA CONTA CONTABIL ) _________</a:t>
            </a:r>
          </a:p>
          <a:p>
            <a:r>
              <a:rPr lang="pt-BR" sz="1500" dirty="0" smtClean="0"/>
              <a:t>CONSULTA EM 14/03/16 AS 17:39                        USUARIO : ALINE</a:t>
            </a:r>
          </a:p>
          <a:p>
            <a:r>
              <a:rPr lang="pt-BR" sz="1500" dirty="0" smtClean="0"/>
              <a:t> </a:t>
            </a:r>
            <a:r>
              <a:rPr lang="pt-BR" sz="1500" b="1" dirty="0" smtClean="0"/>
              <a:t>CONTA CONTABIL     : 2.1.3.1.1.01.51    </a:t>
            </a:r>
            <a:r>
              <a:rPr lang="pt-BR" sz="1500" dirty="0" smtClean="0"/>
              <a:t>DESCRICAO : S      ESCRITURACAO : S</a:t>
            </a:r>
          </a:p>
          <a:p>
            <a:r>
              <a:rPr lang="pt-BR" sz="1500" dirty="0" smtClean="0"/>
              <a:t> </a:t>
            </a:r>
            <a:r>
              <a:rPr lang="pt-BR" sz="1500" b="1" dirty="0" smtClean="0"/>
              <a:t>NOME DA CONTA      : FORNECEDORES A PAGAR (P)</a:t>
            </a:r>
          </a:p>
          <a:p>
            <a:endParaRPr lang="pt-BR" sz="1500" dirty="0" smtClean="0"/>
          </a:p>
          <a:p>
            <a:r>
              <a:rPr lang="pt-BR" sz="1500" dirty="0" smtClean="0"/>
              <a:t>                  ***  I N D I C A D O R E S  ***</a:t>
            </a:r>
          </a:p>
          <a:p>
            <a:endParaRPr lang="pt-BR" sz="1500" dirty="0" smtClean="0"/>
          </a:p>
          <a:p>
            <a:r>
              <a:rPr lang="pt-BR" sz="1500" dirty="0" smtClean="0"/>
              <a:t>ENCERRAMENTO:		0   - CONTA DE MOVIMENTO MENSAL</a:t>
            </a:r>
          </a:p>
          <a:p>
            <a:r>
              <a:rPr lang="pt-BR" sz="1500" dirty="0" smtClean="0"/>
              <a:t>CONTRA PARTIDA:		-</a:t>
            </a:r>
          </a:p>
          <a:p>
            <a:r>
              <a:rPr lang="pt-BR" sz="1500" dirty="0" smtClean="0"/>
              <a:t>CONTA CORRENTE:		02  - CNPJ, CPF OU UG + GESTAO</a:t>
            </a:r>
          </a:p>
          <a:p>
            <a:r>
              <a:rPr lang="pt-BR" sz="1500" dirty="0" smtClean="0"/>
              <a:t>       PADRAO:		-</a:t>
            </a:r>
          </a:p>
          <a:p>
            <a:r>
              <a:rPr lang="pt-BR" sz="1500" dirty="0" smtClean="0"/>
              <a:t>TIPO SALDO:		C   - CONTA CREDORA</a:t>
            </a:r>
          </a:p>
          <a:p>
            <a:r>
              <a:rPr lang="pt-BR" sz="1500" dirty="0" smtClean="0"/>
              <a:t>INVERSAO SALDO:		0   - NAO PERMITE INVERSAO DE SALDO</a:t>
            </a:r>
          </a:p>
          <a:p>
            <a:r>
              <a:rPr lang="pt-BR" sz="1500" dirty="0" smtClean="0"/>
              <a:t>LANCAMENTO GESTAO:		1   - PERMITE REG. INCLUSIVE P/ GESTAO TESOURO</a:t>
            </a:r>
          </a:p>
          <a:p>
            <a:r>
              <a:rPr lang="pt-BR" sz="1500" dirty="0" smtClean="0"/>
              <a:t>LANCAMENTO NLSALDO:	0   - TRANSFERE OU EXTINGUE SALDO</a:t>
            </a:r>
          </a:p>
          <a:p>
            <a:r>
              <a:rPr lang="pt-BR" sz="1500" dirty="0" smtClean="0"/>
              <a:t>INTEGRACAO BALANCO:	S   - PERMITE INTEGRACAO DE BALANCETE</a:t>
            </a:r>
          </a:p>
          <a:p>
            <a:r>
              <a:rPr lang="pt-BR" sz="1500" dirty="0" smtClean="0"/>
              <a:t>SUBSISTEMA CONTABIL:	P   - INFORMACOES PATRIMONIAIS</a:t>
            </a:r>
          </a:p>
          <a:p>
            <a:r>
              <a:rPr lang="pt-BR" sz="1500" dirty="0" smtClean="0"/>
              <a:t>NATUREZA DAS CONTAS:	P   - PATRIMONIAL</a:t>
            </a:r>
          </a:p>
          <a:p>
            <a:r>
              <a:rPr lang="pt-BR" b="1" dirty="0" smtClean="0">
                <a:solidFill>
                  <a:srgbClr val="00B050"/>
                </a:solidFill>
              </a:rPr>
              <a:t>CALCULO SUPERAVIT:	P   - ATIVO/PASSIVO PERMANENTE</a:t>
            </a:r>
          </a:p>
          <a:p>
            <a:endParaRPr lang="pt-BR" sz="1500" dirty="0" smtClean="0"/>
          </a:p>
          <a:p>
            <a:r>
              <a:rPr lang="pt-BR" sz="1500" dirty="0" smtClean="0"/>
              <a:t> *** DESEJA VER A DESCRICAO(S/N) ?: _</a:t>
            </a:r>
            <a:endParaRPr lang="pt-BR" sz="15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13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1007" cy="11809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928662" y="571480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VPA X RECEITA ORÇAMENTÁRIA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57158" y="1928802"/>
            <a:ext cx="1571636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 smtClean="0"/>
              <a:t>VPA</a:t>
            </a:r>
            <a:endParaRPr lang="pt-BR" sz="5400" b="1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71736" y="1357298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CONTA  PATRIMONIAL  PERTENCENTE A ESTRUTURA DO PCASP (RECEITA PATRIMONIAL)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2643174" y="2714620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REGIME DE COMPETÊNCIA</a:t>
            </a:r>
            <a:endParaRPr lang="pt-BR" dirty="0"/>
          </a:p>
        </p:txBody>
      </p:sp>
      <p:sp>
        <p:nvSpPr>
          <p:cNvPr id="25" name="Chave esquerda 24"/>
          <p:cNvSpPr/>
          <p:nvPr/>
        </p:nvSpPr>
        <p:spPr>
          <a:xfrm>
            <a:off x="2214546" y="1857364"/>
            <a:ext cx="357190" cy="1428760"/>
          </a:xfrm>
          <a:prstGeom prst="leftBrace">
            <a:avLst>
              <a:gd name="adj1" fmla="val 833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2571736" y="4643446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RECEITA ORÇAMENTÁRIA</a:t>
            </a:r>
            <a:endParaRPr lang="pt-BR" b="1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5715008" y="3857628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NÃO PERTENCE A ESTRUTURA DO PCASP,  C/C NAS CONTAS ORÇAMENTÁRIAS  </a:t>
            </a:r>
            <a:endParaRPr lang="pt-BR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5715008" y="5286388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REGIME DE CAIXA</a:t>
            </a:r>
            <a:endParaRPr lang="pt-BR" dirty="0"/>
          </a:p>
        </p:txBody>
      </p:sp>
      <p:sp>
        <p:nvSpPr>
          <p:cNvPr id="30" name="Chave esquerda 29"/>
          <p:cNvSpPr/>
          <p:nvPr/>
        </p:nvSpPr>
        <p:spPr>
          <a:xfrm>
            <a:off x="5286380" y="4429132"/>
            <a:ext cx="357190" cy="1428760"/>
          </a:xfrm>
          <a:prstGeom prst="leftBrace">
            <a:avLst>
              <a:gd name="adj1" fmla="val 833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1007" cy="11809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928662" y="571480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VPD X DESPEA ORÇAMENTÁRIA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57158" y="1928802"/>
            <a:ext cx="1571636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 smtClean="0"/>
              <a:t>VPD</a:t>
            </a:r>
            <a:endParaRPr lang="pt-BR" sz="5400" b="1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71736" y="1357298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CONTA  PATRIMONIAL  PERTENCENTE A ESTRUTURA DO PCASP (RECEITA PATRIMONIAL)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2643174" y="2714620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 GERADOR: IMPACTO NO PATRIMÔNIO </a:t>
            </a:r>
            <a:endParaRPr lang="pt-BR" dirty="0"/>
          </a:p>
        </p:txBody>
      </p:sp>
      <p:sp>
        <p:nvSpPr>
          <p:cNvPr id="25" name="Chave esquerda 24"/>
          <p:cNvSpPr/>
          <p:nvPr/>
        </p:nvSpPr>
        <p:spPr>
          <a:xfrm>
            <a:off x="2214546" y="1857364"/>
            <a:ext cx="357190" cy="1428760"/>
          </a:xfrm>
          <a:prstGeom prst="leftBrace">
            <a:avLst>
              <a:gd name="adj1" fmla="val 833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2571736" y="4643446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DESPESA ORÇAMENTÁRIA</a:t>
            </a:r>
            <a:endParaRPr lang="pt-BR" b="1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5715008" y="3857628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NÃO PERTENCE A ESTRUTURA DO PCASP,  C/C NAS CONTAS ORÇAMENTÁRIAS  </a:t>
            </a:r>
            <a:endParaRPr lang="pt-BR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5715008" y="5286388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 GERADOR: IMPACTO NO ORÇAMENTO</a:t>
            </a:r>
            <a:endParaRPr lang="pt-BR" dirty="0"/>
          </a:p>
        </p:txBody>
      </p:sp>
      <p:sp>
        <p:nvSpPr>
          <p:cNvPr id="30" name="Chave esquerda 29"/>
          <p:cNvSpPr/>
          <p:nvPr/>
        </p:nvSpPr>
        <p:spPr>
          <a:xfrm>
            <a:off x="5286380" y="4429132"/>
            <a:ext cx="357190" cy="1428760"/>
          </a:xfrm>
          <a:prstGeom prst="leftBrace">
            <a:avLst>
              <a:gd name="adj1" fmla="val 833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500034" y="21429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2844" y="2143116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EVENTOS CONTÁBEIS</a:t>
            </a:r>
            <a:endParaRPr lang="pt-BR" sz="7200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14313" y="378618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  <p:graphicFrame>
        <p:nvGraphicFramePr>
          <p:cNvPr id="1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26098550"/>
              </p:ext>
            </p:extLst>
          </p:nvPr>
        </p:nvGraphicFramePr>
        <p:xfrm>
          <a:off x="905739" y="2639090"/>
          <a:ext cx="7772400" cy="3490913"/>
        </p:xfrm>
        <a:graphic>
          <a:graphicData uri="http://schemas.openxmlformats.org/presentationml/2006/ole">
            <p:oleObj spid="_x0000_s1054" name="Document" r:id="rId7" imgW="5612459" imgH="3491045" progId="Word.Document.8">
              <p:embed/>
            </p:oleObj>
          </a:graphicData>
        </a:graphic>
      </p:graphicFrame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53339" y="164875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000" b="0" dirty="0">
                <a:latin typeface="+mn-lt"/>
              </a:rPr>
              <a:t>O código do evento é composto de 6(seis) algarismos estruturado das seguinte forma:</a:t>
            </a:r>
            <a:endParaRPr lang="pt-BR" altLang="pt-BR" sz="3800" b="0" dirty="0">
              <a:latin typeface="+mn-lt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714348" y="928670"/>
            <a:ext cx="62769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200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ESTRUTURA DO EVENTO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13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42844" y="1214422"/>
            <a:ext cx="8783638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pt-BR" sz="1400" b="1" dirty="0" smtClean="0"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EVENTO  : 70.0.214                 MNEMONICO  : PAGTO DESP.(FORNEC) PROPRIA UG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EXTENSO : PAGAMENTO DE DESPESAS DE CREDORES E FORNECEDORES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        PELA PROPRIA UG.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        CUJO PAGAMENTO EXIGE CONTA CORRENTE CONTABIL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DOCUMENTOS PERMITIDOS : OB GR NL PD             </a:t>
            </a:r>
            <a:r>
              <a:rPr lang="pt-BR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SINAL DO EVENTO: DEVEDOR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USO DO EVENTO         : 0 -TODAS AS UNIDADES GESTORAS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CREDOR/RECOLHEDOR     : 1 -EXIGE CGC OU CPF OU IG(PF/EX/DP) OU UG-GESTAO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INSCRICAO             : </a:t>
            </a:r>
            <a:r>
              <a:rPr lang="pt-BR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14-EMPENHO(CREDOR DO EMPENHO)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ABERTURA/ENCERRAMENTO : 0 -NORMAL (MENSAL)             </a:t>
            </a:r>
            <a:r>
              <a:rPr lang="pt-BR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EXIGE FONTE: SIM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CLASSIFICACAO         : </a:t>
            </a:r>
            <a:r>
              <a:rPr lang="pt-BR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21XXXXXXX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   NATUREZA: </a:t>
            </a:r>
            <a:r>
              <a:rPr lang="pt-BR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3XXXXXXXX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  ESTORNO: 705214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EXERCICIO DA NE       : 0-O EMPENHO TEM QUE PERTENCER AO EXERCICIO ATUAL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INDICADORES CONTABEIS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INDICADOR GESTAO TESOURO: 00-INDIFERENTE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UG EXEC.1: 01-UG EMITENTE            GESTAO EXEC.1: 01-GESTAO DO EMITENTE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UG EXEC.2: 12-UG LIQUIDANTE          GESTAO EXEC.2: 03-GESTAO DO LIQUIDANTE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err="1" smtClean="0">
                <a:latin typeface="Courier New" pitchFamily="49" charset="0"/>
                <a:cs typeface="Courier New" pitchFamily="49" charset="0"/>
              </a:rPr>
              <a:t>RESTR.CRED/FAV.UG/GEST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: 00-INDIFERENTE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COMPLEMENTAR:                             MNEMO:</a:t>
            </a:r>
          </a:p>
          <a:p>
            <a:pPr eaLnBrk="0" hangingPunct="0"/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EVENTO PARA REGISTRO DE PAGAMENTOS A CREDORES E FORNECEDORES, PELA PROPRIA UG</a:t>
            </a:r>
            <a:endParaRPr lang="pt-BR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42910" y="642918"/>
            <a:ext cx="35355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ATRIBUTO DO EVENTO</a:t>
            </a:r>
            <a:endParaRPr lang="pt-BR" altLang="pt-BR" sz="2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42910" y="642918"/>
            <a:ext cx="35355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ATRIBUTO DO EVENTO</a:t>
            </a:r>
            <a:endParaRPr lang="pt-BR" altLang="pt-BR" sz="2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28596" y="1285860"/>
            <a:ext cx="83582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EVENTO  : 70.0.214 </a:t>
            </a:r>
            <a:r>
              <a:rPr lang="pt-BR" dirty="0" smtClean="0"/>
              <a:t>- PAGTO DESP.(FORNEC) PROPRIA UG       (CONTINUACAO TELA 2)</a:t>
            </a:r>
          </a:p>
          <a:p>
            <a:endParaRPr lang="pt-BR" dirty="0" smtClean="0"/>
          </a:p>
          <a:p>
            <a:r>
              <a:rPr lang="pt-BR" dirty="0" smtClean="0"/>
              <a:t>INDICADORES ORCAMENTARIOS</a:t>
            </a:r>
          </a:p>
          <a:p>
            <a:r>
              <a:rPr lang="pt-BR" dirty="0" smtClean="0"/>
              <a:t>  DETALHAMENTO FONTE : 0-CUMPRA AS CARACTERISTICAS DA FONTE</a:t>
            </a:r>
          </a:p>
          <a:p>
            <a:r>
              <a:rPr lang="pt-BR" dirty="0" smtClean="0"/>
              <a:t>  DETALHAMENTO PI    :</a:t>
            </a:r>
          </a:p>
          <a:p>
            <a:endParaRPr lang="pt-BR" dirty="0" smtClean="0"/>
          </a:p>
          <a:p>
            <a:r>
              <a:rPr lang="pt-BR" dirty="0" smtClean="0"/>
              <a:t>                                        ROTEIRO DE CONTABILIZACAO</a:t>
            </a:r>
          </a:p>
          <a:p>
            <a:r>
              <a:rPr lang="pt-BR" dirty="0" smtClean="0"/>
              <a:t>            NA UG/GESTAO 1     	                      	 NA UG/GESTAO 2</a:t>
            </a:r>
          </a:p>
          <a:p>
            <a:r>
              <a:rPr lang="pt-BR" dirty="0" smtClean="0"/>
              <a:t>      DEBITE          	        CREDITE                          DEBITE             CREDITE</a:t>
            </a:r>
          </a:p>
          <a:p>
            <a:r>
              <a:rPr lang="pt-BR" dirty="0" smtClean="0"/>
              <a:t>  2.1.</a:t>
            </a:r>
            <a:r>
              <a:rPr lang="pt-BR" dirty="0" err="1" smtClean="0"/>
              <a:t>X.X.X.</a:t>
            </a:r>
            <a:r>
              <a:rPr lang="pt-BR" dirty="0" smtClean="0"/>
              <a:t>XX.XX</a:t>
            </a:r>
          </a:p>
          <a:p>
            <a:r>
              <a:rPr lang="pt-BR" dirty="0" smtClean="0"/>
              <a:t>  8.9.5.1.1.00.00   	   7.9.5.1.1.00.00</a:t>
            </a:r>
          </a:p>
          <a:p>
            <a:r>
              <a:rPr lang="pt-BR" dirty="0" smtClean="0"/>
              <a:t>  7.9.6.1.1.00.00    	   8.9.6.1.1.00.00</a:t>
            </a:r>
          </a:p>
          <a:p>
            <a:r>
              <a:rPr lang="pt-BR" dirty="0" smtClean="0"/>
              <a:t>  6.2.2.9.2.10.02    	  6.2.2.9.2.10.03</a:t>
            </a:r>
          </a:p>
          <a:p>
            <a:r>
              <a:rPr lang="pt-BR" dirty="0" smtClean="0"/>
              <a:t>  6.2.2.9.2.06.LL   	  6.2.2.9.2.07.LL</a:t>
            </a:r>
          </a:p>
          <a:p>
            <a:r>
              <a:rPr lang="pt-BR" dirty="0" smtClean="0"/>
              <a:t>  6.2.2.1.3.03.00    	  6.2.2.1.3.04.00</a:t>
            </a:r>
          </a:p>
          <a:p>
            <a:r>
              <a:rPr lang="pt-BR" dirty="0" smtClean="0"/>
              <a:t>  6.2.2.9.2.01.03    	  6.2.2.9.2.01.04</a:t>
            </a:r>
          </a:p>
          <a:p>
            <a:r>
              <a:rPr lang="pt-BR" dirty="0" smtClean="0"/>
              <a:t>  8.2.1.1.3.01.00    	  8.2.1.1.4.00.00</a:t>
            </a:r>
          </a:p>
          <a:p>
            <a:r>
              <a:rPr lang="pt-BR" dirty="0" smtClean="0"/>
              <a:t>  8.2.1.4.2.00.00    	  7.2.1.4.1.00.00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500034" y="21429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2143116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DOCUMENTOS DE ENTRADA DE DADOS NO SIAFEM</a:t>
            </a:r>
            <a:endParaRPr lang="pt-BR" sz="5400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145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1291533"/>
            <a:ext cx="871378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pt-BR" sz="2400" b="1" dirty="0" smtClean="0">
                <a:latin typeface="Tahoma" pitchFamily="34" charset="0"/>
              </a:rPr>
              <a:t>&gt;DETAFONTE </a:t>
            </a:r>
            <a:r>
              <a:rPr lang="pt-BR" sz="2400" dirty="0" smtClean="0">
                <a:latin typeface="Tahoma" pitchFamily="34" charset="0"/>
              </a:rPr>
              <a:t> - Detalhamento da fonte da despesa.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pt-BR" sz="2400" b="1" dirty="0" smtClean="0">
                <a:latin typeface="Tahoma" pitchFamily="34" charset="0"/>
              </a:rPr>
              <a:t>&gt;NE </a:t>
            </a:r>
            <a:r>
              <a:rPr lang="pt-BR" sz="2400" dirty="0" smtClean="0">
                <a:latin typeface="Tahoma" pitchFamily="34" charset="0"/>
              </a:rPr>
              <a:t>– Nota de Empenho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pt-BR" sz="2400" b="1" dirty="0" smtClean="0">
                <a:latin typeface="Tahoma" pitchFamily="34" charset="0"/>
              </a:rPr>
              <a:t>&gt;NL </a:t>
            </a:r>
            <a:r>
              <a:rPr lang="pt-BR" sz="2400" dirty="0" smtClean="0">
                <a:latin typeface="Tahoma" pitchFamily="34" charset="0"/>
              </a:rPr>
              <a:t>– Nota Lançamento, utilizada para diversos lançamentos contábeis, entre eles a Liquidação da despesa.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pt-BR" sz="2400" b="1" dirty="0" smtClean="0">
                <a:latin typeface="Tahoma" pitchFamily="34" charset="0"/>
              </a:rPr>
              <a:t>&gt;PD – </a:t>
            </a:r>
            <a:r>
              <a:rPr lang="pt-BR" sz="2400" dirty="0" smtClean="0">
                <a:latin typeface="Tahoma" pitchFamily="34" charset="0"/>
              </a:rPr>
              <a:t>Programação de Desembolso, não gera lançamento até o momento de sua execução, quando gera uma OB.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pt-BR" sz="2400" b="1" dirty="0" smtClean="0">
                <a:latin typeface="Tahoma" pitchFamily="34" charset="0"/>
              </a:rPr>
              <a:t>OB </a:t>
            </a:r>
            <a:r>
              <a:rPr lang="pt-BR" sz="2400" dirty="0" smtClean="0">
                <a:latin typeface="Tahoma" pitchFamily="34" charset="0"/>
              </a:rPr>
              <a:t>- Ordem Bancária, documento gerado pela execução de um PD &gt;EXEPD ou &gt;</a:t>
            </a:r>
            <a:r>
              <a:rPr lang="pt-BR" sz="2400" dirty="0" smtClean="0">
                <a:latin typeface="Tahoma" pitchFamily="34" charset="0"/>
              </a:rPr>
              <a:t>EXEPD3.</a:t>
            </a:r>
            <a:endParaRPr lang="pt-BR" sz="2400" dirty="0" smtClean="0">
              <a:latin typeface="Tahoma" pitchFamily="34" charset="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pt-BR" sz="2400" b="1" dirty="0" smtClean="0">
                <a:latin typeface="Tahoma" pitchFamily="34" charset="0"/>
              </a:rPr>
              <a:t>&gt;GR </a:t>
            </a:r>
            <a:r>
              <a:rPr lang="pt-BR" sz="2400" dirty="0" smtClean="0">
                <a:latin typeface="Tahoma" pitchFamily="34" charset="0"/>
              </a:rPr>
              <a:t>– Guia de Recolhimento, utilizada para devolução de pagamento executado dentro do mesmo exercício, com base no extrato bancário.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72" y="737535"/>
            <a:ext cx="7696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DOCUMENTOS PARA EXECUÇÃO DA DESPESA</a:t>
            </a:r>
            <a:endParaRPr lang="pt-BR" altLang="pt-BR" sz="3000" b="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NL – Nota de Lançamento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428596" y="857232"/>
            <a:ext cx="752962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DATA EMISSAO          : 00MAR2016                    NUMERO  : 2016NL0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DATA LANCAMENTO       : 00MAR2016                    TELA    : 01/02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UNIDADE GESTORA       : 000000    FUNDO</a:t>
            </a:r>
            <a:r>
              <a:rPr kumimoji="0" lang="pt-B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XXXX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           : 00007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CGC/CPF/UG FAVORECIDA : 000000  - SECRETARIA XXXX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FAVORECIDA     : 00001   - DIRETA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EVENTO INSCRICAO DO EVENTO      NATUREZACLASSIFIC     FONTE         V A L O R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510140 2016NE01488              344909251           4219000020       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69.622,63</a:t>
            </a: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520524 24916280000140                               4219000020       369.622,63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540074 PI0000130                          123210601                  369.622,63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HISTORICO: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PROC: 0000 0000 000000. LIQ NF 0094 DE 02/02/15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85720" y="3143248"/>
            <a:ext cx="3857652" cy="286232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000" dirty="0" smtClean="0"/>
              <a:t>CONSULTA EM 15/03/2016 AS 15::5                      USUARIO:</a:t>
            </a:r>
          </a:p>
          <a:p>
            <a:r>
              <a:rPr lang="pt-BR" sz="1000" dirty="0" smtClean="0"/>
              <a:t>EVENTO  : 51.0.140 - LIQ.DESP.BENS IMOV VINCULADO     </a:t>
            </a:r>
          </a:p>
          <a:p>
            <a:r>
              <a:rPr lang="pt-BR" sz="1000" dirty="0" smtClean="0"/>
              <a:t>INDICADORES ORCAMENTARIOS</a:t>
            </a:r>
          </a:p>
          <a:p>
            <a:r>
              <a:rPr lang="pt-BR" sz="1000" dirty="0" smtClean="0"/>
              <a:t>  DETALHAMENTO FONTE : 0-CUMPRA AS CARACTERISTICAS DA FONTE</a:t>
            </a:r>
          </a:p>
          <a:p>
            <a:r>
              <a:rPr lang="pt-BR" sz="1000" dirty="0" smtClean="0"/>
              <a:t>  DETALHAMENTO PI    :</a:t>
            </a:r>
          </a:p>
          <a:p>
            <a:endParaRPr lang="pt-BR" sz="1000" dirty="0" smtClean="0"/>
          </a:p>
          <a:p>
            <a:r>
              <a:rPr lang="pt-BR" sz="1000" dirty="0" smtClean="0"/>
              <a:t>                            ROTEIRO DE CONTABILIZACAO</a:t>
            </a:r>
          </a:p>
          <a:p>
            <a:r>
              <a:rPr lang="pt-BR" sz="1000" dirty="0" smtClean="0"/>
              <a:t>            NA UG/GESTAO 1                            NA UG/GESTAO 2</a:t>
            </a:r>
          </a:p>
          <a:p>
            <a:r>
              <a:rPr lang="pt-BR" sz="1000" dirty="0" smtClean="0"/>
              <a:t>      DEBITE             CREDITE                DEBITE             CREDITE</a:t>
            </a:r>
          </a:p>
          <a:p>
            <a:r>
              <a:rPr lang="pt-BR" sz="1000" dirty="0" smtClean="0"/>
              <a:t>  3.5.1.2.2.02.01                                              4.5.1.2.2.02.01</a:t>
            </a:r>
          </a:p>
          <a:p>
            <a:r>
              <a:rPr lang="pt-BR" sz="1000" dirty="0" smtClean="0"/>
              <a:t>  6.2.2.9.2.01.01    6.2.2.9.2.01.03</a:t>
            </a:r>
          </a:p>
          <a:p>
            <a:r>
              <a:rPr lang="pt-BR" sz="1000" dirty="0" smtClean="0"/>
              <a:t>  6.2.2.1.3.01.00    6.2.2.1.3.03.00</a:t>
            </a:r>
          </a:p>
          <a:p>
            <a:r>
              <a:rPr lang="pt-BR" sz="1000" dirty="0" smtClean="0"/>
              <a:t>  6.2.2.9.2.04.LL    6.2.2.9.2.06.LL</a:t>
            </a:r>
          </a:p>
          <a:p>
            <a:r>
              <a:rPr lang="pt-BR" sz="1000" dirty="0" smtClean="0"/>
              <a:t>  6.2.2.9.2.10.01    6.2.2.9.2.10.02</a:t>
            </a:r>
          </a:p>
          <a:p>
            <a:r>
              <a:rPr lang="pt-BR" sz="1000" dirty="0" smtClean="0"/>
              <a:t>  7.9.5.1.1.00.00    8.9.5.1.1.00.00</a:t>
            </a:r>
          </a:p>
          <a:p>
            <a:r>
              <a:rPr lang="pt-BR" sz="1000" dirty="0" smtClean="0"/>
              <a:t>  8.2.2.1.1.04.00    8.2.2.1.1.05.00</a:t>
            </a:r>
          </a:p>
          <a:p>
            <a:r>
              <a:rPr lang="pt-BR" sz="1000" dirty="0" smtClean="0"/>
              <a:t>  8.2.1.1.2.00.00    8.2.1.1.3.01.00</a:t>
            </a:r>
          </a:p>
          <a:p>
            <a:r>
              <a:rPr lang="pt-BR" sz="1000" dirty="0" smtClean="0"/>
              <a:t>  8.2.1.4.1.00.00    8.2.1.4.2.00.00</a:t>
            </a:r>
            <a:endParaRPr lang="pt-BR" sz="1000" dirty="0"/>
          </a:p>
        </p:txBody>
      </p:sp>
      <p:sp>
        <p:nvSpPr>
          <p:cNvPr id="15" name="Retângulo 14"/>
          <p:cNvSpPr/>
          <p:nvPr/>
        </p:nvSpPr>
        <p:spPr>
          <a:xfrm>
            <a:off x="4214810" y="3143248"/>
            <a:ext cx="4071966" cy="163121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000" dirty="0" smtClean="0"/>
              <a:t>CONSULTA EM 15/03/2016 AS 15::5                      USUARIO:</a:t>
            </a:r>
          </a:p>
          <a:p>
            <a:r>
              <a:rPr lang="pt-BR" sz="1000" dirty="0" smtClean="0"/>
              <a:t>EVENTO  : 52.0.524 - FORNECEDORES A PAGAR EX. - F         </a:t>
            </a:r>
          </a:p>
          <a:p>
            <a:r>
              <a:rPr lang="pt-BR" sz="1000" dirty="0" smtClean="0"/>
              <a:t>INDICADORES ORCAMENTARIOS</a:t>
            </a:r>
          </a:p>
          <a:p>
            <a:r>
              <a:rPr lang="pt-BR" sz="1000" dirty="0" smtClean="0"/>
              <a:t>  DETALHAMENTO FONTE : 0-CUMPRA AS CARACTERISTICAS DA FONTE</a:t>
            </a:r>
          </a:p>
          <a:p>
            <a:r>
              <a:rPr lang="pt-BR" sz="1000" dirty="0" smtClean="0"/>
              <a:t>  DETALHAMENTO PI    :</a:t>
            </a:r>
          </a:p>
          <a:p>
            <a:endParaRPr lang="pt-BR" sz="1000" dirty="0" smtClean="0"/>
          </a:p>
          <a:p>
            <a:r>
              <a:rPr lang="pt-BR" sz="1000" dirty="0" smtClean="0"/>
              <a:t>                            ROTEIRO DE CONTABILIZACAO</a:t>
            </a:r>
          </a:p>
          <a:p>
            <a:r>
              <a:rPr lang="pt-BR" sz="1000" dirty="0" smtClean="0"/>
              <a:t>            NA UG/GESTAO 1                            NA UG/GESTAO 2</a:t>
            </a:r>
          </a:p>
          <a:p>
            <a:r>
              <a:rPr lang="pt-BR" sz="1000" dirty="0" smtClean="0"/>
              <a:t>      DEBITE             CREDITE                DEBITE             CREDITE</a:t>
            </a:r>
          </a:p>
          <a:p>
            <a:r>
              <a:rPr lang="pt-BR" sz="1000" dirty="0" smtClean="0"/>
              <a:t>                     2.1.3.1.1.01.01</a:t>
            </a:r>
            <a:endParaRPr lang="pt-BR" sz="1000" dirty="0"/>
          </a:p>
        </p:txBody>
      </p:sp>
      <p:sp>
        <p:nvSpPr>
          <p:cNvPr id="16" name="Retângulo 15"/>
          <p:cNvSpPr/>
          <p:nvPr/>
        </p:nvSpPr>
        <p:spPr>
          <a:xfrm>
            <a:off x="4214810" y="4857760"/>
            <a:ext cx="4071966" cy="163121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000" dirty="0" smtClean="0"/>
              <a:t>CONSULTA EM 15/03/2016 AS 15::5                      USUARIO:</a:t>
            </a:r>
          </a:p>
          <a:p>
            <a:r>
              <a:rPr lang="pt-BR" sz="1000" dirty="0" smtClean="0"/>
              <a:t>EVENTO  : 54.0.074 - INCORPORACAO IMOVEL POR FUNDO</a:t>
            </a:r>
          </a:p>
          <a:p>
            <a:r>
              <a:rPr lang="pt-BR" sz="1000" dirty="0" smtClean="0"/>
              <a:t>INDICADORES ORCAMENTARIOS</a:t>
            </a:r>
          </a:p>
          <a:p>
            <a:r>
              <a:rPr lang="pt-BR" sz="1000" dirty="0" smtClean="0"/>
              <a:t>  DETALHAMENTO FONTE :</a:t>
            </a:r>
          </a:p>
          <a:p>
            <a:r>
              <a:rPr lang="pt-BR" sz="1000" dirty="0" smtClean="0"/>
              <a:t>  DETALHAMENTO PI    :</a:t>
            </a:r>
          </a:p>
          <a:p>
            <a:endParaRPr lang="pt-BR" sz="1000" dirty="0" smtClean="0"/>
          </a:p>
          <a:p>
            <a:r>
              <a:rPr lang="pt-BR" sz="1000" dirty="0" smtClean="0"/>
              <a:t>                            ROTEIRO DE CONTABILIZACAO</a:t>
            </a:r>
          </a:p>
          <a:p>
            <a:r>
              <a:rPr lang="pt-BR" sz="1000" dirty="0" smtClean="0"/>
              <a:t>            NA UG/GESTAO 1                            NA UG/GESTAO 2</a:t>
            </a:r>
          </a:p>
          <a:p>
            <a:r>
              <a:rPr lang="pt-BR" sz="1000" dirty="0" smtClean="0"/>
              <a:t>      DEBITE             CREDITE                DEBITE             CREDITE</a:t>
            </a:r>
          </a:p>
          <a:p>
            <a:r>
              <a:rPr lang="pt-BR" sz="1000" dirty="0" smtClean="0"/>
              <a:t>                                            1.2.3.2.1.XX.XX</a:t>
            </a:r>
            <a:endParaRPr lang="pt-BR" sz="10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000760" y="142873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ERRO NO VALOR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7889" grpId="0"/>
      <p:bldP spid="13" grpId="0" animBg="1"/>
      <p:bldP spid="15" grpId="0" animBg="1"/>
      <p:bldP spid="16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24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285852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56217" y="1441565"/>
            <a:ext cx="8929402" cy="72008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t-BR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Despesa  de Exercício Anterior - DEA</a:t>
            </a:r>
            <a:endParaRPr lang="pt-BR" sz="40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428596" y="4653136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pt-BR" sz="4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Restos a Pagar</a:t>
            </a: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5" name="Diferente de 14"/>
          <p:cNvSpPr/>
          <p:nvPr/>
        </p:nvSpPr>
        <p:spPr>
          <a:xfrm>
            <a:off x="3491880" y="3013502"/>
            <a:ext cx="1584176" cy="991562"/>
          </a:xfrm>
          <a:prstGeom prst="mathNotEqual">
            <a:avLst>
              <a:gd name="adj1" fmla="val 23520"/>
              <a:gd name="adj2" fmla="val 6412894"/>
              <a:gd name="adj3" fmla="val 11760"/>
            </a:avLst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NL – Nota de Lançamento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214282" y="1285860"/>
            <a:ext cx="7715304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DATA EMISSAO          : 00XXX2016                    NUMERO  : 2016NL00050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DATA LANCAMENTO       : 00XXX16                    TELA    : 01/02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UNIDADE GESTORA       : 000000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           : 00000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CGC/CPF/UG FAVORECIDA : 000000  - SECRETARIA XXXX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FAVORECIDA     : 00001   - DIRETA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EVENTO INSCRICAO DO EVENTO      NATUREZA  CLASSIFIC     FONTE         V A L O R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525120 01234567000100                     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218810447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0100777777         1.961,66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520120 12345678900                        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211110101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0100777777         1.174,45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520120 98765432100                        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211110101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0100777777           787,21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HISTORICO: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TRANSFERENCIA PARA REGULARIZACAO DE DEVOLUCAO DE SALARIO FOPAG XXX/2015,DE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FULANO DE TAL.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285720" y="3857628"/>
            <a:ext cx="764386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218810447 - Depósitos Devolução Valores Não Reclamados (Passivo Extra Orçamentário)</a:t>
            </a:r>
          </a:p>
          <a:p>
            <a:endParaRPr lang="pt-BR" sz="400" dirty="0" smtClean="0"/>
          </a:p>
          <a:p>
            <a:r>
              <a:rPr lang="pt-BR" dirty="0" smtClean="0"/>
              <a:t>211110101 - Salários, Remunerações e Benefícios (Passivo Orçamentários)</a:t>
            </a:r>
          </a:p>
          <a:p>
            <a:endParaRPr lang="pt-BR" sz="2400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pt-BR" sz="2400" b="1" dirty="0" smtClean="0">
                <a:solidFill>
                  <a:srgbClr val="FF0000"/>
                </a:solidFill>
              </a:rPr>
              <a:t>Passivo Extra Orçamentário </a:t>
            </a:r>
            <a:r>
              <a:rPr lang="pt-BR" sz="2400" b="1" u="sng" dirty="0" smtClean="0">
                <a:solidFill>
                  <a:srgbClr val="FF0000"/>
                </a:solidFill>
              </a:rPr>
              <a:t>Não</a:t>
            </a:r>
            <a:r>
              <a:rPr lang="pt-BR" sz="2400" b="1" dirty="0" smtClean="0">
                <a:solidFill>
                  <a:srgbClr val="FF0000"/>
                </a:solidFill>
              </a:rPr>
              <a:t> pode ser remanejado para Passivo </a:t>
            </a:r>
            <a:r>
              <a:rPr lang="pt-BR" sz="2400" b="1" dirty="0" smtClean="0">
                <a:solidFill>
                  <a:srgbClr val="FF0000"/>
                </a:solidFill>
              </a:rPr>
              <a:t>Orçamentário.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endParaRPr lang="pt-BR" sz="2400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5537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NL – Nota de Lançamento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142844" y="857232"/>
            <a:ext cx="914406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DATA EMISSAO          : 00JAN2000                    NUMERO  : 2000NL00000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DATA LANCAMENTO       : 00JAN2000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UNIDADE GESTORA       : 000000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           : 00001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CGC/CPF/UG FAVORECIDA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GESTAO FAVORECIDA    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EVENTO INSCRICAO DO EVENTO      NATUREZA  CLASSIFIC     FONTE         V A L O 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520249 01149953000189                     218810158 0100777777         7.272,38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520249 01786029000103                     218810158 0100777777         1.352,79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520249 61186680000174                     218810158 0100777777        42.101,22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520249 62232889000190                     218810158 0100777777           800,00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520249 60701190000104                     218810158 0100777777        48.754,71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520249 03817702000231                     218810158 0100777777        41.850,87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520249 02167818000129                     218810158 0100777777            71,54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520249 02835836000131                     218810158 0100777777           286,16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520249 02778103000102                     218810158 0100777777           143,08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520249 09041464000110                     218810158 0100777777         4.386,33 (soma 147.019,08)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510193 2015NE00004              331909212           0100777777       147.847,58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42844" y="4572008"/>
            <a:ext cx="900115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520249 Passivo P para F =  R$ 147.019,08</a:t>
            </a:r>
          </a:p>
          <a:p>
            <a:r>
              <a:rPr lang="pt-BR" dirty="0" smtClean="0"/>
              <a:t>510193 Em Liquidação   =  R$ 147.847,58</a:t>
            </a:r>
          </a:p>
          <a:p>
            <a:endParaRPr lang="pt-BR" dirty="0" smtClean="0"/>
          </a:p>
          <a:p>
            <a:endParaRPr lang="pt-BR" sz="400" dirty="0" smtClean="0"/>
          </a:p>
          <a:p>
            <a:pPr algn="just"/>
            <a:r>
              <a:rPr lang="pt-BR" sz="2400" dirty="0" smtClean="0">
                <a:solidFill>
                  <a:srgbClr val="FF0000"/>
                </a:solidFill>
              </a:rPr>
              <a:t>Despesa Empenhada Em Liquidação maior que o passivo em R$ </a:t>
            </a:r>
            <a:r>
              <a:rPr lang="pt-BR" sz="2400" dirty="0" smtClean="0">
                <a:solidFill>
                  <a:srgbClr val="FF0000"/>
                </a:solidFill>
              </a:rPr>
              <a:t>828,50.</a:t>
            </a:r>
            <a:endParaRPr lang="pt-B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5537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NL – Nota de Lançamento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42844" y="1357298"/>
            <a:ext cx="900115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DATA EMISSAO          : 00XXX2000                     NUMERO  : 20XXNL00000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DATA LANCAMENTO       : 00XXX2000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UNIDADE GESTORA       : 000000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GESTAO                : 00000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CGC/CPF/UG FAVORECIDA : 01234567890  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GESTAO FAVORECIDA     :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EVENTO INSCRICAO DO EVENTO      NATUREZA  CLASSIFIC     FONTE         V A L O R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700223 20XXNE00000              333901401           022500XXXX           551,25</a:t>
            </a:r>
          </a:p>
          <a:p>
            <a:r>
              <a:rPr lang="pt-B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555215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0013615382030X                     111111901 022500XXXX           551,25</a:t>
            </a:r>
          </a:p>
          <a:p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HISTORICO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pt-BR" sz="1400" dirty="0" err="1" smtClean="0">
                <a:latin typeface="Courier New" pitchFamily="49" charset="0"/>
                <a:cs typeface="Courier New" pitchFamily="49" charset="0"/>
              </a:rPr>
              <a:t>REGULARIZAçãO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DE PAGAMENTO DE DIARIA PROC 201X/XXXX/000000</a:t>
            </a:r>
          </a:p>
          <a:p>
            <a:endParaRPr lang="pt-BR" sz="1000" dirty="0" smtClean="0">
              <a:latin typeface="Courier New" pitchFamily="49" charset="0"/>
              <a:cs typeface="Courier New" pitchFamily="49" charset="0"/>
            </a:endParaRPr>
          </a:p>
          <a:p>
            <a:endParaRPr lang="pt-BR" sz="1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42844" y="4357694"/>
            <a:ext cx="8786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Para regularizar pagamento deve-ser utilizar o evento da conta banco sem as </a:t>
            </a:r>
            <a:r>
              <a:rPr lang="pt-BR" sz="2800" dirty="0" err="1" smtClean="0"/>
              <a:t>DDRs</a:t>
            </a:r>
            <a:r>
              <a:rPr lang="pt-BR" sz="2800" dirty="0" smtClean="0"/>
              <a:t>, pois as mesmas estão tratadas no evento de pagamento.  O Certo seria 555216. 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</a:t>
            </a:r>
            <a:r>
              <a:rPr lang="pt-BR" altLang="pt-B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PDs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85720" y="928670"/>
            <a:ext cx="75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__ DATA EMISSAO : 00MAR2016 DATA VENCIMENTO : 00MAR2016  NUMERO  : 2016PD00000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UG           : 000000  - UG 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  : 00001   - DIRETA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* PAGA *               NL REF. : 2015NL99999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PAGADORA                 DATA PAGAMENTO  : 00MAR2016  OB PAG. : 2016OB00000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UG         : 000000  - UG 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: 00001   - DIRETA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BANCO      : 001         AGENCIA : 36153     CONTA CORRENTE : 149004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AG SETOR PUBLICO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FAVORECIDO / DOMICILIO BANCARIO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CGC/CPF/UG :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000000  - SECRETARIA XXXX</a:t>
            </a: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: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00001   - DIRETA</a:t>
            </a: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BANCO      : 001         AGENCIA : 36153     CONTA CORRENTE : 800000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AG SETOR PUBLICO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PROCESSO     : 2015 </a:t>
            </a:r>
            <a:r>
              <a:rPr lang="pt-BR" sz="1200" dirty="0" smtClean="0">
                <a:solidFill>
                  <a:srgbClr val="5F497A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00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 0000000               VALOR   :            26.256,88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FINALIDADE   : RESSARCIMENTO FOPAG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EVENTO INSCRICAO DO EVENTO NATUREZA  CLASSIFIC     FONTE              V A L O R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700213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201525053083000108           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218810403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0100000000           26.256,88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14282" y="4572008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rgbClr val="FF0000"/>
                </a:solidFill>
              </a:rPr>
              <a:t>	Só utiliza UG/GESTÃO no favorecido nos casos de transferência bancária, para pagamento de passivo deve-se utilizar o CNPJ/CPF do favorecido.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8610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</a:t>
            </a:r>
            <a:r>
              <a:rPr lang="pt-BR" altLang="pt-B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PDs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14347" y="857232"/>
            <a:ext cx="7322379" cy="301621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DATA EMISSAO : 00xxx2016 DATA VENCIMENTO : 00xxx2016  NUMERO  : 2016PD00000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UG           : 000000  -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GESTAO       : 00000   -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* PAGA *               NL REF. : </a:t>
            </a:r>
            <a:r>
              <a:rPr lang="pt-BR" sz="1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2016NL00009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PAGADORA                 DATA PAGAMENTO  : 00xxx2016  OB PAG. : 2016OB19342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UG         : 390998  - UG - FINANCEIRA TESOURO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GESTAO     : 00001   - DIRETA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BANCO      : 001         AGENCIA : 36153     CONTA CORRENTE : 149004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AG SETOR PUBLICO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FAVORECIDO / DOMICILIO BANCARIO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CGC/CPF/UG : 01234567000100  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GESTAO     :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BANCO      : 001         AGENCIA : 36153     CONTA CORRENTE : FATURA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AG SETOR PUBLICO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PROCESSO     : 2016 000000                    VALOR   :               289,95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FINALIDADE   : PGT.JUROS/MULTAS FUNPREV.GO,EVENTO INSCRICAO DO EVENTO NATUREZA              CLASSIFIC                        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CLASSIFIC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FONTE                V A L O R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700287  2016NE00008        331901316           0100777777              289,95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520482 01234567000100               </a:t>
            </a:r>
            <a:r>
              <a:rPr lang="pt-BR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211430101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0100777777              289,95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85786" y="4071942"/>
            <a:ext cx="6215106" cy="163121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DATA EMISSAO          : 00XXX2016                    NUMERO  : </a:t>
            </a:r>
            <a:r>
              <a:rPr lang="pt-BR" sz="1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2016NL00009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DATA LANCAMENTO       : 00XXX2016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UNIDADE GESTORA       : 000000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GESTAO                : 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CGC/CPF/UG FAVORECIDA : 01234567000100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GESTAO FAVORECIDA     :</a:t>
            </a:r>
          </a:p>
          <a:p>
            <a:endParaRPr lang="pt-BR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EVENTO INSCRICAO DO EVENTO      NATUREZA  CLASSIFIC     FONTE         V A L O R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510293 2016NE00008              331901316 342410200 0100777777           289,95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520107 01234567000100                     </a:t>
            </a:r>
            <a:r>
              <a:rPr lang="pt-BR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211430402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0100777777           289,95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57224" y="5929330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Pagamento em passivo diferente do liquidado.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6" grpId="0" animBg="1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</a:t>
            </a:r>
            <a:r>
              <a:rPr lang="pt-BR" altLang="pt-B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PDs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28596" y="1000108"/>
            <a:ext cx="607223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DATA EMISSAO : 00FEV2016 DATA VENCIMENTO : 00FEV2016  NUMERO  : 2016PD00000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UG           : 000000  -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GESTAO       : 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* PAGA *               NL REF. : 2016NL00000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PAGADORA                 DATA PAGAMENTO  : 22FEV2016  OB PAG. : 2016OB00001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UG         : 000000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GESTAO     : 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BANCO      : 104         AGENCIA : 25259     CONTA CORRENTE : 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AG PALMAS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FAVORECIDO / DOMICILIO BANCARIO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CGC/CPF/UG : 01234567000110 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GESTAO     :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BANCO      : 001         AGENCIA : 15059     CONTA CORRENTE : 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PALMAS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PROCESSO     : 0000000000000                   VALOR   :           880.752,23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FINALIDADE   : PGT 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EVENTO INSCRICAO DO EVENTO NATUREZA  CLASSIFIC     FONTE           V A L O R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700214  2016NE00000        344909251 213110101 0225009999          706.823,54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700214  2016NE00000        344909251 213110101 0100009999          173.928,69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57158" y="4071942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Contabilização do evento de maquina: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701984 389600 00003  11111.19.03 10425259554</a:t>
            </a:r>
            <a:r>
              <a:rPr lang="pt-BR" sz="1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0225009999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880.752,23  C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642910" y="5000636"/>
            <a:ext cx="8143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</a:rPr>
              <a:t>	O sistema ainda não está preparado para contabilizar </a:t>
            </a:r>
            <a:r>
              <a:rPr lang="pt-BR" sz="3200" dirty="0" err="1" smtClean="0">
                <a:solidFill>
                  <a:srgbClr val="FF0000"/>
                </a:solidFill>
              </a:rPr>
              <a:t>PDs</a:t>
            </a:r>
            <a:r>
              <a:rPr lang="pt-BR" sz="3200" dirty="0" smtClean="0">
                <a:solidFill>
                  <a:srgbClr val="FF0000"/>
                </a:solidFill>
              </a:rPr>
              <a:t> com mais de uma fonte.</a:t>
            </a:r>
            <a:endParaRPr lang="pt-B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8" grpId="0"/>
      <p:bldP spid="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714356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</a:t>
            </a:r>
            <a:r>
              <a:rPr lang="pt-BR" altLang="pt-B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PDs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00034" y="2000240"/>
            <a:ext cx="792961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</a:t>
            </a:r>
            <a:r>
              <a:rPr lang="pt-BR" sz="4400" dirty="0" smtClean="0"/>
              <a:t>O Evento 550517 só pode ser utilizado para transferência de valores da conta C para a Conta Única. Não se faz GR de tal transferência.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</a:t>
            </a:r>
            <a:r>
              <a:rPr lang="pt-BR" altLang="pt-B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GRs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785786" y="1000108"/>
            <a:ext cx="75296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S I A F E M 2 0 1 6        BANCO   : 001    - BANCO DO BRASIL S/A.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AGENCIA : 36153  - AG SETOR PUBLICO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GUIA DE RECEBIMENTO           CONTA   : 820000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VALOR   :                 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89,00</a:t>
            </a: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UNIDADE GESTORA  : 000000/00001  - 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NUMERO DOCUMENTO : 2016GR00002  OB DE REFERENCIA   : 2016OB00000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DATA DE EMISSAO  : 00MAR2016    DATA DE RECEBIMENTO: 00MAR2016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RECOLHEDOR       : 01234567000146  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CARACTERISTICAS DO RECOLHIMENTO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EVENTO INSCRICAO EVENTO        NATUREZACLASSIFIC  FONTE             V A L O R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705259 2016NE00000             333903696           010066666              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77,00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545472 201612345678900                                                    77,00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FINALIDADE       :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LANçAMETO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PARA PAGAMENTO DAS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RENTENçõES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SOBRE AS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CONTRATAçõES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VIA SUPRIMENTO DE FUNDO.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714348" y="4000504"/>
            <a:ext cx="72866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705259 000000 00001  62292.10.03 2016NE00123 96                                    77,00  D</a:t>
            </a:r>
          </a:p>
          <a:p>
            <a:r>
              <a:rPr lang="pt-BR" sz="1400" dirty="0" smtClean="0"/>
              <a:t>705259 070000 00001  62292.07.09 2016NE00123                                          77,00  D</a:t>
            </a:r>
          </a:p>
          <a:p>
            <a:r>
              <a:rPr lang="pt-BR" sz="1400" dirty="0" smtClean="0"/>
              <a:t>705259 000000 00001  62213.04.00 1 000000 0100666666 33903696</a:t>
            </a:r>
          </a:p>
          <a:p>
            <a:r>
              <a:rPr lang="pt-BR" sz="1400" dirty="0" smtClean="0"/>
              <a:t>                                000000 000001                                                                           77,00  D</a:t>
            </a:r>
          </a:p>
          <a:p>
            <a:r>
              <a:rPr lang="pt-BR" sz="1400" dirty="0" smtClean="0"/>
              <a:t>705259 000000 00001  62292.01.04 2016NE00123                                           77,00  D</a:t>
            </a:r>
          </a:p>
          <a:p>
            <a:r>
              <a:rPr lang="pt-BR" sz="1400" dirty="0" smtClean="0"/>
              <a:t>705259 000000 00001  82114.00.00 0100666666                                              77,00  D</a:t>
            </a:r>
          </a:p>
          <a:p>
            <a:r>
              <a:rPr lang="pt-BR" sz="1400" dirty="0" smtClean="0"/>
              <a:t>705259 000000 00001  72141.00.00 0100666666                                              77,00  D</a:t>
            </a:r>
          </a:p>
          <a:p>
            <a:r>
              <a:rPr lang="pt-BR" sz="1400" dirty="0" smtClean="0"/>
              <a:t>545472 000000 00001  79121.00.00 2016 01234567890                                  77,00  C</a:t>
            </a:r>
          </a:p>
          <a:p>
            <a:r>
              <a:rPr lang="pt-BR" sz="1400" dirty="0" smtClean="0"/>
              <a:t>545472 000000 00001  89121.01.00 2016 01234567890                                  77,00  D</a:t>
            </a:r>
          </a:p>
          <a:p>
            <a:r>
              <a:rPr lang="pt-BR" sz="1400" dirty="0" smtClean="0"/>
              <a:t>541495 000000 00001  </a:t>
            </a:r>
            <a:r>
              <a:rPr lang="pt-BR" sz="1400" dirty="0" smtClean="0">
                <a:solidFill>
                  <a:srgbClr val="FF0000"/>
                </a:solidFill>
              </a:rPr>
              <a:t>11111.19.01 0</a:t>
            </a:r>
            <a:r>
              <a:rPr lang="pt-BR" sz="1400" dirty="0" smtClean="0"/>
              <a:t>01361538000000100666666              </a:t>
            </a:r>
            <a:r>
              <a:rPr lang="pt-BR" sz="1400" dirty="0" smtClean="0">
                <a:solidFill>
                  <a:srgbClr val="FF0000"/>
                </a:solidFill>
              </a:rPr>
              <a:t>89,00  D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4513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ERROS RECORRENTES EM </a:t>
            </a:r>
            <a:r>
              <a:rPr lang="pt-BR" altLang="pt-B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GRs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34" y="928670"/>
            <a:ext cx="81439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S I A F E M 2 0 1 6        BANCO   : 001    - BANCO DO BRASIL S/A.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AGENCIA : 36153  - AG SETOR PUBLICO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GUIA DE RECEBIMENTO           CONTA   : 820000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VALOR   :                  59,23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UNIDADE GESTORA  : 000000/00001  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NUMERO DOCUMENTO : 2016GR00010  OB DE REFERENCIA   : 2016OB00000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DATA DE EMISSAO  : 00xxx2016    DATA DE RECEBIMENTO: 00xxx2016</a:t>
            </a:r>
          </a:p>
          <a:p>
            <a:endParaRPr lang="pt-BR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RECOLHEDOR       : 01234567000100 </a:t>
            </a:r>
          </a:p>
          <a:p>
            <a:endParaRPr lang="pt-BR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CARACTERISTICAS DO RECOLHIMENTO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EVENTO  INSCRICAO EVENTO      NATUREZA  CLASSIFIC   FONTE             V A L O R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705259 2016NE00000           333903996           0100666666              59,23</a:t>
            </a:r>
          </a:p>
          <a:p>
            <a:endParaRPr lang="pt-BR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FINALIDADE       : DEVOLUÇÃO DE SALDO DE SUPR.DE FUNDOS,CONFORME PRES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TAçãO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DE CONTAS.RESPONSAVEIS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00034" y="3500438"/>
            <a:ext cx="664373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DATA EMISSAO    : 00XXX2016 DATA LANCAMENTO : 00XXX2016 NUMERO  : </a:t>
            </a:r>
            <a:r>
              <a:rPr lang="pt-BR" sz="900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2016OB00000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UNIDADE GESTORA : 000000  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GESTAO          : 00001   - DIRETA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DOMICILIO BANCARIO EMITENTE     PD : 000000 / 00001 / 2016PD00000 2015NL00000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 BANCO         : 001      AGENCIA : 36153     CONTA CORRENTE : 149004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                                    AG SETOR PUBLICO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FAVORECIDO / DOMICILIO BANCARIO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 CNPJ/CPF/UG   : 01234567000100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 GESTAO        :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 BANCO         : 001      AGENCIA : 36153     CONTA CORRENTE : 800000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                                    AG SETOR PUBLICO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PROCESSO        : 000000000000000              VALOR   :               4.000,00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FINALIDADE   : </a:t>
            </a:r>
            <a:r>
              <a:rPr lang="pt-BR" sz="900" dirty="0" err="1" smtClean="0">
                <a:latin typeface="Courier New" pitchFamily="49" charset="0"/>
                <a:cs typeface="Courier New" pitchFamily="49" charset="0"/>
              </a:rPr>
              <a:t>PAG.SUFUAU</a:t>
            </a:r>
            <a:endParaRPr lang="pt-BR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EVENTO  INSCRICAO DO EVENTO   NATUREZA  CLASSIFIC   FONTE             V A L O R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700259 2016NE00851        333903096           0100666666               2.500,00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700259 2016NE00852        333903996           0100666666               1.500,00</a:t>
            </a:r>
          </a:p>
          <a:p>
            <a:r>
              <a:rPr lang="pt-BR" sz="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540472 201501234567890                                                 4.000,00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701977                                                                 4.000,00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SITUACAO : RELACIONADA - NUMERO: 2016RE00000</a:t>
            </a:r>
          </a:p>
          <a:p>
            <a:r>
              <a:rPr lang="pt-BR" sz="900" dirty="0" smtClean="0">
                <a:latin typeface="Courier New" pitchFamily="49" charset="0"/>
                <a:cs typeface="Courier New" pitchFamily="49" charset="0"/>
              </a:rPr>
              <a:t>          OB PARCIALMENTE CANCELADA P/ GR - 2016GR00010 EM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5429256" y="1428736"/>
            <a:ext cx="35004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FF0000"/>
                </a:solidFill>
              </a:rPr>
              <a:t>GR deve utilizar os mesmos eventos da PD, faltou o evento 540472.</a:t>
            </a:r>
            <a:endParaRPr lang="pt-B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500034" y="21429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214311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PROCEDIMENTOS CONTÁBEIS</a:t>
            </a:r>
            <a:endParaRPr lang="pt-BR" sz="5400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683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28662" y="0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8280920" cy="720080"/>
          </a:xfrm>
        </p:spPr>
        <p:txBody>
          <a:bodyPr/>
          <a:lstStyle/>
          <a:p>
            <a:pPr algn="l">
              <a:spcAft>
                <a:spcPts val="1200"/>
              </a:spcAft>
            </a:pPr>
            <a:r>
              <a:rPr lang="pt-BR" sz="36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Despesa  de Exercício Anterior - DEA</a:t>
            </a:r>
            <a:endParaRPr lang="pt-BR" sz="36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85720" y="1214422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	São despesas de compromissos assumidos em exercícios anteriores, </a:t>
            </a:r>
            <a:r>
              <a:rPr lang="pt-BR" sz="2400" b="1" dirty="0" smtClean="0"/>
              <a:t>que sequer foram empenhadas </a:t>
            </a:r>
            <a:r>
              <a:rPr lang="pt-BR" sz="2400" dirty="0" smtClean="0"/>
              <a:t>na época própria, comprometendo assim o orçamento do exercício atual. </a:t>
            </a:r>
          </a:p>
          <a:p>
            <a:pPr algn="just"/>
            <a:r>
              <a:rPr lang="pt-BR" sz="2400" dirty="0" smtClean="0"/>
              <a:t>	Discriminada pelo elemento de despesa 92, sendo seu subitem o elemento da despesa executada.</a:t>
            </a:r>
          </a:p>
          <a:p>
            <a:pPr algn="just"/>
            <a:r>
              <a:rPr lang="pt-BR" sz="2400" dirty="0" smtClean="0"/>
              <a:t> Exemplo: 33390</a:t>
            </a:r>
            <a:r>
              <a:rPr lang="pt-BR" sz="2400" b="1" dirty="0" smtClean="0"/>
              <a:t>92</a:t>
            </a:r>
            <a:r>
              <a:rPr lang="pt-BR" sz="2400" b="1" u="sng" dirty="0" smtClean="0"/>
              <a:t>30</a:t>
            </a:r>
            <a:r>
              <a:rPr lang="pt-BR" sz="2400" dirty="0" smtClean="0"/>
              <a:t> – DEA  Material de Consumo.</a:t>
            </a:r>
            <a:endParaRPr lang="pt-BR" sz="2400" dirty="0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28596" y="3429000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Restos a Pagar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28596" y="4000504"/>
            <a:ext cx="8072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	São as despesas </a:t>
            </a:r>
            <a:r>
              <a:rPr lang="pt-BR" sz="2400" i="1" dirty="0" smtClean="0"/>
              <a:t>Empenhadas,</a:t>
            </a:r>
            <a:r>
              <a:rPr lang="pt-BR" sz="2400" dirty="0" smtClean="0"/>
              <a:t> Liquidadas e Não Pagas e as Não Liquidadas que impactaram o orçamento de seus respectivos exercícios.</a:t>
            </a:r>
          </a:p>
          <a:p>
            <a:pPr algn="just"/>
            <a:r>
              <a:rPr lang="pt-BR" sz="2400" dirty="0" smtClean="0"/>
              <a:t>	Sua Natureza Orçamentária será a mesma da Nota de Empenho </a:t>
            </a:r>
            <a:r>
              <a:rPr lang="pt-BR" sz="2400" i="1" dirty="0" smtClean="0"/>
              <a:t>até o Elemento</a:t>
            </a:r>
            <a:r>
              <a:rPr lang="pt-BR" sz="2400" dirty="0" smtClean="0"/>
              <a:t> da Despesa, sendo sempre identificado pelo </a:t>
            </a:r>
            <a:r>
              <a:rPr lang="pt-BR" sz="2400" i="1" dirty="0" smtClean="0"/>
              <a:t>subitem 98</a:t>
            </a:r>
            <a:r>
              <a:rPr lang="pt-BR" sz="2400" dirty="0" smtClean="0"/>
              <a:t> – Restos a Pagar. </a:t>
            </a:r>
          </a:p>
          <a:p>
            <a:pPr algn="just"/>
            <a:r>
              <a:rPr lang="pt-BR" sz="2400" dirty="0" smtClean="0"/>
              <a:t>Exemplo: 3339030</a:t>
            </a:r>
            <a:r>
              <a:rPr lang="pt-BR" sz="2400" b="1" u="sng" dirty="0" smtClean="0"/>
              <a:t>98</a:t>
            </a:r>
            <a:r>
              <a:rPr lang="pt-BR" sz="2400" dirty="0" smtClean="0"/>
              <a:t> – Material de Consumo Restos a Pagar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3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428604"/>
            <a:ext cx="85725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Procedimentos Contábeis</a:t>
            </a:r>
            <a:endParaRPr lang="pt-BR" altLang="pt-BR" sz="3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14282" y="1428736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Disponíveis no site: </a:t>
            </a:r>
          </a:p>
          <a:p>
            <a:r>
              <a:rPr lang="pt-BR" sz="3200" dirty="0" smtClean="0"/>
              <a:t>http://www.compras.to.gov.br/sgc/Biblioteca.</a:t>
            </a:r>
            <a:r>
              <a:rPr lang="pt-BR" sz="3200" dirty="0" err="1" smtClean="0"/>
              <a:t>aspx</a:t>
            </a:r>
            <a:endParaRPr lang="pt-BR" sz="32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57158" y="2928934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Imprescindível consultá-los para execução. </a:t>
            </a:r>
            <a:endParaRPr lang="pt-BR" sz="32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85720" y="3857628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Pré-requisito a leitura e análise para atendimento pela Diretoria de Acompanhamento, Normas e Procedimentos.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  <p:bldP spid="2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6429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571440" y="857232"/>
            <a:ext cx="85725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36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Procedimentos Contábeis</a:t>
            </a:r>
            <a:endParaRPr lang="pt-BR" altLang="pt-BR" sz="36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85786" y="1785926"/>
            <a:ext cx="792961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3200" dirty="0" smtClean="0"/>
              <a:t>Atentar para a execução correta de valores inscritos no passivo “P”, evitando divergências e/ou duplicidade de passivos. Exemplo: Ignorar o passivo inscrito e reconhecer um novo passivo na liquidação.</a:t>
            </a:r>
          </a:p>
          <a:p>
            <a:pPr algn="just"/>
            <a:endParaRPr lang="pt-BR" sz="20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3200" dirty="0" smtClean="0"/>
              <a:t>Observar se foram colocados Em Liquidação, conforme orientação dos </a:t>
            </a:r>
            <a:r>
              <a:rPr lang="pt-BR" sz="3200" dirty="0" smtClean="0"/>
              <a:t>procedimentos.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9286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28596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Folha de Pagamento – Erros Recorrentes</a:t>
            </a:r>
            <a:endParaRPr lang="pt-BR" sz="32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214282" y="928670"/>
            <a:ext cx="6263253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DATA EMISSAO : 04FEV2016 DATA VENCIMENTO : 04FEV2016  NUMERO  : 2016PD00000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UG           : 000000  - SECRETARIA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  : 00001   - DIRETA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* PAGA *               NL REF. : 2016NL00000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PAGADORA                 DATA PAGAMENTO  : 22FEV2016  OB PAG. : 2016OB00000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UG         : 390998  - UG - FINANCEIRA TESOURO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: 00001   - DIRETA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BANCO      : 001         AGENCIA : 36153     CONTA CORRENTE : 149004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AG SETOR PUBLICO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FAVORECIDO / DOMICILIO BANCARIO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CGC/CPF/UG : 33560905000175  - ASTEC - ASSOCIACAO DOS FUNCIONARIOS DO TCE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: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BANCO      : 001         AGENCIA : 15059     CONTA CORRENTE : 124605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PALMAS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PROCESSO     : 2015/00000/00000                 VALOR   :             2.164,20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FINALIDADE   : ASTEC UNIMED REQUISITADO ,MES DE NOV/15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EVENTO INSCRICAO DO EVENTO NATUREZA  CLASSIFIC     FONTE              V A L O R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700251 2016NE00000</a:t>
            </a:r>
            <a:r>
              <a:rPr kumimoji="0" lang="pt-BR" sz="1000" b="0" i="0" u="none" strike="noStrike" cap="none" normalizeH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331909211           0100777777             </a:t>
            </a: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2.161,20</a:t>
            </a:r>
            <a:endParaRPr kumimoji="0" lang="pt-BR" sz="1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520487                               2188101580100777777             2.164,20</a:t>
            </a:r>
            <a:endParaRPr kumimoji="0" lang="pt-B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7158" y="4000504"/>
            <a:ext cx="6357982" cy="2554545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EVENTO  : 70.0.251 - CONSIGNACAO DIRETA SEM FUNGERP       (CONTINUACAO TELA 2)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INDICADORES ORCAMENTARIOS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DETALHAMENTO FONTE : 0-CUMPRA AS CARACTERISTICAS DA FONTE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DETALHAMENTO PI    : 			</a:t>
            </a:r>
            <a:r>
              <a:rPr lang="pt-BR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SINAL DO EVENTO: BALANCEADO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ROTEIRO DE CONTABILIZACAO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NA UG/GESTAO 1                            NA UG/GESTAO 2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DEBITE             CREDITE                DEBITE             CREDITE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3.5.1.1.2.01.00                                              4.5.1.1.2.01.00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8.2.1.4.2.00.00    7.2.1.4.1.00.00        8.9.5.1.1.00.00    7.9.5.1.1.00.00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8.2.1.1.1.00.00    8.2.1.1.4.00.00        7.9.6.1.1.00.00    8.9.6.1.1.00.00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6.2.2.9.2.10.02    6.2.2.9.2.10.03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6.2.2.9.2.06.LL    6.2.2.9.2.07.LL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6.2.2.1.3.03.00    6.2.2.1.3.04.00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6.2.2.9.2.01.03    6.2.2.9.2.01.04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8.2.1.1.3.02.00    8.2.1.1.1.00.00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8.2.1.4.2.00.00    7.2.1.4.2.00.00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857884" y="185736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 no Valor</a:t>
            </a:r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6801" grpId="0"/>
      <p:bldP spid="15" grpId="0" animBg="1"/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9286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28596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Folha de Pagamento – Erros Recorrentes</a:t>
            </a:r>
            <a:endParaRPr lang="pt-BR" sz="32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857884" y="185736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 no Valor</a:t>
            </a:r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00034" y="1000108"/>
            <a:ext cx="7143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DATA EMISSAO : 19FEV2016 DATA VENCIMENTO : 19FEV2016  NUMERO  : 2016PD00000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UG           : 00000  - SECRETARIA 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GESTAO       : 00001   - DIRETA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* PAGA *               NL REF. : 2016NL00000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PAGADORA                 DATA PAGAMENTO  : 22FEV2016  OB PAG. : 2016OB00000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UG         : 390998  - UG - FINANCEIRA TESOURO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GESTAO     : 00001   - DIRETA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BANCO      : 001         AGENCIA : 36153     CONTA CORRENTE : 149004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AG SETOR PUBLICO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FAVORECIDO / DOMICILIO BANCARIO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CGC/CPF/UG : 33885724000119  - BANCO ITAÚ CONSIGNADO S/A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GESTAO     :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BANCO      : 341         AGENCIA : 20401     CONTA CORRENTE : 5296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AG SAO PAULO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PROCESSO     : 2016/00000/00000                 VALOR   :            79.789,24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FINALIDADE   : PGTO ITAU/</a:t>
            </a:r>
            <a:r>
              <a:rPr lang="pt-BR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FUNGERP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RPPS FOPAG 01 DEZ/15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EVENTO INSCRICAO DO EVENTO NATUREZA  CLASSIFIC     FONTE              V A L O R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700282  2016NE00022        331909211           0100777777           </a:t>
            </a:r>
            <a:r>
              <a:rPr lang="pt-BR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81.004,30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520157  33885724000119               218810158 0100777777           79.789,24</a:t>
            </a:r>
          </a:p>
          <a:p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520161  33885724000119               218810158 0100777777           12.015,06 </a:t>
            </a:r>
            <a:r>
              <a:rPr lang="pt-BR" sz="1000" b="1" dirty="0" smtClean="0">
                <a:latin typeface="Courier New" pitchFamily="49" charset="0"/>
                <a:cs typeface="Courier New" pitchFamily="49" charset="0"/>
              </a:rPr>
              <a:t>(91.004,24)</a:t>
            </a:r>
            <a:endParaRPr lang="pt-BR" sz="10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500034" y="4500570"/>
          <a:ext cx="7715305" cy="1214448"/>
        </p:xfrm>
        <a:graphic>
          <a:graphicData uri="http://schemas.openxmlformats.org/drawingml/2006/table">
            <a:tbl>
              <a:tblPr/>
              <a:tblGrid>
                <a:gridCol w="950285"/>
                <a:gridCol w="1661114"/>
                <a:gridCol w="1389129"/>
                <a:gridCol w="1214446"/>
                <a:gridCol w="1285884"/>
                <a:gridCol w="1214447"/>
              </a:tblGrid>
              <a:tr h="303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Evento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2D69B"/>
                      </a:fgClr>
                      <a:bgClr>
                        <a:srgbClr val="EAF0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Inscrição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2D69B"/>
                      </a:fgClr>
                      <a:bgClr>
                        <a:srgbClr val="EAF0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Natureza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2D69B"/>
                      </a:fgClr>
                      <a:bgClr>
                        <a:srgbClr val="EAF0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Classificação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2D69B"/>
                      </a:fgClr>
                      <a:bgClr>
                        <a:srgbClr val="EAF0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Fonte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2D69B"/>
                      </a:fgClr>
                      <a:bgClr>
                        <a:srgbClr val="EAF0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Valor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2D69B"/>
                      </a:fgClr>
                      <a:bgClr>
                        <a:srgbClr val="EAF0DF"/>
                      </a:bgClr>
                    </a:patt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700282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Garamond"/>
                          <a:ea typeface="Times New Roman"/>
                          <a:cs typeface="Times New Roman"/>
                        </a:rPr>
                        <a:t>20XXNEXXXXX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331XXXXXX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-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XXXX777777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Bruto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520157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Garamond"/>
                          <a:ea typeface="Times New Roman"/>
                          <a:cs typeface="Times New Roman"/>
                        </a:rPr>
                        <a:t>CNPJ Consignatário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-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2188101XX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XXXX777777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Favorecido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520161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Garamond"/>
                          <a:ea typeface="Times New Roman"/>
                          <a:cs typeface="Times New Roman"/>
                        </a:rPr>
                        <a:t>CNPJ Consignatário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-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2188101XX</a:t>
                      </a:r>
                      <a:r>
                        <a:rPr lang="pt-BR" sz="16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Times New Roman"/>
                        </a:rPr>
                        <a:t>*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Garamond"/>
                          <a:ea typeface="Times New Roman"/>
                          <a:cs typeface="Times New Roman"/>
                        </a:rPr>
                        <a:t>XXXX777777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Garamond"/>
                          <a:ea typeface="Times New Roman"/>
                          <a:cs typeface="Times New Roman"/>
                        </a:rPr>
                        <a:t>FUNGERP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/>
      <p:bldP spid="1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9286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50975" y="445147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Restos a Pagar – </a:t>
            </a:r>
            <a:r>
              <a:rPr lang="pt-BR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UGs</a:t>
            </a:r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Extintas</a:t>
            </a:r>
            <a:endParaRPr lang="pt-BR" sz="32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6190" y="1029922"/>
            <a:ext cx="889942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	</a:t>
            </a:r>
            <a:r>
              <a:rPr lang="pt-BR" sz="2750" dirty="0" smtClean="0"/>
              <a:t>A execução de Restos a Pagar oriundos de </a:t>
            </a:r>
            <a:r>
              <a:rPr lang="pt-BR" sz="2750" dirty="0" err="1" smtClean="0"/>
              <a:t>UGs</a:t>
            </a:r>
            <a:r>
              <a:rPr lang="pt-BR" sz="2750" dirty="0" smtClean="0"/>
              <a:t>  extintas tem execução específica, possibilitando assim a identificação da origem da Nota de Empenho inscrita .</a:t>
            </a:r>
          </a:p>
          <a:p>
            <a:pPr algn="just"/>
            <a:r>
              <a:rPr lang="pt-BR" sz="2750" dirty="0" smtClean="0"/>
              <a:t>	Para cada execução são gerados dois documentos, um para registro das contas patrimoniais e de controle, na UG atual; e outro para contabilizar </a:t>
            </a:r>
            <a:r>
              <a:rPr lang="pt-BR" sz="2750" dirty="0" smtClean="0"/>
              <a:t>as contas </a:t>
            </a:r>
            <a:r>
              <a:rPr lang="pt-BR" sz="2750" dirty="0" smtClean="0"/>
              <a:t>de informação orçamentária (53XXXXXXX e 63XXXXXXX), através de NL na UG Extinta, sendo a UG Favorecida a UG Atual.</a:t>
            </a:r>
          </a:p>
          <a:p>
            <a:pPr algn="just"/>
            <a:r>
              <a:rPr lang="pt-BR" sz="2750" dirty="0" smtClean="0"/>
              <a:t>	Lembrando que na liquidação de restos a pagar não processados deve-se emitir as duas </a:t>
            </a:r>
            <a:r>
              <a:rPr lang="pt-BR" sz="2750" dirty="0" err="1" smtClean="0"/>
              <a:t>NLs</a:t>
            </a:r>
            <a:r>
              <a:rPr lang="pt-BR" sz="2750" dirty="0" smtClean="0"/>
              <a:t> na mesma data. E no pagamento dos restos a pagar a NL na UG Extinta para contabilizar as contas orçamentárias deve ser feita na data da OB e não da emissão PD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9286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28596" y="500042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Diárias – Atualizações</a:t>
            </a:r>
            <a:endParaRPr lang="pt-BR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14282" y="1071546"/>
            <a:ext cx="85725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 </a:t>
            </a:r>
            <a:r>
              <a:rPr lang="pt-BR" sz="2200" b="1" dirty="0" smtClean="0"/>
              <a:t>RECONHECIMENTO DE DIÁRIAS A PAGAR ANTES DA NOTA DE EMPENHO</a:t>
            </a:r>
          </a:p>
          <a:p>
            <a:pPr>
              <a:buFont typeface="Arial" pitchFamily="34" charset="0"/>
              <a:buChar char="•"/>
            </a:pPr>
            <a:endParaRPr lang="pt-BR" sz="400" b="1" dirty="0" smtClean="0"/>
          </a:p>
          <a:p>
            <a:pPr marL="0" lvl="2">
              <a:buFont typeface="Arial" pitchFamily="34" charset="0"/>
              <a:buChar char="•"/>
            </a:pPr>
            <a:r>
              <a:rPr lang="pt-BR" b="1" dirty="0" smtClean="0"/>
              <a:t>  </a:t>
            </a:r>
            <a:r>
              <a:rPr lang="pt-BR" sz="2200" b="1" dirty="0" smtClean="0"/>
              <a:t>Antes da Entrega do Relatório de Viagem</a:t>
            </a:r>
          </a:p>
          <a:p>
            <a:pPr marL="0" lvl="2" algn="just"/>
            <a:r>
              <a:rPr lang="pt-BR" dirty="0" smtClean="0"/>
              <a:t>	Para reconhecimento de obrigação com diárias a pagar que o servidor não tenha apresentado o relatório de viagem, deve-se registrar o direito em contrapartida com a obrigação, e após a entrega do relatório procede-se o reconhecimento da despesa patrimonial. </a:t>
            </a:r>
          </a:p>
          <a:p>
            <a:r>
              <a:rPr lang="pt-BR" b="1" dirty="0" smtClean="0"/>
              <a:t>D-</a:t>
            </a:r>
            <a:r>
              <a:rPr lang="pt-BR" dirty="0" smtClean="0"/>
              <a:t> Viagens – Adiantamento (1.1.3.1.1.01.05)</a:t>
            </a:r>
            <a:endParaRPr lang="pt-BR" sz="1400" dirty="0" smtClean="0"/>
          </a:p>
          <a:p>
            <a:r>
              <a:rPr lang="pt-BR" b="1" dirty="0" smtClean="0"/>
              <a:t>C-</a:t>
            </a:r>
            <a:r>
              <a:rPr lang="pt-BR" dirty="0" smtClean="0"/>
              <a:t> Diárias a Pagar (P) (2.1.8.9.1.02.51)</a:t>
            </a:r>
            <a:endParaRPr lang="pt-BR" sz="1400" dirty="0" smtClean="0"/>
          </a:p>
          <a:p>
            <a:pPr marL="0" lvl="2">
              <a:buFont typeface="Arial" pitchFamily="34" charset="0"/>
              <a:buChar char="•"/>
            </a:pPr>
            <a:endParaRPr lang="pt-BR" sz="800" b="1" dirty="0" smtClean="0"/>
          </a:p>
          <a:p>
            <a:pPr marL="0" lvl="2">
              <a:buFont typeface="Arial" pitchFamily="34" charset="0"/>
              <a:buChar char="•"/>
            </a:pPr>
            <a:r>
              <a:rPr lang="pt-BR" sz="2200" b="1" dirty="0" smtClean="0"/>
              <a:t>Após Entrega do Relatório de Viagem</a:t>
            </a:r>
          </a:p>
          <a:p>
            <a:pPr marL="0" lvl="2" algn="just"/>
            <a:r>
              <a:rPr lang="pt-BR" dirty="0" smtClean="0"/>
              <a:t>	Devido o fato gerador da despesa com diária ser a entrega do relatório de viagem, nos casos em que o mesmo tenha sido entregue antes do reconhecimento da obrigação, deve-se contabilizar a obrigação a pagar diretamente em contrapartida com a VPD - Variação Patrimonial Diminutiva.</a:t>
            </a:r>
          </a:p>
          <a:p>
            <a:r>
              <a:rPr lang="pt-BR" b="1" dirty="0" smtClean="0"/>
              <a:t>D-</a:t>
            </a:r>
            <a:r>
              <a:rPr lang="pt-BR" dirty="0" smtClean="0"/>
              <a:t> VPD – Diárias (3.3.2.1.1.0</a:t>
            </a:r>
            <a:r>
              <a:rPr lang="pt-BR" dirty="0" err="1" smtClean="0"/>
              <a:t>X.</a:t>
            </a:r>
            <a:r>
              <a:rPr lang="pt-BR" dirty="0" smtClean="0"/>
              <a:t>XX)</a:t>
            </a:r>
          </a:p>
          <a:p>
            <a:r>
              <a:rPr lang="pt-BR" b="1" dirty="0" smtClean="0"/>
              <a:t>C-</a:t>
            </a:r>
            <a:r>
              <a:rPr lang="pt-BR" dirty="0" smtClean="0"/>
              <a:t> Diárias a Pagar (P) (2.1.8.9.1.02.51)</a:t>
            </a: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pt-BR" sz="11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RESTITUIÇÃO DE DIÁRIAS PELO SERVIDOR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0"/>
            <a:ext cx="2214546" cy="9286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00166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28596" y="457200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Diárias – Atualizações</a:t>
            </a:r>
            <a:endParaRPr lang="pt-BR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44386" y="1254764"/>
            <a:ext cx="828680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RESTITUIÇÃO DE DIÁRIAS PELO SERVIDOR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kumimoji="0" lang="pt-BR" sz="2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pt-BR" sz="2400" b="1" dirty="0" smtClean="0"/>
              <a:t>Devolução de Diárias Recebidas no Exercício Corrente</a:t>
            </a:r>
          </a:p>
          <a:p>
            <a:pPr algn="just"/>
            <a:r>
              <a:rPr lang="pt-BR" sz="2800" dirty="0" smtClean="0"/>
              <a:t>	</a:t>
            </a:r>
            <a:r>
              <a:rPr lang="pt-BR" sz="2400" dirty="0" smtClean="0"/>
              <a:t>Após depósito na conta “C” da unidade gestora, faz-se GR- Guia de Recebimento, em seguida, estorna-se NL, NE e ND do valor devolvido.</a:t>
            </a:r>
          </a:p>
          <a:p>
            <a:pPr>
              <a:buFont typeface="Arial" pitchFamily="34" charset="0"/>
              <a:buChar char="•"/>
            </a:pPr>
            <a:endParaRPr lang="pt-BR" sz="200" dirty="0" smtClean="0"/>
          </a:p>
          <a:p>
            <a:pPr>
              <a:buFont typeface="Arial" pitchFamily="34" charset="0"/>
              <a:buChar char="•"/>
            </a:pPr>
            <a:r>
              <a:rPr lang="pt-BR" sz="2400" b="1" dirty="0" smtClean="0"/>
              <a:t>  Devolução de Diárias Recebidas em Exercício Anterior</a:t>
            </a:r>
          </a:p>
          <a:p>
            <a:pPr algn="just"/>
            <a:r>
              <a:rPr lang="pt-BR" sz="2800" b="1" dirty="0" smtClean="0"/>
              <a:t>	</a:t>
            </a:r>
            <a:r>
              <a:rPr lang="pt-BR" sz="2400" dirty="0" smtClean="0"/>
              <a:t>Registra o valor depositado no banco em contrapartida com a baixa do direito e contabiliza a receita orçamentária pelo ingresso do recurso e impossibilidade de estorno da despesa orçamentária.</a:t>
            </a:r>
          </a:p>
          <a:p>
            <a:r>
              <a:rPr lang="pt-BR" sz="2400" b="1" dirty="0" smtClean="0"/>
              <a:t>D-</a:t>
            </a:r>
            <a:r>
              <a:rPr lang="pt-BR" sz="2400" dirty="0" smtClean="0"/>
              <a:t> Caixa e Equivalente de Caixa (1.1.1.1.1.1.9.XX)</a:t>
            </a:r>
          </a:p>
          <a:p>
            <a:r>
              <a:rPr lang="pt-BR" sz="2400" b="1" dirty="0" smtClean="0"/>
              <a:t>C- </a:t>
            </a:r>
            <a:r>
              <a:rPr lang="pt-BR" sz="2400" dirty="0" smtClean="0"/>
              <a:t>Viagens – Adiantamento (1.1.3.1.1.01.05)</a:t>
            </a:r>
          </a:p>
          <a:p>
            <a:r>
              <a:rPr lang="pt-BR" sz="2400" b="1" dirty="0" smtClean="0"/>
              <a:t>D-</a:t>
            </a:r>
            <a:r>
              <a:rPr lang="pt-BR" sz="2400" dirty="0" smtClean="0"/>
              <a:t> Receita a Realizar (6.2.1.1.0.00.00) </a:t>
            </a:r>
          </a:p>
          <a:p>
            <a:r>
              <a:rPr lang="pt-BR" sz="2400" b="1" dirty="0" smtClean="0"/>
              <a:t>C-</a:t>
            </a:r>
            <a:r>
              <a:rPr lang="pt-BR" sz="2400" dirty="0" smtClean="0"/>
              <a:t> Receita Realizada (6.2.1.2.0.00.00</a:t>
            </a:r>
            <a:r>
              <a:rPr lang="pt-BR" dirty="0" smtClean="0"/>
              <a:t>) </a:t>
            </a:r>
            <a:endParaRPr kumimoji="0" lang="pt-BR" sz="2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500034" y="21429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2143116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CONFORMIDADE CONTÁBIL</a:t>
            </a:r>
            <a:endParaRPr lang="pt-BR" sz="6600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500034" y="21429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00034" y="1071546"/>
            <a:ext cx="8286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CONTROLE DA DISPONIBILIDADE DE RECURSOS FINANCEIROS</a:t>
            </a:r>
            <a:endParaRPr lang="pt-BR" sz="2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14282" y="1643050"/>
            <a:ext cx="8643966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Existem dois tipos</a:t>
            </a:r>
            <a:r>
              <a:rPr kumimoji="0" lang="pt-B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de controle do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s recursos financeiros: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BR" sz="28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Um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instituído pelo PCASP para evidenciação do superávit/déficit por fonte de recurso, através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das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contas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7.2.1.1.0.00.00 e 8.2.1.1.0.00.00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pt-BR" sz="28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A Disponibilidade por Destinação de Recursos – DDR será comprometida na execução da despesa a partir da emissão da Nota de Empenho, evidenciando assim o superávit/déficit em tempo real.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28596" y="928670"/>
            <a:ext cx="8286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CONTROLE DA DISPONIBILIDADE DE RECURSOS FINANCEIROS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O outro</a:t>
            </a:r>
            <a:r>
              <a:rPr kumimoji="0" lang="pt-B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controle é destinado à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conformidade com as contas “caixa e equivalentes de caixa”, evidenciando os valores apresentados nos extratos bancários conforme sua destinação por fonte de recurso. </a:t>
            </a:r>
            <a:r>
              <a:rPr lang="pt-BR" sz="32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O </a:t>
            </a:r>
            <a:r>
              <a:rPr kumimoji="0" lang="pt-B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seu comprometimento </a:t>
            </a:r>
            <a:r>
              <a:rPr lang="pt-BR" sz="32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ocorre pela liquidação, retenção e entradas compensatórias. São </a:t>
            </a:r>
            <a:r>
              <a:rPr kumimoji="0" lang="pt-B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controlados através das contas </a:t>
            </a:r>
            <a:r>
              <a:rPr kumimoji="0" lang="pt-BR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7.2.1.4.1.00.00 e 8.2.1.4.1.00.00</a:t>
            </a:r>
            <a:r>
              <a:rPr kumimoji="0" lang="pt-B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683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28662" y="0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8280920" cy="720080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pt-BR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 de Exercício Anterior – DEA </a:t>
            </a:r>
            <a:br>
              <a:rPr lang="pt-BR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br>
              <a:rPr lang="pt-BR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Restos a Pagar Não Processados</a:t>
            </a:r>
            <a:endParaRPr lang="pt-BR" sz="3600" b="1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23528" y="3789040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Variação Patrimonial Diminutiva-VPD</a:t>
            </a:r>
          </a:p>
          <a:p>
            <a:pPr algn="ctr"/>
            <a:r>
              <a:rPr lang="pt-BR" sz="3600" dirty="0" smtClean="0"/>
              <a:t>ou</a:t>
            </a:r>
          </a:p>
          <a:p>
            <a:pPr algn="ctr"/>
            <a:r>
              <a:rPr lang="pt-BR" sz="3600" dirty="0" smtClean="0"/>
              <a:t>Ajustes de Exercícios Anteriores</a:t>
            </a:r>
            <a:endParaRPr lang="pt-BR" sz="36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839175" y="15101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Efeitos no patrimônio da</a:t>
            </a:r>
            <a:endParaRPr lang="pt-BR" sz="3600" dirty="0"/>
          </a:p>
        </p:txBody>
      </p:sp>
      <p:sp>
        <p:nvSpPr>
          <p:cNvPr id="21" name="Retângulo 20"/>
          <p:cNvSpPr/>
          <p:nvPr/>
        </p:nvSpPr>
        <p:spPr>
          <a:xfrm>
            <a:off x="7947984" y="3068960"/>
            <a:ext cx="1168911" cy="270843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17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</a:rPr>
              <a:t>?</a:t>
            </a:r>
            <a:endParaRPr lang="pt-BR" sz="17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3541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128586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2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</a:t>
            </a:r>
            <a:r>
              <a:rPr lang="pt-BR" sz="2200" baseline="30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</a:t>
            </a:r>
            <a:r>
              <a:rPr lang="pt-BR" sz="2200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– </a:t>
            </a:r>
          </a:p>
          <a:p>
            <a:pPr algn="ctr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APURAÇÃO DO SUPERÁVIT/DÉFICIT </a:t>
            </a:r>
            <a:endParaRPr lang="pt-BR" sz="2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2399397"/>
            <a:ext cx="892971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721100000 CONTROLE DA DISPONIBILIDADE DE RECURSOS</a:t>
            </a:r>
            <a:endParaRPr kumimoji="0" lang="pt-B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721110000</a:t>
            </a:r>
            <a:r>
              <a:rPr kumimoji="0" lang="pt-B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DISPONIBILIDADE DE RECURSOS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821100000 EXECUCAO DA DISPONIBILIDADE DE RECURSOS</a:t>
            </a:r>
            <a:endParaRPr kumimoji="0" lang="pt-B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821110000 DISPONIBILIDADE POR DESTINACAO DE RECURSO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821120000 DDR - COMPROMETIDA POR EMPENHO    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821130000 DDR-COMP LIQUIDACAO E ENTRADAS COMPENSATÓRIAS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821130100 DDR-COMPROMETIDA POR LIQUIDACAO   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821130200 DDR-COMPROMETIDA POR CONSIG./RETENÇÃO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821130300 DDR-COMPROMETIDA POR ENTRADAS COMPENSATÓRIAS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821140000 DDR-UTILIZADA                      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50087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APURAÇÃO DO SUPERÁVIT/DÉFICIT 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142984"/>
            <a:ext cx="8572560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721110000 -</a:t>
            </a:r>
            <a:r>
              <a:rPr kumimoji="0" lang="pt-BR" sz="27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pt-B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DISPONIBILIDADE DE RECURSOS: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</a:t>
            </a: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 Saldo Tipo Devedor;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Debitada no ingresso de Ativo Financeiro e creditada no final do exercício em contrapartida da conta 821140000 – DDR Utilizada</a:t>
            </a:r>
            <a:r>
              <a:rPr lang="pt-BR" sz="27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pt-BR" sz="27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 abertura e encerramento do exercício reflete o valor dos Ativos Financeiros;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pt-BR" sz="27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Durante o exercício deve-se comparar o valor do ativo financeiro com o resultado da equação: 721110000 – 821140000;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BR" sz="27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&gt;RELDISPREC Opção 3 – Conferência do Superávit, Coluna: (C) </a:t>
            </a:r>
            <a:r>
              <a:rPr lang="pt-BR" sz="27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Diferenças Ativos – </a:t>
            </a:r>
            <a:r>
              <a:rPr lang="pt-BR" sz="2700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DDRs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APURAÇÃO DO SUPERÁVIT/DÉFICIT 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428736"/>
            <a:ext cx="8572560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821110000 -DISPONIBILIDADE DE RECURSOS: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permite inversão de saldo;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7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Creditada no ingresso de um Ativo Financeiro e Debitada no registro de um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assivo Financeiro;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7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Representa o superávit/déficit apurado por fonte de recurso;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7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&gt;RELSUPEFIN, Tipo T – Total. Valor apurado do superávit ou déficit ao final do relatório.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APURAÇÃO DO SUPERÁVIT/DÉFICIT 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393582"/>
            <a:ext cx="857256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821120000-</a:t>
            </a:r>
            <a:r>
              <a:rPr lang="pt-BR" sz="28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DDR COMPROMETIDA POR EMPENHO:</a:t>
            </a:r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 saldo Credor 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Creditada na emissão da Nota de Empenho - NE e debitada pela liquidação ou estorno da NE;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Representa os valores empenhados e não liquidados, que devem comprometer o crédito disponível, sendo esses valores considerados passivo financeiro real;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Deve ter o mesmo saldo das contas 6.2.2.9.2.01.01 + 631100000;</a:t>
            </a:r>
            <a:endParaRPr kumimoji="0" lang="pt-BR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&gt;RELDISPREC Opção 3 – Conferência do Superávit, Coluna: (F) </a:t>
            </a:r>
            <a:r>
              <a:rPr lang="pt-BR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Diferença A Liquidar – 821120000</a:t>
            </a:r>
            <a:r>
              <a:rPr lang="pt-B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APURAÇÃO DO SUPERÁVIT/DÉFICIT 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428736"/>
            <a:ext cx="8715436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821130000 -</a:t>
            </a:r>
            <a:r>
              <a:rPr kumimoji="0" lang="pt-BR" sz="27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pt-BR" sz="27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DDR COMPROMETIDA POR LIQUIDAÇÃO E ENTRADA COMPENSATÓRIA: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Não Escrituração;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Composta por três contas analíticas que identificam o valor comprometido  por liquidação, consignação/retenção e entradas compensatórias;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Representa soma dos valores dos passivos financeiros,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saldo deve ser o mesmo apresentado no &gt;RELSUPEFIN, Tipo: T – Total.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APURAÇÃO DO SUPERÁVIT/DÉFICIT 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428736"/>
            <a:ext cx="8715436" cy="518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821130100</a:t>
            </a:r>
            <a:r>
              <a:rPr kumimoji="0" lang="pt-BR" sz="27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pt-BR" sz="27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DDR COMPROMETIDA POR LIQUIDAÇÃO</a:t>
            </a:r>
            <a:endParaRPr kumimoji="0" lang="pt-BR" sz="2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 saldo Credor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Creditada pelo reconhecimento da fase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 Liquidação e/ou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Liquidação da despesa orçamentária, desde que não seja uma consignação/retenção, e debitada pelo seu respectivo pagamento ou estorno da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Liquidação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Deve ter o mesmo saldo dos passivos financeiros orçamentários e que não sejam de consignação/retenção.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&gt;RELDISPREC Opção 3 – Conferência do Superávit, Coluna: (J) </a:t>
            </a:r>
            <a:r>
              <a:rPr lang="pt-BR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Diferença Passivo Liquidação – 821130100</a:t>
            </a:r>
            <a:r>
              <a:rPr lang="pt-B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APURAÇÃO DO SUPERÁVIT/DÉFICIT 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130543"/>
            <a:ext cx="885831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821130200 </a:t>
            </a:r>
            <a:r>
              <a:rPr lang="pt-BR" sz="28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DDR COMPROMETIDA POR CONSIGNAÇÃO/RETENÇÃO</a:t>
            </a:r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Conta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 saldo Credor 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Creditada pelo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registro de uma 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consignação/retenção, seja no momento da liquidação ou do pagamento para o favorecido, e debitada pelo seu respectivo pagamento ou estorno;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Deve ter o mesmo saldo dos passivos de consignação/retenção, contas 218810XXX;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&gt;RELDISPREC Opção 3 – Conferência do Superávit, Coluna: (M) </a:t>
            </a:r>
            <a:r>
              <a:rPr lang="pt-BR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Diferença Passivo Consignação/Retenção – 821130200</a:t>
            </a:r>
            <a:r>
              <a:rPr lang="pt-BR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714612" y="785794"/>
            <a:ext cx="3929090" cy="892552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pt-BR" dirty="0" smtClean="0"/>
              <a:t>821130100 DDR Liquidação</a:t>
            </a:r>
          </a:p>
          <a:p>
            <a:pPr algn="ctr"/>
            <a:r>
              <a:rPr lang="pt-BR" sz="1600" dirty="0" smtClean="0"/>
              <a:t> +</a:t>
            </a:r>
          </a:p>
          <a:p>
            <a:r>
              <a:rPr lang="pt-BR" dirty="0" smtClean="0"/>
              <a:t>821130200 DDR Consignação/Retenção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643174" y="3429000"/>
            <a:ext cx="4000528" cy="249299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pt-BR" dirty="0" smtClean="0"/>
              <a:t>622920102 Despesa Em Liquidação</a:t>
            </a:r>
          </a:p>
          <a:p>
            <a:pPr algn="ctr"/>
            <a:r>
              <a:rPr lang="pt-BR" sz="1600" dirty="0" smtClean="0"/>
              <a:t> +</a:t>
            </a:r>
          </a:p>
          <a:p>
            <a:r>
              <a:rPr lang="pt-BR" dirty="0" smtClean="0"/>
              <a:t>622920103 Despesa Liquidada</a:t>
            </a:r>
          </a:p>
          <a:p>
            <a:pPr algn="ctr"/>
            <a:r>
              <a:rPr lang="pt-BR" sz="1600" dirty="0" smtClean="0"/>
              <a:t>+</a:t>
            </a:r>
          </a:p>
          <a:p>
            <a:r>
              <a:rPr lang="pt-BR" dirty="0" smtClean="0"/>
              <a:t>631200000 RPNP Em Liquidação</a:t>
            </a:r>
          </a:p>
          <a:p>
            <a:pPr algn="ctr"/>
            <a:r>
              <a:rPr lang="pt-BR" sz="1600" dirty="0" smtClean="0"/>
              <a:t>+</a:t>
            </a:r>
          </a:p>
          <a:p>
            <a:r>
              <a:rPr lang="pt-BR" dirty="0" smtClean="0"/>
              <a:t>631300000 RPNP Liquidado</a:t>
            </a:r>
          </a:p>
          <a:p>
            <a:pPr algn="ctr"/>
            <a:r>
              <a:rPr lang="pt-BR" dirty="0" smtClean="0"/>
              <a:t>+ </a:t>
            </a:r>
          </a:p>
          <a:p>
            <a:r>
              <a:rPr lang="pt-BR" dirty="0" smtClean="0"/>
              <a:t>632100000 RP Processados a Pagar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714612" y="2214554"/>
            <a:ext cx="3929090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pt-BR" dirty="0" smtClean="0"/>
              <a:t>Passivos Financeiros Orçamentários </a:t>
            </a:r>
          </a:p>
          <a:p>
            <a:r>
              <a:rPr lang="pt-BR" dirty="0" smtClean="0"/>
              <a:t>&gt;RELSUPEFIN, Tipo: O - Orçamentário</a:t>
            </a:r>
            <a:endParaRPr lang="pt-BR" dirty="0"/>
          </a:p>
        </p:txBody>
      </p:sp>
      <p:sp>
        <p:nvSpPr>
          <p:cNvPr id="17" name="Igual 16"/>
          <p:cNvSpPr/>
          <p:nvPr/>
        </p:nvSpPr>
        <p:spPr>
          <a:xfrm>
            <a:off x="4071934" y="1714488"/>
            <a:ext cx="914400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42910" y="5929330"/>
            <a:ext cx="735811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&gt;RELDISPREC Opção 3 – Conferência do Superávit, Coluna: (N) </a:t>
            </a:r>
            <a:r>
              <a:rPr lang="pt-BR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Diferença Liquidação Orçamentária – Passivos Orçamentários</a:t>
            </a:r>
            <a:r>
              <a:rPr lang="pt-BR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pt-BR" dirty="0"/>
          </a:p>
        </p:txBody>
      </p:sp>
      <p:sp>
        <p:nvSpPr>
          <p:cNvPr id="21" name="Igual 20"/>
          <p:cNvSpPr/>
          <p:nvPr/>
        </p:nvSpPr>
        <p:spPr>
          <a:xfrm>
            <a:off x="4143372" y="2857496"/>
            <a:ext cx="914400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20" grpId="0"/>
      <p:bldP spid="2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APURAÇÃO DO SUPERÁVIT/DÉFICIT 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821130300 -</a:t>
            </a:r>
            <a:r>
              <a:rPr kumimoji="0" lang="pt-BR" sz="2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pt-BR" sz="26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DDR COMPROMETIDA POR ENTRADA COMPENSATÓRIA:</a:t>
            </a:r>
            <a:endParaRPr kumimoji="0" lang="pt-BR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Conta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 saldo Credor;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Entradas Compensatórias são recursos financeiros extra orçamentários de caráter temporário, do qual o Estado é mero depositário. Exemplos: depósitos e caução, fianças, depósitos de terceiros,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Arial" pitchFamily="34" charset="0"/>
              <a:buChar char="•"/>
            </a:pPr>
            <a:r>
              <a:rPr lang="pt-BR" sz="27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Creditada em contrapartida do ingresso do recurso pelo registro de um passivo extra orçamentário, e debitada pela baixa desse passivo;</a:t>
            </a:r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&gt;RELDISPREC, Opção 3 – Conferência do Superávit, Coluna: (Q) </a:t>
            </a:r>
            <a:r>
              <a:rPr lang="pt-BR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Diferença Passivo Extra Orçamentário - 821130300</a:t>
            </a:r>
            <a:r>
              <a:rPr lang="pt-B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pt-BR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50678"/>
            <a:ext cx="885831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PASSIVOS </a:t>
            </a:r>
            <a:r>
              <a:rPr lang="pt-BR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Calibri" pitchFamily="34" charset="0"/>
                <a:cs typeface="Courier New" pitchFamily="49" charset="0"/>
              </a:rPr>
              <a:t>ENTRADAS COMPENSATÓRIAS= 821130300</a:t>
            </a:r>
            <a:endParaRPr lang="pt-BR" sz="26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0087393"/>
              </p:ext>
            </p:extLst>
          </p:nvPr>
        </p:nvGraphicFramePr>
        <p:xfrm>
          <a:off x="571472" y="1700808"/>
          <a:ext cx="8124428" cy="4474468"/>
        </p:xfrm>
        <a:graphic>
          <a:graphicData uri="http://schemas.openxmlformats.org/drawingml/2006/table">
            <a:tbl>
              <a:tblPr/>
              <a:tblGrid>
                <a:gridCol w="1484464"/>
                <a:gridCol w="6639964"/>
              </a:tblGrid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218810129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CONSIGNACOES - FUNGERP CTU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TAXA</a:t>
                      </a:r>
                      <a:r>
                        <a:rPr lang="pt-BR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SOBRE EMPRESTIMOS INATIVO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218810196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IRRF - ANTERIORES A 2015 (EXTRA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ORÇAMENTARIO)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218810198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CONSIGNATARIOS DIVERSOS-ANT.2015-EXTRA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ORÇAMENTARIO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218810303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DEPOSITOS JUDICIAS LC 151/2015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218810401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DEPOSITOS E CAUCOES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218810403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DEPOSITOS DE TERCEIROS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218810447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DEPOSITOS DEVOLUCAO VALORES NAO RECLAMADOS(F)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218810467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FIANCAS DIVERSAS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218913602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ORDEM DE PAGAMENTO E/OU CHEQUE EM TRANSITO(F)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218913603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ORDEM BANCARIA CANCELADA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218925001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RECURSOS PROPRIOS - CTU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218925002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ALIENACAO DE BENS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1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218925003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RECURSOS - BNDES (F)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24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00270" y="0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428596" y="1357298"/>
            <a:ext cx="820891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900" b="1" dirty="0" smtClean="0"/>
              <a:t>Nos casos em que já havia uma obrigação presente</a:t>
            </a:r>
            <a:r>
              <a:rPr lang="pt-BR" sz="2900" dirty="0" smtClean="0"/>
              <a:t>, mas que a administração somente reconheceu a despesa posteriormente, </a:t>
            </a:r>
            <a:r>
              <a:rPr lang="pt-BR" sz="2900" b="1" dirty="0" smtClean="0"/>
              <a:t>deve-se registrar como Ajuste de Exercício Anterior</a:t>
            </a:r>
            <a:r>
              <a:rPr lang="pt-BR" sz="2900" dirty="0" smtClean="0"/>
              <a:t>, no patrimônio líquido, uma vez que o fato gerador ocorreu em exercício diverso.</a:t>
            </a:r>
            <a:endParaRPr lang="pt-BR" sz="29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527066" y="4127287"/>
            <a:ext cx="811044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900" dirty="0"/>
              <a:t>Já </a:t>
            </a:r>
            <a:r>
              <a:rPr lang="pt-BR" sz="2900" b="1" dirty="0"/>
              <a:t>nos casos em que a lei ou norma cria um direito no momento presente, mas com efeitos retroativos, deve-se registrar a VPD </a:t>
            </a:r>
            <a:r>
              <a:rPr lang="pt-BR" sz="2900" dirty="0"/>
              <a:t>no exercício, uma vez que se trata de fato gerador do exercício atual.</a:t>
            </a: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SALDO FINANCEIRO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34" y="1285860"/>
            <a:ext cx="82868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721400000 SALDO DE DISPONIBILIDADE FINANCEIRA</a:t>
            </a:r>
          </a:p>
          <a:p>
            <a:r>
              <a:rPr lang="pt-BR" sz="2400" dirty="0" smtClean="0"/>
              <a:t>721410000 SALDO FINANCEIRO                     </a:t>
            </a:r>
          </a:p>
          <a:p>
            <a:r>
              <a:rPr lang="pt-BR" sz="2400" dirty="0" smtClean="0"/>
              <a:t>721420000 SALDO FINANCEIRO - TESOURO       </a:t>
            </a:r>
          </a:p>
          <a:p>
            <a:endParaRPr lang="pt-BR" sz="800" b="1" dirty="0" smtClean="0"/>
          </a:p>
          <a:p>
            <a:r>
              <a:rPr lang="pt-BR" sz="2400" b="1" dirty="0" smtClean="0"/>
              <a:t>821400000 SALDO DE DISPONIBILIDADE FINANCEIRA</a:t>
            </a:r>
          </a:p>
          <a:p>
            <a:r>
              <a:rPr lang="pt-BR" sz="2400" dirty="0" smtClean="0"/>
              <a:t>821410000 FINANCEIRO DISPONÍVEL                  </a:t>
            </a:r>
          </a:p>
          <a:p>
            <a:r>
              <a:rPr lang="pt-BR" sz="2400" dirty="0" smtClean="0"/>
              <a:t>821420000 FINANCEIRO COMPROMETIDO         </a:t>
            </a:r>
          </a:p>
          <a:p>
            <a:r>
              <a:rPr lang="pt-BR" sz="2400" dirty="0" smtClean="0"/>
              <a:t>821430000 BLOQUEIO PARA COMPRA VIA INTERNET</a:t>
            </a:r>
          </a:p>
          <a:p>
            <a:endParaRPr lang="pt-BR" sz="2400" dirty="0" smtClean="0"/>
          </a:p>
          <a:p>
            <a:r>
              <a:rPr lang="pt-BR" sz="2400" dirty="0" smtClean="0"/>
              <a:t> </a:t>
            </a:r>
            <a:r>
              <a:rPr lang="pt-BR" sz="2400" b="1" dirty="0" smtClean="0"/>
              <a:t>721500000 INSUFICIÊNCIA FINANCEIRA</a:t>
            </a:r>
          </a:p>
          <a:p>
            <a:r>
              <a:rPr lang="pt-BR" sz="2400" dirty="0" smtClean="0"/>
              <a:t> 721510000 INSUFICIÊNCIA FINANCEIRA</a:t>
            </a:r>
          </a:p>
          <a:p>
            <a:endParaRPr lang="pt-BR" sz="800" dirty="0" smtClean="0"/>
          </a:p>
          <a:p>
            <a:r>
              <a:rPr lang="pt-BR" sz="2400" b="1" dirty="0" smtClean="0"/>
              <a:t> 821500000 INSUFICIÊNCIA FINANCEIRA</a:t>
            </a:r>
          </a:p>
          <a:p>
            <a:r>
              <a:rPr lang="pt-BR" sz="2400" dirty="0" smtClean="0"/>
              <a:t> 821510000 INSUFICIÊNCIA FINANCEIRA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64291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SALDO FINANCEIRO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71472" y="928670"/>
            <a:ext cx="82868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721410000 - SALDO FINANCEIRO:</a:t>
            </a:r>
          </a:p>
          <a:p>
            <a:endParaRPr lang="pt-BR" sz="400" b="1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b="1" dirty="0" smtClean="0"/>
              <a:t> </a:t>
            </a:r>
            <a:r>
              <a:rPr lang="pt-BR" sz="2000" dirty="0" smtClean="0"/>
              <a:t>Controle por fonte dos valores registrados nas contas bancárias do órgão. D- Ingresso Recurso Financeiro, C – Saída do Recurso;</a:t>
            </a:r>
          </a:p>
          <a:p>
            <a:pPr algn="just">
              <a:buFont typeface="Arial" pitchFamily="34" charset="0"/>
              <a:buChar char="•"/>
            </a:pPr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Soma dos valores da conta única, contas de aplicação, conta especial precatórios (PGE), conta depósitos judiciais (TJ), OB a Compensar (transitória para transferência da conta c para única) e investimentos e aplicações;</a:t>
            </a:r>
          </a:p>
          <a:p>
            <a:pPr algn="just">
              <a:buFont typeface="Arial" pitchFamily="34" charset="0"/>
              <a:buChar char="•"/>
            </a:pPr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Somada à 721420000, deve ser igual a soma do Financeiro Disponível (821410000), com Financeiro Comprometido (821420000) e Bloqueio para compra via Internet (821430000);</a:t>
            </a:r>
          </a:p>
          <a:p>
            <a:pPr algn="just">
              <a:buFont typeface="Arial" pitchFamily="34" charset="0"/>
              <a:buChar char="•"/>
            </a:pPr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Conferência geral pelo &gt;LISCONTIR, Equação 80;</a:t>
            </a:r>
          </a:p>
          <a:p>
            <a:pPr algn="just">
              <a:buFont typeface="Arial" pitchFamily="34" charset="0"/>
              <a:buChar char="•"/>
            </a:pPr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Conferência por fonte pelo &gt; RELDISPREC,   Opção 4, Coluna: </a:t>
            </a:r>
            <a:r>
              <a:rPr lang="pt-BR" sz="2000" i="1" dirty="0" smtClean="0"/>
              <a:t>Diferença de Saldo. </a:t>
            </a:r>
            <a:r>
              <a:rPr lang="pt-BR" sz="2000" dirty="0" smtClean="0"/>
              <a:t>(A conta única não tem identificação por fonte, sendo seu saldo apresentado na primeira linha com a fonte 0100000000 ou 0, devendo o usuário distribuir os valor entre as demais fontes) .</a:t>
            </a:r>
            <a:r>
              <a:rPr lang="pt-BR" sz="2000" b="1" dirty="0" smtClean="0"/>
              <a:t> </a:t>
            </a:r>
          </a:p>
          <a:p>
            <a:r>
              <a:rPr lang="pt-BR" sz="2400" dirty="0" smtClean="0"/>
              <a:t>  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SALDO FINANCEIRO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71472" y="1142984"/>
            <a:ext cx="828680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721420000 SALDO FINANCEIRO – TESOURO:</a:t>
            </a:r>
          </a:p>
          <a:p>
            <a:endParaRPr lang="pt-BR" sz="400" b="1" dirty="0" smtClean="0"/>
          </a:p>
          <a:p>
            <a:endParaRPr lang="pt-BR" sz="400" b="1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b="1" dirty="0" smtClean="0"/>
              <a:t> </a:t>
            </a:r>
            <a:r>
              <a:rPr lang="pt-BR" sz="2400" dirty="0" smtClean="0"/>
              <a:t>Controle por fonte dos valores de extra cota recebida, a qual o saldo bancário está na UG pagadora (que concedeu a extra cota). </a:t>
            </a:r>
            <a:r>
              <a:rPr lang="pt-BR" sz="2400" i="1" dirty="0" smtClean="0"/>
              <a:t>Debitada</a:t>
            </a:r>
            <a:r>
              <a:rPr lang="pt-BR" sz="2400" dirty="0" smtClean="0"/>
              <a:t> pelo recebimento da extra cota e </a:t>
            </a:r>
            <a:r>
              <a:rPr lang="pt-BR" sz="2400" i="1" dirty="0" smtClean="0"/>
              <a:t>Creditada</a:t>
            </a:r>
            <a:r>
              <a:rPr lang="pt-BR" sz="2400" dirty="0" smtClean="0"/>
              <a:t> pelo pagamento da despesa com recurso de extra cota;</a:t>
            </a:r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A liberação de extra cota compromete o saldo financeiro (mesmo sem um passivo correspondente) na UG que o liberou, até o pagamento da despesa da UG liquidante;</a:t>
            </a:r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Somada à 721410000, deve ser igual a soma do Financeiro Disponível (821410000), com Financeiro Comprometido (821420000) e Bloqueio para compra via Internet (821430000);</a:t>
            </a:r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 Conferência na UG concedente da extra cota, &gt;RELDISPREC, Opção 5 – </a:t>
            </a:r>
            <a:r>
              <a:rPr lang="pt-BR" sz="2400" i="1" dirty="0" smtClean="0"/>
              <a:t>Conferência Extra Cota </a:t>
            </a:r>
            <a:r>
              <a:rPr lang="pt-BR" sz="2400" dirty="0" smtClean="0"/>
              <a:t>(em produção).</a:t>
            </a:r>
          </a:p>
          <a:p>
            <a:r>
              <a:rPr lang="pt-BR" sz="2400" dirty="0" smtClean="0"/>
              <a:t>  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34" y="1714488"/>
            <a:ext cx="842968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821410000 - FINANCEIRO DISPONÍVEL:</a:t>
            </a:r>
          </a:p>
          <a:p>
            <a:endParaRPr lang="pt-BR" sz="2400" b="1" dirty="0" smtClean="0"/>
          </a:p>
          <a:p>
            <a:endParaRPr lang="pt-BR" sz="400" b="1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b="1" dirty="0" smtClean="0"/>
              <a:t> </a:t>
            </a:r>
            <a:r>
              <a:rPr lang="pt-BR" sz="2400" dirty="0" smtClean="0"/>
              <a:t>Controle por fonte dos recursos financeiros disponíveis para registro de um passivo financeiro;</a:t>
            </a:r>
          </a:p>
          <a:p>
            <a:pPr algn="just">
              <a:buFont typeface="Arial" pitchFamily="34" charset="0"/>
              <a:buChar char="•"/>
            </a:pPr>
            <a:endParaRPr lang="pt-BR" sz="2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Debitada pelo comprometimento do Recurso (passivo, concessão de extra cota ou para bloqueio para compra via internet) e creditada pelo Ingresso de Recurso ou Extra Cota.</a:t>
            </a:r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</p:txBody>
      </p:sp>
      <p:sp>
        <p:nvSpPr>
          <p:cNvPr id="15" name="CaixaDeTexto 14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SALDO FINANCEIRO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SALDO FINANCEIRO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71472" y="1142984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821420000 FINANCEIRO COMPROMETIDO</a:t>
            </a:r>
          </a:p>
          <a:p>
            <a:endParaRPr lang="pt-BR" sz="400" b="1" dirty="0" smtClean="0"/>
          </a:p>
          <a:p>
            <a:endParaRPr lang="pt-BR" sz="400" b="1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b="1" dirty="0" smtClean="0"/>
              <a:t> </a:t>
            </a:r>
            <a:r>
              <a:rPr lang="pt-BR" sz="2400" dirty="0" smtClean="0"/>
              <a:t>Controle por fonte dos valores comprometidos com passivos financeiros e/ou extra cotas concedidas.</a:t>
            </a:r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Somado com a 721510000, deve ser igual ao valor dos passivos financeiros (&gt;RELSUPEFIN, Tipo: T – Todos), bem como das contas 821130X00 – </a:t>
            </a:r>
            <a:r>
              <a:rPr lang="pt-BR" sz="2400" dirty="0" err="1" smtClean="0"/>
              <a:t>DDRs</a:t>
            </a:r>
            <a:r>
              <a:rPr lang="pt-BR" sz="2400" dirty="0" smtClean="0"/>
              <a:t> Comprometidas.</a:t>
            </a:r>
          </a:p>
          <a:p>
            <a:pPr algn="just">
              <a:buFont typeface="Arial" pitchFamily="34" charset="0"/>
              <a:buChar char="•"/>
            </a:pPr>
            <a:endParaRPr lang="pt-BR" sz="2400" dirty="0" smtClean="0"/>
          </a:p>
          <a:p>
            <a:pPr algn="just">
              <a:buFont typeface="Arial" pitchFamily="34" charset="0"/>
              <a:buChar char="•"/>
            </a:pPr>
            <a:endParaRPr lang="pt-BR" sz="2400" dirty="0" smtClean="0"/>
          </a:p>
          <a:p>
            <a:pPr algn="just">
              <a:buFont typeface="Arial" pitchFamily="34" charset="0"/>
              <a:buChar char="•"/>
            </a:pPr>
            <a:endParaRPr lang="pt-BR" sz="2400" dirty="0" smtClean="0"/>
          </a:p>
          <a:p>
            <a:pPr algn="just"/>
            <a:endParaRPr lang="pt-BR" sz="2400" dirty="0" smtClean="0"/>
          </a:p>
          <a:p>
            <a:pPr algn="just">
              <a:buFont typeface="Arial" pitchFamily="34" charset="0"/>
              <a:buChar char="•"/>
            </a:pPr>
            <a:endParaRPr lang="pt-BR" sz="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 &gt;RELDISPREC, Opção 4 – </a:t>
            </a:r>
            <a:r>
              <a:rPr lang="pt-BR" sz="2400" i="1" dirty="0" smtClean="0"/>
              <a:t>Conferência Saldo Financeiro, </a:t>
            </a:r>
            <a:r>
              <a:rPr lang="pt-BR" sz="2400" dirty="0" smtClean="0"/>
              <a:t>Coluna: </a:t>
            </a:r>
            <a:r>
              <a:rPr lang="pt-BR" sz="2400" i="1" dirty="0" smtClean="0"/>
              <a:t>Diferença  Comprometido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  </a:t>
            </a:r>
            <a:endParaRPr lang="pt-BR" sz="24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642910" y="3714752"/>
            <a:ext cx="228601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821420000 </a:t>
            </a:r>
          </a:p>
          <a:p>
            <a:pPr algn="ctr"/>
            <a:r>
              <a:rPr lang="pt-BR" dirty="0" smtClean="0"/>
              <a:t>+ </a:t>
            </a:r>
          </a:p>
          <a:p>
            <a:pPr algn="ctr"/>
            <a:r>
              <a:rPr lang="pt-BR" dirty="0" smtClean="0"/>
              <a:t>721510000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643306" y="3714752"/>
            <a:ext cx="228601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Passivos Financeiros + </a:t>
            </a:r>
          </a:p>
          <a:p>
            <a:pPr algn="ctr"/>
            <a:r>
              <a:rPr lang="pt-BR" sz="1600" dirty="0" smtClean="0"/>
              <a:t>Extra Cota Concedida</a:t>
            </a:r>
            <a:endParaRPr lang="pt-BR" sz="1600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6643702" y="3714752"/>
            <a:ext cx="214314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821130100</a:t>
            </a:r>
            <a:r>
              <a:rPr lang="pt-BR" sz="1200" dirty="0" smtClean="0"/>
              <a:t> +  </a:t>
            </a:r>
            <a:r>
              <a:rPr lang="pt-BR" dirty="0" smtClean="0"/>
              <a:t>821130200 </a:t>
            </a:r>
            <a:r>
              <a:rPr lang="pt-BR" sz="1200" dirty="0" smtClean="0"/>
              <a:t>+  </a:t>
            </a:r>
            <a:r>
              <a:rPr lang="pt-BR" dirty="0" smtClean="0"/>
              <a:t>821130300 </a:t>
            </a:r>
            <a:r>
              <a:rPr lang="pt-BR" sz="1200" dirty="0" smtClean="0"/>
              <a:t>+</a:t>
            </a:r>
          </a:p>
          <a:p>
            <a:pPr algn="ctr"/>
            <a:r>
              <a:rPr lang="pt-BR" sz="1600" dirty="0" smtClean="0"/>
              <a:t>Extra Cota Concedida   </a:t>
            </a:r>
            <a:endParaRPr lang="pt-BR" sz="1600" dirty="0"/>
          </a:p>
        </p:txBody>
      </p:sp>
      <p:sp>
        <p:nvSpPr>
          <p:cNvPr id="18" name="Igual 17"/>
          <p:cNvSpPr/>
          <p:nvPr/>
        </p:nvSpPr>
        <p:spPr>
          <a:xfrm>
            <a:off x="3000364" y="4143380"/>
            <a:ext cx="500066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Igual 18"/>
          <p:cNvSpPr/>
          <p:nvPr/>
        </p:nvSpPr>
        <p:spPr>
          <a:xfrm>
            <a:off x="6072198" y="4071942"/>
            <a:ext cx="500066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ANÁLISE DAS </a:t>
            </a:r>
            <a:r>
              <a:rPr lang="pt-BR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 SALDO FINANCEIRO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642910" y="1285860"/>
            <a:ext cx="828680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821430000 BLOQUEIO PARA COMPRA VIA INTERNET/PREGÃO</a:t>
            </a:r>
          </a:p>
          <a:p>
            <a:endParaRPr lang="pt-BR" sz="400" b="1" dirty="0" smtClean="0"/>
          </a:p>
          <a:p>
            <a:endParaRPr lang="pt-BR" sz="400" b="1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b="1" dirty="0" smtClean="0"/>
              <a:t> </a:t>
            </a:r>
            <a:r>
              <a:rPr lang="pt-BR" sz="2400" dirty="0" smtClean="0"/>
              <a:t>Controle por fonte dos valores bloqueados devido processo para compras com lance via internet ou por pregão.</a:t>
            </a:r>
          </a:p>
          <a:p>
            <a:pPr algn="just">
              <a:buFont typeface="Arial" pitchFamily="34" charset="0"/>
              <a:buChar char="•"/>
            </a:pPr>
            <a:endParaRPr lang="pt-BR" sz="2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 Creditada no início do procedimento de compras via internet, e debitada </a:t>
            </a:r>
            <a:r>
              <a:rPr lang="pt-BR" sz="2400" dirty="0" smtClean="0"/>
              <a:t>ao final </a:t>
            </a:r>
            <a:r>
              <a:rPr lang="pt-BR" sz="2400" dirty="0" smtClean="0"/>
              <a:t>do procedimento. </a:t>
            </a:r>
            <a:endParaRPr lang="pt-BR" sz="2400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571472" y="4429132"/>
            <a:ext cx="242889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721410000 </a:t>
            </a:r>
          </a:p>
          <a:p>
            <a:pPr algn="ctr"/>
            <a:r>
              <a:rPr lang="pt-BR" dirty="0" smtClean="0"/>
              <a:t>+</a:t>
            </a:r>
          </a:p>
          <a:p>
            <a:pPr algn="ctr"/>
            <a:r>
              <a:rPr lang="pt-BR" dirty="0" smtClean="0"/>
              <a:t>721420000</a:t>
            </a:r>
            <a:endParaRPr lang="pt-BR" dirty="0"/>
          </a:p>
        </p:txBody>
      </p:sp>
      <p:sp>
        <p:nvSpPr>
          <p:cNvPr id="21" name="Igual 20"/>
          <p:cNvSpPr/>
          <p:nvPr/>
        </p:nvSpPr>
        <p:spPr>
          <a:xfrm>
            <a:off x="4214810" y="4857760"/>
            <a:ext cx="928694" cy="5715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6215074" y="4429132"/>
            <a:ext cx="242889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821410000 </a:t>
            </a:r>
          </a:p>
          <a:p>
            <a:pPr algn="ctr"/>
            <a:r>
              <a:rPr lang="pt-BR" dirty="0" smtClean="0"/>
              <a:t>+</a:t>
            </a:r>
          </a:p>
          <a:p>
            <a:pPr algn="ctr"/>
            <a:r>
              <a:rPr lang="pt-BR" dirty="0" smtClean="0"/>
              <a:t> 821420000 </a:t>
            </a:r>
          </a:p>
          <a:p>
            <a:pPr algn="ctr"/>
            <a:r>
              <a:rPr lang="pt-BR" dirty="0" smtClean="0"/>
              <a:t>+ </a:t>
            </a:r>
          </a:p>
          <a:p>
            <a:pPr algn="ctr"/>
            <a:r>
              <a:rPr lang="pt-BR" dirty="0" smtClean="0"/>
              <a:t>821430000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714348" y="3786190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&gt;RELDISPREC, Opção 2:</a:t>
            </a:r>
            <a:endParaRPr lang="pt-B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0818" y="61976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AJUSTES PARA COM</a:t>
            </a:r>
          </a:p>
          <a:p>
            <a:pPr algn="ctr"/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FORMIDADE DAS </a:t>
            </a:r>
            <a:r>
              <a:rPr lang="pt-BR" sz="24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pt-BR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7158" y="879440"/>
            <a:ext cx="8572560" cy="597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 </a:t>
            </a:r>
            <a:r>
              <a:rPr lang="pt-BR" sz="2550" dirty="0" smtClean="0"/>
              <a:t>Em 2015: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550" dirty="0" smtClean="0"/>
              <a:t>Ativos e passivos financeiros identificados com fonte de recurso, para possibilitar o controle da </a:t>
            </a:r>
            <a:r>
              <a:rPr lang="pt-BR" sz="2550" dirty="0" err="1" smtClean="0"/>
              <a:t>DDRs</a:t>
            </a:r>
            <a:r>
              <a:rPr lang="pt-BR" sz="2550" dirty="0" smtClean="0"/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550" dirty="0" smtClean="0"/>
              <a:t>Erros no levantamento das informações das fontes. Exemplos: Domicilio Bancário de Convênios apenas com a fonte 0225, sem identificar o valor da contrapartida. Passivos com fontes diferentes das fontes de seus empenhos.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550" dirty="0" smtClean="0"/>
              <a:t>No encerramento do exercício foram ajustadas as contas de </a:t>
            </a:r>
            <a:r>
              <a:rPr lang="pt-BR" sz="2550" dirty="0" err="1" smtClean="0"/>
              <a:t>DDRs</a:t>
            </a:r>
            <a:r>
              <a:rPr lang="pt-BR" sz="2550" dirty="0" smtClean="0"/>
              <a:t> de apuração de superávit/déficit por fonte, para possibilitar a emissão dos demonstrativos para prestação de contas.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550" dirty="0" smtClean="0"/>
              <a:t>Ajuste conforme fontes identificadas pelos órgãos, exceto nos casos em que o passivo orçamentário apresentava divergência com os saldos da execução orçamentária.</a:t>
            </a:r>
            <a:endParaRPr lang="pt-BR" sz="2550" dirty="0"/>
          </a:p>
        </p:txBody>
      </p:sp>
    </p:spTree>
    <p:extLst>
      <p:ext uri="{BB962C8B-B14F-4D97-AF65-F5344CB8AC3E}">
        <p14:creationId xmlns="" xmlns:p14="http://schemas.microsoft.com/office/powerpoint/2010/main" val="19292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00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142852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9090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AJUSTES PARA CONFORMIDADE DAS </a:t>
            </a:r>
            <a:r>
              <a:rPr lang="pt-BR" sz="2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DDRs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071678"/>
            <a:ext cx="8429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7158" y="1497288"/>
            <a:ext cx="857256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200" dirty="0" smtClean="0"/>
              <a:t> As contas de controle do saldo financeiro (721400000 e 821400000) não foram ajustados  em 2015.</a:t>
            </a:r>
          </a:p>
          <a:p>
            <a:pPr algn="just">
              <a:buFont typeface="Arial" pitchFamily="34" charset="0"/>
              <a:buChar char="•"/>
            </a:pPr>
            <a:endParaRPr lang="pt-BR" sz="28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800" dirty="0"/>
              <a:t> </a:t>
            </a:r>
            <a:r>
              <a:rPr lang="pt-BR" sz="3200" dirty="0" smtClean="0"/>
              <a:t>Para ajuste das fontes dos ativos, passivos e disponibilidade de recursos, os contadores devem procurar a Diretoria de Acompanhamento, Procedimentos e Normatização para analise e regularização de todas as pendências, possibilitando assim a execução financeira.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1564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11429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00002" y="2000240"/>
            <a:ext cx="864399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&gt;LISCONTIR</a:t>
            </a:r>
          </a:p>
          <a:p>
            <a:endParaRPr lang="pt-BR" sz="800" b="1" dirty="0" smtClean="0"/>
          </a:p>
          <a:p>
            <a:pPr algn="just">
              <a:buFont typeface="Arial" pitchFamily="34" charset="0"/>
              <a:buChar char="•"/>
            </a:pPr>
            <a:r>
              <a:rPr lang="pt-BR" sz="3200" b="1" dirty="0" smtClean="0"/>
              <a:t> </a:t>
            </a:r>
            <a:r>
              <a:rPr lang="pt-BR" sz="3200" dirty="0" smtClean="0"/>
              <a:t>Verificação Diária, para facilitar identificação dos documentos que geraram as inconsistências.</a:t>
            </a:r>
          </a:p>
          <a:p>
            <a:pPr algn="just">
              <a:buFont typeface="Arial" pitchFamily="34" charset="0"/>
              <a:buChar char="•"/>
            </a:pPr>
            <a:endParaRPr lang="pt-BR" sz="8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200" dirty="0" smtClean="0"/>
              <a:t> Equações criadas para auxiliar na conformidade da escrituração contábil.</a:t>
            </a:r>
          </a:p>
          <a:p>
            <a:pPr algn="just">
              <a:buFont typeface="Arial" pitchFamily="34" charset="0"/>
              <a:buChar char="•"/>
            </a:pPr>
            <a:endParaRPr lang="pt-BR" sz="8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200" dirty="0" smtClean="0"/>
              <a:t> Atualizadas conforme demanda e definição de novos critérios de validação.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11429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7158" y="2786058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076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7.1.0.0.0.00.00      2.359.177.325,46  8.1.0.0.0.00.00      2.359.177.325,46-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7.2.0.0.0.00.00      2.987.700.725,89  8.2.0.0.0.00.00      2.987.700.725,89-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7.9.0.0.0.00.00        409.111.823,04  8.9.0.0.0.00.00        409.111.823,04-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5.755.989.874,39  SOMATORIO            5.755.989.874,39-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     0,00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34" y="207167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EQUACAO : 76  - CONCILIACAO CONTROLES DEVEDORES/CREDORES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694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08924" y="42012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51520" y="1169457"/>
            <a:ext cx="86980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EVENTO	 INSCRICAO DO EVENTO      NATUREZA  	 CLASSIFIC           FONTE                    V A L O R</a:t>
            </a:r>
          </a:p>
          <a:p>
            <a:r>
              <a:rPr lang="pt-BR" sz="1600" dirty="0" smtClean="0"/>
              <a:t>610120	 2015NE00340	         333903998           332211104       0240666666           1.242,00</a:t>
            </a:r>
          </a:p>
          <a:p>
            <a:r>
              <a:rPr lang="pt-BR" sz="1600" dirty="0" smtClean="0"/>
              <a:t>525134 	AJ3000003                                                                                        0240666666           1.242,00</a:t>
            </a:r>
          </a:p>
          <a:p>
            <a:r>
              <a:rPr lang="pt-BR" sz="1600" dirty="0" smtClean="0"/>
              <a:t>520120 	04581985000147                                                213110101        0240666666           1.193,93</a:t>
            </a:r>
          </a:p>
          <a:p>
            <a:r>
              <a:rPr lang="pt-BR" sz="1600" dirty="0" smtClean="0"/>
              <a:t>520138 	24851511000185                                                                            0240666666            48,07</a:t>
            </a:r>
            <a:endParaRPr lang="pt-BR" sz="16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786671" y="2586384"/>
            <a:ext cx="53137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EVENTO  : 61.0.120 - LIQ. RPNP -VPD FORNECEDORES         </a:t>
            </a:r>
          </a:p>
          <a:p>
            <a:r>
              <a:rPr lang="pt-BR" sz="1200" dirty="0" smtClean="0"/>
              <a:t>  DEBITE                                           CREDITE              </a:t>
            </a:r>
          </a:p>
          <a:p>
            <a:r>
              <a:rPr lang="pt-BR" sz="1200" dirty="0" smtClean="0">
                <a:solidFill>
                  <a:srgbClr val="FF0000"/>
                </a:solidFill>
              </a:rPr>
              <a:t>  </a:t>
            </a:r>
            <a:r>
              <a:rPr lang="pt-BR" sz="1200" b="1" dirty="0" smtClean="0">
                <a:solidFill>
                  <a:srgbClr val="FF0000"/>
                </a:solidFill>
              </a:rPr>
              <a:t>3.</a:t>
            </a:r>
            <a:r>
              <a:rPr lang="pt-BR" sz="1200" b="1" dirty="0" err="1" smtClean="0">
                <a:solidFill>
                  <a:srgbClr val="FF0000"/>
                </a:solidFill>
              </a:rPr>
              <a:t>X.X.X.X.</a:t>
            </a:r>
            <a:r>
              <a:rPr lang="pt-BR" sz="1200" b="1" dirty="0" smtClean="0">
                <a:solidFill>
                  <a:srgbClr val="FF0000"/>
                </a:solidFill>
              </a:rPr>
              <a:t>XX.XX</a:t>
            </a:r>
            <a:r>
              <a:rPr lang="pt-BR" sz="1200" dirty="0" smtClean="0"/>
              <a:t>	 </a:t>
            </a:r>
            <a:r>
              <a:rPr lang="pt-B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2.1.3.1.1.01.01</a:t>
            </a:r>
          </a:p>
          <a:p>
            <a:r>
              <a:rPr lang="pt-BR" sz="1200" dirty="0" smtClean="0"/>
              <a:t>  6.3.1.1.0.00.00	 6.3.1.3.0.00.00</a:t>
            </a:r>
          </a:p>
          <a:p>
            <a:r>
              <a:rPr lang="pt-BR" sz="1200" dirty="0" smtClean="0"/>
              <a:t>  8.2.1.1.2.00.00	 8.2.1.1.3.01.00</a:t>
            </a:r>
          </a:p>
          <a:p>
            <a:r>
              <a:rPr lang="pt-BR" sz="1200" dirty="0" smtClean="0"/>
              <a:t>  8.2.1.4.1.00.00	 8.2.1.4.2.00.00</a:t>
            </a:r>
          </a:p>
          <a:p>
            <a:r>
              <a:rPr lang="pt-BR" sz="1200" dirty="0" smtClean="0"/>
              <a:t> </a:t>
            </a:r>
          </a:p>
          <a:p>
            <a:r>
              <a:rPr lang="pt-BR" sz="1200" b="1" dirty="0" smtClean="0"/>
              <a:t>EVENTO  : 52.5.134 - AJUSTE DE EXERCICIO ANTERIOR         </a:t>
            </a:r>
          </a:p>
          <a:p>
            <a:endParaRPr lang="pt-BR" sz="1200" dirty="0" smtClean="0"/>
          </a:p>
          <a:p>
            <a:r>
              <a:rPr lang="pt-BR" sz="1200" dirty="0" smtClean="0"/>
              <a:t>      DEBITE                                    CREDITE                </a:t>
            </a:r>
          </a:p>
          <a:p>
            <a:r>
              <a:rPr lang="pt-BR" sz="1200" b="1" dirty="0" smtClean="0">
                <a:solidFill>
                  <a:srgbClr val="FF0000"/>
                </a:solidFill>
              </a:rPr>
              <a:t>  2.3.7.1.1.03.00</a:t>
            </a:r>
          </a:p>
          <a:p>
            <a:r>
              <a:rPr lang="pt-BR" sz="1200" dirty="0" smtClean="0"/>
              <a:t> </a:t>
            </a:r>
          </a:p>
          <a:p>
            <a:r>
              <a:rPr lang="pt-BR" sz="1200" b="1" dirty="0" smtClean="0"/>
              <a:t>EVENTO  : 52.0.120 - APROPRIACAO DE PASSIVOS   </a:t>
            </a:r>
          </a:p>
          <a:p>
            <a:r>
              <a:rPr lang="pt-BR" sz="1200" dirty="0" smtClean="0"/>
              <a:t> </a:t>
            </a:r>
          </a:p>
          <a:p>
            <a:r>
              <a:rPr lang="pt-BR" sz="1200" dirty="0" smtClean="0"/>
              <a:t>DEBITE                                         CREDITE               </a:t>
            </a:r>
          </a:p>
          <a:p>
            <a:r>
              <a:rPr lang="pt-B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</a:t>
            </a:r>
            <a:r>
              <a:rPr lang="pt-B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2.1.3.1.1.01.01</a:t>
            </a:r>
          </a:p>
          <a:p>
            <a:r>
              <a:rPr lang="pt-BR" sz="1200" dirty="0" smtClean="0"/>
              <a:t> </a:t>
            </a:r>
          </a:p>
          <a:p>
            <a:r>
              <a:rPr lang="pt-BR" sz="1200" b="1" dirty="0" smtClean="0"/>
              <a:t>EVENTO  : 52.0.138 - APROPRIACAO DE ISS PF E PJ          </a:t>
            </a:r>
          </a:p>
          <a:p>
            <a:r>
              <a:rPr lang="pt-BR" sz="1200" dirty="0" smtClean="0"/>
              <a:t> </a:t>
            </a:r>
          </a:p>
          <a:p>
            <a:r>
              <a:rPr lang="pt-BR" sz="1200" dirty="0" smtClean="0"/>
              <a:t>DEBITE                                        CREDITE                </a:t>
            </a:r>
          </a:p>
          <a:p>
            <a:r>
              <a:rPr lang="pt-BR" sz="1200" b="1" dirty="0" smtClean="0"/>
              <a:t>                                              2.1.8.8.1.01.08</a:t>
            </a:r>
          </a:p>
          <a:p>
            <a:r>
              <a:rPr lang="pt-BR" sz="1200" dirty="0" smtClean="0"/>
              <a:t>  8.2.1.1.3.01.00                 8.2.1.1.3.02.00</a:t>
            </a:r>
            <a:endParaRPr lang="pt-BR" sz="1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11429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34" y="207167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EQUAÇÃO:  77  - DIFERENCA BALANCETE</a:t>
            </a:r>
            <a:endParaRPr lang="pt-BR" b="1" dirty="0"/>
          </a:p>
        </p:txBody>
      </p:sp>
      <p:sp>
        <p:nvSpPr>
          <p:cNvPr id="15" name="Retângulo 14"/>
          <p:cNvSpPr/>
          <p:nvPr/>
        </p:nvSpPr>
        <p:spPr>
          <a:xfrm>
            <a:off x="214282" y="2643182"/>
            <a:ext cx="87154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077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1.0.0.0.0.00.00        157.165.406,06  2.0.0.0.0.00.00         58.432.404,25-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3.0.0.0.0.00.00        203.004.253,30  4.0.0.0.0.00.00        301.737.255,11-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5.0.0.0.0.00.00      3.127.166.947,51  6.0.0.0.0.00.00      3.127.166.947,51-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7.0.0.0.0.00.00      5.755.989.874,39  8.0.0.0.0.00.00      5.755.989.874,39-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9.243.326.481,26  SOMATORIO            9.243.326.481,26-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     0,00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85720" y="5000636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INCONSISTÊNCIA RECORRENTE EM DIVERSAS </a:t>
            </a:r>
            <a:r>
              <a:rPr lang="pt-BR" sz="3200" dirty="0" err="1" smtClean="0"/>
              <a:t>UG</a:t>
            </a:r>
            <a:r>
              <a:rPr lang="pt-BR" sz="3200" baseline="30000" dirty="0" err="1" smtClean="0"/>
              <a:t>s</a:t>
            </a:r>
            <a:r>
              <a:rPr lang="pt-BR" sz="3200" dirty="0" smtClean="0"/>
              <a:t>.</a:t>
            </a:r>
            <a:endParaRPr lang="pt-BR" sz="3200" baseline="300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11429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42844" y="2643182"/>
            <a:ext cx="90011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078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7.2.1.1.1.00.00      1.116.241.744,31  8.2.1.1.1.00.00        291.028.122,73-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8.2.1.1.2.00.00                  0,00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8.2.1.1.3.01.00                  0,00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8.2.1.1.3.02.00                  0,00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8.2.1.1.3.03.00        119.036.071,79-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8.2.1.1.4.00.00        706.177.549,79-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1.116.241.744,31  SOMATORIO            1.116.241.744,31-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     0,00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500034" y="2000240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EQUACAO : 78  - DISPONIBILIDADE DE RECURSOS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11429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57158" y="2143116"/>
            <a:ext cx="426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EQUACAO : 79  - SALDO FINANCEIRO - DDR</a:t>
            </a:r>
            <a:endParaRPr lang="pt-BR" b="1" dirty="0"/>
          </a:p>
        </p:txBody>
      </p:sp>
      <p:sp>
        <p:nvSpPr>
          <p:cNvPr id="18" name="Retângulo 17"/>
          <p:cNvSpPr/>
          <p:nvPr/>
        </p:nvSpPr>
        <p:spPr>
          <a:xfrm>
            <a:off x="214282" y="2571744"/>
            <a:ext cx="89297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079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7.2.1.4.1.00.00        288.740.976,25  8.2.1.4.1.00.00        151.911.009,10-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7.2.1.4.2.00.00                  0,00  8.2.1.4.2.00.00        136.829.967,15-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8.2.1.4.3.00.00                  0,00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  288.740.976,25  SOMATORIO              288.740.976,25-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     0,00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8572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7158" y="1857364"/>
            <a:ext cx="3666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EQUACAO : 80  - SALDO FINANCEIRO</a:t>
            </a:r>
            <a:endParaRPr lang="pt-BR" b="1" dirty="0"/>
          </a:p>
        </p:txBody>
      </p:sp>
      <p:sp>
        <p:nvSpPr>
          <p:cNvPr id="19" name="Retângulo 18"/>
          <p:cNvSpPr/>
          <p:nvPr/>
        </p:nvSpPr>
        <p:spPr>
          <a:xfrm>
            <a:off x="0" y="235743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080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7.2.1.4.1.00.00        288.740.976,25  1.1.1.1.1.02.01         43.029.902,49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1.1.1.1.1.19.00        216.527.725,56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1.1.1.1.1.50.00         29.177.301,75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1.1.3.5.1.08.00                  0,00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1.1.3.5.1.09.00                  0,00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1.1.3.8.1.06.01             96.100,00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1.1.4.1.1.00.00                  0,00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  288.740.976,25  SOMATORIO              288.831.029,80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90.053,55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85720" y="5286388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INCONSISTÊNCIA RECORRENTE EM DIVERSAS </a:t>
            </a:r>
            <a:r>
              <a:rPr lang="pt-BR" sz="3200" dirty="0" err="1" smtClean="0"/>
              <a:t>UG</a:t>
            </a:r>
            <a:r>
              <a:rPr lang="pt-BR" sz="3200" baseline="30000" dirty="0" err="1" smtClean="0"/>
              <a:t>s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8572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7158" y="1785926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EQUACAO : 81  - CONTROLE LIQUIDADO A PAGAR</a:t>
            </a:r>
            <a:endParaRPr lang="pt-BR" b="1" dirty="0"/>
          </a:p>
        </p:txBody>
      </p:sp>
      <p:sp>
        <p:nvSpPr>
          <p:cNvPr id="16" name="Retângulo 15"/>
          <p:cNvSpPr/>
          <p:nvPr/>
        </p:nvSpPr>
        <p:spPr>
          <a:xfrm>
            <a:off x="285720" y="2357430"/>
            <a:ext cx="8858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081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6.2.2.9.2.01.03        125.240.372,87- 8.2.1.1.3.01.00         53.229.847,07-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6.3.1.3.0.00.00             77.222,66- 8.2.1.1.3.02.00         82.722.082,71-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6.3.2.1.0.00.00         10.634.334,23-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  135.951.929,76- SOMATORIO              135.951.929,78-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     0,02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14282" y="4572008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INCONSISTÊNCIA RECORRENTE EM DIVERSAS </a:t>
            </a:r>
            <a:r>
              <a:rPr lang="pt-BR" sz="3200" dirty="0" err="1" smtClean="0"/>
              <a:t>UG</a:t>
            </a:r>
            <a:r>
              <a:rPr lang="pt-BR" sz="3200" baseline="30000" dirty="0" err="1" smtClean="0"/>
              <a:t>s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8572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28596" y="1714488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EQUACAO : 82  - CONTROLE FINANCEIRO COMPROMETIDO</a:t>
            </a:r>
            <a:endParaRPr lang="pt-BR" b="1" dirty="0"/>
          </a:p>
        </p:txBody>
      </p:sp>
      <p:sp>
        <p:nvSpPr>
          <p:cNvPr id="17" name="Retângulo 16"/>
          <p:cNvSpPr/>
          <p:nvPr/>
        </p:nvSpPr>
        <p:spPr>
          <a:xfrm>
            <a:off x="142844" y="2143116"/>
            <a:ext cx="8858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082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8.2.1.4.2.00.00        136.410.420,76- 8.2.1.1.3.01.00         53.229.847,07-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8.2.1.5.1.00.00            195.848,62- 8.2.1.1.3.02.00         82.722.082,71-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                                    8.2.1.1.3.03.00            604.585,96-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  136.606.269,38- SOMATORIO              136.556.515,74-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49.753,64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14282" y="4572008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INCONSISTÊNCIA RECORRENTE EM DIVERSAS </a:t>
            </a:r>
            <a:r>
              <a:rPr lang="pt-BR" sz="3200" dirty="0" err="1" smtClean="0"/>
              <a:t>UG</a:t>
            </a:r>
            <a:r>
              <a:rPr lang="pt-BR" sz="3200" baseline="30000" dirty="0" err="1" smtClean="0"/>
              <a:t>s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8572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85720" y="1857364"/>
            <a:ext cx="4345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EQUACAO : 83  - CONTROLE DDR EMPENHO</a:t>
            </a:r>
            <a:endParaRPr lang="pt-BR" b="1" dirty="0"/>
          </a:p>
        </p:txBody>
      </p:sp>
      <p:sp>
        <p:nvSpPr>
          <p:cNvPr id="19" name="Retângulo 18"/>
          <p:cNvSpPr/>
          <p:nvPr/>
        </p:nvSpPr>
        <p:spPr>
          <a:xfrm>
            <a:off x="142844" y="2285992"/>
            <a:ext cx="88583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083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6.2.2.9.2.01.01        	      1.000,00 8.2.1.2.0.00.00              1.000,00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6.2.2.9.2.01.02                  00,00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6.3.1.1.0.00.00                  00,00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6.3.1.2.0.00.00                  00,00  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  	      1.000,00 SOMATORIO                      1.000,00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         00,00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142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5786" y="0"/>
            <a:ext cx="75523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20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20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8572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EQUAÇÕES CONTÁBEIS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14282" y="1928802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EQUACAO : 85  - RESULTADO DO EXERCICIO</a:t>
            </a:r>
            <a:endParaRPr lang="pt-BR" b="1" dirty="0"/>
          </a:p>
        </p:txBody>
      </p:sp>
      <p:sp>
        <p:nvSpPr>
          <p:cNvPr id="15" name="Retângulo 14"/>
          <p:cNvSpPr/>
          <p:nvPr/>
        </p:nvSpPr>
        <p:spPr>
          <a:xfrm>
            <a:off x="0" y="2714620"/>
            <a:ext cx="90011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' ' ' ' ' ' ' ' ' ' ' ' ' ' ' '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EQUACAO : 085</a:t>
            </a: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4.0.0.0.0.00.00        178.636.445,91- 3.0.0.0.0.00.00        126.116.699,45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SOMATORIO              178.636.445,91- SOMATORIO              126.116.699,45</a:t>
            </a:r>
          </a:p>
          <a:p>
            <a:endParaRPr lang="pt-B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DIFERENCA               52.519.746,46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28596" y="4857760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	Não representa uma inconsistência, apenas apura o resultado durante o </a:t>
            </a:r>
            <a:r>
              <a:rPr lang="pt-BR" sz="3200" dirty="0" smtClean="0"/>
              <a:t>exercício.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RELATÓRIOS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GERENCIAIS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-142908" y="1285860"/>
            <a:ext cx="9450023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  GOVERNO DO ESTADO DO TOCANTINS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CONTROLE ORCAMENTARIO/RESTOS A PAGAR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  PERIODO: 1 / 2016   A 3 / 2016                   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PASSIVO FINANCEIRO                            |                               DESPESA A PAGAR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 | 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CONTA                                                                      VALOR | CONTA                                                                    VALOR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000000 – SECRETARIA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211110101  = SAL,REMUNERACOES E BENEFICIOS                            213.790,93 | 622920103   EMPENHOS LIQUIDADOS A PAGAR                           1.083.375,79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211110102  = DECIMO TERCEIRO SALARIO (F)                                5.232,74 | 631200000   RP NAO PROCESSADOS EM LIQUIDACAO                         20.457,66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211420101  = CONTRIBUICAO AO RPPS (F)                                 294.574,25 | 631300000   RP NAO PROCESSADOS LIQUIDADOS A PAGAR                    50.000,00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211429901  = PLANSAUDE (F)                                            241.118,84 | 632100000   RP PROCESSADOS A PAGAR                                2.191.027,24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211430101  = INSS-CONTRIB.SOBRE SALARIOS E REMUNERACOES(              406.827,48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211450301  = CONTR A RPPS-PESSOAL REQUIS DE OUTROS ENTES                7.131,40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213110101  = FORNECEDORES A PAGAR (F)                                 743.268,04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218810101  = RPPS - RETENCOES SOBRE VENCIM.E VANTAGENS (              143.452,15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218810102  = INSS (F)                                                 281.840,13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218810104  = IMPOSTO SOB.RENDA RETIDO NA FONTE - IRRF (F              317.702,97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218810110  = PENSAO ALIMENTICIA (F)                                     2.024,00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218810130  = PRODIVINO HABITACIONAL (F)                                   370,14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218810134  = BB CREDITO FACIL (F)                                      20.990,27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218810137  = MENSALIDADE PLANSAUDE (F)                                 65.114,81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218810138  = TAXA DE INSCRICAO PLANSAUDE (F)                              389,98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218810139  = COPARTICIPACAO PLANSAUDE (F)                              22.358,71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218810140  = PLANSAUDE - DEPENDENTE INDIRETO (F)                       18.057,56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218810150  = ASSED TAXA / MENS/ ODONTO (F)                                157,26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218810153  = PRODIVINO EMPRESTIMO (F)                                  11.856,58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218810155  = PLANSAUDE PARCELAMENTO (F)                                 5.926,28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218810158  = OUTROS CONSIGNATARIOS FOPAG (F)                          161.176,22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218810197  = CONSIGNATARIOS - EXERCICIO ANTERIOR (F)                    7.314,89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218810199  = OUTROS CONSIGNATARIOS (F)                                      4,01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218910201  = DIARIAS A PAGAR                                            8.568,00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218910501  = CONVENIOS A PAGAR DO EXERCICIO (F)                       470.000,00 |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TOTAL 190100                                                        3.449.247,64 |                                                                   3.344.860,69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DIFERENCA                                                                                                                                              104.386,95</a:t>
            </a:r>
            <a:br>
              <a:rPr kumimoji="0" lang="pt-BR" sz="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TOTAL GERAL                                                         3.449.247,64 | TOTAL GERAL                                                       3.344.860,69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DIFERENCA                                                                                                                                              104.386,95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</a:t>
            </a:r>
            <a:b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034" y="100010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&gt;RELSUPEFIN, Orçamentário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RELATÓRIOS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GERENCIAIS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0" y="1428736"/>
            <a:ext cx="932819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  GOVERNO DO ESTADO DO TOCANTINS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RELATORIO DE CONFERENCIA DE SUPERAVIT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  PERIODO: 1 / 2016   A 3 / 2016                   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/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UG       FONTE           ATIVO FINANCEIRO          A LIQUIDAR   LIQ. ORCAMENTARIA  PASSIVO LIQUIDACAO  PASSIVO RET/CONSIG       EM LIQUIDACAO            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DIFERENCA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PASSIVO COMPENS.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000000           0               178.026,11        6.984.806,53        1.352.017,02                0,00                0,00           20.457,66        1.372.474,68                0,00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000000   100002124                    13,74                0,00                0,00                0,00                0,00                0,00                0,00                0,00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000000   100002444                13.680,73                0,00                0,00                0,00                0,00                0,00                0,00                0,00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000000   100002445                13.680,73                0,00                0,00                0,00                0,00                0,00                0,00                0,00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000000   100002446                14.657,93                0,00                0,00                0,00                0,00                0,00                0,00                0,00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000000   100002447                13.680,73                0,00                0,00                0,00                0,00                0,00                0,00                0,00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000000   100002448                13.680,73                0,00                0,00                0,00                0,00                0,00                0,00                0,00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000000   100002449                13.680,73                0,00                0,00                0,00                0,00                0,00                0,00                0,00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000000   100002450                13.680,73                0,00                0,00                0,00                0,00                0,00                0,00                0,00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000000   100002451                13.698,06                0,00                0,00                0,00                0,00                0,00                0,00                0,00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000000   100002470                46.144,71                0,00                0,00                0,00                0,00                0,00                0,00                0,00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000000   100002472                13.368,29                0,00                0,00                0,00                0,00                0,00                0,00                0,00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000000   100002473                13.682,91                0,00                0,00                0,00                0,00                0,00                0,00                0,00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000000   100002474                13.368,29                0,00                0,00                0,00                0,00                0,00                0,00                0,00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000000   100002475                13.682,91                0,00                0,00                0,00                0,00                0,00                0,00                0,00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100666666               130.902,05           37.201,18           15.870,25           22.606,04                0,00                0,00           -6.735,79              451,79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000000   100666998                     0,00           22.530,37                0,00                0,00                0,00                0,00                0,00                0,00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100777777             1.232.755,10          838.605,50        1.956.172,54        1.168.675,64        1.058.735,96                0,00         -271.239,06            2.383,93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100888888                     0,00           96.843,92              343,22          399.230,00                0,00                0,00         -398.886,78              217,62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104000001                     0,00                0,00                0,00           36.000,00                0,00                0,00          -36.000,00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104000012                     0,00                0,00                0,00          180.000,00                0,00                0,00         -180.000,00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104000021                     0,00                0,00                0,00            5.000,00                0,00                0,00           -5.000,00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104000022                     0,00                0,00                0,00            2.000,00                0,00                0,00           -2.000,00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104000023                     0,00                0,00                0,00           96.000,00                0,00                0,00          -96.000,00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104000024                     0,00                0,00                0,00           11.000,00                0,00                0,00          -11.000,00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000000   104201505                     0,00          200.000,00                0,00                0,00                0,00                0,00                0,00                0,00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104201506                     0,00                0,00                0,00          150.000,00                0,00                0,00         -150.000,00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104201511               100.000,00          150.000,00                0,00          100.000,00                0,00                0,00         -100.000,00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104201512               120.000,00                0,00                0,00          120.000,00                0,00                0,00         -120.000,00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104201520                     0,00                0,00                0,00          100.000,00                0,00                0,00         -100.000,00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000000   104201522                     0,00           93.300,00                0,00                0,00                0,00                0,00                0,00                0,00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000000   104201603                     0,00           50.000,00                0,00                0,00                0,00                0,00                0,00                0,00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000000   223001904                 7.533,89                0,00                0,00                0,00                0,00                0,00                0,00                0,00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000000   225002124                   460,56                0,00                0,00                0,00                0,00                0,00                0,00                0,00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000000   225002293               320.722,66                0,00                0,00                0,00                0,00                0,00                0,00                0,00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000000   225002375                59.935,36                0,00                0,00                0,00                0,00                0,00                0,00                0,00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000000   225002497               601.686,08                0,00                0,00                0,00                0,00                0,00                0,00                0,00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000000   225002570               257.756,29                0,00                0,00                0,00                0,00                0,00                0,00                0,00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000000   226000000                14.400,00                0,00                0,00                0,00                0,00                0,00                0,00                0,00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TOTAL 0000000                   3.234.879,32        8.473.287,50        3.324.403,03        2.390.511,68        1.058.735,96           20.457,66         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-104.386,95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3.053,34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TOTAL GERAL                    3.234.879,32        8.473.287,50        3.324.403,03        2.390.511,68        1.058.735,96           20.457,66         -104.386,95            3.053,34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SIAD0334 - 15/03/2016 as 21:17:19</a:t>
            </a:r>
            <a:endParaRPr kumimoji="0" lang="pt-BR" sz="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14282" y="1357298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&gt;RELDIPSREC, Opção 3</a:t>
            </a:r>
            <a:endParaRPr lang="pt-BR" sz="2000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527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056806" y="-2052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6" name="Título 1"/>
          <p:cNvSpPr>
            <a:spLocks noGrp="1"/>
          </p:cNvSpPr>
          <p:nvPr>
            <p:ph type="ctrTitle"/>
          </p:nvPr>
        </p:nvSpPr>
        <p:spPr>
          <a:xfrm>
            <a:off x="357158" y="857232"/>
            <a:ext cx="8280920" cy="936104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t-BR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Relacionamento do Regime Orçamentário com o Regime Contábil</a:t>
            </a:r>
            <a:endParaRPr lang="pt-BR" sz="3200" b="1" i="1" dirty="0">
              <a:solidFill>
                <a:schemeClr val="tx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12713" y="177281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O</a:t>
            </a:r>
            <a:r>
              <a:rPr lang="pt-BR" sz="3000" dirty="0" smtClean="0"/>
              <a:t> </a:t>
            </a:r>
            <a:r>
              <a:rPr lang="pt-BR" sz="3000" dirty="0"/>
              <a:t>regime orçamentário reconhece a despesa orçamentária no exercício financeiro da emissão do empenho e a receita orçamentária pela arrecadação.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812713" y="3717032"/>
            <a:ext cx="81104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/>
              <a:t>A Contabilidade Aplicada ao Setor </a:t>
            </a:r>
            <a:r>
              <a:rPr lang="pt-BR" sz="3000" b="1" dirty="0" smtClean="0"/>
              <a:t>Público obedece </a:t>
            </a:r>
            <a:r>
              <a:rPr lang="pt-BR" sz="3000" b="1" dirty="0"/>
              <a:t>aos princípios de </a:t>
            </a:r>
            <a:r>
              <a:rPr lang="pt-BR" sz="3000" b="1" dirty="0" smtClean="0"/>
              <a:t>contabilidade da </a:t>
            </a:r>
            <a:r>
              <a:rPr lang="pt-BR" sz="3000" b="1" dirty="0"/>
              <a:t>competência em sua </a:t>
            </a:r>
            <a:r>
              <a:rPr lang="pt-BR" sz="3000" b="1" dirty="0" smtClean="0"/>
              <a:t>integralidade.</a:t>
            </a:r>
            <a:endParaRPr lang="pt-BR" sz="3000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812712" y="5207120"/>
            <a:ext cx="79741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 O art. 35 da Lei nº 4.320/1964 refere-se ao </a:t>
            </a:r>
            <a:r>
              <a:rPr lang="pt-BR" sz="3000" i="1" dirty="0" smtClean="0"/>
              <a:t>regime orçamentário</a:t>
            </a:r>
            <a:r>
              <a:rPr lang="pt-BR" sz="3000" dirty="0" smtClean="0"/>
              <a:t> e não ao regime contábil (patrimonial).</a:t>
            </a:r>
            <a:endParaRPr lang="pt-BR" sz="30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RELATÓRIOS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GERENCIAIS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0" y="1428736"/>
            <a:ext cx="932819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  GOVERNO DO ESTADO DO TOCANTINS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RELATORIO DE CONFERENCIA DE SUPERAVIT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                        PERIODO: 1 / 2016   A 3 / 2016                   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/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UG       FONTE           ATIVO FINANCEIRO          A LIQUIDAR   LIQ. ORCAMENTARIA  PASSIVO LIQUIDACAO  PASSIVO RET/CONSIG       EM LIQUIDACAO            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DIFERENCA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PASSIVO COMPENS.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000000           0               178.026,11        6.984.806,53        1.352.017,02                0,00                0,00           20.457,66        1.372.474,68                0,00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000000   100002124                    13,74                0,00                0,00                0,00                0,00                0,00                0,00                0,00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000000   100002444                13.680,73                0,00                0,00                0,00                0,00                0,00                0,00                0,00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000000   100002445                13.680,73                0,00                0,00                0,00                0,00                0,00                0,00                0,00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000000   100002446                14.657,93                0,00                0,00                0,00                0,00                0,00                0,00                0,00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000000   100002447                13.680,73                0,00                0,00                0,00                0,00                0,00                0,00                0,00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000000   100002448                13.680,73                0,00                0,00                0,00                0,00                0,00                0,00                0,00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000000   100002449                13.680,73                0,00                0,00                0,00                0,00                0,00                0,00                0,00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000000   100002450                13.680,73                0,00                0,00                0,00                0,00                0,00                0,00                0,00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000000   100002451                13.698,06                0,00                0,00                0,00                0,00                0,00                0,00                0,00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000000   100002470                46.144,71                0,00                0,00                0,00                0,00                0,00                0,00                0,00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000000   100002472                13.368,29                0,00                0,00                0,00                0,00                0,00                0,00                0,00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000000   100002473                13.682,91                0,00                0,00                0,00                0,00                0,00                0,00                0,00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000000   100002474                13.368,29                0,00                0,00                0,00                0,00                0,00                0,00                0,00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000000   100002475                13.682,91                0,00                0,00                0,00                0,00                0,00                0,00                0,00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100666666               130.902,05           37.201,18           15.870,25           22.606,04                0,00                0,00           -6.735,79              451,79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000000   100666998                     0,00           22.530,37                0,00                0,00                0,00                0,00                0,00                0,00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100777777             1.232.755,10          838.605,50        1.956.172,54        1.168.675,64        1.058.735,96                0,00         -271.239,06            2.383,93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100888888                     0,00           96.843,92              343,22          399.230,00                0,00                0,00         -398.886,78              217,62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104000001                     0,00                0,00                0,00           36.000,00                0,00                0,00          -36.000,00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104000012                     0,00                0,00                0,00          180.000,00                0,00                0,00         -180.000,00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104000021                     0,00                0,00                0,00            5.000,00                0,00                0,00           -5.000,00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104000022                     0,00                0,00                0,00            2.000,00                0,00                0,00           -2.000,00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104000023                     0,00                0,00                0,00           96.000,00                0,00                0,00          -96.000,00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104000024                     0,00                0,00                0,00           11.000,00                0,00                0,00          -11.000,00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000000   104201505                     0,00          200.000,00                0,00                0,00                0,00                0,00                0,00                0,00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104201506                     0,00                0,00                0,00          150.000,00                0,00                0,00         -150.000,00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104201511               100.000,00          150.000,00                0,00          100.000,00                0,00                0,00         -100.000,00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104201512               120.000,00                0,00                0,00          120.000,00                0,00                0,00         -120.000,00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104201520                     0,00                0,00                0,00          100.000,00                0,00                0,00         -100.000,00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000000   104201522                     0,00           93.300,00                0,00                0,00                0,00                0,00                0,00                0,00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000000   104201603                     0,00           50.000,00                0,00                0,00                0,00                0,00                0,00                0,00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000000   223001904                 7.533,89                0,00                0,00                0,00                0,00                0,00                0,00                0,00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000000   225002124                   460,56                0,00                0,00                0,00                0,00                0,00                0,00                0,00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000000   225002293               320.722,66                0,00                0,00                0,00                0,00                0,00                0,00                0,00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000000   225002375                59.935,36                0,00                0,00                0,00                0,00                0,00                0,00                0,00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000000   225002497               601.686,08                0,00                0,00                0,00                0,00                0,00                0,00                0,00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000000   225002570               257.756,29                0,00                0,00                0,00                0,00                0,00                0,00                0,00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000000   226000000                14.400,00                0,00                0,00                0,00                0,00                0,00                0,00                0,00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TOTAL 0000000                   3.234.879,32        8.473.287,50        3.324.403,03        2.390.511,68        1.058.735,96           20.457,66         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-104.386,95</a:t>
            </a: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3.053,34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TOTAL GERAL                    3.234.879,32        8.473.287,50        3.324.403,03        2.390.511,68        1.058.735,96           20.457,66         -104.386,95            3.053,34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</a:t>
            </a:r>
            <a:b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kumimoji="0" lang="pt-BR" sz="6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SIAD0334 - 15/03/2016 as 21:17:19</a:t>
            </a:r>
            <a:endParaRPr kumimoji="0" lang="pt-BR" sz="6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14282" y="1357298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&gt;RELDIPSREC, Opção 3</a:t>
            </a:r>
            <a:endParaRPr lang="pt-BR" sz="2000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RELATÓRIOS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GERENCIAIS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05830" y="1023262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&gt;RELDIPSREC, Opção 3</a:t>
            </a:r>
            <a:endParaRPr lang="pt-BR" sz="32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57158" y="1608037"/>
            <a:ext cx="8501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</a:t>
            </a:r>
            <a:r>
              <a:rPr lang="pt-BR" sz="3200" dirty="0" smtClean="0"/>
              <a:t>A primeira linha do relatório que apresenta como fonte a informação “0”, são os valores referentes aos ativos e passivos financeiros que não possibilitaram a inclusão da fonte em seus contas correntes,  são eles: Conta Única (111110201) e Fornecedores Estrangeiros (213210101 C/C inscrição genérica), bem como os restos a pagar inscritos anteriores a 2008, devido mudança nas fontes de recursos.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RELATÓRIOS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GERENCIAIS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42844" y="1142984"/>
            <a:ext cx="90011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GOVERNO DO ESTADO DO TOCANTINS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RELATORIO DE CONFERENCIA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PERIODO: 1 / 2016 A 3 / 2016                     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UG: 000000 – SECRETARIA</a:t>
            </a:r>
          </a:p>
          <a:p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-----------------------------------------------------------------------------------------------------------------------------------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   FONTE       ATIVO FINANCEIRO             DDR              </a:t>
            </a:r>
            <a:r>
              <a:rPr lang="pt-BR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DIFERENCA</a:t>
            </a:r>
            <a:r>
              <a:rPr lang="pt-BR" sz="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         A LIQUIDAR         DDR EMPENHO           </a:t>
            </a:r>
            <a:r>
              <a:rPr lang="pt-BR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DIFERENCA</a:t>
            </a:r>
            <a:br>
              <a:rPr lang="pt-BR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(A-B)                                                      (D-E)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                      (A)                   (B)                  (C)                (D)                 (E)                 (F)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-----------------------------------------------------------------------------------------------------------------------------------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0000000000           89.196,01                0,00           89.196,01        7.083.806,53                0,00        7.083.806,53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0100000000                0,00          130.902,05         -130.902,05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0100002124               10,48               26,69              -16,21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0100777777        1.232.755,10        1.234.536,23           -1.781,13          838.190,50          173.446,90          664.743,60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0104201501                0,00                0,00                0,00                0,00          420.000,00         -420.000,00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0104201502                0,00                0,00                0,00                0,00           89.000,00          -89.000,00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0104201503                0,00                0,00                0,00                0,00          170.000,00         -170.000,00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0104201505                0,00                0,00                0,00          200.000,00          710.000,00         -510.000,00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0104201506                0,00                0,00                0,00                0,00                0,00                0,00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0104201508                0,00                0,00                0,00                0,00          475.000,00         -475.000,00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0104201510                0,00                0,00                0,00                0,00          662.000,00         -662.000,00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0104201511          100.000,00          100.000,00                0,00          150.000,00          475.000,00         -325.000,00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0104201512          120.000,00          120.000,00                0,00                0,00        1.072.000,00       -1.072.000,00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0104201513                0,00                0,00                0,00                0,00           50.000,00          -50.000,00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0104201514                0,00                0,00                0,00                0,00          195.000,00         -195.000,00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0104201515                0,00                0,00                0,00                0,00           50.000,00          -50.000,00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0104201517                0,00                0,00                0,00                0,00          565.000,00         -565.000,00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0104201519                0,00                0,00                0,00                0,00           60.000,00          -60.000,00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0104201520                0,00                0,00                0,00                0,00        1.090.000,00       -1.090.000,00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0104201521                0,00                0,00                0,00                0,00          495.000,00         -495.000,00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0104201522                0,00                0,00                0,00           93.300,00          388.300,00         -295.000,00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0104201523                0,00                0,00                0,00                0,00          289.000,00         -289.000,00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0223001904            7.482,11            7.482,11                0,00                0,00                0,00                0,00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0225002124              460,56              444,35               16,21                0,00                0,00                0,00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0225002293          318.537,43          295.900,43           22.637,00                0,00                0,00                0,00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0225002375           59.523,38            2.425,09           57.098,29                0,00                0,00                0,00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0225002497          601.686,08          601.686,08                0,00                0,00          487.387,13         -487.387,13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0225002570          255.984,50          238.099,25           17.885,25                0,00          198.163,00         -198.163,00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0225002682                0,00                0,00                0,00                0,00          241.000,00         -241.000,00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0226000000           14.400,00           14.400,00                0,00                0,00                0,00                0,00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-----------------------------------------------------------------------------------------------------------------------------------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T O T A L         3.140.107,05        3.140.107,05                0,00        8.511.572,07        8.501.572,07           10.000,00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8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-----------------------------------------------------------------------------------------------------------------------------------</a:t>
            </a:r>
            <a:br>
              <a:rPr lang="pt-BR" sz="800" dirty="0" smtClean="0">
                <a:latin typeface="Courier New" pitchFamily="49" charset="0"/>
                <a:cs typeface="Courier New" pitchFamily="49" charset="0"/>
              </a:rPr>
            </a:br>
            <a:endParaRPr lang="pt-BR" sz="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071670" y="1000108"/>
            <a:ext cx="571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&gt;RELDIPSREC, Opção 4, 1ª parte</a:t>
            </a:r>
            <a:endParaRPr lang="pt-BR" sz="3200" b="1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RELATÓRIOS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GERENCIAIS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928794" y="1428736"/>
            <a:ext cx="571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&gt;RELDIPSREC, Opção 4, 2ª parte</a:t>
            </a:r>
            <a:endParaRPr lang="pt-BR" sz="3200" b="1" dirty="0"/>
          </a:p>
        </p:txBody>
      </p:sp>
      <p:sp>
        <p:nvSpPr>
          <p:cNvPr id="11" name="Retângulo 10"/>
          <p:cNvSpPr/>
          <p:nvPr/>
        </p:nvSpPr>
        <p:spPr>
          <a:xfrm>
            <a:off x="0" y="2214554"/>
            <a:ext cx="9144000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DIFERENC---------------------------------------------------------------------------------------------------------------------------------------------------------------------------------------------------------------------------------------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    FONTE           LIQUIDACAO             PASSIVO              DDR               </a:t>
            </a:r>
            <a:r>
              <a:rPr lang="pt-BR" sz="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DIFERENCA</a:t>
            </a: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            PASSIVO              DDR A           </a:t>
            </a:r>
            <a:r>
              <a:rPr lang="pt-BR" sz="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DIFERENCA</a:t>
            </a: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          PASSIVO          DDR ENTRADAS           </a:t>
            </a:r>
            <a:r>
              <a:rPr lang="pt-BR" sz="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DIFERENCA</a:t>
            </a:r>
            <a:br>
              <a:rPr lang="pt-BR" sz="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                   ORCAMENTARIA          LIQUIDACAO          </a:t>
            </a:r>
            <a:r>
              <a:rPr lang="pt-BR" sz="500" dirty="0" err="1" smtClean="0">
                <a:latin typeface="Courier New" pitchFamily="49" charset="0"/>
                <a:cs typeface="Courier New" pitchFamily="49" charset="0"/>
              </a:rPr>
              <a:t>LIQUIDACAO</a:t>
            </a: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             (H-I)             RET/CONS            </a:t>
            </a:r>
            <a:r>
              <a:rPr lang="pt-BR" sz="500" dirty="0" err="1" smtClean="0">
                <a:latin typeface="Courier New" pitchFamily="49" charset="0"/>
                <a:cs typeface="Courier New" pitchFamily="49" charset="0"/>
              </a:rPr>
              <a:t>CONS</a:t>
            </a: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/RET              (K-L)              (G(H+K))       COMPENSATORIO      COMPENSATORIAS            </a:t>
            </a:r>
            <a:r>
              <a:rPr lang="pt-BR" sz="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(O-P)</a:t>
            </a: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                       (G)                   (H)                (I)                  (J)                 (K)                (L)                  (M)                 (N)               (O)                 (P)                  (Q)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0000000000        3.108.882,61                0,00                0,00                0,00                0,00                0,00                0,00        3.108.882,61                0,00                0,00                0,00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0100666666            9.982,44           16.718,23           17.090,44             -372,21                0,00                0,00                0,00           -6.735,79              451,79              451,79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0100666998                0,00                0,00                0,00                0,00                0,00                0,00                0,00                0,00                0,00                0,00                0,00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0100777777        2.720.343,22        1.979.537,73        1.975.150,78            4.386,95        1.051.311,10        1.031.012,17           20.298,93         -310.505,61            2.383,93            2.383,93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0100888888              343,22          399.230,00          398.857,79              372,21                0,00                0,00                0,00         -398.886,78              217,62              217,62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0104000001                0,00           36.000,00           36.000,00                0,00                0,00                0,00                0,00          -36.000,00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0104000012                0,00          180.000,00          180.000,00                0,00                0,00                0,00                0,00         -180.000,00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0104000021                0,00            5.000,00            5.000,00                0,00                0,00                0,00                0,00           -5.000,00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0104000022                0,00            2.000,00            2.000,00                0,00                0,00                0,00                0,00           -2.000,00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0104000023                0,00           96.000,00           96.000,00                0,00                0,00                0,00                0,00          -96.000,00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0104000024                0,00           11.000,00           11.000,00                0,00                0,00                0,00                0,00          -11.000,00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0104201501                0,00                0,00                0,00                0,00                0,00                0,00                0,00                0,00                0,00                0,00                0,00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0104201502                0,00                0,00                0,00                0,00                0,00                0,00                0,00                0,00                0,00                0,00                0,00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0104201503                0,00                0,00                0,00                0,00                0,00                0,00                0,00                0,00                0,00                0,00                0,00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0104201505                0,00                0,00                0,00                0,00                0,00                0,00                0,00                0,00                0,00                0,00                0,00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0104201506                0,00          150.000,00          150.000,00                0,00                0,00                0,00                0,00         -150.000,00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0104201508                0,00                0,00                0,00                0,00                0,00                0,00                0,00                0,00                0,00                0,00                0,00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0104201510                0,00                0,00                0,00                0,00                0,00                0,00                0,00                0,00                0,00                0,00                0,00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0104201511                0,00          100.000,00          100.000,00                0,00                0,00                0,00                0,00         -100.000,00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0104201512                0,00          120.000,00          120.000,00                0,00                0,00                0,00                0,00         -120.000,00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0104201513                0,00                0,00                0,00                0,00                0,00                0,00                0,00                0,00                0,00                0,00                0,00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0104201514                0,00                0,00                0,00                0,00                0,00                0,00                0,00                0,00                0,00                0,00                0,00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0104201515                0,00                0,00                0,00                0,00                0,00                0,00                0,00                0,00                0,00                0,00                0,00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0104201517                0,00                0,00                0,00                0,00                0,00                0,00                0,00                0,00                0,00                0,00                0,00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0104201519                0,00                0,00                0,00                0,00                0,00                0,00                0,00                0,00                0,00                0,00                0,00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0104201520                0,00          100.000,00          100.000,00                0,00                0,00                0,00                0,00         -100.000,00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0104201521                0,00                0,00                0,00                0,00                0,00                0,00                0,00                0,00                0,00                0,00                0,00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0104201522                0,00                0,00                0,00                0,00                0,00                0,00                0,00                0,00                0,00                0,00                0,00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0104201523                0,00           40.000,00           40.000,00                0,00                0,00                0,00                0,00          -40.000,00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0223001904                0,00                0,00                0,00                0,00                0,00                0,00                0,00                0,00                0,00                0,00                0,00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0225002124                0,00                0,00                0,00                0,00                0,00                0,00                0,00                0,00                0,00                0,00                0,00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0225002293                0,00                0,00                0,00                0,00                0,00                0,00                0,00                0,00                0,00                0,00                0,00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0225002375                0,00                0,00                0,00                0,00                0,00                0,00                0,00                0,00                0,00                0,00                0,00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0225002497                0,00                0,00                0,00                0,00                0,00                0,00                0,00                0,00                0,00                0,00                0,00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0225002570                0,00                0,00                0,00                0,00                0,00                0,00                0,00                0,00                0,00                0,00                0,00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0225002682                0,00                0,00                0,00                0,00                0,00                0,00                0,00                0,00                0,00                0,00                0,00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0226000000                0,00                0,00                0,00                0,00                0,00                0,00                0,00                0,00                0,00                0,00                0,00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T O T A L         5.839.551,49        3.235.485,96        3.231.099,01            4.386,95        1.051.311,10        1.031.012,17           20.298,93        1.552.754,43            3.053,34            3.053,34                0,00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pt-BR" sz="5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DEMONSTRAÇÕES CONTÁBEIS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1538" y="85723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&gt;ANEXO13 – BALANÇO FINANCEIRO</a:t>
            </a:r>
            <a:endParaRPr lang="pt-BR" sz="2400" b="1" dirty="0"/>
          </a:p>
        </p:txBody>
      </p:sp>
      <p:sp>
        <p:nvSpPr>
          <p:cNvPr id="12" name="Retângulo 11"/>
          <p:cNvSpPr/>
          <p:nvPr/>
        </p:nvSpPr>
        <p:spPr>
          <a:xfrm>
            <a:off x="-17686" y="1023262"/>
            <a:ext cx="9036496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GOVERNO DO ESTADO DO TOCANTINS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BALANCO FINANCEIRO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ANEXO 13 - LEI 4.320/64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UNIDADE GESTORA: 000000 -                               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PERIODO: JANEIRO A  MARCO     DE  2016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     INGRESSOS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|    EXERCICIO ATUAL  |  EXERCICIO ANTERIOR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RECEITAS ORCAMENTARIAS (I)                                           |       61.398.724,15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ORDINARIA                                                          |                0,00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VINCULADA                                                          |       61.398.724,15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RECURSOS VINCULADOS A SAUDE                                      |       60.724.349,43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OUTRAS DESTINACOES DE RECURSOS                                   |          674.374,72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RECURSOS DE CONVENIOS COM INICIATIVA PRIVADA                   |            3.782,70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RECURSOS DE CONVENIOS COM ORGAOS FEDERAIS                      |          618.616,08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OPERACOES FINANCEIRAS NAO REEMBOLSAVEIS - EXTERNAS             |               81,46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COTA-PARTE COMPENSACAO FINANCEIRA - PETROLEO                   |              563,63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RECURSOS PROPRIOS                                              |           51.330,85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TRANSFERENCIAS FINANCEIRAS RECEBIDAS (II)                            |      240.887.740,59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TRANSFERENCIAS RECEBIDAS PARA EXECUCAO ORCAMENTARIA                |      240.887.740,59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RECEBIMENTOS EXTRAORCAMENTARIOS (III)                                |      220.585.758,17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INSCRICOES DE RESTOS A PAGAR NAO PROCESSADOS                       |       76.394.035,64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INSCRICOES DE RESTOS A PAGAR PROCESSADOS                           |      125.240.372,87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DEPOSITOS RESTITUIVEIS E VALORES VINCULADOS                        |       18.903.379,36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VALORES EM TRANSITO REALIZAVEIS A CURTO PRAZO                    |       16.978.264,17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CONSIGNACOES FUNGERP                                             |        1.846.770,08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DEPOSITOS DE TERCEIROS                                           |           62.331,35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DEPOSITOS DEVOLUCAO DE VALORES NAO RECLAMADOS                    |            9.233,26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ORDEM DE PAGAMENTO E/OU CHEQUE EM TRANSITO                       |            6.780,50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OUTROS RECEBIMENTOS EXTRAORCAMENTARIOS                             |           47.970,30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VALORES APREENDIDOS POR DECISAO JUDICIAL                         |           44.602,05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VPA A CLASSIFICAR                                                |            3.368,25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SALDO DO EXERCICIO ANTERIOR (IV)                                     |       98.360.041,62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CAIXA E EQUIVALENTE DE CAIXA                                       |       98.099.269,06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OUTROS CREDITOS E VALORES A RECEBER PROPRIOS                       |          260.772,56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TOTAL (V) = ( I + II + III + IV)                                     </a:t>
            </a:r>
            <a:r>
              <a:rPr lang="pt-BR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|      621.232.264,53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64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DEMONSTRAÇÕES CONTÁBEIS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1538" y="85723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&gt;ANEXO13 – BALANÇO FINANCEIRO</a:t>
            </a:r>
            <a:endParaRPr lang="pt-BR" sz="2400" b="1" dirty="0"/>
          </a:p>
        </p:txBody>
      </p:sp>
      <p:sp>
        <p:nvSpPr>
          <p:cNvPr id="15" name="Retângulo 14"/>
          <p:cNvSpPr/>
          <p:nvPr/>
        </p:nvSpPr>
        <p:spPr>
          <a:xfrm>
            <a:off x="92366" y="857232"/>
            <a:ext cx="894413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GOVERNO DO ESTADO DO TOCANTINS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BALANCO FINANCEIRO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ANEXO 13 - LEI 4.320/64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UNIDADE GESTORA: 000000 -                               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PERIODO: JANEIRO A  MARCO     DE  2016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5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5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     DISPENDIOS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|    EXERCICIO ATUAL  |  EXERCICIO ANTERIOR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DESPESAS ORCAMENTARIAS (VI)                                          |      469.479.891,20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ORDINARIA                                                          |                0,00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VINCULADA                                                          |      469.479.891,20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RECURSOS VINCULADOS A SAUDE                                      |      445.928.055,85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OUTRAS DESTINACOES DE RECURSOS                                   |       23.551.835,35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RECURSOS DE CONVENIOS COM ORGAOS FEDERAIS                      |        1.496.482,50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RECURSOS PROPRIOS                                              |           29.520,00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  OPERACOES DE CREDITO INTERNA EM MOEDA                          |       22.025.832,85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TRANSFERENCIAS FINANCEIRAS CONCEDIDAS (VII)                          |        1.368.973,40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TRANSFERENCIAS CONCEDIDAS PARA EXECUCAO ORCAMENTARIA               |        1.368.973,40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PAGAMENTOS EXTRAORCAMENTARIOS (VIII)                                 |       20.933.890,34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PAGAMENTOS DE RESTOS A PAGAR NAO PROCESSADOS                       |          196.505,19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PAGAMENTOS DE RESTOS A PAGAR PROCESSADOS                           |        1.482.479,77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DEPOSITOS RESTITUIVEIS E VALORES VINCULADOS                        |       19.082.293,54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VALORES EM TRANSITO REALIZAVEIS A CURTO PRAZO                    |       16.756.345,68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OUTROS DEVEDORES                                                 |              200,00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CONSIGNACOES FUNGERP                                             |        1.742.782,98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DEPOSITOS DE TERCEIROS                                           |          576.184,38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ORDEM DE PAGAMENTO E/OU CHEQUE EM TRANSITO                       |            6.780,50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OUTROS PAGAMENTOS EXTRAORCAMENTARIOS                               |          172.611,84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 VALORES APREENDIDOS POR DECISAO JUDICIAL                         |          172.611,84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SALDO PARA O EXERCICIO SEGUINTE (IX)                                 |      129.468.009,61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CAIXA E EQUIVALENTE DE CAIXA                                       |      129.158.515,05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OUTROS CREDITOS E VALORES A RECEBER PROPRIOS                       |          309.494,56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TOTAL (X) = (VI + VII + VIII + IX)                                   |      </a:t>
            </a:r>
            <a:r>
              <a:rPr lang="pt-BR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621.250.764,55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DEMONSTRAÇÕES CONTÁBEIS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00100" y="1285860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&gt;ANEXO13 – BALANÇO FINANCEIRO</a:t>
            </a:r>
            <a:endParaRPr lang="pt-BR" sz="2400" b="1" dirty="0"/>
          </a:p>
        </p:txBody>
      </p:sp>
      <p:sp>
        <p:nvSpPr>
          <p:cNvPr id="16" name="Retângulo 15"/>
          <p:cNvSpPr/>
          <p:nvPr/>
        </p:nvSpPr>
        <p:spPr>
          <a:xfrm>
            <a:off x="142844" y="2000240"/>
            <a:ext cx="87868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000000 – SECRETARIA                                                 |    EXERCICIO ATUAL  |  EXERCICIO ANTERIOR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INGRESSOS  --&gt; TOTAL (V) = ( I + II + III + IV)                      |       16.298.773,07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DISPENDIOS --&gt; TOTAL (X) = (VI + VII + VIII + IX)                    |       16.299.973,31 |                0,00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DIFERENCA                                                            |           -1.200,24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-------------------------------------------------------------------------------------------------------------------</a:t>
            </a:r>
            <a:br>
              <a:rPr lang="pt-BR" sz="1000" dirty="0" smtClean="0">
                <a:latin typeface="Courier New" pitchFamily="49" charset="0"/>
                <a:cs typeface="Courier New" pitchFamily="49" charset="0"/>
              </a:rPr>
            </a:br>
            <a:endParaRPr lang="pt-BR" sz="1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85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357290" y="0"/>
            <a:ext cx="61502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sz="1600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sz="1600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500042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DEMONSTRAÇÕES CONTÁBEIS</a:t>
            </a:r>
            <a:endParaRPr lang="pt-BR" sz="25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02692" y="962844"/>
            <a:ext cx="8908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BALANÇO FINANCEIRO – PRINCIPAIS CAUSAS DIFERENÇAS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9" y="1468468"/>
            <a:ext cx="86666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Ingresso de Recursos com contabilização apenas com a VPA. 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3148247"/>
            <a:ext cx="8666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Utilização de fonte inexistente.</a:t>
            </a:r>
          </a:p>
          <a:p>
            <a:pPr algn="just"/>
            <a:endParaRPr lang="pt-BR" sz="32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4372362"/>
            <a:ext cx="85689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Utilização incorreta de Inscrição Genérica dos Ajustes de Exercício Anterior.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7607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Cliente\Pictures\Image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82" y="6129435"/>
            <a:ext cx="579437" cy="646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liente\Pictures\Image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6" y="6208855"/>
            <a:ext cx="579120" cy="646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Cliente\Pictures\Imagem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414" y="0"/>
            <a:ext cx="2590586" cy="10527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Cliente\Pictures\Imagem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" y="33505"/>
            <a:ext cx="981375" cy="1408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479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68112" y="33505"/>
            <a:ext cx="6845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SUPERINTENDÊNCIA DE CONTROLE E CONTABILIDADE GERAL </a:t>
            </a:r>
          </a:p>
          <a:p>
            <a:pPr algn="ctr"/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DIRETORIA </a:t>
            </a:r>
            <a:r>
              <a:rPr lang="pt-BR" b="1" spc="50" dirty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</a:t>
            </a:r>
            <a:r>
              <a:rPr lang="pt-BR" b="1" spc="50" dirty="0" smtClean="0">
                <a:ln w="13500">
                  <a:solidFill>
                    <a:schemeClr val="bg1">
                      <a:lumMod val="750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ACOMPANHAMENTO, NORMAS E PROCEDIMENTOS</a:t>
            </a:r>
          </a:p>
        </p:txBody>
      </p:sp>
      <p:sp>
        <p:nvSpPr>
          <p:cNvPr id="20" name="Título 1"/>
          <p:cNvSpPr>
            <a:spLocks noGrp="1"/>
          </p:cNvSpPr>
          <p:nvPr>
            <p:ph type="ctrTitle"/>
          </p:nvPr>
        </p:nvSpPr>
        <p:spPr>
          <a:xfrm>
            <a:off x="214282" y="928670"/>
            <a:ext cx="8535892" cy="936104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t-BR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Relacionamento do Regime Orçamentário com </a:t>
            </a:r>
            <a:br>
              <a:rPr lang="pt-BR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Regime Contábil</a:t>
            </a:r>
            <a:endParaRPr lang="pt-BR" sz="3200" b="1" i="1" dirty="0">
              <a:solidFill>
                <a:schemeClr val="tx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713" y="1484784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200" dirty="0"/>
              <a:t>Apropriação da variação patrimonial diminutiva antes da </a:t>
            </a:r>
            <a:r>
              <a:rPr lang="pt-BR" sz="3200" dirty="0" smtClean="0"/>
              <a:t>liquidação</a:t>
            </a:r>
          </a:p>
          <a:p>
            <a:r>
              <a:rPr lang="pt-BR" sz="2000" dirty="0" smtClean="0"/>
              <a:t>Ex.: Registro da apropriação mensal para o 13º salário.</a:t>
            </a:r>
            <a:endParaRPr lang="pt-BR" sz="20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812713" y="3501008"/>
            <a:ext cx="8110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pt-BR" sz="3200" dirty="0"/>
              <a:t>Apropriação da variação patrimonial diminutiva simultaneamente à liquidação </a:t>
            </a:r>
            <a:endParaRPr lang="pt-BR" sz="3200" dirty="0" smtClean="0"/>
          </a:p>
          <a:p>
            <a:pPr algn="just"/>
            <a:r>
              <a:rPr lang="pt-BR" sz="2000" dirty="0" smtClean="0"/>
              <a:t>Ex.: Fornecimento de prestação de serviço de limpeza e conservação.</a:t>
            </a:r>
            <a:endParaRPr lang="pt-BR" sz="20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857224" y="4857760"/>
            <a:ext cx="74888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pt-BR" sz="3200" dirty="0"/>
              <a:t>Apropriação da variação patrimonial diminutiva após a </a:t>
            </a:r>
            <a:r>
              <a:rPr lang="pt-BR" sz="3200" dirty="0" smtClean="0"/>
              <a:t>liquidação</a:t>
            </a:r>
          </a:p>
          <a:p>
            <a:r>
              <a:rPr lang="pt-BR" sz="2000" dirty="0" smtClean="0"/>
              <a:t>Ex.: Na Aquisição de material de consumo que será estocado para uso em momento posterior.</a:t>
            </a:r>
            <a:endParaRPr lang="pt-BR" sz="3000" dirty="0"/>
          </a:p>
        </p:txBody>
      </p:sp>
    </p:spTree>
    <p:extLst>
      <p:ext uri="{BB962C8B-B14F-4D97-AF65-F5344CB8AC3E}">
        <p14:creationId xmlns="" xmlns:p14="http://schemas.microsoft.com/office/powerpoint/2010/main" val="31864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2896</TotalTime>
  <Words>6820</Words>
  <Application>Microsoft Office PowerPoint</Application>
  <PresentationFormat>Apresentação na tela (4:3)</PresentationFormat>
  <Paragraphs>1297</Paragraphs>
  <Slides>87</Slides>
  <Notes>14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87</vt:i4>
      </vt:variant>
    </vt:vector>
  </HeadingPairs>
  <TitlesOfParts>
    <vt:vector size="89" baseType="lpstr">
      <vt:lpstr>Tema do Office</vt:lpstr>
      <vt:lpstr>Document</vt:lpstr>
      <vt:lpstr>Slide 1</vt:lpstr>
      <vt:lpstr>Slide 2</vt:lpstr>
      <vt:lpstr>Despesa  de Exercício Anterior - DEA</vt:lpstr>
      <vt:lpstr>Despesa  de Exercício Anterior - DEA</vt:lpstr>
      <vt:lpstr>Despesa  de Exercício Anterior – DEA  e  Restos a Pagar Não Processados</vt:lpstr>
      <vt:lpstr>Slide 6</vt:lpstr>
      <vt:lpstr>Slide 7</vt:lpstr>
      <vt:lpstr>Relacionamento do Regime Orçamentário com o Regime Contábil</vt:lpstr>
      <vt:lpstr>Relacionamento do Regime Orçamentário com  o Regime Contábil</vt:lpstr>
      <vt:lpstr>Relação Entre Passivo Exigível e as  Etapas da Execução Orçamentária</vt:lpstr>
      <vt:lpstr>Superávit/Déficit Financeiro</vt:lpstr>
      <vt:lpstr>Slide 12</vt:lpstr>
      <vt:lpstr>Slide 13</vt:lpstr>
      <vt:lpstr>Slide 14</vt:lpstr>
      <vt:lpstr>Slide 15</vt:lpstr>
      <vt:lpstr>Contas Financeiras e Permanentes</vt:lpstr>
      <vt:lpstr>Passivos Financeiros e Permanentes</vt:lpstr>
      <vt:lpstr>Contas Financeiras e Permanentes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</dc:creator>
  <cp:lastModifiedBy>7199945</cp:lastModifiedBy>
  <cp:revision>404</cp:revision>
  <dcterms:created xsi:type="dcterms:W3CDTF">2014-11-23T15:48:27Z</dcterms:created>
  <dcterms:modified xsi:type="dcterms:W3CDTF">2016-03-17T18:04:11Z</dcterms:modified>
</cp:coreProperties>
</file>