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4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D18A8-DAD8-4B5C-B5A7-8CF6BF8AC292}" type="datetimeFigureOut">
              <a:rPr lang="pt-BR" smtClean="0"/>
              <a:t>20/02/2017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16C2F-0343-4ACC-B117-CD894A63A6F4}" type="slidenum">
              <a:rPr lang="pt-BR" smtClean="0"/>
              <a:t>‹nº›</a:t>
            </a:fld>
            <a:endParaRPr lang="pt-BR"/>
          </a:p>
        </p:txBody>
      </p:sp>
    </p:spTree>
    <p:extLst>
      <p:ext uri="{BB962C8B-B14F-4D97-AF65-F5344CB8AC3E}">
        <p14:creationId xmlns:p14="http://schemas.microsoft.com/office/powerpoint/2010/main" val="1714423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4A16C2F-0343-4ACC-B117-CD894A63A6F4}" type="slidenum">
              <a:rPr lang="pt-BR" smtClean="0"/>
              <a:t>1</a:t>
            </a:fld>
            <a:endParaRPr lang="pt-BR"/>
          </a:p>
        </p:txBody>
      </p:sp>
    </p:spTree>
    <p:extLst>
      <p:ext uri="{BB962C8B-B14F-4D97-AF65-F5344CB8AC3E}">
        <p14:creationId xmlns:p14="http://schemas.microsoft.com/office/powerpoint/2010/main" val="183445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4241846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1C6C8C9-F865-43B0-850D-8BBD5B18567C}" type="datetimeFigureOut">
              <a:rPr lang="pt-BR" smtClean="0"/>
              <a:t>20/02/2017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1207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117224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smtClean="0"/>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05480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573877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458971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477381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323666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86348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175707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59040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1C6C8C9-F865-43B0-850D-8BBD5B18567C}" type="datetimeFigureOut">
              <a:rPr lang="pt-BR" smtClean="0"/>
              <a:t>20/02/2017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56644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1C6C8C9-F865-43B0-850D-8BBD5B18567C}" type="datetimeFigureOut">
              <a:rPr lang="pt-BR" smtClean="0"/>
              <a:t>20/02/2017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4606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139113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802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Date Placeholder 4"/>
          <p:cNvSpPr>
            <a:spLocks noGrp="1"/>
          </p:cNvSpPr>
          <p:nvPr>
            <p:ph type="dt" sz="half" idx="10"/>
          </p:nvPr>
        </p:nvSpPr>
        <p:spPr/>
        <p:txBody>
          <a:bodyPr/>
          <a:lstStyle/>
          <a:p>
            <a:fld id="{E1C6C8C9-F865-43B0-850D-8BBD5B18567C}" type="datetimeFigureOut">
              <a:rPr lang="pt-BR" smtClean="0"/>
              <a:t>20/02/2017</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289380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1C6C8C9-F865-43B0-850D-8BBD5B18567C}" type="datetimeFigureOut">
              <a:rPr lang="pt-BR" smtClean="0"/>
              <a:t>20/02/2017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B11CA8-1EAA-4112-9972-449F476EB115}" type="slidenum">
              <a:rPr lang="pt-BR" smtClean="0"/>
              <a:t>‹nº›</a:t>
            </a:fld>
            <a:endParaRPr lang="pt-BR"/>
          </a:p>
        </p:txBody>
      </p:sp>
    </p:spTree>
    <p:extLst>
      <p:ext uri="{BB962C8B-B14F-4D97-AF65-F5344CB8AC3E}">
        <p14:creationId xmlns:p14="http://schemas.microsoft.com/office/powerpoint/2010/main" val="122992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1C6C8C9-F865-43B0-850D-8BBD5B18567C}" type="datetimeFigureOut">
              <a:rPr lang="pt-BR" smtClean="0"/>
              <a:t>20/02/2017</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7B11CA8-1EAA-4112-9972-449F476EB115}" type="slidenum">
              <a:rPr lang="pt-BR" smtClean="0"/>
              <a:t>‹nº›</a:t>
            </a:fld>
            <a:endParaRPr lang="pt-BR"/>
          </a:p>
        </p:txBody>
      </p:sp>
    </p:spTree>
    <p:extLst>
      <p:ext uri="{BB962C8B-B14F-4D97-AF65-F5344CB8AC3E}">
        <p14:creationId xmlns:p14="http://schemas.microsoft.com/office/powerpoint/2010/main" val="25993422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smtClean="0">
                <a:latin typeface="Arial Black" panose="020B0A04020102020204" pitchFamily="34" charset="0"/>
              </a:rPr>
              <a:t>CONSELHO ESTADUAL DE SAÚDE </a:t>
            </a:r>
            <a:br>
              <a:rPr lang="pt-BR" sz="4000" dirty="0" smtClean="0">
                <a:latin typeface="Arial Black" panose="020B0A04020102020204" pitchFamily="34" charset="0"/>
              </a:rPr>
            </a:br>
            <a:r>
              <a:rPr lang="pt-BR" sz="4000" dirty="0" smtClean="0">
                <a:latin typeface="Arial Black" panose="020B0A04020102020204" pitchFamily="34" charset="0"/>
              </a:rPr>
              <a:t>DO TOCANTINS</a:t>
            </a:r>
            <a:r>
              <a:rPr lang="pt-BR" dirty="0" smtClean="0"/>
              <a:t/>
            </a:r>
            <a:br>
              <a:rPr lang="pt-BR" dirty="0" smtClean="0"/>
            </a:br>
            <a:endParaRPr lang="pt-BR" dirty="0"/>
          </a:p>
        </p:txBody>
      </p:sp>
      <p:sp>
        <p:nvSpPr>
          <p:cNvPr id="4" name="Espaço Reservado para Conteúdo 3"/>
          <p:cNvSpPr>
            <a:spLocks noGrp="1"/>
          </p:cNvSpPr>
          <p:nvPr>
            <p:ph idx="1"/>
          </p:nvPr>
        </p:nvSpPr>
        <p:spPr/>
        <p:txBody>
          <a:bodyPr>
            <a:normAutofit/>
          </a:bodyPr>
          <a:lstStyle/>
          <a:p>
            <a:pPr marL="0" indent="0" algn="ctr">
              <a:buNone/>
            </a:pPr>
            <a:endParaRPr lang="pt-BR" dirty="0" smtClean="0"/>
          </a:p>
          <a:p>
            <a:pPr marL="0" indent="0" algn="ctr">
              <a:buNone/>
            </a:pPr>
            <a:endParaRPr lang="pt-BR" sz="3200" dirty="0">
              <a:latin typeface="Arial Black" panose="020B0A04020102020204" pitchFamily="34" charset="0"/>
            </a:endParaRPr>
          </a:p>
          <a:p>
            <a:pPr marL="0" indent="0" algn="ctr">
              <a:buNone/>
            </a:pPr>
            <a:r>
              <a:rPr lang="pt-BR" sz="3200" dirty="0" smtClean="0">
                <a:latin typeface="Arial Black" panose="020B0A04020102020204" pitchFamily="34" charset="0"/>
              </a:rPr>
              <a:t>ESTRUTURAÇÃO DOS CONSELHOS</a:t>
            </a:r>
          </a:p>
          <a:p>
            <a:pPr marL="0" indent="0" algn="ctr">
              <a:buNone/>
            </a:pPr>
            <a:endParaRPr lang="pt-BR" dirty="0">
              <a:latin typeface="Arial Black" panose="020B0A04020102020204" pitchFamily="34" charset="0"/>
            </a:endParaRPr>
          </a:p>
          <a:p>
            <a:pPr marL="0" indent="0" algn="ctr">
              <a:buNone/>
            </a:pPr>
            <a:endParaRPr lang="pt-BR" dirty="0" smtClean="0">
              <a:latin typeface="Arial Black" panose="020B0A04020102020204" pitchFamily="34" charset="0"/>
            </a:endParaRPr>
          </a:p>
          <a:p>
            <a:pPr marL="0" indent="0" algn="ctr">
              <a:buNone/>
            </a:pPr>
            <a:r>
              <a:rPr lang="pt-BR" dirty="0" smtClean="0">
                <a:latin typeface="Arial Black" panose="020B0A04020102020204" pitchFamily="34" charset="0"/>
              </a:rPr>
              <a:t>JULIANO DO VALE</a:t>
            </a:r>
          </a:p>
          <a:p>
            <a:pPr marL="0" indent="0" algn="ctr">
              <a:buNone/>
            </a:pPr>
            <a:r>
              <a:rPr lang="pt-BR" sz="1800" dirty="0" smtClean="0">
                <a:latin typeface="Arial Black" panose="020B0A04020102020204" pitchFamily="34" charset="0"/>
              </a:rPr>
              <a:t>PRESIDENTE</a:t>
            </a:r>
            <a:endParaRPr lang="pt-BR" sz="1800" dirty="0">
              <a:latin typeface="Arial Black" panose="020B0A04020102020204" pitchFamily="34" charset="0"/>
            </a:endParaRPr>
          </a:p>
        </p:txBody>
      </p:sp>
    </p:spTree>
    <p:extLst>
      <p:ext uri="{BB962C8B-B14F-4D97-AF65-F5344CB8AC3E}">
        <p14:creationId xmlns:p14="http://schemas.microsoft.com/office/powerpoint/2010/main" val="2496897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050072" y="3234652"/>
            <a:ext cx="6091860" cy="882678"/>
          </a:xfrm>
          <a:prstGeom prst="rect">
            <a:avLst/>
          </a:prstGeom>
        </p:spPr>
        <p:txBody>
          <a:bodyPr wrap="none">
            <a:spAutoFit/>
          </a:bodyPr>
          <a:lstStyle/>
          <a:p>
            <a:pPr algn="just">
              <a:lnSpc>
                <a:spcPct val="107000"/>
              </a:lnSpc>
              <a:spcAft>
                <a:spcPts val="800"/>
              </a:spcAft>
            </a:pPr>
            <a:r>
              <a:rPr lang="pt-BR" sz="4800" b="1" dirty="0" smtClean="0">
                <a:latin typeface="Arial" panose="020B0604020202020204" pitchFamily="34" charset="0"/>
                <a:ea typeface="Calibri" panose="020F0502020204030204" pitchFamily="34" charset="0"/>
                <a:cs typeface="Times New Roman" panose="02020603050405020304" pitchFamily="18" charset="0"/>
              </a:rPr>
              <a:t>MUITO OBRIGADO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982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65383" y="2599272"/>
            <a:ext cx="8276491" cy="406906"/>
          </a:xfrm>
          <a:prstGeom prst="rect">
            <a:avLst/>
          </a:prstGeom>
        </p:spPr>
        <p:txBody>
          <a:bodyPr wrap="square">
            <a:spAutoFit/>
          </a:bodyPr>
          <a:lstStyle/>
          <a:p>
            <a:pPr algn="just">
              <a:lnSpc>
                <a:spcPct val="107000"/>
              </a:lnSpc>
              <a:spcAft>
                <a:spcPts val="0"/>
              </a:spcAft>
            </a:pPr>
            <a:r>
              <a:rPr lang="pt-BR" sz="2000" b="1" dirty="0" smtClean="0">
                <a:effectLst/>
                <a:latin typeface="Arial Black" panose="020B0A04020102020204" pitchFamily="34" charset="0"/>
                <a:ea typeface="Calibri" panose="020F0502020204030204" pitchFamily="34" charset="0"/>
                <a:cs typeface="Times New Roman" panose="02020603050405020304" pitchFamily="18" charset="0"/>
              </a:rPr>
              <a:t>LEI Nº 8.142, DE 28 DE DEZEMBRO DE 1990</a:t>
            </a:r>
            <a:endParaRPr lang="pt-BR" sz="2000"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Retângulo 2"/>
          <p:cNvSpPr/>
          <p:nvPr/>
        </p:nvSpPr>
        <p:spPr>
          <a:xfrm>
            <a:off x="1465383" y="3157082"/>
            <a:ext cx="8440615" cy="923330"/>
          </a:xfrm>
          <a:prstGeom prst="rect">
            <a:avLst/>
          </a:prstGeom>
        </p:spPr>
        <p:txBody>
          <a:bodyPr wrap="square">
            <a:spAutoFit/>
          </a:bodyPr>
          <a:lstStyle/>
          <a:p>
            <a:r>
              <a:rPr lang="pt-BR" dirty="0" smtClean="0">
                <a:effectLst/>
                <a:latin typeface="Arial" panose="020B0604020202020204" pitchFamily="34" charset="0"/>
                <a:ea typeface="Calibri" panose="020F0502020204030204" pitchFamily="34" charset="0"/>
              </a:rPr>
              <a:t>Dispõe sobre a participação da comunidade na gestão do Sistema Único de Saúde (SUS} e sobre as transferências intergovernamentais de recursos financeiros na área da saúde</a:t>
            </a:r>
            <a:endParaRPr lang="pt-BR" dirty="0"/>
          </a:p>
        </p:txBody>
      </p:sp>
      <p:sp>
        <p:nvSpPr>
          <p:cNvPr id="4" name="Retângulo 3"/>
          <p:cNvSpPr/>
          <p:nvPr/>
        </p:nvSpPr>
        <p:spPr>
          <a:xfrm>
            <a:off x="1465383" y="446737"/>
            <a:ext cx="7807571" cy="421654"/>
          </a:xfrm>
          <a:prstGeom prst="rect">
            <a:avLst/>
          </a:prstGeom>
        </p:spPr>
        <p:txBody>
          <a:bodyPr wrap="square">
            <a:spAutoFit/>
          </a:bodyPr>
          <a:lstStyle/>
          <a:p>
            <a:pPr algn="just">
              <a:lnSpc>
                <a:spcPct val="107000"/>
              </a:lnSpc>
              <a:spcAft>
                <a:spcPts val="0"/>
              </a:spcAft>
            </a:pPr>
            <a:r>
              <a:rPr lang="pt-BR" sz="2000" dirty="0" smtClean="0">
                <a:effectLst/>
                <a:latin typeface="Arial Black" panose="020B0A04020102020204" pitchFamily="34" charset="0"/>
                <a:ea typeface="Calibri" panose="020F0502020204030204" pitchFamily="34" charset="0"/>
                <a:cs typeface="Times New Roman" panose="02020603050405020304" pitchFamily="18" charset="0"/>
              </a:rPr>
              <a:t>Lei n° 8.080, de 19 de</a:t>
            </a:r>
            <a:r>
              <a:rPr lang="pt-BR" sz="2000" dirty="0">
                <a:latin typeface="Arial Black" panose="020B0A04020102020204" pitchFamily="34" charset="0"/>
                <a:ea typeface="Calibri" panose="020F0502020204030204" pitchFamily="34" charset="0"/>
                <a:cs typeface="Times New Roman" panose="02020603050405020304" pitchFamily="18" charset="0"/>
              </a:rPr>
              <a:t> </a:t>
            </a:r>
            <a:r>
              <a:rPr lang="pt-BR" sz="2000" dirty="0" smtClean="0">
                <a:effectLst/>
                <a:latin typeface="Arial Black" panose="020B0A04020102020204" pitchFamily="34" charset="0"/>
                <a:ea typeface="Calibri" panose="020F0502020204030204" pitchFamily="34" charset="0"/>
              </a:rPr>
              <a:t>setembro de 1990</a:t>
            </a:r>
            <a:endParaRPr lang="pt-BR" sz="2000" dirty="0">
              <a:latin typeface="Arial Black" panose="020B0A04020102020204" pitchFamily="34" charset="0"/>
            </a:endParaRPr>
          </a:p>
        </p:txBody>
      </p:sp>
      <p:sp>
        <p:nvSpPr>
          <p:cNvPr id="5" name="Retângulo 4"/>
          <p:cNvSpPr/>
          <p:nvPr/>
        </p:nvSpPr>
        <p:spPr>
          <a:xfrm>
            <a:off x="1465383" y="1025123"/>
            <a:ext cx="7924802" cy="1574149"/>
          </a:xfrm>
          <a:prstGeom prst="rect">
            <a:avLst/>
          </a:prstGeom>
        </p:spPr>
        <p:txBody>
          <a:bodyPr wrap="square">
            <a:spAutoFit/>
          </a:bodyPr>
          <a:lstStyle/>
          <a:p>
            <a:pPr algn="just">
              <a:lnSpc>
                <a:spcPct val="107000"/>
              </a:lnSpc>
              <a:spcAft>
                <a:spcPts val="0"/>
              </a:spcAft>
            </a:pPr>
            <a:r>
              <a:rPr lang="pt-BR" dirty="0" smtClean="0">
                <a:latin typeface="Arial" panose="020B0604020202020204" pitchFamily="34" charset="0"/>
                <a:ea typeface="Calibri" panose="020F0502020204030204" pitchFamily="34" charset="0"/>
                <a:cs typeface="Times New Roman" panose="02020603050405020304" pitchFamily="18" charset="0"/>
              </a:rPr>
              <a:t>Cria o </a:t>
            </a:r>
            <a:r>
              <a:rPr lang="pt-BR" dirty="0" smtClean="0">
                <a:effectLst/>
                <a:latin typeface="Arial" panose="020B0604020202020204" pitchFamily="34" charset="0"/>
                <a:ea typeface="Calibri" panose="020F0502020204030204" pitchFamily="34" charset="0"/>
                <a:cs typeface="Times New Roman" panose="02020603050405020304" pitchFamily="18" charset="0"/>
              </a:rPr>
              <a:t>Sistema Único de Saúde (SUS), que contará, </a:t>
            </a:r>
            <a:r>
              <a:rPr lang="pt-BR" b="1" dirty="0" smtClean="0">
                <a:effectLst/>
                <a:latin typeface="Arial" panose="020B0604020202020204" pitchFamily="34" charset="0"/>
                <a:ea typeface="Calibri" panose="020F0502020204030204" pitchFamily="34" charset="0"/>
                <a:cs typeface="Times New Roman" panose="02020603050405020304" pitchFamily="18" charset="0"/>
              </a:rPr>
              <a:t>em cada esfera de governo</a:t>
            </a:r>
            <a:r>
              <a:rPr lang="pt-BR" dirty="0" smtClean="0">
                <a:effectLst/>
                <a:latin typeface="Arial" panose="020B0604020202020204" pitchFamily="34" charset="0"/>
                <a:ea typeface="Calibri" panose="020F0502020204030204" pitchFamily="34" charset="0"/>
                <a:cs typeface="Times New Roman" panose="02020603050405020304" pitchFamily="18" charset="0"/>
              </a:rPr>
              <a:t>, sem prejuízo das funções do Poder Legislativo, com as seguintes instâncias colegiadas:</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 </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II - o Conselho de Saúde.</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931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6769" y="351032"/>
            <a:ext cx="6096000" cy="5624553"/>
          </a:xfrm>
          <a:prstGeom prst="rect">
            <a:avLst/>
          </a:prstGeom>
        </p:spPr>
        <p:txBody>
          <a:bodyPr>
            <a:spAutoFit/>
          </a:bodyPr>
          <a:lstStyle/>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CONSELHO ESTADUAL DE SAÚDE</a:t>
            </a: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LEI Nº 350, DE 24 DE DEZEMBRO DE 1991.</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Cria o Conselho Estadual de Saúde.</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Alterada pelas Leis:</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Lei nº 1.663, de 22 de fevereiro de 2006;</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Lei nº 2.292, de 11 de fevereiro de 2010;</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Lei nº 2.733, de 04 de julho de 2013.</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 </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Temos 28 (vinte e oito Membros Titulares), 28 (vinte e oito Membros Suplentes)</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14 Usuários;</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07 </a:t>
            </a:r>
            <a:r>
              <a:rPr lang="pt-BR" dirty="0" err="1" smtClean="0">
                <a:effectLst/>
                <a:latin typeface="Arial" panose="020B0604020202020204" pitchFamily="34" charset="0"/>
                <a:ea typeface="Calibri" panose="020F0502020204030204" pitchFamily="34" charset="0"/>
                <a:cs typeface="Times New Roman" panose="02020603050405020304" pitchFamily="18" charset="0"/>
              </a:rPr>
              <a:t>Trabalhadoesr</a:t>
            </a:r>
            <a:r>
              <a:rPr lang="pt-BR" dirty="0" smtClean="0">
                <a:effectLst/>
                <a:latin typeface="Arial" panose="020B0604020202020204" pitchFamily="34" charset="0"/>
                <a:ea typeface="Calibri" panose="020F0502020204030204" pitchFamily="34" charset="0"/>
                <a:cs typeface="Times New Roman" panose="02020603050405020304" pitchFamily="18" charset="0"/>
              </a:rPr>
              <a:t>;</a:t>
            </a: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07 Governo e Prestadores de Serviços.</a:t>
            </a:r>
          </a:p>
          <a:p>
            <a:pPr algn="just">
              <a:lnSpc>
                <a:spcPct val="107000"/>
              </a:lnSpc>
              <a:spcAft>
                <a:spcPts val="0"/>
              </a:spcAft>
            </a:pPr>
            <a:endParaRPr lang="pt-BR" sz="1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pt-BR" sz="16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pt-BR" dirty="0" smtClean="0">
                <a:latin typeface="Arial" panose="020B0604020202020204" pitchFamily="34" charset="0"/>
                <a:ea typeface="Calibri" panose="020F0502020204030204" pitchFamily="34" charset="0"/>
                <a:cs typeface="Arial" panose="020B0604020202020204" pitchFamily="34" charset="0"/>
              </a:rPr>
              <a:t>DEVEM SER DISTRIBUIDAS DE FORMA PARITÁRIA</a:t>
            </a:r>
            <a:endParaRPr lang="pt-BR"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656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33046" y="520444"/>
            <a:ext cx="9249508" cy="4967707"/>
          </a:xfrm>
          <a:prstGeom prst="rect">
            <a:avLst/>
          </a:prstGeom>
        </p:spPr>
        <p:txBody>
          <a:bodyPr wrap="square">
            <a:spAutoFit/>
          </a:bodyPr>
          <a:lstStyle/>
          <a:p>
            <a:pPr algn="just">
              <a:spcAft>
                <a:spcPts val="0"/>
              </a:spcAft>
            </a:pPr>
            <a:r>
              <a:rPr lang="pt-BR" b="1" dirty="0" smtClean="0">
                <a:effectLst/>
                <a:latin typeface="Arial" panose="020B0604020202020204" pitchFamily="34" charset="0"/>
                <a:ea typeface="Times New Roman" panose="02020603050405020304" pitchFamily="18" charset="0"/>
              </a:rPr>
              <a:t>REGIMENTO INTERNO CONSELHO ESTADUAL DE SAÚDE DO TOCANTINS</a:t>
            </a:r>
          </a:p>
          <a:p>
            <a:pPr algn="just">
              <a:spcAft>
                <a:spcPts val="0"/>
              </a:spcAft>
            </a:pPr>
            <a:endParaRPr lang="pt-BR" dirty="0" smtClean="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Aprovado na 37ª Reunião Extraordinária do Conselho Estadual de Saúde em 26/05/2011</a:t>
            </a:r>
          </a:p>
          <a:p>
            <a:pPr algn="just">
              <a:lnSpc>
                <a:spcPct val="107000"/>
              </a:lnSpc>
              <a:spcAft>
                <a:spcPts val="800"/>
              </a:spcAft>
            </a:pP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b="1" dirty="0" smtClean="0">
                <a:effectLst/>
                <a:latin typeface="Arial" panose="020B0604020202020204" pitchFamily="34" charset="0"/>
                <a:ea typeface="Calibri" panose="020F0502020204030204" pitchFamily="34" charset="0"/>
                <a:cs typeface="Times New Roman" panose="02020603050405020304" pitchFamily="18" charset="0"/>
              </a:rPr>
              <a:t>Art. 1°.</a:t>
            </a:r>
            <a:r>
              <a:rPr lang="pt-BR" dirty="0" smtClean="0">
                <a:effectLst/>
                <a:latin typeface="Arial" panose="020B0604020202020204" pitchFamily="34" charset="0"/>
                <a:ea typeface="Calibri" panose="020F0502020204030204" pitchFamily="34" charset="0"/>
                <a:cs typeface="Times New Roman" panose="02020603050405020304" pitchFamily="18" charset="0"/>
              </a:rPr>
              <a:t> O Conselho Estadual de Saúde do Tocantins-CES/TO criado pela Lei 350, de 24 de dezembro de 1991, reestruturado pela Lei nº 1.663, de 22 de fevereiro de 2006, alterada pela Lei nº 2.292, de 11 de fevereiro de 2010, e com base nas disposições contidas nas Leis nº. 8.080, de 19 de setembro de 1.990 e 8.142, de 28 de dezembro de 1.990 e Lei nº 429, de 28 de julho de 1.992, é órgão de instância colegiada, de natureza permanente, com finalidades propositivas, deliberativas, normativas, consultivas e fiscalizadoras, sobre a execução da política de saúde estabelecida para o Estado, inclusive em seus aspectos econômicos e financeiros, nas estratégias e na promoção do processo de controle social em toda a sua amplitude, no âmbito dos setores públicos e privados, estabelecidos para o Estado e sobre a direção do Sistema Único de Saúde, o Plano Estadual de Saúde e o Fundo Estadual de Saúde.</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857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48860" y="963989"/>
            <a:ext cx="8370277" cy="3938322"/>
          </a:xfrm>
          <a:prstGeom prst="rect">
            <a:avLst/>
          </a:prstGeom>
        </p:spPr>
        <p:txBody>
          <a:bodyPr wrap="square">
            <a:spAutoFit/>
          </a:bodyPr>
          <a:lstStyle/>
          <a:p>
            <a:pPr algn="just">
              <a:lnSpc>
                <a:spcPct val="107000"/>
              </a:lnSpc>
              <a:spcAft>
                <a:spcPts val="800"/>
              </a:spcAft>
            </a:pPr>
            <a:r>
              <a:rPr lang="pt-BR" sz="2400" b="1" dirty="0" smtClean="0">
                <a:effectLst/>
                <a:latin typeface="Arial" panose="020B0604020202020204" pitchFamily="34" charset="0"/>
                <a:ea typeface="Calibri" panose="020F0502020204030204" pitchFamily="34" charset="0"/>
                <a:cs typeface="Arial" panose="020B0604020202020204" pitchFamily="34" charset="0"/>
              </a:rPr>
              <a:t>DA ESTRUTURA E FUNCIONAMENTO DOS ÓRGÃOS</a:t>
            </a:r>
          </a:p>
          <a:p>
            <a:pPr algn="just">
              <a:lnSpc>
                <a:spcPct val="107000"/>
              </a:lnSpc>
              <a:spcAft>
                <a:spcPts val="800"/>
              </a:spcAft>
            </a:pPr>
            <a:endParaRPr lang="pt-BR"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400" dirty="0" smtClean="0">
                <a:effectLst/>
                <a:latin typeface="Arial" panose="020B0604020202020204" pitchFamily="34" charset="0"/>
                <a:ea typeface="TTE18FA330t00"/>
                <a:cs typeface="Arial" panose="020B0604020202020204" pitchFamily="34" charset="0"/>
              </a:rPr>
              <a:t>O CES/TO tem a seguinte organização:</a:t>
            </a:r>
            <a:endParaRPr lang="pt-BR"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pt-BR" sz="2400" dirty="0" smtClean="0">
                <a:effectLst/>
                <a:latin typeface="Arial" panose="020B0604020202020204" pitchFamily="34" charset="0"/>
                <a:ea typeface="TTE18FA330t00"/>
                <a:cs typeface="Arial" panose="020B0604020202020204" pitchFamily="34" charset="0"/>
              </a:rPr>
              <a:t>I - Plenário;</a:t>
            </a:r>
            <a:endParaRPr lang="pt-BR"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pt-BR" sz="2400" dirty="0" smtClean="0">
                <a:effectLst/>
                <a:latin typeface="Arial" panose="020B0604020202020204" pitchFamily="34" charset="0"/>
                <a:ea typeface="TTE18FA330t00"/>
                <a:cs typeface="Arial" panose="020B0604020202020204" pitchFamily="34" charset="0"/>
              </a:rPr>
              <a:t>II - Mesa Diretora;</a:t>
            </a:r>
            <a:endParaRPr lang="pt-BR"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pt-BR" sz="2400" dirty="0" smtClean="0">
                <a:effectLst/>
                <a:latin typeface="Arial" panose="020B0604020202020204" pitchFamily="34" charset="0"/>
                <a:ea typeface="TTE18FA330t00"/>
                <a:cs typeface="Arial" panose="020B0604020202020204" pitchFamily="34" charset="0"/>
              </a:rPr>
              <a:t>III - Comissões;</a:t>
            </a:r>
            <a:endParaRPr lang="pt-BR" sz="2400" dirty="0" smtClean="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pt-BR" sz="2400" dirty="0" smtClean="0">
                <a:effectLst/>
                <a:latin typeface="Arial" panose="020B0604020202020204" pitchFamily="34" charset="0"/>
                <a:ea typeface="TTE18FA330t00"/>
                <a:cs typeface="Arial" panose="020B0604020202020204" pitchFamily="34" charset="0"/>
              </a:rPr>
              <a:t>IV - Secretaria Executiva.</a:t>
            </a:r>
            <a:endParaRPr lang="pt-B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031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95754" y="744095"/>
            <a:ext cx="8639908" cy="5354864"/>
          </a:xfrm>
          <a:prstGeom prst="rect">
            <a:avLst/>
          </a:prstGeom>
        </p:spPr>
        <p:txBody>
          <a:bodyPr wrap="square">
            <a:spAutoFit/>
          </a:bodyPr>
          <a:lstStyle/>
          <a:p>
            <a:pPr algn="just">
              <a:lnSpc>
                <a:spcPct val="107000"/>
              </a:lnSpc>
              <a:spcAft>
                <a:spcPts val="800"/>
              </a:spcAft>
            </a:pPr>
            <a:r>
              <a:rPr lang="pt-BR" sz="2400" b="1" dirty="0" smtClean="0">
                <a:effectLst/>
                <a:latin typeface="Arial" panose="020B0604020202020204" pitchFamily="34" charset="0"/>
                <a:ea typeface="Calibri" panose="020F0502020204030204" pitchFamily="34" charset="0"/>
                <a:cs typeface="Arial" panose="020B0604020202020204" pitchFamily="34" charset="0"/>
              </a:rPr>
              <a:t>Ao Plenário do Conselho Estadual de Saúde compete</a:t>
            </a:r>
          </a:p>
          <a:p>
            <a:pPr algn="just">
              <a:lnSpc>
                <a:spcPct val="107000"/>
              </a:lnSpc>
              <a:spcAft>
                <a:spcPts val="800"/>
              </a:spcAft>
            </a:pPr>
            <a:endParaRPr lang="pt-BR" sz="2400" dirty="0" smtClean="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-Definir prioridades, métodos e estratégias para a formação e educação permanente dos trabalhadores, gestores, prestadores de serviços e usuários do SUS.</a:t>
            </a:r>
          </a:p>
          <a:p>
            <a:pPr algn="just">
              <a:lnSpc>
                <a:spcPct val="107000"/>
              </a:lnSpc>
              <a:spcAft>
                <a:spcPts val="800"/>
              </a:spcAft>
            </a:pP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-Aprovar as propostas do plano plurianual-(PPA) e da Lei de Diretrizes Orçamentárias- (LDO), da saúde, após análise anual dos Planos de Metas, compatibilizando-a com os Planos de Metas previamente aprovados, observando o principio do processo de planejamento e orçamento ascendente.</a:t>
            </a:r>
          </a:p>
          <a:p>
            <a:pPr algn="just">
              <a:lnSpc>
                <a:spcPct val="107000"/>
              </a:lnSpc>
              <a:spcAft>
                <a:spcPts val="800"/>
              </a:spcAft>
            </a:pPr>
            <a:endParaRPr lang="pt-B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dirty="0" smtClean="0">
                <a:effectLst/>
                <a:latin typeface="Arial" panose="020B0604020202020204" pitchFamily="34" charset="0"/>
                <a:ea typeface="Calibri" panose="020F0502020204030204" pitchFamily="34" charset="0"/>
                <a:cs typeface="Times New Roman" panose="02020603050405020304" pitchFamily="18" charset="0"/>
              </a:rPr>
              <a:t>-Aprovar e monitorar os Instrumentos de Gestão da Secretaria de Estado da Saúde – Plano Estadual de Saúde(PES), Programação Anual de Saúde(PAS) e Relatório Anual de Gestão(RAG).</a:t>
            </a:r>
          </a:p>
          <a:p>
            <a:pPr algn="just">
              <a:lnSpc>
                <a:spcPct val="107000"/>
              </a:lnSpc>
              <a:spcAft>
                <a:spcPts val="800"/>
              </a:spcAft>
            </a:pPr>
            <a:r>
              <a:rPr lang="pt-BR" sz="1600" dirty="0" smtClean="0">
                <a:latin typeface="Arial" panose="020B0604020202020204" pitchFamily="34" charset="0"/>
                <a:ea typeface="Calibri" panose="020F0502020204030204" pitchFamily="34" charset="0"/>
                <a:cs typeface="Times New Roman" panose="02020603050405020304" pitchFamily="18" charset="0"/>
              </a:rPr>
              <a:t>...</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80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3784" y="2520463"/>
            <a:ext cx="11664461" cy="1200329"/>
          </a:xfrm>
          <a:prstGeom prst="rect">
            <a:avLst/>
          </a:prstGeom>
        </p:spPr>
        <p:txBody>
          <a:bodyPr wrap="square">
            <a:spAutoFit/>
          </a:bodyPr>
          <a:lstStyle/>
          <a:p>
            <a:pPr algn="ctr"/>
            <a:r>
              <a:rPr lang="pt-BR" sz="3600" dirty="0" smtClean="0">
                <a:effectLst/>
                <a:latin typeface="Arial" panose="020B0604020202020204" pitchFamily="34" charset="0"/>
                <a:ea typeface="Calibri" panose="020F0502020204030204" pitchFamily="34" charset="0"/>
              </a:rPr>
              <a:t>Decidir sobre impasses ocorridos nos Conselhos Municipais de Saúde, na condição de instancia recursal</a:t>
            </a:r>
            <a:endParaRPr lang="pt-BR" sz="3600" dirty="0"/>
          </a:p>
        </p:txBody>
      </p:sp>
    </p:spTree>
    <p:extLst>
      <p:ext uri="{BB962C8B-B14F-4D97-AF65-F5344CB8AC3E}">
        <p14:creationId xmlns:p14="http://schemas.microsoft.com/office/powerpoint/2010/main" val="2278345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32338" y="1887430"/>
            <a:ext cx="10421815" cy="3056286"/>
          </a:xfrm>
          <a:prstGeom prst="rect">
            <a:avLst/>
          </a:prstGeom>
        </p:spPr>
        <p:txBody>
          <a:bodyPr wrap="square">
            <a:spAutoFit/>
          </a:bodyPr>
          <a:lstStyle/>
          <a:p>
            <a:pPr algn="ctr">
              <a:lnSpc>
                <a:spcPct val="107000"/>
              </a:lnSpc>
              <a:spcAft>
                <a:spcPts val="800"/>
              </a:spcAft>
            </a:pPr>
            <a:r>
              <a:rPr lang="pt-BR" sz="3600" dirty="0" smtClean="0">
                <a:effectLst/>
                <a:latin typeface="Arial" panose="020B0604020202020204" pitchFamily="34" charset="0"/>
                <a:ea typeface="Calibri" panose="020F0502020204030204" pitchFamily="34" charset="0"/>
                <a:cs typeface="Times New Roman" panose="02020603050405020304" pitchFamily="18" charset="0"/>
              </a:rPr>
              <a:t>Aprovar representação junto ao Ministério Público quando as competências e decisões do CES forem desrespeitadas e ou ocorrer lesão ou ameaça de lesão á saúde publica, por maioria simples de votos.</a:t>
            </a:r>
            <a:endParaRPr lang="pt-BR"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8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855784" y="738555"/>
            <a:ext cx="9483970" cy="4857099"/>
          </a:xfrm>
          <a:prstGeom prst="rect">
            <a:avLst/>
          </a:prstGeom>
        </p:spPr>
        <p:txBody>
          <a:bodyPr wrap="square">
            <a:spAutoFit/>
          </a:bodyPr>
          <a:lstStyle/>
          <a:p>
            <a:pPr algn="just">
              <a:lnSpc>
                <a:spcPct val="107000"/>
              </a:lnSpc>
              <a:spcAft>
                <a:spcPts val="800"/>
              </a:spcAft>
            </a:pPr>
            <a:r>
              <a:rPr lang="pt-BR" sz="2800" b="1" dirty="0" smtClean="0">
                <a:effectLst/>
                <a:latin typeface="Arial" panose="020B0604020202020204" pitchFamily="34" charset="0"/>
                <a:ea typeface="Calibri" panose="020F0502020204030204" pitchFamily="34" charset="0"/>
                <a:cs typeface="Times New Roman" panose="02020603050405020304" pitchFamily="18" charset="0"/>
              </a:rPr>
              <a:t>Bom relacionamento com a secretaria de saúde.</a:t>
            </a:r>
          </a:p>
          <a:p>
            <a:pPr algn="just">
              <a:lnSpc>
                <a:spcPct val="107000"/>
              </a:lnSpc>
              <a:spcAft>
                <a:spcPts val="800"/>
              </a:spcAft>
            </a:pPr>
            <a:endParaRPr lang="pt-BR" sz="28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800" b="1" dirty="0" smtClean="0">
                <a:latin typeface="Arial" panose="020B0604020202020204" pitchFamily="34" charset="0"/>
                <a:ea typeface="Calibri" panose="020F0502020204030204" pitchFamily="34" charset="0"/>
                <a:cs typeface="Arial" panose="020B0604020202020204" pitchFamily="34" charset="0"/>
              </a:rPr>
              <a:t>Participação efetiva dos Conselheiros e Entidades.</a:t>
            </a:r>
          </a:p>
          <a:p>
            <a:pPr algn="just">
              <a:lnSpc>
                <a:spcPct val="107000"/>
              </a:lnSpc>
              <a:spcAft>
                <a:spcPts val="800"/>
              </a:spcAft>
            </a:pPr>
            <a:endParaRPr lang="pt-BR" sz="28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800" b="1" dirty="0" smtClean="0">
                <a:latin typeface="Arial" panose="020B0604020202020204" pitchFamily="34" charset="0"/>
                <a:ea typeface="Calibri" panose="020F0502020204030204" pitchFamily="34" charset="0"/>
                <a:cs typeface="Arial" panose="020B0604020202020204" pitchFamily="34" charset="0"/>
              </a:rPr>
              <a:t>Representatividade da sociedade no conselho  municipal, o efetivo controle social.</a:t>
            </a:r>
          </a:p>
          <a:p>
            <a:pPr algn="just">
              <a:lnSpc>
                <a:spcPct val="107000"/>
              </a:lnSpc>
              <a:spcAft>
                <a:spcPts val="800"/>
              </a:spcAft>
            </a:pPr>
            <a:endParaRPr lang="pt-BR" sz="2800" b="1"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pt-BR" sz="2800" b="1" dirty="0" smtClean="0">
                <a:latin typeface="Arial" panose="020B0604020202020204" pitchFamily="34" charset="0"/>
                <a:ea typeface="Calibri" panose="020F0502020204030204" pitchFamily="34" charset="0"/>
                <a:cs typeface="Arial" panose="020B0604020202020204" pitchFamily="34" charset="0"/>
              </a:rPr>
              <a:t>Integração/parceria com o Conselho Estadual de Saúde.</a:t>
            </a:r>
            <a:endParaRPr lang="pt-BR" sz="2800" b="1"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713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38</TotalTime>
  <Words>530</Words>
  <Application>Microsoft Office PowerPoint</Application>
  <PresentationFormat>Widescreen</PresentationFormat>
  <Paragraphs>63</Paragraphs>
  <Slides>10</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10</vt:i4>
      </vt:variant>
    </vt:vector>
  </HeadingPairs>
  <TitlesOfParts>
    <vt:vector size="18" baseType="lpstr">
      <vt:lpstr>Arial</vt:lpstr>
      <vt:lpstr>Arial Black</vt:lpstr>
      <vt:lpstr>Calibri</vt:lpstr>
      <vt:lpstr>Century Gothic</vt:lpstr>
      <vt:lpstr>Times New Roman</vt:lpstr>
      <vt:lpstr>TTE18FA330t00</vt:lpstr>
      <vt:lpstr>Wingdings 3</vt:lpstr>
      <vt:lpstr>Íon</vt:lpstr>
      <vt:lpstr>CONSELHO ESTADUAL DE SAÚDE  DO TOCANTINS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CONSELHO ESTADUAL DE SAÚDE  DO TOCANTINS </dc:title>
  <dc:creator>adm</dc:creator>
  <cp:lastModifiedBy>adm</cp:lastModifiedBy>
  <cp:revision>5</cp:revision>
  <dcterms:created xsi:type="dcterms:W3CDTF">2017-02-20T19:47:41Z</dcterms:created>
  <dcterms:modified xsi:type="dcterms:W3CDTF">2017-02-20T20:26:21Z</dcterms:modified>
</cp:coreProperties>
</file>