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3" r:id="rId2"/>
    <p:sldId id="327" r:id="rId3"/>
    <p:sldId id="413" r:id="rId4"/>
    <p:sldId id="427" r:id="rId5"/>
    <p:sldId id="414" r:id="rId6"/>
    <p:sldId id="415" r:id="rId7"/>
    <p:sldId id="416" r:id="rId8"/>
    <p:sldId id="437" r:id="rId9"/>
    <p:sldId id="330" r:id="rId10"/>
    <p:sldId id="417" r:id="rId11"/>
    <p:sldId id="422" r:id="rId12"/>
    <p:sldId id="420" r:id="rId13"/>
    <p:sldId id="382" r:id="rId14"/>
    <p:sldId id="428" r:id="rId15"/>
    <p:sldId id="433" r:id="rId16"/>
    <p:sldId id="434" r:id="rId17"/>
    <p:sldId id="436" r:id="rId18"/>
    <p:sldId id="425" r:id="rId19"/>
    <p:sldId id="432" r:id="rId20"/>
    <p:sldId id="424" r:id="rId21"/>
    <p:sldId id="426" r:id="rId22"/>
    <p:sldId id="435" r:id="rId23"/>
    <p:sldId id="412" r:id="rId2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B27B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implanta&#231;&#227;o%20sipn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/>
      <c:lineChart>
        <c:grouping val="stacke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No. Doses</c:v>
                </c:pt>
              </c:strCache>
            </c:strRef>
          </c:tx>
          <c:spPr>
            <a:ln>
              <a:solidFill>
                <a:srgbClr val="2C4EA5"/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2C4EA5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Plan1!$B$2:$B$14</c:f>
              <c:numCache>
                <c:formatCode>General</c:formatCode>
                <c:ptCount val="13"/>
                <c:pt idx="0" formatCode="0.0">
                  <c:v>219</c:v>
                </c:pt>
                <c:pt idx="1">
                  <c:v>184.3</c:v>
                </c:pt>
                <c:pt idx="2">
                  <c:v>237.7</c:v>
                </c:pt>
                <c:pt idx="3" formatCode="0.0">
                  <c:v>302</c:v>
                </c:pt>
                <c:pt idx="4">
                  <c:v>328.2</c:v>
                </c:pt>
                <c:pt idx="5">
                  <c:v>306.8</c:v>
                </c:pt>
                <c:pt idx="6" formatCode="0.0">
                  <c:v>452</c:v>
                </c:pt>
                <c:pt idx="7">
                  <c:v>312.3</c:v>
                </c:pt>
                <c:pt idx="8" formatCode="#,##0.0">
                  <c:v>228.5</c:v>
                </c:pt>
                <c:pt idx="9" formatCode="#,##0.0">
                  <c:v>244.1</c:v>
                </c:pt>
                <c:pt idx="10" formatCode="#,##0.0">
                  <c:v>264</c:v>
                </c:pt>
                <c:pt idx="11" formatCode="#,##0.0">
                  <c:v>257.3</c:v>
                </c:pt>
                <c:pt idx="12" formatCode="#,##0.0">
                  <c:v>214.7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835072"/>
        <c:axId val="30837760"/>
      </c:lineChart>
      <c:catAx>
        <c:axId val="3083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837760"/>
        <c:crosses val="autoZero"/>
        <c:auto val="1"/>
        <c:lblAlgn val="ctr"/>
        <c:lblOffset val="100"/>
        <c:noMultiLvlLbl val="0"/>
      </c:catAx>
      <c:valAx>
        <c:axId val="30837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Millions 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3083507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b="1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8278A"/>
            </a:solidFill>
          </c:spPr>
          <c:invertIfNegative val="0"/>
          <c:dPt>
            <c:idx val="27"/>
            <c:invertIfNegative val="0"/>
            <c:bubble3D val="0"/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b="1">
                        <a:latin typeface="Arial Narrow" pitchFamily="34" charset="0"/>
                      </a:rPr>
                      <a:t>100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>
                        <a:latin typeface="Arial Narrow" pitchFamily="34" charset="0"/>
                      </a:rPr>
                      <a:t>100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b="1">
                        <a:latin typeface="Arial Narrow" pitchFamily="34" charset="0"/>
                      </a:rPr>
                      <a:t>100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'% MUNICÍPIOS 2015'!$A$3:$A$30</c:f>
              <c:strCache>
                <c:ptCount val="28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  <c:pt idx="27">
                  <c:v>BRASIL</c:v>
                </c:pt>
              </c:strCache>
            </c:strRef>
          </c:cat>
          <c:val>
            <c:numRef>
              <c:f>'% MUNICÍPIOS 2015'!$D$3:$D$30</c:f>
              <c:numCache>
                <c:formatCode>0.0</c:formatCode>
                <c:ptCount val="28"/>
                <c:pt idx="0">
                  <c:v>0</c:v>
                </c:pt>
                <c:pt idx="1">
                  <c:v>77.272727272727266</c:v>
                </c:pt>
                <c:pt idx="2">
                  <c:v>59.677419354838712</c:v>
                </c:pt>
                <c:pt idx="3">
                  <c:v>0</c:v>
                </c:pt>
                <c:pt idx="4">
                  <c:v>100</c:v>
                </c:pt>
                <c:pt idx="5">
                  <c:v>87.5</c:v>
                </c:pt>
                <c:pt idx="6">
                  <c:v>100</c:v>
                </c:pt>
                <c:pt idx="7">
                  <c:v>71.428571428571431</c:v>
                </c:pt>
                <c:pt idx="8">
                  <c:v>87.5</c:v>
                </c:pt>
                <c:pt idx="9">
                  <c:v>19.565217391304348</c:v>
                </c:pt>
                <c:pt idx="10">
                  <c:v>53.892215568862277</c:v>
                </c:pt>
                <c:pt idx="11">
                  <c:v>86.098654708520186</c:v>
                </c:pt>
                <c:pt idx="12">
                  <c:v>30.810810810810814</c:v>
                </c:pt>
                <c:pt idx="13">
                  <c:v>29.411764705882355</c:v>
                </c:pt>
                <c:pt idx="14">
                  <c:v>60</c:v>
                </c:pt>
                <c:pt idx="15">
                  <c:v>60.911270983213427</c:v>
                </c:pt>
                <c:pt idx="16">
                  <c:v>88.159437280187575</c:v>
                </c:pt>
                <c:pt idx="17">
                  <c:v>46.153846153846153</c:v>
                </c:pt>
                <c:pt idx="18">
                  <c:v>32.608695652173914</c:v>
                </c:pt>
                <c:pt idx="19">
                  <c:v>76.744186046511629</c:v>
                </c:pt>
                <c:pt idx="20">
                  <c:v>95.238095238095227</c:v>
                </c:pt>
                <c:pt idx="21">
                  <c:v>85.762711864406782</c:v>
                </c:pt>
                <c:pt idx="22">
                  <c:v>95.573440643863179</c:v>
                </c:pt>
                <c:pt idx="23">
                  <c:v>91.139240506329116</c:v>
                </c:pt>
                <c:pt idx="24">
                  <c:v>44.680851063829785</c:v>
                </c:pt>
                <c:pt idx="25">
                  <c:v>97.560975609756099</c:v>
                </c:pt>
                <c:pt idx="26">
                  <c:v>100</c:v>
                </c:pt>
                <c:pt idx="27">
                  <c:v>75.457809694793525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"/>
        <c:overlap val="-25"/>
        <c:axId val="33167232"/>
        <c:axId val="33178368"/>
      </c:barChart>
      <c:catAx>
        <c:axId val="33167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178368"/>
        <c:crosses val="autoZero"/>
        <c:auto val="1"/>
        <c:lblAlgn val="ctr"/>
        <c:lblOffset val="100"/>
        <c:noMultiLvlLbl val="0"/>
      </c:catAx>
      <c:valAx>
        <c:axId val="331783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31672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n>
            <a:noFill/>
          </a:ln>
        </a:defRPr>
      </a:pPr>
      <a:endParaRPr lang="pt-BR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922BE-B6D3-4ECF-B638-901618A45BDF}" type="doc">
      <dgm:prSet loTypeId="urn:microsoft.com/office/officeart/2005/8/layout/vList4#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4D556DA0-FEE2-4266-BA8C-7F1E75DE192D}">
      <dgm:prSet phldrT="[Texto]" custT="1"/>
      <dgm:spPr>
        <a:solidFill>
          <a:srgbClr val="C0E399">
            <a:alpha val="49804"/>
          </a:srgbClr>
        </a:solidFill>
      </dgm:spPr>
      <dgm:t>
        <a:bodyPr/>
        <a:lstStyle/>
        <a:p>
          <a:r>
            <a:rPr lang="pt-BR" sz="2400" b="1" noProof="0" smtClean="0">
              <a:solidFill>
                <a:srgbClr val="C00000"/>
              </a:solidFill>
              <a:effectLst/>
            </a:rPr>
            <a:t>Rotina</a:t>
          </a:r>
          <a:endParaRPr lang="pt-BR" sz="2400" b="1" noProof="0">
            <a:solidFill>
              <a:srgbClr val="C00000"/>
            </a:solidFill>
            <a:effectLst/>
          </a:endParaRPr>
        </a:p>
      </dgm:t>
    </dgm:pt>
    <dgm:pt modelId="{355C4965-9CFD-45D9-B8F5-144B4D6A6D66}" type="parTrans" cxnId="{C0E005DB-4FF2-4A79-B88C-7DCF386C5C7C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5E97B07E-18FB-4F18-8F1A-5A2721825E14}" type="sibTrans" cxnId="{C0E005DB-4FF2-4A79-B88C-7DCF386C5C7C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01684999-2C2D-43EB-901E-FACD1F82744D}">
      <dgm:prSet phldrT="[Texto]" custT="1"/>
      <dgm:spPr>
        <a:solidFill>
          <a:srgbClr val="C0E399">
            <a:alpha val="49804"/>
          </a:srgbClr>
        </a:solidFill>
      </dgm:spPr>
      <dgm:t>
        <a:bodyPr/>
        <a:lstStyle/>
        <a:p>
          <a:r>
            <a:rPr lang="pt-BR" sz="2000" b="1" baseline="-25000" noProof="0" smtClean="0">
              <a:effectLst/>
            </a:rPr>
            <a:t>˜ </a:t>
          </a:r>
          <a:r>
            <a:rPr lang="pt-BR" sz="2000" b="1" noProof="0" smtClean="0">
              <a:effectLst/>
            </a:rPr>
            <a:t>36.000 salas de vacinação</a:t>
          </a:r>
          <a:endParaRPr lang="pt-BR" sz="2000" b="1" noProof="0">
            <a:effectLst/>
          </a:endParaRPr>
        </a:p>
      </dgm:t>
    </dgm:pt>
    <dgm:pt modelId="{F9AE2692-1FC6-4288-B5B7-46301B45A111}" type="parTrans" cxnId="{D93FB59F-4CD4-4E71-8BD7-64FD4E8E8807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493C6E9A-1C3D-4348-AF25-F78B096223CD}" type="sibTrans" cxnId="{D93FB59F-4CD4-4E71-8BD7-64FD4E8E8807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C70F981F-B0C6-4D4F-A0AE-B721EEB6ADE7}">
      <dgm:prSet phldrT="[Texto]" custT="1"/>
      <dgm:spPr>
        <a:solidFill>
          <a:srgbClr val="C0E399">
            <a:alpha val="49804"/>
          </a:srgbClr>
        </a:solidFill>
      </dgm:spPr>
      <dgm:t>
        <a:bodyPr/>
        <a:lstStyle/>
        <a:p>
          <a:r>
            <a:rPr lang="pt-BR" sz="2000" b="1" noProof="0" dirty="0" smtClean="0">
              <a:effectLst/>
            </a:rPr>
            <a:t>47 Centros de Referência de Imunológicos Especiais </a:t>
          </a:r>
          <a:r>
            <a:rPr lang="pt-BR" sz="1800" b="1" noProof="0" dirty="0" smtClean="0">
              <a:effectLst/>
            </a:rPr>
            <a:t>(CRIE)</a:t>
          </a:r>
          <a:endParaRPr lang="pt-BR" sz="1800" b="1" noProof="0" dirty="0">
            <a:effectLst/>
          </a:endParaRPr>
        </a:p>
      </dgm:t>
    </dgm:pt>
    <dgm:pt modelId="{31AEDAE8-FF31-418A-BF8B-216C78B1A8DB}" type="parTrans" cxnId="{7D2E8EFA-9C28-4659-AF35-8EF57297255D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7D7161ED-6B92-4776-AD9A-A9AA74DFEA7D}" type="sibTrans" cxnId="{7D2E8EFA-9C28-4659-AF35-8EF57297255D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B194A14C-3502-4F3A-9578-BCD8B619F60E}">
      <dgm:prSet phldrT="[Texto]" custT="1"/>
      <dgm:spPr>
        <a:solidFill>
          <a:srgbClr val="FFDD71">
            <a:alpha val="49804"/>
          </a:srgbClr>
        </a:solidFill>
      </dgm:spPr>
      <dgm:t>
        <a:bodyPr/>
        <a:lstStyle/>
        <a:p>
          <a:r>
            <a:rPr lang="pt-BR" sz="2400" b="1" noProof="0" dirty="0" smtClean="0">
              <a:solidFill>
                <a:srgbClr val="C00000"/>
              </a:solidFill>
              <a:effectLst/>
            </a:rPr>
            <a:t>Campanhas</a:t>
          </a:r>
          <a:endParaRPr lang="pt-BR" sz="2400" b="1" noProof="0" dirty="0">
            <a:solidFill>
              <a:srgbClr val="C00000"/>
            </a:solidFill>
            <a:effectLst/>
          </a:endParaRPr>
        </a:p>
      </dgm:t>
    </dgm:pt>
    <dgm:pt modelId="{29D8E0DB-48B3-4005-B679-29B9FCB076C4}" type="parTrans" cxnId="{6432E660-B6AA-45FA-99E6-B12CB5F6677C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C1088B33-1947-40C9-A84B-8D90AB3F0E88}" type="sibTrans" cxnId="{6432E660-B6AA-45FA-99E6-B12CB5F6677C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6D618EF0-B444-4017-B315-B4C8A9BC3B6A}">
      <dgm:prSet phldrT="[Texto]" custT="1"/>
      <dgm:spPr>
        <a:solidFill>
          <a:srgbClr val="FFDD71">
            <a:alpha val="49804"/>
          </a:srgbClr>
        </a:solidFill>
      </dgm:spPr>
      <dgm:t>
        <a:bodyPr/>
        <a:lstStyle/>
        <a:p>
          <a:r>
            <a:rPr lang="pt-BR" sz="1800" b="1" noProof="0" smtClean="0">
              <a:effectLst/>
            </a:rPr>
            <a:t>Influenza (gestantes, idosos, indigenas, crianças, trab. saúde)</a:t>
          </a:r>
          <a:endParaRPr lang="pt-BR" sz="1800" b="1" noProof="0">
            <a:effectLst/>
          </a:endParaRPr>
        </a:p>
      </dgm:t>
    </dgm:pt>
    <dgm:pt modelId="{7AF40A58-1A5D-42CA-94A1-636D945DCC81}" type="parTrans" cxnId="{08E2178D-BBBB-4831-828B-FC4DF452D7AF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9002977A-C925-40BB-AE1B-E1654B32062D}" type="sibTrans" cxnId="{08E2178D-BBBB-4831-828B-FC4DF452D7AF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0045AD9E-36B8-47DF-B1C3-30431CF11B6F}">
      <dgm:prSet phldrT="[Texto]" custT="1"/>
      <dgm:spPr>
        <a:solidFill>
          <a:srgbClr val="FF5353">
            <a:alpha val="49804"/>
          </a:srgbClr>
        </a:solidFill>
      </dgm:spPr>
      <dgm:t>
        <a:bodyPr/>
        <a:lstStyle/>
        <a:p>
          <a:r>
            <a:rPr lang="pt-BR" sz="2400" b="1" i="0" noProof="0" dirty="0" smtClean="0">
              <a:solidFill>
                <a:srgbClr val="C00000"/>
              </a:solidFill>
              <a:effectLst/>
            </a:rPr>
            <a:t>Controle de surto</a:t>
          </a:r>
          <a:endParaRPr lang="pt-BR" sz="2400" b="1" noProof="0" dirty="0">
            <a:solidFill>
              <a:srgbClr val="C00000"/>
            </a:solidFill>
            <a:effectLst/>
          </a:endParaRPr>
        </a:p>
      </dgm:t>
    </dgm:pt>
    <dgm:pt modelId="{37D716C5-360F-4839-B7AD-6394D9791A60}" type="parTrans" cxnId="{60355E83-EE75-4459-8594-302BD7DFF72F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B7D63436-3D97-4F0B-AC67-C46B062AF888}" type="sibTrans" cxnId="{60355E83-EE75-4459-8594-302BD7DFF72F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37FC7E82-3245-4060-AFB5-36CDE9AEB873}">
      <dgm:prSet phldrT="[Texto]" custT="1"/>
      <dgm:spPr>
        <a:solidFill>
          <a:srgbClr val="FF5353">
            <a:alpha val="49804"/>
          </a:srgbClr>
        </a:solidFill>
      </dgm:spPr>
      <dgm:t>
        <a:bodyPr/>
        <a:lstStyle/>
        <a:p>
          <a:r>
            <a:rPr lang="pt-BR" sz="1800" b="1" noProof="0" smtClean="0">
              <a:effectLst/>
            </a:rPr>
            <a:t>Raiva</a:t>
          </a:r>
          <a:endParaRPr lang="pt-BR" sz="1800" b="1" noProof="0">
            <a:effectLst/>
          </a:endParaRPr>
        </a:p>
      </dgm:t>
    </dgm:pt>
    <dgm:pt modelId="{B9CCDEE9-5DFE-4AED-B28A-5051220D5315}" type="parTrans" cxnId="{D1B50909-9BC3-4D74-B3B2-DF9059B1C24B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AF1048D6-2ADD-4493-A068-CAB259F6B3E5}" type="sibTrans" cxnId="{D1B50909-9BC3-4D74-B3B2-DF9059B1C24B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39589D9E-53DB-4F24-B22C-82489CD90B8E}">
      <dgm:prSet phldrT="[Texto]" custT="1"/>
      <dgm:spPr>
        <a:solidFill>
          <a:srgbClr val="FF5353">
            <a:alpha val="49804"/>
          </a:srgbClr>
        </a:solidFill>
      </dgm:spPr>
      <dgm:t>
        <a:bodyPr/>
        <a:lstStyle/>
        <a:p>
          <a:r>
            <a:rPr lang="pt-BR" sz="1800" b="1" noProof="0" smtClean="0">
              <a:effectLst/>
            </a:rPr>
            <a:t>Sarampo</a:t>
          </a:r>
          <a:endParaRPr lang="pt-BR" sz="1800" b="1" noProof="0">
            <a:effectLst/>
          </a:endParaRPr>
        </a:p>
      </dgm:t>
    </dgm:pt>
    <dgm:pt modelId="{8A63DD07-6B44-4F7E-83A8-9FC98B088EDD}" type="parTrans" cxnId="{B3FF9843-3D16-4B6C-93E7-3CB341126811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AEFFC3B7-F159-4F21-9342-A2000F061555}" type="sibTrans" cxnId="{B3FF9843-3D16-4B6C-93E7-3CB341126811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55A79E31-C50E-4CBD-A9DC-7C8132923DC7}">
      <dgm:prSet phldrT="[Texto]" custT="1"/>
      <dgm:spPr>
        <a:solidFill>
          <a:srgbClr val="FFDD71">
            <a:alpha val="49804"/>
          </a:srgbClr>
        </a:solidFill>
      </dgm:spPr>
      <dgm:t>
        <a:bodyPr/>
        <a:lstStyle/>
        <a:p>
          <a:r>
            <a:rPr lang="pt-BR" sz="1800" b="1" noProof="0" dirty="0" smtClean="0">
              <a:effectLst/>
            </a:rPr>
            <a:t>Seguimento (sarampo e rubéola: cada 4 anos ou de acordo com a situação epidemiológica)</a:t>
          </a:r>
          <a:endParaRPr lang="pt-BR" sz="1800" b="1" noProof="0" dirty="0">
            <a:effectLst/>
          </a:endParaRPr>
        </a:p>
      </dgm:t>
    </dgm:pt>
    <dgm:pt modelId="{E2A7707F-7036-4A1D-A0A0-7CA0F43DAE76}" type="parTrans" cxnId="{A25BA6EB-EFB6-4E2D-AAAA-7649BF3A9FC1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790A8DDE-8621-4546-83D2-B756EA4F6861}" type="sibTrans" cxnId="{A25BA6EB-EFB6-4E2D-AAAA-7649BF3A9FC1}">
      <dgm:prSet/>
      <dgm:spPr/>
      <dgm:t>
        <a:bodyPr/>
        <a:lstStyle/>
        <a:p>
          <a:endParaRPr lang="pt-BR" sz="2000" b="1" noProof="0">
            <a:effectLst/>
          </a:endParaRPr>
        </a:p>
      </dgm:t>
    </dgm:pt>
    <dgm:pt modelId="{045858EB-EC4E-2D47-8674-960C681D8FB1}">
      <dgm:prSet phldrT="[Texto]" custT="1"/>
      <dgm:spPr>
        <a:solidFill>
          <a:srgbClr val="FF5353">
            <a:alpha val="49804"/>
          </a:srgbClr>
        </a:solidFill>
      </dgm:spPr>
      <dgm:t>
        <a:bodyPr/>
        <a:lstStyle/>
        <a:p>
          <a:r>
            <a:rPr lang="pt-BR" sz="1800" b="1" noProof="0" smtClean="0">
              <a:effectLst/>
            </a:rPr>
            <a:t>Outras doenças  imunoproveníveis</a:t>
          </a:r>
          <a:endParaRPr lang="pt-BR" sz="1800" b="1" noProof="0">
            <a:effectLst/>
          </a:endParaRPr>
        </a:p>
      </dgm:t>
    </dgm:pt>
    <dgm:pt modelId="{7E32FCA1-E9F5-A346-8E31-54DAF1EE8965}" type="parTrans" cxnId="{107236DC-C546-1540-85C5-BB24DF9CD9CB}">
      <dgm:prSet/>
      <dgm:spPr/>
      <dgm:t>
        <a:bodyPr/>
        <a:lstStyle/>
        <a:p>
          <a:endParaRPr lang="pt-BR" noProof="0"/>
        </a:p>
      </dgm:t>
    </dgm:pt>
    <dgm:pt modelId="{23818320-BC17-AF45-AD37-45C5C9EFB55E}" type="sibTrans" cxnId="{107236DC-C546-1540-85C5-BB24DF9CD9CB}">
      <dgm:prSet/>
      <dgm:spPr/>
      <dgm:t>
        <a:bodyPr/>
        <a:lstStyle/>
        <a:p>
          <a:endParaRPr lang="pt-BR" noProof="0"/>
        </a:p>
      </dgm:t>
    </dgm:pt>
    <dgm:pt modelId="{95F27933-45F5-4C24-869B-9F659CFA8C8B}">
      <dgm:prSet phldrT="[Texto]" custT="1"/>
      <dgm:spPr>
        <a:solidFill>
          <a:srgbClr val="FFDD71">
            <a:alpha val="49804"/>
          </a:srgbClr>
        </a:solidFill>
      </dgm:spPr>
      <dgm:t>
        <a:bodyPr/>
        <a:lstStyle/>
        <a:p>
          <a:r>
            <a:rPr lang="pt-BR" sz="1800" b="1" noProof="0" dirty="0" smtClean="0">
              <a:effectLst/>
            </a:rPr>
            <a:t>Multivacinação  - atualização da caderneta – forma seletiva</a:t>
          </a:r>
          <a:endParaRPr lang="pt-BR" sz="1800" b="1" noProof="0" dirty="0">
            <a:effectLst/>
          </a:endParaRPr>
        </a:p>
      </dgm:t>
    </dgm:pt>
    <dgm:pt modelId="{5DA6396B-53D4-45C9-8C5B-745FC12D4376}" type="parTrans" cxnId="{E9AA29E1-3006-4187-ACB7-4EDC900B7391}">
      <dgm:prSet/>
      <dgm:spPr/>
      <dgm:t>
        <a:bodyPr/>
        <a:lstStyle/>
        <a:p>
          <a:endParaRPr lang="pt-BR" noProof="0"/>
        </a:p>
      </dgm:t>
    </dgm:pt>
    <dgm:pt modelId="{896F7443-B427-4D03-A9F1-2111B9BA5933}" type="sibTrans" cxnId="{E9AA29E1-3006-4187-ACB7-4EDC900B7391}">
      <dgm:prSet/>
      <dgm:spPr/>
      <dgm:t>
        <a:bodyPr/>
        <a:lstStyle/>
        <a:p>
          <a:endParaRPr lang="pt-BR" noProof="0"/>
        </a:p>
      </dgm:t>
    </dgm:pt>
    <dgm:pt modelId="{3EFD8659-D8D1-4F74-8513-46440C4FDBD2}">
      <dgm:prSet phldrT="[Texto]" custT="1"/>
      <dgm:spPr>
        <a:solidFill>
          <a:srgbClr val="FFDD71">
            <a:alpha val="49804"/>
          </a:srgbClr>
        </a:solidFill>
      </dgm:spPr>
      <dgm:t>
        <a:bodyPr/>
        <a:lstStyle/>
        <a:p>
          <a:r>
            <a:rPr lang="pt-BR" sz="1800" b="1" noProof="0" dirty="0" smtClean="0">
              <a:effectLst/>
            </a:rPr>
            <a:t>Campanha de Divulgação da Imunização do Adolescente( HPV  e </a:t>
          </a:r>
          <a:r>
            <a:rPr lang="pt-BR" sz="1800" b="1" noProof="0" dirty="0" err="1" smtClean="0">
              <a:effectLst/>
            </a:rPr>
            <a:t>meningo</a:t>
          </a:r>
          <a:r>
            <a:rPr lang="pt-BR" sz="1800" b="1" noProof="0" dirty="0" smtClean="0">
              <a:effectLst/>
            </a:rPr>
            <a:t> C)</a:t>
          </a:r>
          <a:endParaRPr lang="pt-BR" sz="1800" b="1" noProof="0" dirty="0">
            <a:effectLst/>
          </a:endParaRPr>
        </a:p>
      </dgm:t>
    </dgm:pt>
    <dgm:pt modelId="{EF3B863F-F93A-4D33-AFD8-DC89D16AC5AA}" type="parTrans" cxnId="{42F3BFA8-9669-4E84-87C1-79FF4F47EFD6}">
      <dgm:prSet/>
      <dgm:spPr/>
      <dgm:t>
        <a:bodyPr/>
        <a:lstStyle/>
        <a:p>
          <a:endParaRPr lang="pt-BR"/>
        </a:p>
      </dgm:t>
    </dgm:pt>
    <dgm:pt modelId="{F353F605-085C-46E9-87F2-1207BF95F1C5}" type="sibTrans" cxnId="{42F3BFA8-9669-4E84-87C1-79FF4F47EFD6}">
      <dgm:prSet/>
      <dgm:spPr/>
      <dgm:t>
        <a:bodyPr/>
        <a:lstStyle/>
        <a:p>
          <a:endParaRPr lang="pt-BR"/>
        </a:p>
      </dgm:t>
    </dgm:pt>
    <dgm:pt modelId="{47904831-6FF6-4FB5-B85E-93365F9727A9}" type="pres">
      <dgm:prSet presAssocID="{64E922BE-B6D3-4ECF-B638-901618A45BD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051FD1-85F2-41FE-A169-EC6F9C1CF38D}" type="pres">
      <dgm:prSet presAssocID="{4D556DA0-FEE2-4266-BA8C-7F1E75DE192D}" presName="comp" presStyleCnt="0"/>
      <dgm:spPr/>
    </dgm:pt>
    <dgm:pt modelId="{6CDA5E84-0983-4BD4-B3A1-A70CF7D2B4CB}" type="pres">
      <dgm:prSet presAssocID="{4D556DA0-FEE2-4266-BA8C-7F1E75DE192D}" presName="box" presStyleLbl="node1" presStyleIdx="0" presStyleCnt="3" custLinFactNeighborX="-11713" custLinFactNeighborY="-29394"/>
      <dgm:spPr/>
      <dgm:t>
        <a:bodyPr/>
        <a:lstStyle/>
        <a:p>
          <a:endParaRPr lang="pt-BR"/>
        </a:p>
      </dgm:t>
    </dgm:pt>
    <dgm:pt modelId="{263BF4D5-80FC-4E33-8C12-CA0ABCDB3ACD}" type="pres">
      <dgm:prSet presAssocID="{4D556DA0-FEE2-4266-BA8C-7F1E75DE192D}" presName="img" presStyleLbl="fgImgPlac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t="-5000" b="-5000"/>
          </a:stretch>
        </a:blipFill>
      </dgm:spPr>
      <dgm:t>
        <a:bodyPr/>
        <a:lstStyle/>
        <a:p>
          <a:endParaRPr lang="pt-BR"/>
        </a:p>
      </dgm:t>
    </dgm:pt>
    <dgm:pt modelId="{F8305339-ECDB-41CF-9B22-951456D0AB83}" type="pres">
      <dgm:prSet presAssocID="{4D556DA0-FEE2-4266-BA8C-7F1E75DE192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F49DBC-A3A7-4F71-A7BE-94998C5542B1}" type="pres">
      <dgm:prSet presAssocID="{5E97B07E-18FB-4F18-8F1A-5A2721825E14}" presName="spacer" presStyleCnt="0"/>
      <dgm:spPr/>
    </dgm:pt>
    <dgm:pt modelId="{0F8957A0-AF1A-47AE-BE1E-DAD775AF60FA}" type="pres">
      <dgm:prSet presAssocID="{B194A14C-3502-4F3A-9578-BCD8B619F60E}" presName="comp" presStyleCnt="0"/>
      <dgm:spPr/>
    </dgm:pt>
    <dgm:pt modelId="{E5532F0F-B765-4233-B397-12E591406E47}" type="pres">
      <dgm:prSet presAssocID="{B194A14C-3502-4F3A-9578-BCD8B619F60E}" presName="box" presStyleLbl="node1" presStyleIdx="1" presStyleCnt="3" custScaleY="172697" custLinFactNeighborY="-3664"/>
      <dgm:spPr/>
      <dgm:t>
        <a:bodyPr/>
        <a:lstStyle/>
        <a:p>
          <a:endParaRPr lang="pt-BR"/>
        </a:p>
      </dgm:t>
    </dgm:pt>
    <dgm:pt modelId="{D565D7AD-9D61-4CF5-8F93-724FC4E23706}" type="pres">
      <dgm:prSet presAssocID="{B194A14C-3502-4F3A-9578-BCD8B619F60E}" presName="img" presStyleLbl="fgImgPlace1" presStyleIdx="1" presStyleCnt="3" custLinFactNeighborY="68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385029B-7B53-4761-82CA-732FC3E6AB5E}" type="pres">
      <dgm:prSet presAssocID="{B194A14C-3502-4F3A-9578-BCD8B619F60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E47699-ED2C-473A-AFBC-D55312E569B6}" type="pres">
      <dgm:prSet presAssocID="{C1088B33-1947-40C9-A84B-8D90AB3F0E88}" presName="spacer" presStyleCnt="0"/>
      <dgm:spPr/>
    </dgm:pt>
    <dgm:pt modelId="{5D8A4BC2-4B9D-461F-B386-E2D63206F262}" type="pres">
      <dgm:prSet presAssocID="{0045AD9E-36B8-47DF-B1C3-30431CF11B6F}" presName="comp" presStyleCnt="0"/>
      <dgm:spPr/>
    </dgm:pt>
    <dgm:pt modelId="{594ED337-8D3A-408F-916B-58E5B994752B}" type="pres">
      <dgm:prSet presAssocID="{0045AD9E-36B8-47DF-B1C3-30431CF11B6F}" presName="box" presStyleLbl="node1" presStyleIdx="2" presStyleCnt="3" custLinFactNeighborY="3306"/>
      <dgm:spPr/>
      <dgm:t>
        <a:bodyPr/>
        <a:lstStyle/>
        <a:p>
          <a:endParaRPr lang="pt-BR"/>
        </a:p>
      </dgm:t>
    </dgm:pt>
    <dgm:pt modelId="{285A20C1-CAFA-419E-BA27-EFBD0A47D8CE}" type="pres">
      <dgm:prSet presAssocID="{0045AD9E-36B8-47DF-B1C3-30431CF11B6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5FEB650-3703-41A6-8756-CDE0C66FB954}" type="pres">
      <dgm:prSet presAssocID="{0045AD9E-36B8-47DF-B1C3-30431CF11B6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5BA6EB-EFB6-4E2D-AAAA-7649BF3A9FC1}" srcId="{B194A14C-3502-4F3A-9578-BCD8B619F60E}" destId="{55A79E31-C50E-4CBD-A9DC-7C8132923DC7}" srcOrd="2" destOrd="0" parTransId="{E2A7707F-7036-4A1D-A0A0-7CA0F43DAE76}" sibTransId="{790A8DDE-8621-4546-83D2-B756EA4F6861}"/>
    <dgm:cxn modelId="{99849C72-7E2D-42A3-8FCE-402F0329AEDA}" type="presOf" srcId="{55A79E31-C50E-4CBD-A9DC-7C8132923DC7}" destId="{E5532F0F-B765-4233-B397-12E591406E47}" srcOrd="0" destOrd="3" presId="urn:microsoft.com/office/officeart/2005/8/layout/vList4#2"/>
    <dgm:cxn modelId="{361F154F-1D71-4C0C-9293-9BA82A70A643}" type="presOf" srcId="{3EFD8659-D8D1-4F74-8513-46440C4FDBD2}" destId="{E5532F0F-B765-4233-B397-12E591406E47}" srcOrd="0" destOrd="4" presId="urn:microsoft.com/office/officeart/2005/8/layout/vList4#2"/>
    <dgm:cxn modelId="{3C09D7EB-ADF4-48CF-A500-7E9066DCE8B6}" type="presOf" srcId="{39589D9E-53DB-4F24-B22C-82489CD90B8E}" destId="{F5FEB650-3703-41A6-8756-CDE0C66FB954}" srcOrd="1" destOrd="2" presId="urn:microsoft.com/office/officeart/2005/8/layout/vList4#2"/>
    <dgm:cxn modelId="{A3BB04CD-4F62-461C-9187-E0DD9F42AFFA}" type="presOf" srcId="{95F27933-45F5-4C24-869B-9F659CFA8C8B}" destId="{E5532F0F-B765-4233-B397-12E591406E47}" srcOrd="0" destOrd="2" presId="urn:microsoft.com/office/officeart/2005/8/layout/vList4#2"/>
    <dgm:cxn modelId="{E9AA29E1-3006-4187-ACB7-4EDC900B7391}" srcId="{B194A14C-3502-4F3A-9578-BCD8B619F60E}" destId="{95F27933-45F5-4C24-869B-9F659CFA8C8B}" srcOrd="1" destOrd="0" parTransId="{5DA6396B-53D4-45C9-8C5B-745FC12D4376}" sibTransId="{896F7443-B427-4D03-A9F1-2111B9BA5933}"/>
    <dgm:cxn modelId="{D3F8F6B0-92B8-4F1D-8128-2C339E2D1BD9}" type="presOf" srcId="{37FC7E82-3245-4060-AFB5-36CDE9AEB873}" destId="{F5FEB650-3703-41A6-8756-CDE0C66FB954}" srcOrd="1" destOrd="1" presId="urn:microsoft.com/office/officeart/2005/8/layout/vList4#2"/>
    <dgm:cxn modelId="{6432E660-B6AA-45FA-99E6-B12CB5F6677C}" srcId="{64E922BE-B6D3-4ECF-B638-901618A45BDF}" destId="{B194A14C-3502-4F3A-9578-BCD8B619F60E}" srcOrd="1" destOrd="0" parTransId="{29D8E0DB-48B3-4005-B679-29B9FCB076C4}" sibTransId="{C1088B33-1947-40C9-A84B-8D90AB3F0E88}"/>
    <dgm:cxn modelId="{D1B50909-9BC3-4D74-B3B2-DF9059B1C24B}" srcId="{0045AD9E-36B8-47DF-B1C3-30431CF11B6F}" destId="{37FC7E82-3245-4060-AFB5-36CDE9AEB873}" srcOrd="0" destOrd="0" parTransId="{B9CCDEE9-5DFE-4AED-B28A-5051220D5315}" sibTransId="{AF1048D6-2ADD-4493-A068-CAB259F6B3E5}"/>
    <dgm:cxn modelId="{7D2E8EFA-9C28-4659-AF35-8EF57297255D}" srcId="{4D556DA0-FEE2-4266-BA8C-7F1E75DE192D}" destId="{C70F981F-B0C6-4D4F-A0AE-B721EEB6ADE7}" srcOrd="1" destOrd="0" parTransId="{31AEDAE8-FF31-418A-BF8B-216C78B1A8DB}" sibTransId="{7D7161ED-6B92-4776-AD9A-A9AA74DFEA7D}"/>
    <dgm:cxn modelId="{64BE4A55-1E7A-4897-ADB8-C7D737CA8DA3}" type="presOf" srcId="{C70F981F-B0C6-4D4F-A0AE-B721EEB6ADE7}" destId="{F8305339-ECDB-41CF-9B22-951456D0AB83}" srcOrd="1" destOrd="2" presId="urn:microsoft.com/office/officeart/2005/8/layout/vList4#2"/>
    <dgm:cxn modelId="{08106C3A-B5EB-42BB-8CA6-1DF8CFEBB906}" type="presOf" srcId="{0045AD9E-36B8-47DF-B1C3-30431CF11B6F}" destId="{594ED337-8D3A-408F-916B-58E5B994752B}" srcOrd="0" destOrd="0" presId="urn:microsoft.com/office/officeart/2005/8/layout/vList4#2"/>
    <dgm:cxn modelId="{61245043-7E7F-49A6-AC1A-D3D5AB3CBD84}" type="presOf" srcId="{64E922BE-B6D3-4ECF-B638-901618A45BDF}" destId="{47904831-6FF6-4FB5-B85E-93365F9727A9}" srcOrd="0" destOrd="0" presId="urn:microsoft.com/office/officeart/2005/8/layout/vList4#2"/>
    <dgm:cxn modelId="{60355E83-EE75-4459-8594-302BD7DFF72F}" srcId="{64E922BE-B6D3-4ECF-B638-901618A45BDF}" destId="{0045AD9E-36B8-47DF-B1C3-30431CF11B6F}" srcOrd="2" destOrd="0" parTransId="{37D716C5-360F-4839-B7AD-6394D9791A60}" sibTransId="{B7D63436-3D97-4F0B-AC67-C46B062AF888}"/>
    <dgm:cxn modelId="{B74B5D8F-A77D-421F-8B14-D46A93AF4A31}" type="presOf" srcId="{55A79E31-C50E-4CBD-A9DC-7C8132923DC7}" destId="{C385029B-7B53-4761-82CA-732FC3E6AB5E}" srcOrd="1" destOrd="3" presId="urn:microsoft.com/office/officeart/2005/8/layout/vList4#2"/>
    <dgm:cxn modelId="{4580822B-1319-4415-B8B0-196809569037}" type="presOf" srcId="{6D618EF0-B444-4017-B315-B4C8A9BC3B6A}" destId="{E5532F0F-B765-4233-B397-12E591406E47}" srcOrd="0" destOrd="1" presId="urn:microsoft.com/office/officeart/2005/8/layout/vList4#2"/>
    <dgm:cxn modelId="{C0E005DB-4FF2-4A79-B88C-7DCF386C5C7C}" srcId="{64E922BE-B6D3-4ECF-B638-901618A45BDF}" destId="{4D556DA0-FEE2-4266-BA8C-7F1E75DE192D}" srcOrd="0" destOrd="0" parTransId="{355C4965-9CFD-45D9-B8F5-144B4D6A6D66}" sibTransId="{5E97B07E-18FB-4F18-8F1A-5A2721825E14}"/>
    <dgm:cxn modelId="{D31DCEE8-B431-4024-9238-5F69311108E0}" type="presOf" srcId="{95F27933-45F5-4C24-869B-9F659CFA8C8B}" destId="{C385029B-7B53-4761-82CA-732FC3E6AB5E}" srcOrd="1" destOrd="2" presId="urn:microsoft.com/office/officeart/2005/8/layout/vList4#2"/>
    <dgm:cxn modelId="{08E2178D-BBBB-4831-828B-FC4DF452D7AF}" srcId="{B194A14C-3502-4F3A-9578-BCD8B619F60E}" destId="{6D618EF0-B444-4017-B315-B4C8A9BC3B6A}" srcOrd="0" destOrd="0" parTransId="{7AF40A58-1A5D-42CA-94A1-636D945DCC81}" sibTransId="{9002977A-C925-40BB-AE1B-E1654B32062D}"/>
    <dgm:cxn modelId="{269C9497-3B96-4CCB-BB5A-DF7C4B6C837E}" type="presOf" srcId="{4D556DA0-FEE2-4266-BA8C-7F1E75DE192D}" destId="{6CDA5E84-0983-4BD4-B3A1-A70CF7D2B4CB}" srcOrd="0" destOrd="0" presId="urn:microsoft.com/office/officeart/2005/8/layout/vList4#2"/>
    <dgm:cxn modelId="{9540BDF9-19DF-4C8F-9366-232E6509C7A9}" type="presOf" srcId="{045858EB-EC4E-2D47-8674-960C681D8FB1}" destId="{F5FEB650-3703-41A6-8756-CDE0C66FB954}" srcOrd="1" destOrd="3" presId="urn:microsoft.com/office/officeart/2005/8/layout/vList4#2"/>
    <dgm:cxn modelId="{75113FCC-56A7-4B3D-BCDC-A311DE39EF7F}" type="presOf" srcId="{39589D9E-53DB-4F24-B22C-82489CD90B8E}" destId="{594ED337-8D3A-408F-916B-58E5B994752B}" srcOrd="0" destOrd="2" presId="urn:microsoft.com/office/officeart/2005/8/layout/vList4#2"/>
    <dgm:cxn modelId="{F28C5345-1CF3-4D71-BD5D-3891787A8C47}" type="presOf" srcId="{B194A14C-3502-4F3A-9578-BCD8B619F60E}" destId="{C385029B-7B53-4761-82CA-732FC3E6AB5E}" srcOrd="1" destOrd="0" presId="urn:microsoft.com/office/officeart/2005/8/layout/vList4#2"/>
    <dgm:cxn modelId="{D72D5ECD-E1B8-4F1D-997F-15D20B807A74}" type="presOf" srcId="{B194A14C-3502-4F3A-9578-BCD8B619F60E}" destId="{E5532F0F-B765-4233-B397-12E591406E47}" srcOrd="0" destOrd="0" presId="urn:microsoft.com/office/officeart/2005/8/layout/vList4#2"/>
    <dgm:cxn modelId="{D2F8B8C0-A437-4BE8-B370-7D7AE80080A2}" type="presOf" srcId="{4D556DA0-FEE2-4266-BA8C-7F1E75DE192D}" destId="{F8305339-ECDB-41CF-9B22-951456D0AB83}" srcOrd="1" destOrd="0" presId="urn:microsoft.com/office/officeart/2005/8/layout/vList4#2"/>
    <dgm:cxn modelId="{075FF94E-0BA3-439E-A677-CC2D4D760FCB}" type="presOf" srcId="{01684999-2C2D-43EB-901E-FACD1F82744D}" destId="{F8305339-ECDB-41CF-9B22-951456D0AB83}" srcOrd="1" destOrd="1" presId="urn:microsoft.com/office/officeart/2005/8/layout/vList4#2"/>
    <dgm:cxn modelId="{42F3BFA8-9669-4E84-87C1-79FF4F47EFD6}" srcId="{B194A14C-3502-4F3A-9578-BCD8B619F60E}" destId="{3EFD8659-D8D1-4F74-8513-46440C4FDBD2}" srcOrd="3" destOrd="0" parTransId="{EF3B863F-F93A-4D33-AFD8-DC89D16AC5AA}" sibTransId="{F353F605-085C-46E9-87F2-1207BF95F1C5}"/>
    <dgm:cxn modelId="{EB2FD035-C2A2-4A31-925A-0D6A8EB54025}" type="presOf" srcId="{6D618EF0-B444-4017-B315-B4C8A9BC3B6A}" destId="{C385029B-7B53-4761-82CA-732FC3E6AB5E}" srcOrd="1" destOrd="1" presId="urn:microsoft.com/office/officeart/2005/8/layout/vList4#2"/>
    <dgm:cxn modelId="{09C63A88-81F8-42AD-B3AC-53E9190FE29E}" type="presOf" srcId="{045858EB-EC4E-2D47-8674-960C681D8FB1}" destId="{594ED337-8D3A-408F-916B-58E5B994752B}" srcOrd="0" destOrd="3" presId="urn:microsoft.com/office/officeart/2005/8/layout/vList4#2"/>
    <dgm:cxn modelId="{107236DC-C546-1540-85C5-BB24DF9CD9CB}" srcId="{0045AD9E-36B8-47DF-B1C3-30431CF11B6F}" destId="{045858EB-EC4E-2D47-8674-960C681D8FB1}" srcOrd="2" destOrd="0" parTransId="{7E32FCA1-E9F5-A346-8E31-54DAF1EE8965}" sibTransId="{23818320-BC17-AF45-AD37-45C5C9EFB55E}"/>
    <dgm:cxn modelId="{AA89722B-A0C6-433E-B90A-8F137ED46398}" type="presOf" srcId="{3EFD8659-D8D1-4F74-8513-46440C4FDBD2}" destId="{C385029B-7B53-4761-82CA-732FC3E6AB5E}" srcOrd="1" destOrd="4" presId="urn:microsoft.com/office/officeart/2005/8/layout/vList4#2"/>
    <dgm:cxn modelId="{A5CA3252-9700-407F-8922-32895FD6E74F}" type="presOf" srcId="{01684999-2C2D-43EB-901E-FACD1F82744D}" destId="{6CDA5E84-0983-4BD4-B3A1-A70CF7D2B4CB}" srcOrd="0" destOrd="1" presId="urn:microsoft.com/office/officeart/2005/8/layout/vList4#2"/>
    <dgm:cxn modelId="{26127F93-DF9D-415A-8F8E-F286173A4635}" type="presOf" srcId="{0045AD9E-36B8-47DF-B1C3-30431CF11B6F}" destId="{F5FEB650-3703-41A6-8756-CDE0C66FB954}" srcOrd="1" destOrd="0" presId="urn:microsoft.com/office/officeart/2005/8/layout/vList4#2"/>
    <dgm:cxn modelId="{B3FF9843-3D16-4B6C-93E7-3CB341126811}" srcId="{0045AD9E-36B8-47DF-B1C3-30431CF11B6F}" destId="{39589D9E-53DB-4F24-B22C-82489CD90B8E}" srcOrd="1" destOrd="0" parTransId="{8A63DD07-6B44-4F7E-83A8-9FC98B088EDD}" sibTransId="{AEFFC3B7-F159-4F21-9342-A2000F061555}"/>
    <dgm:cxn modelId="{16C13E9D-060C-4F89-A9F2-A3A8A515AFC2}" type="presOf" srcId="{37FC7E82-3245-4060-AFB5-36CDE9AEB873}" destId="{594ED337-8D3A-408F-916B-58E5B994752B}" srcOrd="0" destOrd="1" presId="urn:microsoft.com/office/officeart/2005/8/layout/vList4#2"/>
    <dgm:cxn modelId="{A2FF7515-9A61-4967-8D24-FB6A01AD7FA3}" type="presOf" srcId="{C70F981F-B0C6-4D4F-A0AE-B721EEB6ADE7}" destId="{6CDA5E84-0983-4BD4-B3A1-A70CF7D2B4CB}" srcOrd="0" destOrd="2" presId="urn:microsoft.com/office/officeart/2005/8/layout/vList4#2"/>
    <dgm:cxn modelId="{D93FB59F-4CD4-4E71-8BD7-64FD4E8E8807}" srcId="{4D556DA0-FEE2-4266-BA8C-7F1E75DE192D}" destId="{01684999-2C2D-43EB-901E-FACD1F82744D}" srcOrd="0" destOrd="0" parTransId="{F9AE2692-1FC6-4288-B5B7-46301B45A111}" sibTransId="{493C6E9A-1C3D-4348-AF25-F78B096223CD}"/>
    <dgm:cxn modelId="{6AC7E5E2-DA9A-4E47-A66B-89B6DD9C3F3F}" type="presParOf" srcId="{47904831-6FF6-4FB5-B85E-93365F9727A9}" destId="{F7051FD1-85F2-41FE-A169-EC6F9C1CF38D}" srcOrd="0" destOrd="0" presId="urn:microsoft.com/office/officeart/2005/8/layout/vList4#2"/>
    <dgm:cxn modelId="{CD6E7553-DE09-4946-908F-D243BDEFD678}" type="presParOf" srcId="{F7051FD1-85F2-41FE-A169-EC6F9C1CF38D}" destId="{6CDA5E84-0983-4BD4-B3A1-A70CF7D2B4CB}" srcOrd="0" destOrd="0" presId="urn:microsoft.com/office/officeart/2005/8/layout/vList4#2"/>
    <dgm:cxn modelId="{94CA91A3-8F82-498A-9CC4-5AC405439AC6}" type="presParOf" srcId="{F7051FD1-85F2-41FE-A169-EC6F9C1CF38D}" destId="{263BF4D5-80FC-4E33-8C12-CA0ABCDB3ACD}" srcOrd="1" destOrd="0" presId="urn:microsoft.com/office/officeart/2005/8/layout/vList4#2"/>
    <dgm:cxn modelId="{B123B7B5-BE7B-4115-BF85-CCF5C4897951}" type="presParOf" srcId="{F7051FD1-85F2-41FE-A169-EC6F9C1CF38D}" destId="{F8305339-ECDB-41CF-9B22-951456D0AB83}" srcOrd="2" destOrd="0" presId="urn:microsoft.com/office/officeart/2005/8/layout/vList4#2"/>
    <dgm:cxn modelId="{AF52FB3C-1248-4454-BEE3-957F6F792B59}" type="presParOf" srcId="{47904831-6FF6-4FB5-B85E-93365F9727A9}" destId="{B9F49DBC-A3A7-4F71-A7BE-94998C5542B1}" srcOrd="1" destOrd="0" presId="urn:microsoft.com/office/officeart/2005/8/layout/vList4#2"/>
    <dgm:cxn modelId="{CCC06126-5549-4022-96F3-72C7B0161995}" type="presParOf" srcId="{47904831-6FF6-4FB5-B85E-93365F9727A9}" destId="{0F8957A0-AF1A-47AE-BE1E-DAD775AF60FA}" srcOrd="2" destOrd="0" presId="urn:microsoft.com/office/officeart/2005/8/layout/vList4#2"/>
    <dgm:cxn modelId="{7FAAF7DA-1985-4DFA-A097-277538B69C31}" type="presParOf" srcId="{0F8957A0-AF1A-47AE-BE1E-DAD775AF60FA}" destId="{E5532F0F-B765-4233-B397-12E591406E47}" srcOrd="0" destOrd="0" presId="urn:microsoft.com/office/officeart/2005/8/layout/vList4#2"/>
    <dgm:cxn modelId="{5FB3893C-711F-404C-A4F0-BA8E024734B5}" type="presParOf" srcId="{0F8957A0-AF1A-47AE-BE1E-DAD775AF60FA}" destId="{D565D7AD-9D61-4CF5-8F93-724FC4E23706}" srcOrd="1" destOrd="0" presId="urn:microsoft.com/office/officeart/2005/8/layout/vList4#2"/>
    <dgm:cxn modelId="{DA4B2563-A23C-41B9-A55D-94C8C456325C}" type="presParOf" srcId="{0F8957A0-AF1A-47AE-BE1E-DAD775AF60FA}" destId="{C385029B-7B53-4761-82CA-732FC3E6AB5E}" srcOrd="2" destOrd="0" presId="urn:microsoft.com/office/officeart/2005/8/layout/vList4#2"/>
    <dgm:cxn modelId="{68A1AE13-B408-471C-A639-25013E355CEF}" type="presParOf" srcId="{47904831-6FF6-4FB5-B85E-93365F9727A9}" destId="{66E47699-ED2C-473A-AFBC-D55312E569B6}" srcOrd="3" destOrd="0" presId="urn:microsoft.com/office/officeart/2005/8/layout/vList4#2"/>
    <dgm:cxn modelId="{C4E80D78-BC03-4427-BF22-2D9EEF289B2D}" type="presParOf" srcId="{47904831-6FF6-4FB5-B85E-93365F9727A9}" destId="{5D8A4BC2-4B9D-461F-B386-E2D63206F262}" srcOrd="4" destOrd="0" presId="urn:microsoft.com/office/officeart/2005/8/layout/vList4#2"/>
    <dgm:cxn modelId="{EDDF158D-039B-42CB-8F12-38280E788699}" type="presParOf" srcId="{5D8A4BC2-4B9D-461F-B386-E2D63206F262}" destId="{594ED337-8D3A-408F-916B-58E5B994752B}" srcOrd="0" destOrd="0" presId="urn:microsoft.com/office/officeart/2005/8/layout/vList4#2"/>
    <dgm:cxn modelId="{C2EE69F4-1289-41C0-9188-4772CA837968}" type="presParOf" srcId="{5D8A4BC2-4B9D-461F-B386-E2D63206F262}" destId="{285A20C1-CAFA-419E-BA27-EFBD0A47D8CE}" srcOrd="1" destOrd="0" presId="urn:microsoft.com/office/officeart/2005/8/layout/vList4#2"/>
    <dgm:cxn modelId="{CE02E893-F5FB-46F2-9996-AFD1DAA78113}" type="presParOf" srcId="{5D8A4BC2-4B9D-461F-B386-E2D63206F262}" destId="{F5FEB650-3703-41A6-8756-CDE0C66FB95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A5E84-0983-4BD4-B3A1-A70CF7D2B4CB}">
      <dsp:nvSpPr>
        <dsp:cNvPr id="0" name=""/>
        <dsp:cNvSpPr/>
      </dsp:nvSpPr>
      <dsp:spPr>
        <a:xfrm>
          <a:off x="0" y="0"/>
          <a:ext cx="8568952" cy="1343388"/>
        </a:xfrm>
        <a:prstGeom prst="roundRect">
          <a:avLst>
            <a:gd name="adj" fmla="val 10000"/>
          </a:avLst>
        </a:prstGeom>
        <a:solidFill>
          <a:srgbClr val="C0E399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smtClean="0">
              <a:solidFill>
                <a:srgbClr val="C00000"/>
              </a:solidFill>
              <a:effectLst/>
            </a:rPr>
            <a:t>Rotina</a:t>
          </a:r>
          <a:endParaRPr lang="pt-BR" sz="2400" b="1" kern="1200" noProof="0">
            <a:solidFill>
              <a:srgbClr val="C00000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baseline="-25000" noProof="0" smtClean="0">
              <a:effectLst/>
            </a:rPr>
            <a:t>˜ </a:t>
          </a:r>
          <a:r>
            <a:rPr lang="pt-BR" sz="2000" b="1" kern="1200" noProof="0" smtClean="0">
              <a:effectLst/>
            </a:rPr>
            <a:t>36.000 salas de vacinação</a:t>
          </a:r>
          <a:endParaRPr lang="pt-BR" sz="2000" b="1" kern="1200" noProof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noProof="0" dirty="0" smtClean="0">
              <a:effectLst/>
            </a:rPr>
            <a:t>47 Centros de Referência de Imunológicos Especiais </a:t>
          </a:r>
          <a:r>
            <a:rPr lang="pt-BR" sz="1800" b="1" kern="1200" noProof="0" dirty="0" smtClean="0">
              <a:effectLst/>
            </a:rPr>
            <a:t>(CRIE)</a:t>
          </a:r>
          <a:endParaRPr lang="pt-BR" sz="1800" b="1" kern="1200" noProof="0" dirty="0">
            <a:effectLst/>
          </a:endParaRPr>
        </a:p>
      </dsp:txBody>
      <dsp:txXfrm>
        <a:off x="1848129" y="0"/>
        <a:ext cx="6720822" cy="1343388"/>
      </dsp:txXfrm>
    </dsp:sp>
    <dsp:sp modelId="{263BF4D5-80FC-4E33-8C12-CA0ABCDB3ACD}">
      <dsp:nvSpPr>
        <dsp:cNvPr id="0" name=""/>
        <dsp:cNvSpPr/>
      </dsp:nvSpPr>
      <dsp:spPr>
        <a:xfrm>
          <a:off x="134338" y="134338"/>
          <a:ext cx="1713790" cy="10747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/>
          </a:blip>
          <a:srcRect/>
          <a:stretch>
            <a:fillRect t="-5000" b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532F0F-B765-4233-B397-12E591406E47}">
      <dsp:nvSpPr>
        <dsp:cNvPr id="0" name=""/>
        <dsp:cNvSpPr/>
      </dsp:nvSpPr>
      <dsp:spPr>
        <a:xfrm>
          <a:off x="0" y="1428505"/>
          <a:ext cx="8568952" cy="2319990"/>
        </a:xfrm>
        <a:prstGeom prst="roundRect">
          <a:avLst>
            <a:gd name="adj" fmla="val 10000"/>
          </a:avLst>
        </a:prstGeom>
        <a:solidFill>
          <a:srgbClr val="FFDD71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dirty="0" smtClean="0">
              <a:solidFill>
                <a:srgbClr val="C00000"/>
              </a:solidFill>
              <a:effectLst/>
            </a:rPr>
            <a:t>Campanhas</a:t>
          </a:r>
          <a:endParaRPr lang="pt-BR" sz="2400" b="1" kern="1200" noProof="0" dirty="0">
            <a:solidFill>
              <a:srgbClr val="C00000"/>
            </a:solidFill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noProof="0" smtClean="0">
              <a:effectLst/>
            </a:rPr>
            <a:t>Influenza (gestantes, idosos, indigenas, crianças, trab. saúde)</a:t>
          </a:r>
          <a:endParaRPr lang="pt-BR" sz="1800" b="1" kern="1200" noProof="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noProof="0" dirty="0" smtClean="0">
              <a:effectLst/>
            </a:rPr>
            <a:t>Multivacinação  - atualização da caderneta – forma seletiva</a:t>
          </a:r>
          <a:endParaRPr lang="pt-BR" sz="1800" b="1" kern="1200" noProof="0" dirty="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noProof="0" dirty="0" smtClean="0">
              <a:effectLst/>
            </a:rPr>
            <a:t>Seguimento (sarampo e rubéola: cada 4 anos ou de acordo com a situação epidemiológica)</a:t>
          </a:r>
          <a:endParaRPr lang="pt-BR" sz="1800" b="1" kern="1200" noProof="0" dirty="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noProof="0" dirty="0" smtClean="0">
              <a:effectLst/>
            </a:rPr>
            <a:t>Campanha de Divulgação da Imunização do Adolescente( HPV  e </a:t>
          </a:r>
          <a:r>
            <a:rPr lang="pt-BR" sz="1800" b="1" kern="1200" noProof="0" dirty="0" err="1" smtClean="0">
              <a:effectLst/>
            </a:rPr>
            <a:t>meningo</a:t>
          </a:r>
          <a:r>
            <a:rPr lang="pt-BR" sz="1800" b="1" kern="1200" noProof="0" dirty="0" smtClean="0">
              <a:effectLst/>
            </a:rPr>
            <a:t> C)</a:t>
          </a:r>
          <a:endParaRPr lang="pt-BR" sz="1800" b="1" kern="1200" noProof="0" dirty="0">
            <a:effectLst/>
          </a:endParaRPr>
        </a:p>
      </dsp:txBody>
      <dsp:txXfrm>
        <a:off x="1848129" y="1428505"/>
        <a:ext cx="6720822" cy="2319990"/>
      </dsp:txXfrm>
    </dsp:sp>
    <dsp:sp modelId="{D565D7AD-9D61-4CF5-8F93-724FC4E23706}">
      <dsp:nvSpPr>
        <dsp:cNvPr id="0" name=""/>
        <dsp:cNvSpPr/>
      </dsp:nvSpPr>
      <dsp:spPr>
        <a:xfrm>
          <a:off x="134338" y="2174479"/>
          <a:ext cx="1713790" cy="10747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4ED337-8D3A-408F-916B-58E5B994752B}">
      <dsp:nvSpPr>
        <dsp:cNvPr id="0" name=""/>
        <dsp:cNvSpPr/>
      </dsp:nvSpPr>
      <dsp:spPr>
        <a:xfrm>
          <a:off x="0" y="3937338"/>
          <a:ext cx="8568952" cy="1343388"/>
        </a:xfrm>
        <a:prstGeom prst="roundRect">
          <a:avLst>
            <a:gd name="adj" fmla="val 10000"/>
          </a:avLst>
        </a:prstGeom>
        <a:solidFill>
          <a:srgbClr val="FF5353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0" kern="1200" noProof="0" dirty="0" smtClean="0">
              <a:solidFill>
                <a:srgbClr val="C00000"/>
              </a:solidFill>
              <a:effectLst/>
            </a:rPr>
            <a:t>Controle de surto</a:t>
          </a:r>
          <a:endParaRPr lang="pt-BR" sz="2400" b="1" kern="1200" noProof="0" dirty="0">
            <a:solidFill>
              <a:srgbClr val="C00000"/>
            </a:solidFill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noProof="0" smtClean="0">
              <a:effectLst/>
            </a:rPr>
            <a:t>Raiva</a:t>
          </a:r>
          <a:endParaRPr lang="pt-BR" sz="1800" b="1" kern="1200" noProof="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noProof="0" smtClean="0">
              <a:effectLst/>
            </a:rPr>
            <a:t>Sarampo</a:t>
          </a:r>
          <a:endParaRPr lang="pt-BR" sz="1800" b="1" kern="1200" noProof="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noProof="0" smtClean="0">
              <a:effectLst/>
            </a:rPr>
            <a:t>Outras doenças  imunoproveníveis</a:t>
          </a:r>
          <a:endParaRPr lang="pt-BR" sz="1800" b="1" kern="1200" noProof="0">
            <a:effectLst/>
          </a:endParaRPr>
        </a:p>
      </dsp:txBody>
      <dsp:txXfrm>
        <a:off x="1848129" y="3937338"/>
        <a:ext cx="6720822" cy="1343388"/>
      </dsp:txXfrm>
    </dsp:sp>
    <dsp:sp modelId="{285A20C1-CAFA-419E-BA27-EFBD0A47D8CE}">
      <dsp:nvSpPr>
        <dsp:cNvPr id="0" name=""/>
        <dsp:cNvSpPr/>
      </dsp:nvSpPr>
      <dsp:spPr>
        <a:xfrm>
          <a:off x="134338" y="4066395"/>
          <a:ext cx="1713790" cy="10747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FD1F-4825-478F-A487-BB069C664D1B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D2323-70FF-4007-BE19-FC21E29DAE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83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 smtClean="0"/>
              <a:t>Este boletim representou a base dos atuais sistemas nacionais de informação sobre esse tipo de acidente.</a:t>
            </a:r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BC096EE-42CF-422E-BEBA-175B8C5025F8}" type="slidenum">
              <a:rPr lang="pt-BR" altLang="pt-BR">
                <a:solidFill>
                  <a:srgbClr val="000000"/>
                </a:solidFill>
              </a:rPr>
              <a:pPr/>
              <a:t>7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Este boletim representou a base dos atuais sistemas nacionais de informação sobre esse tipo de acidente.</a:t>
            </a:r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BC096EE-42CF-422E-BEBA-175B8C5025F8}" type="slidenum">
              <a:rPr lang="pt-BR" altLang="pt-BR">
                <a:solidFill>
                  <a:srgbClr val="000000"/>
                </a:solidFill>
              </a:rPr>
              <a:pPr/>
              <a:t>8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EC0F896-6704-46AF-B38A-6325DEF351C1}" type="slidenum">
              <a:rPr lang="pt-BR" altLang="pt-BR" sz="1200" smtClean="0"/>
              <a:pPr/>
              <a:t>11</a:t>
            </a:fld>
            <a:endParaRPr lang="pt-BR" altLang="pt-BR" sz="120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D2323-70FF-4007-BE19-FC21E29DAE9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31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5BC6C72-0780-4E0D-B492-4B51F8D8E679}" type="slidenum">
              <a:rPr lang="pt-BR" altLang="pt-BR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 alt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83AA-DE09-4CB9-8385-9584EE14B276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D17E-021D-4F8E-8735-165D92DD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12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83AA-DE09-4CB9-8385-9584EE14B276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D17E-021D-4F8E-8735-165D92DD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63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83AA-DE09-4CB9-8385-9584EE14B276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D17E-021D-4F8E-8735-165D92DD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5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83AA-DE09-4CB9-8385-9584EE14B276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D17E-021D-4F8E-8735-165D92DD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73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83AA-DE09-4CB9-8385-9584EE14B276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D17E-021D-4F8E-8735-165D92DD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1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83AA-DE09-4CB9-8385-9584EE14B276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D17E-021D-4F8E-8735-165D92DD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36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83AA-DE09-4CB9-8385-9584EE14B276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D17E-021D-4F8E-8735-165D92DD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29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83AA-DE09-4CB9-8385-9584EE14B276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D17E-021D-4F8E-8735-165D92DD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62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83AA-DE09-4CB9-8385-9584EE14B276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D17E-021D-4F8E-8735-165D92DD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85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83AA-DE09-4CB9-8385-9584EE14B276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D17E-021D-4F8E-8735-165D92DD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3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83AA-DE09-4CB9-8385-9584EE14B276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D17E-021D-4F8E-8735-165D92DD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29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83AA-DE09-4CB9-8385-9584EE14B276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D17E-021D-4F8E-8735-165D92DD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65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/>
          <p:cNvSpPr>
            <a:spLocks noChangeArrowheads="1"/>
          </p:cNvSpPr>
          <p:nvPr/>
        </p:nvSpPr>
        <p:spPr bwMode="auto">
          <a:xfrm>
            <a:off x="0" y="0"/>
            <a:ext cx="9154818" cy="6885384"/>
          </a:xfrm>
          <a:prstGeom prst="rect">
            <a:avLst/>
          </a:prstGeom>
          <a:solidFill>
            <a:srgbClr val="083E8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pt-BR" altLang="pt-BR" dirty="0"/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79512" y="90498"/>
            <a:ext cx="89644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 smtClean="0">
                <a:solidFill>
                  <a:schemeClr val="bg1"/>
                </a:solidFill>
              </a:rPr>
              <a:t>Imunização: Integração no processo de trabalho diário entre Atenção primaria e vigilância em saúde no controle das doenças Imunopreveníveis</a:t>
            </a:r>
            <a:r>
              <a:rPr lang="es-ES" altLang="pt-BR" sz="3600" dirty="0" smtClean="0">
                <a:solidFill>
                  <a:schemeClr val="bg1"/>
                </a:solidFill>
              </a:rPr>
              <a:t> </a:t>
            </a:r>
            <a:r>
              <a:rPr lang="pt-BR" altLang="pt-BR" sz="3600" dirty="0" smtClean="0">
                <a:solidFill>
                  <a:schemeClr val="bg1"/>
                </a:solidFill>
              </a:rPr>
              <a:t> </a:t>
            </a:r>
            <a:endParaRPr lang="pt-BR" altLang="pt-BR" sz="4000" dirty="0">
              <a:solidFill>
                <a:schemeClr val="bg1"/>
              </a:solidFill>
            </a:endParaRPr>
          </a:p>
        </p:txBody>
      </p:sp>
      <p:sp>
        <p:nvSpPr>
          <p:cNvPr id="5" name="Subtítulo 10"/>
          <p:cNvSpPr>
            <a:spLocks noGrp="1"/>
          </p:cNvSpPr>
          <p:nvPr/>
        </p:nvSpPr>
        <p:spPr bwMode="auto">
          <a:xfrm>
            <a:off x="0" y="4345012"/>
            <a:ext cx="907199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pt-B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Ernesto Isaac Montenegro Renoiner</a:t>
            </a:r>
          </a:p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Calibri" pitchFamily="34" charset="0"/>
              </a:rPr>
              <a:t>Programa Nacional de </a:t>
            </a:r>
            <a:r>
              <a:rPr lang="pt-BR" altLang="pt-BR" sz="2000" b="1" dirty="0" smtClean="0">
                <a:solidFill>
                  <a:schemeClr val="bg1"/>
                </a:solidFill>
                <a:latin typeface="Calibri" pitchFamily="34" charset="0"/>
              </a:rPr>
              <a:t>Imunizações</a:t>
            </a:r>
          </a:p>
          <a:p>
            <a:pPr eaLnBrk="1" hangingPunct="1"/>
            <a:r>
              <a:rPr lang="pt-BR" altLang="pt-BR" sz="2000" b="1" dirty="0" smtClean="0">
                <a:solidFill>
                  <a:schemeClr val="bg1"/>
                </a:solidFill>
                <a:latin typeface="Calibri" pitchFamily="34" charset="0"/>
              </a:rPr>
              <a:t>Secretaria de Vigilância em Saúde – Ministério da Saúde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 Brasil, fevereiro de 2016</a:t>
            </a:r>
            <a:endParaRPr lang="pt-BR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s-ES_tradnl" altLang="pt-BR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Gotin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9" y="1826034"/>
            <a:ext cx="4448960" cy="323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1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 title="SIPNI - % DE IMPLANTAÇÃO POR MUNICÍPIO, 2015"/>
          <p:cNvGraphicFramePr>
            <a:graphicFrameLocks/>
          </p:cNvGraphicFramePr>
          <p:nvPr/>
        </p:nvGraphicFramePr>
        <p:xfrm>
          <a:off x="255588" y="1385058"/>
          <a:ext cx="8496944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3" name="Retângulo 2"/>
          <p:cNvSpPr>
            <a:spLocks noChangeArrowheads="1"/>
          </p:cNvSpPr>
          <p:nvPr/>
        </p:nvSpPr>
        <p:spPr bwMode="auto">
          <a:xfrm>
            <a:off x="671513" y="188640"/>
            <a:ext cx="8208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400" b="1" dirty="0">
                <a:solidFill>
                  <a:srgbClr val="993300"/>
                </a:solidFill>
                <a:latin typeface="Arial Narrow" pitchFamily="34" charset="0"/>
              </a:rPr>
              <a:t>Situação da implantação do Sistema de Informação do Programa Nacional de Imunizações (SIPNI) – 2015*</a:t>
            </a:r>
          </a:p>
        </p:txBody>
      </p:sp>
      <p:sp>
        <p:nvSpPr>
          <p:cNvPr id="56324" name="CaixaDeTexto 12"/>
          <p:cNvSpPr txBox="1">
            <a:spLocks noChangeArrowheads="1"/>
          </p:cNvSpPr>
          <p:nvPr/>
        </p:nvSpPr>
        <p:spPr bwMode="auto">
          <a:xfrm>
            <a:off x="255588" y="6165850"/>
            <a:ext cx="7394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400">
                <a:latin typeface="Arial Narrow" pitchFamily="34" charset="0"/>
              </a:rPr>
              <a:t>Fonte:sipni.datasus.gov.br  *dados  em  09/11/2015  </a:t>
            </a:r>
          </a:p>
          <a:p>
            <a:pPr eaLnBrk="1" hangingPunct="1"/>
            <a:r>
              <a:rPr lang="pt-BR" altLang="pt-BR" sz="1400">
                <a:latin typeface="Arial Narrow" pitchFamily="34" charset="0"/>
              </a:rPr>
              <a:t>** recomendação transmissão no máximo até o 10°dia útil do mês subsequente</a:t>
            </a:r>
          </a:p>
        </p:txBody>
      </p:sp>
      <p:pic>
        <p:nvPicPr>
          <p:cNvPr id="5" name="Picture 4" descr="log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6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7" y="943332"/>
            <a:ext cx="8715375" cy="52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251520" y="260648"/>
            <a:ext cx="8642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Vigilância </a:t>
            </a:r>
            <a:r>
              <a:rPr lang="pt-BR" sz="2400" b="1" dirty="0">
                <a:solidFill>
                  <a:srgbClr val="800000"/>
                </a:solidFill>
                <a:latin typeface="Arial Narrow" panose="020B0606020202030204" pitchFamily="34" charset="0"/>
              </a:rPr>
              <a:t>das </a:t>
            </a:r>
            <a:r>
              <a:rPr lang="pt-BR" sz="24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Coberturas Vacinais: estratos de coberturas (“risco”) </a:t>
            </a:r>
            <a:endParaRPr lang="pt-BR" sz="1700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2510682" y="2060848"/>
            <a:ext cx="549150" cy="3461932"/>
          </a:xfrm>
          <a:prstGeom prst="ellipse">
            <a:avLst/>
          </a:prstGeom>
          <a:noFill/>
          <a:ln>
            <a:solidFill>
              <a:srgbClr val="800000">
                <a:alpha val="9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4" descr="log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9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4469"/>
            <a:ext cx="9001000" cy="433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log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8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tângulo 1"/>
          <p:cNvSpPr>
            <a:spLocks noChangeArrowheads="1"/>
          </p:cNvSpPr>
          <p:nvPr/>
        </p:nvSpPr>
        <p:spPr bwMode="auto">
          <a:xfrm>
            <a:off x="1025525" y="2780928"/>
            <a:ext cx="7200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800" b="1" dirty="0" smtClean="0">
                <a:solidFill>
                  <a:srgbClr val="993300"/>
                </a:solidFill>
                <a:latin typeface="Arial Narrow" pitchFamily="34" charset="0"/>
              </a:rPr>
              <a:t>Estratégias</a:t>
            </a:r>
            <a:endParaRPr lang="pt-BR" altLang="pt-BR" sz="48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41987" name="Retângulo 1"/>
          <p:cNvSpPr>
            <a:spLocks noChangeArrowheads="1"/>
          </p:cNvSpPr>
          <p:nvPr/>
        </p:nvSpPr>
        <p:spPr bwMode="auto">
          <a:xfrm>
            <a:off x="179512" y="1270719"/>
            <a:ext cx="8929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3600" b="1" dirty="0">
                <a:solidFill>
                  <a:srgbClr val="0B27B5"/>
                </a:solidFill>
                <a:latin typeface="Arial Narrow" pitchFamily="34" charset="0"/>
              </a:rPr>
              <a:t>PROGRAMA NACIONAL DE IMUNIZAÇÕES </a:t>
            </a:r>
            <a:endParaRPr lang="pt-BR" altLang="pt-BR" sz="3600" dirty="0">
              <a:solidFill>
                <a:srgbClr val="0B27B5"/>
              </a:solidFill>
              <a:latin typeface="Arial" charset="0"/>
            </a:endParaRPr>
          </a:p>
        </p:txBody>
      </p:sp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50614"/>
            <a:ext cx="5040560" cy="30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0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62" y="-19050"/>
            <a:ext cx="91725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5252" y="9011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 Narrow" panose="020B0606020202030204" pitchFamily="34" charset="0"/>
              </a:rPr>
              <a:t>Estratégias para buscar adesão da população alvo</a:t>
            </a:r>
            <a:endParaRPr lang="pt-BR" sz="3200" dirty="0">
              <a:latin typeface="Arial Narrow" panose="020B0606020202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98991" y="6142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993300"/>
                </a:solidFill>
                <a:latin typeface="Arial Narrow" panose="020B0606020202030204" pitchFamily="34" charset="0"/>
              </a:rPr>
              <a:t>Vacinação extramuro </a:t>
            </a:r>
            <a:endParaRPr lang="pt-BR" sz="2800" b="1" dirty="0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Shape 62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1" b="17194"/>
          <a:stretch>
            <a:fillRect/>
          </a:stretch>
        </p:blipFill>
        <p:spPr bwMode="auto">
          <a:xfrm>
            <a:off x="1979711" y="1434319"/>
            <a:ext cx="3119799" cy="222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625"/>
          <p:cNvSpPr txBox="1"/>
          <p:nvPr/>
        </p:nvSpPr>
        <p:spPr>
          <a:xfrm>
            <a:off x="5076056" y="1228484"/>
            <a:ext cx="3960440" cy="511256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  <a:defRPr/>
            </a:pPr>
            <a:r>
              <a:rPr lang="pt-BR" sz="2400" b="1" kern="0" dirty="0" smtClean="0">
                <a:solidFill>
                  <a:srgbClr val="993300"/>
                </a:solidFill>
                <a:ea typeface="Calibri"/>
                <a:cs typeface="Calibri"/>
                <a:sym typeface="Calibri"/>
              </a:rPr>
              <a:t>Vacinação Extramuros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  <a:defRPr/>
            </a:pPr>
            <a:r>
              <a:rPr lang="pt-BR" sz="2400" b="1" kern="0" dirty="0" smtClean="0">
                <a:solidFill>
                  <a:srgbClr val="993300"/>
                </a:solidFill>
                <a:ea typeface="Calibri"/>
                <a:cs typeface="Calibri"/>
                <a:sym typeface="Calibri"/>
              </a:rPr>
              <a:t>Alcance: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/>
            </a:pPr>
            <a:r>
              <a:rPr lang="pt-BR" sz="2400" kern="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400" kern="0" dirty="0" smtClean="0">
                <a:ea typeface="Calibri"/>
                <a:cs typeface="Calibri"/>
                <a:sym typeface="Calibri"/>
              </a:rPr>
              <a:t>População de não vacinados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/>
            </a:pPr>
            <a:r>
              <a:rPr lang="pt-BR" sz="2400" kern="0" dirty="0" smtClean="0">
                <a:ea typeface="Calibri"/>
                <a:cs typeface="Calibri"/>
                <a:sym typeface="Calibri"/>
              </a:rPr>
              <a:t> População flutuante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/>
            </a:pPr>
            <a:r>
              <a:rPr lang="pt-BR" sz="2400" kern="0" dirty="0" smtClean="0">
                <a:ea typeface="Calibri"/>
                <a:cs typeface="Calibri"/>
                <a:sym typeface="Calibri"/>
              </a:rPr>
              <a:t> População móvel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/>
            </a:pPr>
            <a:r>
              <a:rPr lang="pt-BR" sz="2400" kern="0" dirty="0" smtClean="0">
                <a:ea typeface="Calibri"/>
                <a:cs typeface="Calibri"/>
                <a:sym typeface="Calibri"/>
              </a:rPr>
              <a:t> População que não vai às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defRPr/>
            </a:pPr>
            <a:r>
              <a:rPr lang="pt-BR" sz="2400" kern="0" dirty="0">
                <a:ea typeface="Calibri"/>
                <a:cs typeface="Calibri"/>
                <a:sym typeface="Calibri"/>
              </a:rPr>
              <a:t> </a:t>
            </a:r>
            <a:r>
              <a:rPr lang="pt-BR" sz="2400" kern="0" dirty="0" smtClean="0">
                <a:ea typeface="Calibri"/>
                <a:cs typeface="Calibri"/>
                <a:sym typeface="Calibri"/>
              </a:rPr>
              <a:t>  unidades de saúde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  <a:defRPr/>
            </a:pPr>
            <a:r>
              <a:rPr lang="pt-BR" sz="2400" b="1" kern="0" dirty="0" smtClean="0">
                <a:solidFill>
                  <a:srgbClr val="993300"/>
                </a:solidFill>
                <a:ea typeface="Calibri"/>
                <a:cs typeface="Calibri"/>
                <a:sym typeface="Calibri"/>
              </a:rPr>
              <a:t>Estratégia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/>
            </a:pPr>
            <a:r>
              <a:rPr lang="pt-BR" sz="2400" kern="0" dirty="0" smtClean="0">
                <a:ea typeface="Calibri"/>
                <a:cs typeface="Calibri"/>
                <a:sym typeface="Calibri"/>
              </a:rPr>
              <a:t> Vacinação casa a casa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/>
            </a:pPr>
            <a:r>
              <a:rPr lang="pt-BR" sz="2400" kern="0" dirty="0" smtClean="0">
                <a:ea typeface="Calibri"/>
                <a:cs typeface="Calibri"/>
                <a:sym typeface="Calibri"/>
              </a:rPr>
              <a:t> Horários vespertinos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/>
            </a:pPr>
            <a:r>
              <a:rPr lang="pt-BR" sz="2400" kern="0" dirty="0" smtClean="0">
                <a:ea typeface="Calibri"/>
                <a:cs typeface="Calibri"/>
                <a:sym typeface="Calibri"/>
              </a:rPr>
              <a:t> Sábados e domingos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/>
            </a:pPr>
            <a:r>
              <a:rPr lang="pt-BR" sz="2400" kern="0" dirty="0" smtClean="0">
                <a:ea typeface="Calibri"/>
                <a:cs typeface="Calibri"/>
                <a:sym typeface="Calibri"/>
              </a:rPr>
              <a:t> Levantamento do censo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defRPr/>
            </a:pPr>
            <a:r>
              <a:rPr lang="pt-BR" sz="2400" kern="0" dirty="0">
                <a:ea typeface="Calibri"/>
                <a:cs typeface="Calibri"/>
                <a:sym typeface="Calibri"/>
              </a:rPr>
              <a:t> </a:t>
            </a:r>
            <a:r>
              <a:rPr lang="pt-BR" sz="2400" kern="0" dirty="0" smtClean="0">
                <a:ea typeface="Calibri"/>
                <a:cs typeface="Calibri"/>
                <a:sym typeface="Calibri"/>
              </a:rPr>
              <a:t>  vacinal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/>
            </a:pPr>
            <a:r>
              <a:rPr lang="pt-BR" sz="2400" kern="0" dirty="0" smtClean="0">
                <a:ea typeface="Calibri"/>
                <a:cs typeface="Calibri"/>
                <a:sym typeface="Calibri"/>
              </a:rPr>
              <a:t> Participação ativa dos ACS</a:t>
            </a:r>
            <a:endParaRPr lang="pt-BR" sz="2400" kern="0" dirty="0">
              <a:ea typeface="Calibri"/>
              <a:cs typeface="Calibri"/>
              <a:sym typeface="Calibri"/>
            </a:endParaRPr>
          </a:p>
        </p:txBody>
      </p:sp>
      <p:pic>
        <p:nvPicPr>
          <p:cNvPr id="14" name="Shape 62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3" y="1458603"/>
            <a:ext cx="1793484" cy="22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hape 628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6302" r="1895" b="41058"/>
          <a:stretch>
            <a:fillRect/>
          </a:stretch>
        </p:blipFill>
        <p:spPr bwMode="auto">
          <a:xfrm>
            <a:off x="345252" y="3674920"/>
            <a:ext cx="4386557" cy="299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82990" y="6581001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 Narrow" panose="020B0606020202030204" pitchFamily="34" charset="0"/>
              </a:rPr>
              <a:t>Fonte: SESA-CEARÁ</a:t>
            </a:r>
            <a:endParaRPr lang="pt-BR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0404" y="275680"/>
            <a:ext cx="863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993300"/>
                </a:solidFill>
              </a:rPr>
              <a:t>Estratégias para buscar adesão da população alvo</a:t>
            </a:r>
            <a:endParaRPr lang="pt-BR" sz="3200" b="1" dirty="0">
              <a:solidFill>
                <a:srgbClr val="9933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5302" y="980728"/>
            <a:ext cx="89786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BR" altLang="pt-BR" sz="2400" b="1" dirty="0" smtClean="0">
                <a:solidFill>
                  <a:srgbClr val="993300"/>
                </a:solidFill>
              </a:rPr>
              <a:t>Integrar com a atenção básica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BR" altLang="pt-BR" sz="2400" b="1" dirty="0" smtClean="0">
                <a:solidFill>
                  <a:srgbClr val="993300"/>
                </a:solidFill>
              </a:rPr>
              <a:t>Fortalecer parcerias </a:t>
            </a:r>
            <a:r>
              <a:rPr lang="pt-BR" altLang="pt-BR" sz="2400" b="1" dirty="0" err="1" smtClean="0">
                <a:solidFill>
                  <a:srgbClr val="993300"/>
                </a:solidFill>
              </a:rPr>
              <a:t>inter</a:t>
            </a:r>
            <a:r>
              <a:rPr lang="pt-BR" altLang="pt-BR" sz="2400" b="1" dirty="0" smtClean="0">
                <a:solidFill>
                  <a:srgbClr val="993300"/>
                </a:solidFill>
              </a:rPr>
              <a:t> e </a:t>
            </a:r>
            <a:r>
              <a:rPr lang="pt-BR" altLang="pt-BR" sz="2400" b="1" dirty="0" err="1" smtClean="0">
                <a:solidFill>
                  <a:srgbClr val="993300"/>
                </a:solidFill>
              </a:rPr>
              <a:t>intrainstitucional</a:t>
            </a:r>
            <a:endParaRPr lang="pt-BR" altLang="pt-BR" sz="2400" b="1" dirty="0" smtClean="0">
              <a:solidFill>
                <a:srgbClr val="993300"/>
              </a:solidFill>
            </a:endParaRPr>
          </a:p>
          <a:p>
            <a:pPr marL="800100" lvl="2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altLang="pt-BR" sz="2400" dirty="0" smtClean="0"/>
              <a:t> Articular </a:t>
            </a:r>
            <a:r>
              <a:rPr lang="pt-BR" altLang="pt-BR" sz="2400" dirty="0"/>
              <a:t>com as sociedades </a:t>
            </a:r>
            <a:r>
              <a:rPr lang="pt-BR" altLang="pt-BR" sz="2400" dirty="0" smtClean="0"/>
              <a:t>científicas;</a:t>
            </a:r>
          </a:p>
          <a:p>
            <a:pPr marL="800100" lvl="2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altLang="pt-BR" sz="2400" dirty="0" smtClean="0"/>
              <a:t> Fomentar o envolvimento do Ministério da Educação e das Secretarias Estaduais e Municipais de Educação;</a:t>
            </a:r>
          </a:p>
          <a:p>
            <a:pPr marL="800100" lvl="2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altLang="pt-BR" sz="2400" dirty="0"/>
              <a:t> </a:t>
            </a:r>
            <a:r>
              <a:rPr lang="pt-BR" altLang="pt-BR" sz="2400" dirty="0" smtClean="0"/>
              <a:t>Envolver as organizações governamentais e  não governamentais;</a:t>
            </a:r>
          </a:p>
          <a:p>
            <a:pPr marL="800100" lvl="2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 smtClean="0"/>
              <a:t> </a:t>
            </a:r>
            <a:r>
              <a:rPr lang="pt-BR" sz="2400" dirty="0" smtClean="0"/>
              <a:t>Assegurar a produção de vacinas para atender todos os grupos</a:t>
            </a:r>
          </a:p>
          <a:p>
            <a:pPr marL="800100" lvl="2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altLang="pt-BR" sz="2400" dirty="0" smtClean="0"/>
              <a:t> Estabelecer mecanismos de comunicação social que atinjam a população adolescente, adultos jovens e idosos.</a:t>
            </a:r>
            <a:endParaRPr lang="pt-BR" altLang="pt-BR" sz="2400" dirty="0"/>
          </a:p>
        </p:txBody>
      </p:sp>
      <p:pic>
        <p:nvPicPr>
          <p:cNvPr id="6" name="Picture 4" descr="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423421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6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6906" y="861731"/>
            <a:ext cx="8640960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4513" lvl="1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sz="2400" dirty="0"/>
              <a:t>Melhorar a articulação saúde e educação, especialmente Programa Saúde na </a:t>
            </a:r>
            <a:r>
              <a:rPr lang="pt-BR" altLang="pt-BR" sz="2400" dirty="0" smtClean="0"/>
              <a:t>Escola </a:t>
            </a:r>
          </a:p>
          <a:p>
            <a:pPr marL="544513" lvl="1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sz="2400" dirty="0" smtClean="0"/>
              <a:t>Monitoramento </a:t>
            </a:r>
            <a:r>
              <a:rPr lang="pt-BR" altLang="pt-BR" sz="2400" dirty="0"/>
              <a:t>da caderneta de vacinação na matrícula na </a:t>
            </a:r>
            <a:r>
              <a:rPr lang="pt-BR" altLang="pt-BR" sz="2400" dirty="0" smtClean="0"/>
              <a:t>escola</a:t>
            </a:r>
          </a:p>
          <a:p>
            <a:pPr marL="544513" lvl="1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sz="2400" dirty="0" smtClean="0"/>
              <a:t> </a:t>
            </a:r>
            <a:r>
              <a:rPr lang="pt-BR" altLang="pt-BR" sz="2400" dirty="0"/>
              <a:t>Buscar parcerias para vacinação do </a:t>
            </a:r>
            <a:r>
              <a:rPr lang="pt-BR" altLang="pt-BR" sz="2400" dirty="0" smtClean="0"/>
              <a:t>trabalhador</a:t>
            </a:r>
          </a:p>
          <a:p>
            <a:pPr marL="544513" lvl="1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sz="2400" dirty="0" smtClean="0"/>
              <a:t> </a:t>
            </a:r>
            <a:r>
              <a:rPr lang="pt-BR" altLang="pt-BR" sz="2400" dirty="0"/>
              <a:t>Articulação com as sociedades </a:t>
            </a:r>
            <a:r>
              <a:rPr lang="pt-BR" altLang="pt-BR" sz="2400" dirty="0" smtClean="0"/>
              <a:t>científicas</a:t>
            </a:r>
          </a:p>
          <a:p>
            <a:pPr marL="544513" lvl="1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sz="2400" dirty="0" smtClean="0"/>
              <a:t> </a:t>
            </a:r>
            <a:r>
              <a:rPr lang="pt-BR" altLang="pt-BR" sz="2400" dirty="0"/>
              <a:t>Avançar e finalizar a implantação do SI-PNI </a:t>
            </a:r>
            <a:endParaRPr lang="pt-BR" altLang="pt-BR" sz="2400" b="1" dirty="0"/>
          </a:p>
          <a:p>
            <a:pPr marL="0" lvl="2" algn="ctr">
              <a:lnSpc>
                <a:spcPct val="150000"/>
              </a:lnSpc>
            </a:pPr>
            <a:r>
              <a:rPr lang="pt-BR" altLang="pt-BR" sz="2400" b="1" dirty="0">
                <a:solidFill>
                  <a:srgbClr val="800000"/>
                </a:solidFill>
              </a:rPr>
              <a:t>Minimizar a ocorrência de surtos; ampliar as conquistas e manter a credibilidade do PNI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0404" y="27568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993300"/>
                </a:solidFill>
                <a:latin typeface="+mj-lt"/>
              </a:rPr>
              <a:t>Estratégias para buscar adesão da população alvo</a:t>
            </a:r>
            <a:endParaRPr lang="pt-BR" sz="2800" b="1" dirty="0">
              <a:solidFill>
                <a:srgbClr val="993300"/>
              </a:solidFill>
              <a:latin typeface="+mj-lt"/>
            </a:endParaRPr>
          </a:p>
        </p:txBody>
      </p:sp>
      <p:pic>
        <p:nvPicPr>
          <p:cNvPr id="5" name="Picture 4" descr="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4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tângulo 1"/>
          <p:cNvSpPr>
            <a:spLocks noChangeArrowheads="1"/>
          </p:cNvSpPr>
          <p:nvPr/>
        </p:nvSpPr>
        <p:spPr bwMode="auto">
          <a:xfrm>
            <a:off x="1025525" y="2780928"/>
            <a:ext cx="7200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4800" b="1" dirty="0">
                <a:solidFill>
                  <a:srgbClr val="993300"/>
                </a:solidFill>
                <a:latin typeface="Arial Narrow" pitchFamily="34" charset="0"/>
              </a:rPr>
              <a:t>DESAFIOS</a:t>
            </a:r>
            <a:endParaRPr lang="pt-BR" altLang="pt-BR" sz="48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41987" name="Retângulo 1"/>
          <p:cNvSpPr>
            <a:spLocks noChangeArrowheads="1"/>
          </p:cNvSpPr>
          <p:nvPr/>
        </p:nvSpPr>
        <p:spPr bwMode="auto">
          <a:xfrm>
            <a:off x="179512" y="1270719"/>
            <a:ext cx="8929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3600" b="1" dirty="0">
                <a:solidFill>
                  <a:srgbClr val="0B27B5"/>
                </a:solidFill>
                <a:latin typeface="Arial Narrow" pitchFamily="34" charset="0"/>
              </a:rPr>
              <a:t>PROGRAMA NACIONAL DE IMUNIZAÇÕES </a:t>
            </a:r>
            <a:endParaRPr lang="pt-BR" altLang="pt-BR" sz="3600" dirty="0">
              <a:solidFill>
                <a:srgbClr val="0B27B5"/>
              </a:solidFill>
              <a:latin typeface="Arial" charset="0"/>
            </a:endParaRPr>
          </a:p>
        </p:txBody>
      </p:sp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50614"/>
            <a:ext cx="5040560" cy="30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5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ogo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1"/>
          <p:cNvSpPr txBox="1">
            <a:spLocks noChangeArrowheads="1"/>
          </p:cNvSpPr>
          <p:nvPr/>
        </p:nvSpPr>
        <p:spPr bwMode="auto">
          <a:xfrm>
            <a:off x="107504" y="260648"/>
            <a:ext cx="87851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/>
            <a:endParaRPr lang="pt-BR" sz="2400" b="1" dirty="0" smtClean="0">
              <a:cs typeface="Times New Roman" pitchFamily="18" charset="0"/>
            </a:endParaRPr>
          </a:p>
          <a:p>
            <a:pPr marL="342900" lvl="2" indent="-342900">
              <a:buFont typeface="Wingdings" pitchFamily="2" charset="2"/>
              <a:buChar char="v"/>
            </a:pPr>
            <a:r>
              <a:rPr lang="pt-BR" sz="2400" b="1" dirty="0" smtClean="0">
                <a:cs typeface="Times New Roman" pitchFamily="18" charset="0"/>
              </a:rPr>
              <a:t> A complexidade do Programa exige para que seja mantida a sua eficiência e  credibilidade</a:t>
            </a:r>
          </a:p>
          <a:p>
            <a:pPr marL="6985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993300"/>
                </a:solidFill>
                <a:cs typeface="Times New Roman" pitchFamily="18" charset="0"/>
              </a:rPr>
              <a:t>Capacitar as equipes de Saúde da Família (importância da imunização para toda a família, eventos adversos, segurança das vacinas)</a:t>
            </a:r>
          </a:p>
          <a:p>
            <a:pPr marL="6985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cs typeface="Times New Roman" pitchFamily="18" charset="0"/>
              </a:rPr>
              <a:t>Manter </a:t>
            </a:r>
            <a:r>
              <a:rPr lang="pt-BR" sz="2400" dirty="0">
                <a:cs typeface="Times New Roman" pitchFamily="18" charset="0"/>
              </a:rPr>
              <a:t>fortalecidas as relações com as sociedades científicas e de classe, comitês assessores, fóruns de gestores e sociedade </a:t>
            </a:r>
            <a:r>
              <a:rPr lang="pt-BR" sz="2400" dirty="0" smtClean="0">
                <a:cs typeface="Times New Roman" pitchFamily="18" charset="0"/>
              </a:rPr>
              <a:t>civil</a:t>
            </a:r>
          </a:p>
          <a:p>
            <a:pPr marL="8001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Ampliar </a:t>
            </a:r>
            <a:r>
              <a:rPr lang="pt-BR" sz="2400" dirty="0"/>
              <a:t>a homogeneidade das coberturas vacinais</a:t>
            </a:r>
          </a:p>
          <a:p>
            <a:pPr marL="125730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 Campanha de multivacinação </a:t>
            </a:r>
          </a:p>
          <a:p>
            <a:pPr marL="125730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Monitoramento rápido de </a:t>
            </a:r>
            <a:r>
              <a:rPr lang="pt-BR" sz="2400" dirty="0" smtClean="0"/>
              <a:t>coberturas vacinais</a:t>
            </a:r>
            <a:endParaRPr lang="pt-BR" sz="2400" dirty="0">
              <a:solidFill>
                <a:srgbClr val="800000"/>
              </a:solidFill>
              <a:cs typeface="Times New Roman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175480" y="-27384"/>
            <a:ext cx="496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8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1441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5576" y="21167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993300"/>
                </a:solidFill>
                <a:latin typeface="Arial Narrow" panose="020B0606020202030204" pitchFamily="34" charset="0"/>
              </a:rPr>
              <a:t>Desafios para adesão da população alvo</a:t>
            </a:r>
            <a:endParaRPr lang="pt-BR" sz="2800" b="1" dirty="0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8740" y="908720"/>
            <a:ext cx="87357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Clr>
                <a:srgbClr val="7F7F7F"/>
              </a:buClr>
              <a:buFont typeface="Arial" pitchFamily="34" charset="0"/>
              <a:buChar char="•"/>
              <a:defRPr/>
            </a:pPr>
            <a:r>
              <a:rPr lang="pt-BR" altLang="pt-BR" sz="2400" dirty="0" smtClean="0">
                <a:cs typeface="Arial" charset="0"/>
              </a:rPr>
              <a:t>Em geral há baixa adesão dos adolescentes e adultos jovens na vacinação de rotina</a:t>
            </a:r>
          </a:p>
          <a:p>
            <a:pPr marL="342900" lvl="1" indent="-342900" algn="just">
              <a:lnSpc>
                <a:spcPct val="150000"/>
              </a:lnSpc>
              <a:buClr>
                <a:srgbClr val="7F7F7F"/>
              </a:buClr>
              <a:buFont typeface="Arial" pitchFamily="34" charset="0"/>
              <a:buChar char="•"/>
              <a:defRPr/>
            </a:pPr>
            <a:r>
              <a:rPr lang="pt-BR" altLang="pt-BR" sz="2400" dirty="0" smtClean="0">
                <a:cs typeface="Arial" charset="0"/>
              </a:rPr>
              <a:t>Pouco envolvimento das Secretarias de Educação dificultando a vacinação ou a Informação sobre a sua importância a partir das escolas ( HPV);</a:t>
            </a:r>
          </a:p>
          <a:p>
            <a:pPr marL="342900" lvl="1" indent="-342900">
              <a:lnSpc>
                <a:spcPct val="150000"/>
              </a:lnSpc>
              <a:buClr>
                <a:srgbClr val="7F7F7F"/>
              </a:buClr>
              <a:buFont typeface="Arial" pitchFamily="34" charset="0"/>
              <a:buChar char="•"/>
              <a:defRPr/>
            </a:pPr>
            <a:r>
              <a:rPr lang="pt-BR" altLang="pt-BR" sz="2400" dirty="0" smtClean="0">
                <a:cs typeface="Arial" charset="0"/>
              </a:rPr>
              <a:t>Pouca participação das equipes de Saúde na divulgação de informações sobre a importância da vacinação;</a:t>
            </a:r>
          </a:p>
          <a:p>
            <a:pPr marL="342900" lvl="1" indent="-342900">
              <a:lnSpc>
                <a:spcPct val="150000"/>
              </a:lnSpc>
              <a:buClr>
                <a:srgbClr val="7F7F7F"/>
              </a:buClr>
              <a:buFont typeface="Arial" pitchFamily="34" charset="0"/>
              <a:buChar char="•"/>
              <a:defRPr/>
            </a:pPr>
            <a:r>
              <a:rPr lang="pt-BR" altLang="pt-BR" sz="2400" dirty="0" smtClean="0">
                <a:cs typeface="Arial" charset="0"/>
              </a:rPr>
              <a:t>Percepção equivocada sobre a segurança das vacinas;</a:t>
            </a:r>
          </a:p>
          <a:p>
            <a:pPr marL="342900" lvl="1" indent="-342900">
              <a:lnSpc>
                <a:spcPct val="150000"/>
              </a:lnSpc>
              <a:buClr>
                <a:srgbClr val="7F7F7F"/>
              </a:buClr>
              <a:buFont typeface="Arial" pitchFamily="34" charset="0"/>
              <a:buChar char="•"/>
              <a:defRPr/>
            </a:pPr>
            <a:r>
              <a:rPr lang="pt-BR" altLang="pt-BR" sz="2400" dirty="0" smtClean="0">
                <a:cs typeface="Arial" charset="0"/>
              </a:rPr>
              <a:t>Atuação dos grupos </a:t>
            </a:r>
            <a:r>
              <a:rPr lang="pt-BR" altLang="pt-BR" sz="2400" dirty="0" err="1" smtClean="0">
                <a:cs typeface="Arial" charset="0"/>
              </a:rPr>
              <a:t>anti</a:t>
            </a:r>
            <a:r>
              <a:rPr lang="pt-BR" altLang="pt-BR" sz="2400" dirty="0" smtClean="0">
                <a:cs typeface="Arial" charset="0"/>
              </a:rPr>
              <a:t> vacinas e a fragilidade da vigilância de eventos adversos pôs-vacinação.</a:t>
            </a:r>
          </a:p>
        </p:txBody>
      </p:sp>
      <p:pic>
        <p:nvPicPr>
          <p:cNvPr id="4" name="Picture 4" descr="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175480" y="-27384"/>
            <a:ext cx="496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8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21760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7504" y="692696"/>
            <a:ext cx="9036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CENARIO ATUAL</a:t>
            </a:r>
            <a:endParaRPr lang="pt-BR" sz="40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71" name="Retângulo 11"/>
          <p:cNvSpPr>
            <a:spLocks noChangeArrowheads="1"/>
          </p:cNvSpPr>
          <p:nvPr/>
        </p:nvSpPr>
        <p:spPr bwMode="auto">
          <a:xfrm>
            <a:off x="182563" y="804863"/>
            <a:ext cx="86407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endParaRPr lang="pt-BR" altLang="pt-BR" sz="2200">
              <a:latin typeface="Arial" charset="0"/>
            </a:endParaRPr>
          </a:p>
          <a:p>
            <a:pPr lvl="1" algn="just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pt-BR" altLang="pt-BR" sz="2200">
              <a:latin typeface="Arial" charset="0"/>
            </a:endParaRPr>
          </a:p>
          <a:p>
            <a:pPr lvl="1" algn="just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pt-BR" altLang="pt-BR" sz="2200">
              <a:latin typeface="Arial" charset="0"/>
            </a:endParaRPr>
          </a:p>
        </p:txBody>
      </p:sp>
      <p:pic>
        <p:nvPicPr>
          <p:cNvPr id="11272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90" y="1690549"/>
            <a:ext cx="7046410" cy="42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388" y="1052513"/>
            <a:ext cx="8929687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latin typeface="+mn-lt"/>
              </a:rPr>
              <a:t>Estabelecer alianças com áreas que trabalham com essas populações estimulando a vacinação (não só com o setor saúde);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latin typeface="+mn-lt"/>
              </a:rPr>
              <a:t>Identificar estratégias para garantir que sejam completados os esquemas vacinais (hepatite B, </a:t>
            </a:r>
            <a:r>
              <a:rPr lang="pt-BR" sz="2400" dirty="0" err="1" smtClean="0">
                <a:latin typeface="+mn-lt"/>
              </a:rPr>
              <a:t>dt</a:t>
            </a:r>
            <a:r>
              <a:rPr lang="pt-BR" sz="2400" dirty="0" smtClean="0">
                <a:latin typeface="+mn-lt"/>
              </a:rPr>
              <a:t>, </a:t>
            </a:r>
            <a:r>
              <a:rPr lang="pt-BR" sz="2400" dirty="0" err="1" smtClean="0">
                <a:latin typeface="+mn-lt"/>
              </a:rPr>
              <a:t>dTpa</a:t>
            </a:r>
            <a:r>
              <a:rPr lang="pt-BR" sz="2400" dirty="0" smtClean="0">
                <a:latin typeface="+mn-lt"/>
              </a:rPr>
              <a:t> e a febre amarela);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latin typeface="+mn-lt"/>
              </a:rPr>
              <a:t>Reduzir as perdas de cartões e evitar reiniciar esquemas vacinais; </a:t>
            </a:r>
          </a:p>
        </p:txBody>
      </p:sp>
      <p:sp>
        <p:nvSpPr>
          <p:cNvPr id="23556" name="CaixaDeTexto 5"/>
          <p:cNvSpPr txBox="1">
            <a:spLocks noChangeArrowheads="1"/>
          </p:cNvSpPr>
          <p:nvPr/>
        </p:nvSpPr>
        <p:spPr bwMode="auto">
          <a:xfrm>
            <a:off x="323528" y="457508"/>
            <a:ext cx="8424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993300"/>
                </a:solidFill>
                <a:latin typeface="Calibri" pitchFamily="34" charset="0"/>
              </a:rPr>
              <a:t>Desafios da vacinação de adolescentes, adultos e idosos</a:t>
            </a:r>
            <a:endParaRPr lang="pt-BR" altLang="pt-BR" sz="2800" b="1" dirty="0">
              <a:solidFill>
                <a:srgbClr val="993300"/>
              </a:solidFill>
              <a:latin typeface="Calibri" pitchFamily="34" charset="0"/>
            </a:endParaRPr>
          </a:p>
        </p:txBody>
      </p:sp>
      <p:pic>
        <p:nvPicPr>
          <p:cNvPr id="5" name="Picture 4" descr="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175480" y="-27384"/>
            <a:ext cx="496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8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13008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ogo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6512" y="6093296"/>
            <a:ext cx="2482515" cy="764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14282" y="654209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2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b="1" dirty="0" smtClean="0"/>
              <a:t>Melhorar gestão do Programa</a:t>
            </a:r>
          </a:p>
          <a:p>
            <a:pPr marL="800100" lvl="2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Implantar em curto prazo o sistema de informação nominal nas 36 mil salas de vacinas</a:t>
            </a:r>
          </a:p>
          <a:p>
            <a:pPr marL="800100" lvl="2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Ampliar a capacitação para profissionais que atuam nas salas de vacina (EAD)</a:t>
            </a:r>
          </a:p>
          <a:p>
            <a:pPr marL="800100" lvl="2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Estruturação permanente da Rede de Frio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175448" y="0"/>
            <a:ext cx="496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8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 o tempo não pára...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987675" y="428604"/>
            <a:ext cx="6072188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6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694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0215" y="202526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latin typeface="Arial Narrow" panose="020B0606020202030204" pitchFamily="34" charset="0"/>
              </a:rPr>
              <a:t>Obrigado!</a:t>
            </a:r>
            <a:endParaRPr lang="pt-BR" sz="6000" dirty="0">
              <a:latin typeface="Arial Narrow" panose="020B0606020202030204" pitchFamily="34" charset="0"/>
            </a:endParaRPr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1617424" y="3040931"/>
            <a:ext cx="565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1800" b="1" dirty="0"/>
              <a:t>cgpni@saude.gov.br</a:t>
            </a: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195024" y="332656"/>
            <a:ext cx="8697456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pt-BR" altLang="pt-BR" sz="3200" b="1" i="1" dirty="0">
                <a:solidFill>
                  <a:srgbClr val="800000"/>
                </a:solidFill>
                <a:latin typeface="Arial Narrow" panose="020B0606020202030204" pitchFamily="34" charset="0"/>
              </a:rPr>
              <a:t>“ ...um programa de vacinação de uma doença quando bem conduzido é capaz de mudar todo um sistema de saúde...” </a:t>
            </a:r>
          </a:p>
        </p:txBody>
      </p:sp>
    </p:spTree>
    <p:extLst>
      <p:ext uri="{BB962C8B-B14F-4D97-AF65-F5344CB8AC3E}">
        <p14:creationId xmlns:p14="http://schemas.microsoft.com/office/powerpoint/2010/main" val="30880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83E8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1409700" y="1844675"/>
            <a:ext cx="63246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400" b="1">
                <a:solidFill>
                  <a:srgbClr val="FFFFFF"/>
                </a:solidFill>
              </a:rPr>
              <a:t>Endereço eletrônico da</a:t>
            </a:r>
          </a:p>
          <a:p>
            <a:pPr algn="ctr" eaLnBrk="1" hangingPunct="1">
              <a:spcAft>
                <a:spcPts val="1200"/>
              </a:spcAft>
            </a:pPr>
            <a:r>
              <a:rPr lang="pt-BR" altLang="pt-BR" sz="1400" b="1">
                <a:solidFill>
                  <a:srgbClr val="FFFFFF"/>
                </a:solidFill>
              </a:rPr>
              <a:t>Secretaria de Vigilância em Saúde:</a:t>
            </a:r>
          </a:p>
          <a:p>
            <a:pPr algn="ctr" eaLnBrk="1" hangingPunct="1">
              <a:spcAft>
                <a:spcPts val="600"/>
              </a:spcAft>
            </a:pPr>
            <a:r>
              <a:rPr lang="pt-BR" altLang="pt-BR" sz="2400" b="1">
                <a:solidFill>
                  <a:srgbClr val="FFFFFF"/>
                </a:solidFill>
              </a:rPr>
              <a:t>www.saude.gov.br/svs</a:t>
            </a:r>
          </a:p>
          <a:p>
            <a:pPr algn="ctr" eaLnBrk="1" hangingPunct="1"/>
            <a:endParaRPr lang="pt-BR" altLang="pt-BR" sz="2400" b="1">
              <a:solidFill>
                <a:srgbClr val="FFFFFF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PT" altLang="pt-BR" sz="1700" b="1">
                <a:solidFill>
                  <a:srgbClr val="FFFFFF"/>
                </a:solidFill>
              </a:rPr>
              <a:t>Disque Notifica</a:t>
            </a:r>
          </a:p>
          <a:p>
            <a:pPr algn="ctr" eaLnBrk="1" hangingPunct="1">
              <a:lnSpc>
                <a:spcPct val="120000"/>
              </a:lnSpc>
            </a:pPr>
            <a:r>
              <a:rPr lang="pt-PT" altLang="pt-BR" sz="1700" b="1">
                <a:solidFill>
                  <a:srgbClr val="FFFFFF"/>
                </a:solidFill>
              </a:rPr>
              <a:t>0800-644-6645</a:t>
            </a:r>
          </a:p>
          <a:p>
            <a:pPr algn="ctr" eaLnBrk="1" hangingPunct="1">
              <a:lnSpc>
                <a:spcPct val="120000"/>
              </a:lnSpc>
            </a:pPr>
            <a:r>
              <a:rPr lang="pt-PT" altLang="pt-BR" sz="1700" b="1">
                <a:solidFill>
                  <a:srgbClr val="FFFFFF"/>
                </a:solidFill>
              </a:rPr>
              <a:t>notifica@saude.gov.br</a:t>
            </a:r>
          </a:p>
        </p:txBody>
      </p:sp>
      <p:pic>
        <p:nvPicPr>
          <p:cNvPr id="26628" name="Imagem 5" descr="D:\_Sabrina_arquivos\TRABALHO\logos Nucom\ASSINATURA SVS MS GF_2015\ASS_SVS_MS_GF_CMYK_2015_bran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300663"/>
            <a:ext cx="3311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0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Espaço Reservado para Conteúdo 2"/>
          <p:cNvSpPr txBox="1">
            <a:spLocks/>
          </p:cNvSpPr>
          <p:nvPr/>
        </p:nvSpPr>
        <p:spPr bwMode="auto">
          <a:xfrm>
            <a:off x="142874" y="556518"/>
            <a:ext cx="5941293" cy="582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i="1" u="sng" dirty="0">
                <a:solidFill>
                  <a:srgbClr val="993300"/>
                </a:solidFill>
              </a:rPr>
              <a:t>Criança</a:t>
            </a:r>
            <a:r>
              <a:rPr lang="pt-BR" altLang="pt-BR" sz="1600" b="1" dirty="0">
                <a:solidFill>
                  <a:srgbClr val="993300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i="1" dirty="0"/>
              <a:t>BCG – ID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i="1" dirty="0"/>
              <a:t>Hepatite B (mantida dose ao nascer)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dirty="0"/>
              <a:t>Penta (DTP/</a:t>
            </a:r>
            <a:r>
              <a:rPr lang="pt-BR" altLang="pt-BR" sz="1600" b="1" dirty="0" err="1"/>
              <a:t>Hib</a:t>
            </a:r>
            <a:r>
              <a:rPr lang="pt-BR" altLang="pt-BR" sz="1600" b="1" dirty="0"/>
              <a:t>/</a:t>
            </a:r>
            <a:r>
              <a:rPr lang="pt-BR" altLang="pt-BR" sz="1600" b="1" dirty="0" err="1"/>
              <a:t>Hep</a:t>
            </a:r>
            <a:r>
              <a:rPr lang="pt-BR" altLang="pt-BR" sz="1600" b="1" dirty="0"/>
              <a:t> B)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dirty="0"/>
              <a:t>VIP (Vacina Inativada Poliomielite</a:t>
            </a:r>
            <a:r>
              <a:rPr lang="pt-BR" altLang="pt-BR" sz="1600" b="1" dirty="0" smtClean="0"/>
              <a:t>)</a:t>
            </a:r>
            <a:endParaRPr lang="pt-BR" altLang="pt-BR" sz="1600" b="1" dirty="0"/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i="1" dirty="0"/>
              <a:t>VOP (vacina oral contra pólio</a:t>
            </a:r>
            <a:r>
              <a:rPr lang="pt-BR" altLang="pt-BR" sz="1600" b="1" i="1" dirty="0" smtClean="0"/>
              <a:t>)</a:t>
            </a:r>
            <a:endParaRPr lang="pt-BR" altLang="pt-BR" sz="1600" b="1" i="1" dirty="0"/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i="1" dirty="0"/>
              <a:t>VORH (Vacina Oral de </a:t>
            </a:r>
            <a:r>
              <a:rPr lang="pt-BR" altLang="pt-BR" sz="1600" b="1" i="1" dirty="0" err="1"/>
              <a:t>Rotavírus</a:t>
            </a:r>
            <a:r>
              <a:rPr lang="pt-BR" altLang="pt-BR" sz="1600" b="1" i="1" dirty="0"/>
              <a:t> Humano)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i="1" dirty="0"/>
              <a:t>Vacina Pneumocócica 10 valente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i="1" dirty="0"/>
              <a:t>Vacina febre amarela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i="1" dirty="0"/>
              <a:t>Tríplice viral (Sarampo, rubéola, caxumba) 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i="1" dirty="0"/>
              <a:t>DTP (tríplice bacteriana)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i="1" dirty="0"/>
              <a:t>Vacina meningocócica conjugada  tipo C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i="1" u="sng" dirty="0"/>
              <a:t>Influenza (campanha anual)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i="1" dirty="0" err="1"/>
              <a:t>Tetraviral</a:t>
            </a:r>
            <a:r>
              <a:rPr lang="pt-BR" altLang="pt-BR" sz="1600" b="1" i="1" dirty="0"/>
              <a:t> (Sarampo, rubéola, caxumba, </a:t>
            </a:r>
            <a:r>
              <a:rPr lang="pt-BR" altLang="pt-BR" sz="1600" b="1" i="1" dirty="0" smtClean="0"/>
              <a:t>varicela) </a:t>
            </a:r>
            <a:endParaRPr lang="pt-BR" altLang="pt-BR" sz="1600" b="1" i="1" dirty="0"/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pt-BR" altLang="pt-BR" sz="1600" b="1" i="1" dirty="0"/>
              <a:t>Hepatite A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 bwMode="auto">
          <a:xfrm>
            <a:off x="0" y="44624"/>
            <a:ext cx="8999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993300"/>
                </a:solidFill>
                <a:latin typeface="Arial Narrow" pitchFamily="34" charset="0"/>
                <a:ea typeface="+mj-ea"/>
                <a:cs typeface="+mj-cs"/>
              </a:rPr>
              <a:t>Calendário Nacional de Vacinação: </a:t>
            </a:r>
            <a:r>
              <a:rPr lang="en-US" sz="2800" b="1" dirty="0" smtClean="0">
                <a:solidFill>
                  <a:srgbClr val="993300"/>
                </a:solidFill>
                <a:latin typeface="Arial Narrow" pitchFamily="34" charset="0"/>
                <a:ea typeface="+mj-ea"/>
                <a:cs typeface="+mj-cs"/>
              </a:rPr>
              <a:t>2017</a:t>
            </a:r>
            <a:endParaRPr lang="en-US" sz="2800" b="1" dirty="0">
              <a:solidFill>
                <a:srgbClr val="9933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Retângulo 1"/>
          <p:cNvSpPr>
            <a:spLocks noChangeArrowheads="1"/>
          </p:cNvSpPr>
          <p:nvPr/>
        </p:nvSpPr>
        <p:spPr bwMode="auto">
          <a:xfrm>
            <a:off x="5436096" y="1844824"/>
            <a:ext cx="3387352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400" b="1" i="1" u="sng" dirty="0">
                <a:solidFill>
                  <a:srgbClr val="993300"/>
                </a:solidFill>
                <a:latin typeface="Arial Narrow" pitchFamily="34" charset="0"/>
              </a:rPr>
              <a:t>Adolescente e Adulto</a:t>
            </a:r>
          </a:p>
          <a:p>
            <a:pPr eaLnBrk="1" hangingPunct="1">
              <a:buClr>
                <a:srgbClr val="800000"/>
              </a:buClr>
              <a:defRPr/>
            </a:pPr>
            <a:r>
              <a:rPr lang="pt-BR" sz="1600" b="1" i="1" dirty="0" smtClean="0"/>
              <a:t>1. </a:t>
            </a:r>
            <a:r>
              <a:rPr lang="pt-BR" b="1" i="1" dirty="0" smtClean="0"/>
              <a:t>Hepatite </a:t>
            </a:r>
            <a:r>
              <a:rPr lang="pt-BR" b="1" i="1" dirty="0"/>
              <a:t>B </a:t>
            </a:r>
          </a:p>
          <a:p>
            <a:pPr eaLnBrk="1" hangingPunct="1">
              <a:buClr>
                <a:srgbClr val="800000"/>
              </a:buClr>
              <a:defRPr/>
            </a:pPr>
            <a:r>
              <a:rPr lang="pt-BR" b="1" i="1" dirty="0" smtClean="0"/>
              <a:t>2. </a:t>
            </a:r>
            <a:r>
              <a:rPr lang="pt-BR" b="1" i="1" dirty="0" err="1" smtClean="0"/>
              <a:t>dT</a:t>
            </a:r>
            <a:r>
              <a:rPr lang="pt-BR" b="1" i="1" dirty="0"/>
              <a:t>  (Dupla tipo adulto)</a:t>
            </a:r>
          </a:p>
          <a:p>
            <a:pPr eaLnBrk="1" hangingPunct="1">
              <a:buClr>
                <a:srgbClr val="800000"/>
              </a:buClr>
              <a:defRPr/>
            </a:pPr>
            <a:r>
              <a:rPr lang="pt-BR" b="1" i="1" dirty="0" smtClean="0"/>
              <a:t>3. Febre </a:t>
            </a:r>
            <a:r>
              <a:rPr lang="pt-BR" b="1" i="1" dirty="0"/>
              <a:t>amarela</a:t>
            </a:r>
          </a:p>
          <a:p>
            <a:pPr eaLnBrk="1" hangingPunct="1">
              <a:buClr>
                <a:srgbClr val="800000"/>
              </a:buClr>
              <a:defRPr/>
            </a:pPr>
            <a:r>
              <a:rPr lang="pt-BR" b="1" i="1" dirty="0" smtClean="0"/>
              <a:t>4. SCR </a:t>
            </a:r>
            <a:r>
              <a:rPr lang="pt-BR" b="1" i="1" dirty="0"/>
              <a:t>(Tríplice viral</a:t>
            </a:r>
            <a:r>
              <a:rPr lang="pt-BR" b="1" i="1" dirty="0" smtClean="0"/>
              <a:t>)</a:t>
            </a:r>
          </a:p>
          <a:p>
            <a:pPr eaLnBrk="1" hangingPunct="1">
              <a:buClr>
                <a:srgbClr val="800000"/>
              </a:buClr>
              <a:defRPr/>
            </a:pPr>
            <a:r>
              <a:rPr lang="pt-BR" b="1" i="1" dirty="0" smtClean="0"/>
              <a:t>5. </a:t>
            </a:r>
            <a:r>
              <a:rPr lang="pt-BR" b="1" i="1" dirty="0" err="1" smtClean="0"/>
              <a:t>dTpa</a:t>
            </a:r>
            <a:endParaRPr lang="pt-BR" b="1" i="1" dirty="0" smtClean="0"/>
          </a:p>
          <a:p>
            <a:pPr eaLnBrk="1" hangingPunct="1">
              <a:buClr>
                <a:srgbClr val="800000"/>
              </a:buClr>
              <a:defRPr/>
            </a:pPr>
            <a:r>
              <a:rPr lang="pt-BR" b="1" i="1" dirty="0" smtClean="0"/>
              <a:t>6. Influenza</a:t>
            </a:r>
            <a:endParaRPr lang="pt-BR" b="1" i="1" dirty="0"/>
          </a:p>
          <a:p>
            <a:pPr eaLnBrk="1" hangingPunct="1">
              <a:buClr>
                <a:srgbClr val="800000"/>
              </a:buClr>
              <a:defRPr/>
            </a:pPr>
            <a:r>
              <a:rPr lang="pt-BR" b="1" i="1" dirty="0" smtClean="0"/>
              <a:t>7. HPV</a:t>
            </a:r>
            <a:endParaRPr lang="pt-BR" b="1" i="1" dirty="0"/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1600" i="1" dirty="0" smtClean="0"/>
          </a:p>
          <a:p>
            <a:pPr eaLnBrk="1" hangingPunct="1">
              <a:defRPr/>
            </a:pPr>
            <a:r>
              <a:rPr lang="pt-BR" sz="1600" b="1" i="1" u="sng" dirty="0" smtClean="0">
                <a:solidFill>
                  <a:srgbClr val="00B0F0"/>
                </a:solidFill>
              </a:rPr>
              <a:t> </a:t>
            </a:r>
            <a:r>
              <a:rPr lang="pt-BR" sz="2400" b="1" i="1" u="sng" dirty="0" smtClean="0">
                <a:solidFill>
                  <a:srgbClr val="993300"/>
                </a:solidFill>
              </a:rPr>
              <a:t>Idoso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pt-BR" b="1" i="1" dirty="0" smtClean="0"/>
              <a:t>Influenza (1 dose anual)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pt-BR" b="1" i="1" dirty="0" smtClean="0"/>
              <a:t>Pneumococo 23 (acamados, asilados…)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pt-BR" b="1" i="1" dirty="0" err="1" smtClean="0"/>
              <a:t>dT</a:t>
            </a:r>
            <a:endParaRPr lang="pt-BR" b="1" i="1" dirty="0" smtClean="0"/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pt-BR" b="1" i="1" dirty="0" smtClean="0"/>
              <a:t>Febre amarela com precaução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pt-BR" b="1" i="1" dirty="0" smtClean="0"/>
              <a:t>HB</a:t>
            </a:r>
            <a:endParaRPr lang="pt-BR" b="1" i="1" dirty="0"/>
          </a:p>
        </p:txBody>
      </p:sp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4" y="476672"/>
            <a:ext cx="3161312" cy="136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9074" y="135949"/>
            <a:ext cx="896448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900" b="1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Programa Nacional de </a:t>
            </a:r>
            <a:r>
              <a:rPr lang="en-US" sz="29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Imunizações: </a:t>
            </a:r>
            <a:r>
              <a:rPr lang="pt-BR" sz="29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</a:t>
            </a:r>
            <a:r>
              <a:rPr lang="pt-BR" altLang="pt-BR" sz="29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oenças evitáveis</a:t>
            </a:r>
            <a:endParaRPr lang="en-US" sz="2900" b="1" dirty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7775" y="887305"/>
            <a:ext cx="4554452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1pPr>
            <a:lvl2pPr marL="742950" indent="-285750" eaLnBrk="0" hangingPunct="0"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2pPr>
            <a:lvl3pPr marL="1143000" indent="-228600" eaLnBrk="0" hangingPunct="0"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3pPr>
            <a:lvl4pPr marL="1600200" indent="-228600" eaLnBrk="0" hangingPunct="0"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4pPr>
            <a:lvl5pPr marL="2057400" indent="-228600" eaLnBrk="0" hangingPunct="0"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000" b="1" i="0" dirty="0" smtClean="0">
                <a:latin typeface="+mn-lt"/>
              </a:rPr>
              <a:t> </a:t>
            </a:r>
            <a:r>
              <a:rPr lang="pt-BR" altLang="pt-BR" sz="2400" i="0" dirty="0" smtClean="0">
                <a:latin typeface="Arial Narrow" panose="020B0606020202030204" pitchFamily="34" charset="0"/>
              </a:rPr>
              <a:t>Tuberculose</a:t>
            </a:r>
            <a:endParaRPr lang="pt-BR" altLang="pt-BR" sz="2400" i="0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latin typeface="Arial Narrow" panose="020B0606020202030204" pitchFamily="34" charset="0"/>
              </a:rPr>
              <a:t> Hepatite </a:t>
            </a:r>
            <a:r>
              <a:rPr lang="pt-BR" altLang="pt-BR" sz="2400" i="0" dirty="0">
                <a:latin typeface="Arial Narrow" panose="020B0606020202030204" pitchFamily="34" charset="0"/>
              </a:rPr>
              <a:t>B</a:t>
            </a: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latin typeface="Arial Narrow" panose="020B0606020202030204" pitchFamily="34" charset="0"/>
              </a:rPr>
              <a:t> Difteria</a:t>
            </a:r>
            <a:endParaRPr lang="pt-BR" altLang="pt-BR" sz="2400" i="0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latin typeface="Arial Narrow" panose="020B0606020202030204" pitchFamily="34" charset="0"/>
              </a:rPr>
              <a:t> Tétano</a:t>
            </a:r>
            <a:endParaRPr lang="pt-BR" altLang="pt-BR" sz="2400" i="0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latin typeface="Arial Narrow" panose="020B0606020202030204" pitchFamily="34" charset="0"/>
              </a:rPr>
              <a:t> Coqueluche</a:t>
            </a:r>
            <a:endParaRPr lang="pt-BR" altLang="pt-BR" sz="2400" i="0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latin typeface="Arial Narrow" panose="020B0606020202030204" pitchFamily="34" charset="0"/>
              </a:rPr>
              <a:t> Doenças </a:t>
            </a:r>
            <a:r>
              <a:rPr lang="pt-BR" altLang="pt-BR" sz="2400" i="0" dirty="0">
                <a:latin typeface="Arial Narrow" panose="020B0606020202030204" pitchFamily="34" charset="0"/>
              </a:rPr>
              <a:t>causadas por </a:t>
            </a:r>
            <a:r>
              <a:rPr lang="pt-BR" sz="2400" dirty="0" err="1">
                <a:latin typeface="Arial Narrow" panose="020B0606020202030204" pitchFamily="34" charset="0"/>
              </a:rPr>
              <a:t>Haemophilus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endParaRPr lang="pt-BR" sz="2400" dirty="0" smtClean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Narrow" panose="020B0606020202030204" pitchFamily="34" charset="0"/>
              </a:rPr>
              <a:t>  </a:t>
            </a:r>
            <a:r>
              <a:rPr lang="pt-BR" sz="2400" dirty="0" err="1" smtClean="0">
                <a:latin typeface="Arial Narrow" panose="020B0606020202030204" pitchFamily="34" charset="0"/>
              </a:rPr>
              <a:t>influenzae</a:t>
            </a:r>
            <a:r>
              <a:rPr lang="pt-BR" sz="2400" dirty="0" smtClean="0">
                <a:latin typeface="Arial Narrow" panose="020B0606020202030204" pitchFamily="34" charset="0"/>
              </a:rPr>
              <a:t> </a:t>
            </a:r>
            <a:r>
              <a:rPr lang="pt-BR" sz="2400" i="0" dirty="0" smtClean="0">
                <a:latin typeface="Arial Narrow" panose="020B0606020202030204" pitchFamily="34" charset="0"/>
              </a:rPr>
              <a:t>B</a:t>
            </a:r>
            <a:endParaRPr lang="pt-BR" altLang="pt-BR" sz="2400" i="0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latin typeface="Arial Narrow" panose="020B0606020202030204" pitchFamily="34" charset="0"/>
              </a:rPr>
              <a:t> Poliomielite</a:t>
            </a:r>
            <a:endParaRPr lang="pt-BR" altLang="pt-BR" sz="2400" i="0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latin typeface="Arial Narrow" panose="020B0606020202030204" pitchFamily="34" charset="0"/>
              </a:rPr>
              <a:t> </a:t>
            </a:r>
            <a:r>
              <a:rPr lang="pt-BR" altLang="pt-BR" sz="2400" i="0" dirty="0" err="1" smtClean="0">
                <a:latin typeface="Arial Narrow" panose="020B0606020202030204" pitchFamily="34" charset="0"/>
              </a:rPr>
              <a:t>Rotavirose</a:t>
            </a:r>
            <a:endParaRPr lang="pt-BR" altLang="pt-BR" sz="2400" i="0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latin typeface="Arial Narrow" panose="020B0606020202030204" pitchFamily="34" charset="0"/>
              </a:rPr>
              <a:t> Doença </a:t>
            </a:r>
            <a:r>
              <a:rPr lang="pt-BR" altLang="pt-BR" sz="2400" i="0" dirty="0">
                <a:latin typeface="Arial Narrow" panose="020B0606020202030204" pitchFamily="34" charset="0"/>
              </a:rPr>
              <a:t>Pneumocócica</a:t>
            </a: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latin typeface="Arial Narrow" panose="020B0606020202030204" pitchFamily="34" charset="0"/>
              </a:rPr>
              <a:t> Doença </a:t>
            </a:r>
            <a:r>
              <a:rPr lang="pt-BR" altLang="pt-BR" sz="2400" i="0" dirty="0">
                <a:latin typeface="Arial Narrow" panose="020B0606020202030204" pitchFamily="34" charset="0"/>
              </a:rPr>
              <a:t>Meningocócica</a:t>
            </a: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latin typeface="Arial Narrow" panose="020B0606020202030204" pitchFamily="34" charset="0"/>
              </a:rPr>
              <a:t> Sarampo</a:t>
            </a:r>
            <a:endParaRPr lang="pt-BR" altLang="pt-BR" sz="2400" i="0" dirty="0">
              <a:latin typeface="Arial Narrow" panose="020B0606020202030204" pitchFamily="34" charset="0"/>
            </a:endParaRPr>
          </a:p>
        </p:txBody>
      </p:sp>
      <p:sp>
        <p:nvSpPr>
          <p:cNvPr id="7" name="Text Box 8"/>
          <p:cNvSpPr txBox="1">
            <a:spLocks/>
          </p:cNvSpPr>
          <p:nvPr/>
        </p:nvSpPr>
        <p:spPr bwMode="auto">
          <a:xfrm>
            <a:off x="5220072" y="908720"/>
            <a:ext cx="3560590" cy="62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1pPr>
            <a:lvl2pPr marL="742950" indent="-285750" eaLnBrk="0" hangingPunct="0"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2pPr>
            <a:lvl3pPr marL="1143000" indent="-228600" eaLnBrk="0" hangingPunct="0"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3pPr>
            <a:lvl4pPr marL="1600200" indent="-228600" eaLnBrk="0" hangingPunct="0"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4pPr>
            <a:lvl5pPr marL="2057400" indent="-228600" eaLnBrk="0" hangingPunct="0"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0000"/>
                </a:solidFill>
                <a:latin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b="1" i="0" dirty="0" smtClean="0">
                <a:latin typeface="Arial Narrow" panose="020B0606020202030204" pitchFamily="34" charset="0"/>
              </a:rPr>
              <a:t> </a:t>
            </a:r>
            <a:r>
              <a:rPr lang="pt-BR" altLang="pt-BR" sz="2400" i="0" dirty="0" smtClean="0">
                <a:latin typeface="Arial Narrow" panose="020B0606020202030204" pitchFamily="34" charset="0"/>
              </a:rPr>
              <a:t>Caxumba</a:t>
            </a:r>
            <a:endParaRPr lang="pt-BR" altLang="pt-BR" sz="2400" i="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latin typeface="Arial Narrow" panose="020B0606020202030204" pitchFamily="34" charset="0"/>
              </a:rPr>
              <a:t> Rubéola</a:t>
            </a:r>
            <a:endParaRPr lang="pt-BR" altLang="pt-BR" sz="2400" i="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>
                <a:solidFill>
                  <a:schemeClr val="tx1"/>
                </a:solidFill>
                <a:latin typeface="Arial Narrow" panose="020B0606020202030204" pitchFamily="34" charset="0"/>
              </a:rPr>
              <a:t> Varicela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Hepatite </a:t>
            </a:r>
            <a:r>
              <a:rPr lang="pt-BR" altLang="pt-BR" sz="2400" i="0" dirty="0">
                <a:solidFill>
                  <a:schemeClr val="tx1"/>
                </a:solidFill>
                <a:latin typeface="Arial Narrow" panose="020B0606020202030204" pitchFamily="34" charset="0"/>
              </a:rPr>
              <a:t>A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latin typeface="Arial Narrow" panose="020B0606020202030204" pitchFamily="34" charset="0"/>
              </a:rPr>
              <a:t> Febre </a:t>
            </a:r>
            <a:r>
              <a:rPr lang="pt-BR" altLang="pt-BR" sz="2400" i="0" dirty="0">
                <a:latin typeface="Arial Narrow" panose="020B0606020202030204" pitchFamily="34" charset="0"/>
              </a:rPr>
              <a:t>Amarela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>
                <a:latin typeface="Arial Narrow" panose="020B0606020202030204" pitchFamily="34" charset="0"/>
              </a:rPr>
              <a:t> Influenza (Gripe</a:t>
            </a:r>
            <a:r>
              <a:rPr lang="pt-BR" altLang="pt-BR" sz="2400" i="0" dirty="0" smtClean="0">
                <a:latin typeface="Arial Narrow" panose="020B0606020202030204" pitchFamily="34" charset="0"/>
              </a:rPr>
              <a:t>) – </a:t>
            </a:r>
            <a:r>
              <a:rPr lang="pt-BR" altLang="pt-BR" sz="24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Grupo 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24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prioritário</a:t>
            </a:r>
            <a:endParaRPr lang="pt-BR" altLang="pt-BR" sz="24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Raiva </a:t>
            </a:r>
            <a:r>
              <a:rPr lang="pt-BR" altLang="pt-BR" sz="2400" i="0" dirty="0">
                <a:solidFill>
                  <a:schemeClr val="tx1"/>
                </a:solidFill>
                <a:latin typeface="Arial Narrow" panose="020B0606020202030204" pitchFamily="34" charset="0"/>
              </a:rPr>
              <a:t>Humana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HPV</a:t>
            </a:r>
            <a:endParaRPr lang="pt-BR" altLang="pt-BR" sz="2400" i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Cólera </a:t>
            </a:r>
            <a:r>
              <a:rPr lang="pt-BR" altLang="pt-BR" sz="24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(Militares em missão)</a:t>
            </a:r>
            <a:endParaRPr lang="pt-BR" altLang="pt-BR" sz="24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4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Febre Tifoide </a:t>
            </a:r>
            <a:r>
              <a:rPr lang="pt-BR" altLang="pt-BR" sz="24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(Militares em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missão)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pt-BR" altLang="pt-BR" sz="2400" i="0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pt-BR" altLang="pt-BR" sz="2400" i="0" dirty="0">
              <a:latin typeface="Arial Narrow" panose="020B0606020202030204" pitchFamily="34" charset="0"/>
            </a:endParaRPr>
          </a:p>
        </p:txBody>
      </p:sp>
      <p:pic>
        <p:nvPicPr>
          <p:cNvPr id="9" name="Picture 4" descr="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3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16556502"/>
              </p:ext>
            </p:extLst>
          </p:nvPr>
        </p:nvGraphicFramePr>
        <p:xfrm>
          <a:off x="214282" y="836712"/>
          <a:ext cx="8568952" cy="528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184150" y="123825"/>
            <a:ext cx="8713788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pt-BR" sz="3200" b="1" kern="0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Estratégias Nacional de Vacinação</a:t>
            </a:r>
            <a:br>
              <a:rPr lang="pt-BR" sz="3200" b="1" kern="0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</a:br>
            <a:endParaRPr lang="pt-BR" sz="3200" kern="0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270625"/>
            <a:ext cx="2482851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ogo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3"/>
          <p:cNvSpPr>
            <a:spLocks noChangeShapeType="1"/>
          </p:cNvSpPr>
          <p:nvPr/>
        </p:nvSpPr>
        <p:spPr bwMode="auto">
          <a:xfrm>
            <a:off x="1357313" y="3833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7858125" y="38814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4" name="Line 3"/>
          <p:cNvSpPr>
            <a:spLocks noChangeShapeType="1"/>
          </p:cNvSpPr>
          <p:nvPr/>
        </p:nvSpPr>
        <p:spPr bwMode="auto">
          <a:xfrm>
            <a:off x="5689600" y="32131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>
            <a:off x="3467100" y="32131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1371600" y="3200400"/>
            <a:ext cx="6477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572000" y="24384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8" name="Line 3"/>
          <p:cNvSpPr>
            <a:spLocks noChangeShapeType="1"/>
          </p:cNvSpPr>
          <p:nvPr/>
        </p:nvSpPr>
        <p:spPr bwMode="auto">
          <a:xfrm>
            <a:off x="5618163" y="3857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9" name="Line 4"/>
          <p:cNvSpPr>
            <a:spLocks noChangeShapeType="1"/>
          </p:cNvSpPr>
          <p:nvPr/>
        </p:nvSpPr>
        <p:spPr bwMode="auto">
          <a:xfrm>
            <a:off x="3429000" y="3857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0" name="Line 6"/>
          <p:cNvSpPr>
            <a:spLocks noChangeShapeType="1"/>
          </p:cNvSpPr>
          <p:nvPr/>
        </p:nvSpPr>
        <p:spPr bwMode="auto">
          <a:xfrm flipH="1">
            <a:off x="1357313" y="3857625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4929188" y="3143250"/>
            <a:ext cx="4000500" cy="5000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pt-BR" dirty="0">
                <a:solidFill>
                  <a:schemeClr val="bg1"/>
                </a:solidFill>
              </a:rPr>
              <a:t>Campanha de Raiva Canina e Felina </a:t>
            </a:r>
            <a:endParaRPr lang="pt-BR" sz="105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pt-BR" dirty="0"/>
          </a:p>
        </p:txBody>
      </p:sp>
      <p:cxnSp>
        <p:nvCxnSpPr>
          <p:cNvPr id="35852" name="Conector angulado 91"/>
          <p:cNvCxnSpPr>
            <a:cxnSpLocks noChangeShapeType="1"/>
            <a:stCxn id="35869" idx="2"/>
          </p:cNvCxnSpPr>
          <p:nvPr/>
        </p:nvCxnSpPr>
        <p:spPr bwMode="auto">
          <a:xfrm rot="16200000" flipH="1">
            <a:off x="4017963" y="3232150"/>
            <a:ext cx="1000125" cy="2508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853" name="Grupo 99"/>
          <p:cNvGrpSpPr>
            <a:grpSpLocks/>
          </p:cNvGrpSpPr>
          <p:nvPr/>
        </p:nvGrpSpPr>
        <p:grpSpPr bwMode="auto">
          <a:xfrm>
            <a:off x="428625" y="2214563"/>
            <a:ext cx="8286750" cy="3144837"/>
            <a:chOff x="428596" y="1832876"/>
            <a:chExt cx="8286808" cy="3146195"/>
          </a:xfrm>
        </p:grpSpPr>
        <p:grpSp>
          <p:nvGrpSpPr>
            <p:cNvPr id="35856" name="Group 9"/>
            <p:cNvGrpSpPr>
              <a:grpSpLocks/>
            </p:cNvGrpSpPr>
            <p:nvPr/>
          </p:nvGrpSpPr>
          <p:grpSpPr bwMode="auto">
            <a:xfrm>
              <a:off x="2571703" y="1832876"/>
              <a:ext cx="3643338" cy="713708"/>
              <a:chOff x="2384" y="836"/>
              <a:chExt cx="1440" cy="304"/>
            </a:xfrm>
          </p:grpSpPr>
          <p:sp>
            <p:nvSpPr>
              <p:cNvPr id="35869" name="Rectangle 10"/>
              <p:cNvSpPr>
                <a:spLocks noChangeArrowheads="1"/>
              </p:cNvSpPr>
              <p:nvPr/>
            </p:nvSpPr>
            <p:spPr bwMode="auto">
              <a:xfrm>
                <a:off x="2384" y="867"/>
                <a:ext cx="1440" cy="243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pt-BR" altLang="pt-BR"/>
              </a:p>
            </p:txBody>
          </p:sp>
          <p:sp>
            <p:nvSpPr>
              <p:cNvPr id="35870" name="Rectangle 11"/>
              <p:cNvSpPr>
                <a:spLocks noChangeArrowheads="1"/>
              </p:cNvSpPr>
              <p:nvPr/>
            </p:nvSpPr>
            <p:spPr bwMode="auto">
              <a:xfrm>
                <a:off x="2432" y="836"/>
                <a:ext cx="139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r>
                  <a:rPr lang="pt-BR" altLang="pt-BR">
                    <a:solidFill>
                      <a:schemeClr val="bg1"/>
                    </a:solidFill>
                  </a:rPr>
                  <a:t>Imunobiológicos 45</a:t>
                </a:r>
                <a:endParaRPr lang="pt-BR" altLang="pt-BR" sz="13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857" name="Group 18"/>
            <p:cNvGrpSpPr>
              <a:grpSpLocks/>
            </p:cNvGrpSpPr>
            <p:nvPr/>
          </p:nvGrpSpPr>
          <p:grpSpPr bwMode="auto">
            <a:xfrm>
              <a:off x="4610117" y="4189869"/>
              <a:ext cx="1962151" cy="786946"/>
              <a:chOff x="2988" y="1861"/>
              <a:chExt cx="1236" cy="347"/>
            </a:xfrm>
          </p:grpSpPr>
          <p:sp>
            <p:nvSpPr>
              <p:cNvPr id="35867" name="Rectangle 19"/>
              <p:cNvSpPr>
                <a:spLocks noChangeArrowheads="1"/>
              </p:cNvSpPr>
              <p:nvPr/>
            </p:nvSpPr>
            <p:spPr bwMode="auto">
              <a:xfrm>
                <a:off x="2988" y="1861"/>
                <a:ext cx="1236" cy="347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pt-BR" alt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35868" name="Rectangle 20"/>
              <p:cNvSpPr>
                <a:spLocks noChangeArrowheads="1"/>
              </p:cNvSpPr>
              <p:nvPr/>
            </p:nvSpPr>
            <p:spPr bwMode="auto">
              <a:xfrm>
                <a:off x="3108" y="1861"/>
                <a:ext cx="1056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r>
                  <a:rPr lang="pt-BR" altLang="pt-BR">
                    <a:solidFill>
                      <a:schemeClr val="bg1"/>
                    </a:solidFill>
                  </a:rPr>
                  <a:t>Soros</a:t>
                </a:r>
                <a:endParaRPr lang="pt-BR" altLang="pt-BR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858" name="Group 21"/>
            <p:cNvGrpSpPr>
              <a:grpSpLocks/>
            </p:cNvGrpSpPr>
            <p:nvPr/>
          </p:nvGrpSpPr>
          <p:grpSpPr bwMode="auto">
            <a:xfrm>
              <a:off x="6886604" y="4191004"/>
              <a:ext cx="1828800" cy="786946"/>
              <a:chOff x="4416" y="1830"/>
              <a:chExt cx="1152" cy="347"/>
            </a:xfrm>
          </p:grpSpPr>
          <p:sp>
            <p:nvSpPr>
              <p:cNvPr id="35865" name="Rectangle 22"/>
              <p:cNvSpPr>
                <a:spLocks noChangeArrowheads="1"/>
              </p:cNvSpPr>
              <p:nvPr/>
            </p:nvSpPr>
            <p:spPr bwMode="auto">
              <a:xfrm>
                <a:off x="4416" y="1840"/>
                <a:ext cx="1152" cy="33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pt-BR" alt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35866" name="Rectangle 23"/>
              <p:cNvSpPr>
                <a:spLocks noChangeArrowheads="1"/>
              </p:cNvSpPr>
              <p:nvPr/>
            </p:nvSpPr>
            <p:spPr bwMode="auto">
              <a:xfrm>
                <a:off x="4464" y="1830"/>
                <a:ext cx="1056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r>
                  <a:rPr lang="pt-BR" altLang="pt-BR">
                    <a:solidFill>
                      <a:schemeClr val="bg1"/>
                    </a:solidFill>
                  </a:rPr>
                  <a:t>Especiais (CRIE)</a:t>
                </a:r>
                <a:endParaRPr lang="pt-BR" altLang="pt-BR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859" name="Group 12"/>
            <p:cNvGrpSpPr>
              <a:grpSpLocks/>
            </p:cNvGrpSpPr>
            <p:nvPr/>
          </p:nvGrpSpPr>
          <p:grpSpPr bwMode="auto">
            <a:xfrm>
              <a:off x="428596" y="4214813"/>
              <a:ext cx="1828800" cy="761999"/>
              <a:chOff x="432" y="1776"/>
              <a:chExt cx="1152" cy="336"/>
            </a:xfrm>
          </p:grpSpPr>
          <p:sp>
            <p:nvSpPr>
              <p:cNvPr id="35863" name="Rectangle 1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1152" cy="33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pt-BR" altLang="pt-BR"/>
              </a:p>
            </p:txBody>
          </p:sp>
          <p:sp>
            <p:nvSpPr>
              <p:cNvPr id="35864" name="Rectangle 1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11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r>
                  <a:rPr lang="pt-BR" altLang="pt-BR">
                    <a:solidFill>
                      <a:schemeClr val="bg1"/>
                    </a:solidFill>
                  </a:rPr>
                  <a:t>Rotina</a:t>
                </a:r>
                <a:endParaRPr lang="pt-BR" altLang="pt-BR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860" name="Group 15"/>
            <p:cNvGrpSpPr>
              <a:grpSpLocks/>
            </p:cNvGrpSpPr>
            <p:nvPr/>
          </p:nvGrpSpPr>
          <p:grpSpPr bwMode="auto">
            <a:xfrm>
              <a:off x="2400272" y="4192127"/>
              <a:ext cx="2209800" cy="786944"/>
              <a:chOff x="1776" y="1814"/>
              <a:chExt cx="1152" cy="347"/>
            </a:xfrm>
          </p:grpSpPr>
          <p:sp>
            <p:nvSpPr>
              <p:cNvPr id="35861" name="Rectangle 16"/>
              <p:cNvSpPr>
                <a:spLocks noChangeArrowheads="1"/>
              </p:cNvSpPr>
              <p:nvPr/>
            </p:nvSpPr>
            <p:spPr bwMode="auto">
              <a:xfrm>
                <a:off x="1776" y="1814"/>
                <a:ext cx="1152" cy="347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pt-BR" alt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35862" name="Rectangle 17"/>
              <p:cNvSpPr>
                <a:spLocks noChangeArrowheads="1"/>
              </p:cNvSpPr>
              <p:nvPr/>
            </p:nvSpPr>
            <p:spPr bwMode="auto">
              <a:xfrm>
                <a:off x="1824" y="1845"/>
                <a:ext cx="1056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r>
                  <a:rPr lang="pt-BR" altLang="pt-BR">
                    <a:solidFill>
                      <a:schemeClr val="bg1"/>
                    </a:solidFill>
                  </a:rPr>
                  <a:t>Campanhas</a:t>
                </a:r>
                <a:endParaRPr lang="pt-BR" altLang="pt-BR" sz="1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7" name="Retângulo 116"/>
          <p:cNvSpPr/>
          <p:nvPr/>
        </p:nvSpPr>
        <p:spPr>
          <a:xfrm>
            <a:off x="249238" y="933450"/>
            <a:ext cx="885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A CGPNI é responsável pela aquisição e distribuição de 45 imunobiológicos, sendo 28 vacinas, 13 soros hiperimunes e 4 </a:t>
            </a:r>
            <a:r>
              <a:rPr lang="pt-BR" sz="2000" dirty="0" smtClean="0">
                <a:latin typeface="+mn-lt"/>
              </a:rPr>
              <a:t>imunoglobulinas (270 milhões por ano)</a:t>
            </a:r>
            <a:endParaRPr lang="pt-BR" sz="2000" dirty="0">
              <a:latin typeface="+mn-lt"/>
            </a:endParaRPr>
          </a:p>
        </p:txBody>
      </p:sp>
      <p:sp>
        <p:nvSpPr>
          <p:cNvPr id="35855" name="Título 1"/>
          <p:cNvSpPr txBox="1">
            <a:spLocks/>
          </p:cNvSpPr>
          <p:nvPr/>
        </p:nvSpPr>
        <p:spPr bwMode="auto">
          <a:xfrm>
            <a:off x="28575" y="0"/>
            <a:ext cx="9163050" cy="5715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latin typeface="Arial Narrow" pitchFamily="34" charset="0"/>
              </a:rPr>
              <a:t>O Programa Nacional de Imunizações (PNI)</a:t>
            </a:r>
          </a:p>
        </p:txBody>
      </p:sp>
      <p:pic>
        <p:nvPicPr>
          <p:cNvPr id="32" name="Picture 4" descr="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240338"/>
            <a:ext cx="14541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tângulo 1"/>
          <p:cNvSpPr>
            <a:spLocks noChangeArrowheads="1"/>
          </p:cNvSpPr>
          <p:nvPr/>
        </p:nvSpPr>
        <p:spPr bwMode="auto">
          <a:xfrm>
            <a:off x="174625" y="188913"/>
            <a:ext cx="896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800" b="1" dirty="0" smtClean="0">
                <a:solidFill>
                  <a:srgbClr val="993300"/>
                </a:solidFill>
                <a:cs typeface="Times New Roman" pitchFamily="18" charset="0"/>
              </a:rPr>
              <a:t>Imunobiologicos </a:t>
            </a:r>
            <a:r>
              <a:rPr lang="pt-BR" altLang="pt-BR" sz="2800" b="1" dirty="0">
                <a:solidFill>
                  <a:srgbClr val="993300"/>
                </a:solidFill>
              </a:rPr>
              <a:t>adquiridos</a:t>
            </a:r>
            <a:endParaRPr lang="pt-BR" altLang="pt-BR" sz="2800" b="1" dirty="0">
              <a:solidFill>
                <a:srgbClr val="993300"/>
              </a:solidFill>
              <a:cs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0825" y="895350"/>
          <a:ext cx="8569325" cy="5686422"/>
        </p:xfrm>
        <a:graphic>
          <a:graphicData uri="http://schemas.openxmlformats.org/drawingml/2006/table">
            <a:tbl>
              <a:tblPr firstRow="1" firstCol="1" bandRow="1"/>
              <a:tblGrid>
                <a:gridCol w="3168928"/>
                <a:gridCol w="2376175"/>
                <a:gridCol w="3024222"/>
              </a:tblGrid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VACINAS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SOROS HETEROLOGOS       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IMUNOGLOBULINAS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1)  Vacina 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BCG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1) Soro antibotrópico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1) Imunoglobulina </a:t>
                      </a:r>
                      <a:r>
                        <a:rPr lang="pt-BR" sz="12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anti-hepatite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 B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2)  Vacina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dupla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adulto-</a:t>
                      </a:r>
                      <a:r>
                        <a:rPr lang="pt-BR" sz="12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dT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2) Soro antibotrópico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crotálico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2) Imunoglobulina humana </a:t>
                      </a:r>
                      <a:r>
                        <a:rPr lang="pt-BR" sz="12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antivaricela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-zoster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3)  Vacina </a:t>
                      </a:r>
                      <a:r>
                        <a:rPr lang="pt-BR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dupla 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infantil-</a:t>
                      </a:r>
                      <a:r>
                        <a:rPr lang="pt-BR" sz="12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Dt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3) Soro antibotrópico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laquético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3) Imunoglobulina humana antirrábica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4)  Vacina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hepatite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B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4) Soro antielapídico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4) Imunoglobulina humana antitetânica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5)  Vacina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tríplice bacteriana-DTP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5) Soro antiescorpiônico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1">
                  <a:txBody>
                    <a:bodyPr/>
                    <a:lstStyle/>
                    <a:p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6)  Vacina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febre amarela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6) Soro antirrábico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7)  Vacina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poliomielite oral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7) Soro antitetânico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8)  Vacina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tríplice viral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–SCR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8) Soro antiaracnídico 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9) 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  Vacina </a:t>
                      </a:r>
                      <a:r>
                        <a:rPr lang="pt-BR" sz="12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rotavirus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9) Soro antibotulínico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10) Vacina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contra raiva canina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10) Soro antidiftérico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11) Vacina </a:t>
                      </a:r>
                      <a:r>
                        <a:rPr lang="pt-BR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febre </a:t>
                      </a:r>
                      <a:r>
                        <a:rPr lang="pt-BR" sz="120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tifóide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11) Soro antilonômico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8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12) Vacina </a:t>
                      </a:r>
                      <a:r>
                        <a:rPr lang="pt-BR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contra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r>
                        <a:rPr lang="pt-BR" sz="1200" b="1" i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Haemophilus</a:t>
                      </a:r>
                      <a:r>
                        <a:rPr lang="pt-BR" sz="12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pt-BR" sz="1200" b="1" i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Influenzae</a:t>
                      </a:r>
                      <a:r>
                        <a:rPr lang="pt-BR" sz="12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tipo B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12) Soro antiloxoscélico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13) Vacina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poliomielite inativada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13) Soro anticrotálico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14) Vacina </a:t>
                      </a:r>
                      <a:r>
                        <a:rPr lang="pt-BR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tríplice acelular infantil – </a:t>
                      </a:r>
                      <a:r>
                        <a:rPr lang="pt-BR" sz="120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DTPa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pt-BR" sz="12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15) Vacina </a:t>
                      </a:r>
                      <a:r>
                        <a:rPr lang="pt-BR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hepatite 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A </a:t>
                      </a:r>
                      <a:r>
                        <a:rPr lang="pt-BR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(CRIE)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16) Vacina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meningite conjugada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C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17) Vacina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pentavalente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DTP-HB/</a:t>
                      </a:r>
                      <a:r>
                        <a:rPr lang="pt-BR" sz="12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Hib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  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18) Vacina </a:t>
                      </a:r>
                      <a:r>
                        <a:rPr lang="pt-BR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pneumococo 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23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19) Vacina </a:t>
                      </a:r>
                      <a:r>
                        <a:rPr lang="pt-BR" sz="12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p</a:t>
                      </a:r>
                      <a:r>
                        <a:rPr lang="pt-BR" sz="12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neumo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 conjugada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10 valente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20) Vacina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contra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raiva embrião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de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galinha 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21) Vacina </a:t>
                      </a:r>
                      <a:r>
                        <a:rPr lang="it-IT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contra raiva vero cultura celular 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22) Vacina </a:t>
                      </a:r>
                      <a:r>
                        <a:rPr lang="pt-BR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varicela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23) </a:t>
                      </a:r>
                      <a:r>
                        <a:rPr lang="pt-BR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Vacina cólera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24) Vacina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tetra viral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25) Vacina </a:t>
                      </a:r>
                      <a:r>
                        <a:rPr lang="pt-BR" sz="12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p</a:t>
                      </a:r>
                      <a:r>
                        <a:rPr lang="pt-BR" sz="12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apilomavirus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 humano-HPV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26)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Vacina influenza</a:t>
                      </a: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27) Vacina tríplice acelular gestante - dTpa</a:t>
                      </a: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28) Vacina hepatite A (rotina pediátrica)</a:t>
                      </a:r>
                    </a:p>
                  </a:txBody>
                  <a:tcPr marL="5952" marR="5952" marT="5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6960" name="Retângulo 3"/>
          <p:cNvSpPr>
            <a:spLocks noChangeArrowheads="1"/>
          </p:cNvSpPr>
          <p:nvPr/>
        </p:nvSpPr>
        <p:spPr bwMode="auto">
          <a:xfrm>
            <a:off x="4211960" y="3861048"/>
            <a:ext cx="44644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200" dirty="0" smtClean="0">
                <a:solidFill>
                  <a:srgbClr val="000000"/>
                </a:solidFill>
              </a:rPr>
              <a:t>   </a:t>
            </a:r>
            <a:r>
              <a:rPr lang="pt-BR" altLang="pt-BR" sz="2800" b="1" dirty="0" smtClean="0">
                <a:solidFill>
                  <a:srgbClr val="993300"/>
                </a:solidFill>
              </a:rPr>
              <a:t>45 Imunobiologicos:</a:t>
            </a:r>
            <a:endParaRPr lang="pt-BR" altLang="pt-BR" sz="2800" b="1" dirty="0">
              <a:solidFill>
                <a:srgbClr val="993300"/>
              </a:solidFill>
            </a:endParaRPr>
          </a:p>
          <a:p>
            <a:pPr marL="354013" lvl="1" indent="-171450" eaLnBrk="1" hangingPunct="1"/>
            <a:r>
              <a:rPr lang="pt-BR" altLang="pt-BR" sz="2800" b="1" dirty="0">
                <a:solidFill>
                  <a:srgbClr val="993300"/>
                </a:solidFill>
              </a:rPr>
              <a:t>28 vacinas (08 CRIE).</a:t>
            </a:r>
          </a:p>
          <a:p>
            <a:pPr marL="354013" lvl="1" indent="-171450" eaLnBrk="1" hangingPunct="1"/>
            <a:r>
              <a:rPr lang="pt-BR" altLang="pt-BR" sz="2800" b="1" dirty="0">
                <a:solidFill>
                  <a:srgbClr val="993300"/>
                </a:solidFill>
              </a:rPr>
              <a:t>13 soros </a:t>
            </a:r>
            <a:r>
              <a:rPr lang="pt-BR" altLang="pt-BR" sz="2800" b="1" dirty="0" err="1" smtClean="0">
                <a:solidFill>
                  <a:srgbClr val="993300"/>
                </a:solidFill>
              </a:rPr>
              <a:t>heterólogos</a:t>
            </a:r>
            <a:r>
              <a:rPr lang="pt-BR" altLang="pt-BR" sz="2800" b="1" dirty="0" smtClean="0">
                <a:solidFill>
                  <a:srgbClr val="993300"/>
                </a:solidFill>
              </a:rPr>
              <a:t>.</a:t>
            </a:r>
            <a:endParaRPr lang="pt-BR" altLang="pt-BR" sz="2800" b="1" dirty="0">
              <a:solidFill>
                <a:srgbClr val="993300"/>
              </a:solidFill>
            </a:endParaRPr>
          </a:p>
          <a:p>
            <a:pPr marL="354013" lvl="1" indent="-171450" eaLnBrk="1" hangingPunct="1"/>
            <a:r>
              <a:rPr lang="pt-BR" altLang="pt-BR" sz="2800" b="1" dirty="0">
                <a:solidFill>
                  <a:srgbClr val="993300"/>
                </a:solidFill>
              </a:rPr>
              <a:t>04 soros </a:t>
            </a:r>
            <a:r>
              <a:rPr lang="pt-BR" altLang="pt-BR" sz="2800" b="1" dirty="0" smtClean="0">
                <a:solidFill>
                  <a:srgbClr val="993300"/>
                </a:solidFill>
              </a:rPr>
              <a:t>homólogos (imunoglobulinas</a:t>
            </a:r>
            <a:r>
              <a:rPr lang="pt-BR" altLang="pt-BR" sz="2800" b="1" dirty="0">
                <a:solidFill>
                  <a:srgbClr val="993300"/>
                </a:solidFill>
              </a:rPr>
              <a:t>).</a:t>
            </a:r>
          </a:p>
        </p:txBody>
      </p:sp>
      <p:pic>
        <p:nvPicPr>
          <p:cNvPr id="9" name="Picture 4" descr="log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tângulo 1"/>
          <p:cNvSpPr>
            <a:spLocks noChangeArrowheads="1"/>
          </p:cNvSpPr>
          <p:nvPr/>
        </p:nvSpPr>
        <p:spPr bwMode="auto">
          <a:xfrm>
            <a:off x="174625" y="188913"/>
            <a:ext cx="89693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600" b="1" dirty="0">
                <a:solidFill>
                  <a:srgbClr val="993300"/>
                </a:solidFill>
                <a:cs typeface="Times New Roman" pitchFamily="18" charset="0"/>
              </a:rPr>
              <a:t>Aquisição de vacinas (unidades de doses). BRA, 2004 a 2016.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453469"/>
              </p:ext>
            </p:extLst>
          </p:nvPr>
        </p:nvGraphicFramePr>
        <p:xfrm>
          <a:off x="174626" y="915565"/>
          <a:ext cx="8717854" cy="54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4" descr="log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57175" y="44624"/>
            <a:ext cx="87137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993300"/>
                </a:solidFill>
                <a:ea typeface="Calibri" pitchFamily="34" charset="0"/>
                <a:cs typeface="Times New Roman" pitchFamily="18" charset="0"/>
              </a:rPr>
              <a:t>Investimento do Programa Nacional de Imunizações com a aquisição de </a:t>
            </a:r>
            <a:r>
              <a:rPr lang="pt-BR" altLang="pt-BR" sz="2800" b="1" dirty="0" err="1" smtClean="0">
                <a:solidFill>
                  <a:srgbClr val="993300"/>
                </a:solidFill>
                <a:ea typeface="Calibri" pitchFamily="34" charset="0"/>
                <a:cs typeface="Times New Roman" pitchFamily="18" charset="0"/>
              </a:rPr>
              <a:t>imunobiológicos</a:t>
            </a:r>
            <a:r>
              <a:rPr lang="pt-BR" altLang="pt-BR" sz="2800" b="1" dirty="0">
                <a:solidFill>
                  <a:srgbClr val="993300"/>
                </a:solidFill>
                <a:ea typeface="Calibri" pitchFamily="34" charset="0"/>
                <a:cs typeface="Times New Roman" pitchFamily="18" charset="0"/>
              </a:rPr>
              <a:t>, Brasil, 1995-2016</a:t>
            </a:r>
          </a:p>
        </p:txBody>
      </p:sp>
      <p:sp>
        <p:nvSpPr>
          <p:cNvPr id="14339" name="Retângulo 2"/>
          <p:cNvSpPr>
            <a:spLocks noChangeArrowheads="1"/>
          </p:cNvSpPr>
          <p:nvPr/>
        </p:nvSpPr>
        <p:spPr bwMode="auto">
          <a:xfrm>
            <a:off x="107504" y="5373216"/>
            <a:ext cx="698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Jan 2017: rapazes HPV4 12-13 anos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MenCC</a:t>
            </a:r>
            <a:r>
              <a:rPr lang="pt-BR" altLang="pt-BR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pt-BR" altLang="pt-BR" sz="14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tenns</a:t>
            </a:r>
            <a:r>
              <a:rPr lang="pt-BR" altLang="pt-BR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12-13 anos</a:t>
            </a:r>
          </a:p>
        </p:txBody>
      </p:sp>
      <p:pic>
        <p:nvPicPr>
          <p:cNvPr id="14342" name="Picture 4" descr="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9285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3" y="1340768"/>
            <a:ext cx="891167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5004048" y="4509120"/>
            <a:ext cx="0" cy="216024"/>
          </a:xfrm>
          <a:prstGeom prst="straightConnector1">
            <a:avLst/>
          </a:prstGeom>
          <a:ln w="19050">
            <a:solidFill>
              <a:srgbClr val="E2000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724128" y="4365104"/>
            <a:ext cx="0" cy="360040"/>
          </a:xfrm>
          <a:prstGeom prst="straightConnector1">
            <a:avLst/>
          </a:prstGeom>
          <a:ln w="19050">
            <a:solidFill>
              <a:srgbClr val="E2000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6444208" y="4077072"/>
            <a:ext cx="0" cy="648072"/>
          </a:xfrm>
          <a:prstGeom prst="straightConnector1">
            <a:avLst/>
          </a:prstGeom>
          <a:ln w="19050">
            <a:solidFill>
              <a:srgbClr val="E2000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804248" y="3861048"/>
            <a:ext cx="0" cy="864096"/>
          </a:xfrm>
          <a:prstGeom prst="straightConnector1">
            <a:avLst/>
          </a:prstGeom>
          <a:ln w="19050">
            <a:solidFill>
              <a:srgbClr val="E2000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7164288" y="4365104"/>
            <a:ext cx="0" cy="360040"/>
          </a:xfrm>
          <a:prstGeom prst="straightConnector1">
            <a:avLst/>
          </a:prstGeom>
          <a:ln w="19050">
            <a:solidFill>
              <a:srgbClr val="E2000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7884368" y="4005064"/>
            <a:ext cx="0" cy="720080"/>
          </a:xfrm>
          <a:prstGeom prst="straightConnector1">
            <a:avLst/>
          </a:prstGeom>
          <a:ln w="19050">
            <a:solidFill>
              <a:srgbClr val="E2000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8604448" y="4473116"/>
            <a:ext cx="0" cy="252028"/>
          </a:xfrm>
          <a:prstGeom prst="straightConnector1">
            <a:avLst/>
          </a:prstGeom>
          <a:ln>
            <a:solidFill>
              <a:srgbClr val="E2000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316416" y="386104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IPV 3D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 bwMode="auto">
          <a:xfrm>
            <a:off x="107505" y="6021288"/>
            <a:ext cx="1728192" cy="261938"/>
          </a:xfrm>
          <a:prstGeom prst="rect">
            <a:avLst/>
          </a:prstGeom>
          <a:noFill/>
        </p:spPr>
        <p:txBody>
          <a:bodyPr/>
          <a:lstStyle/>
          <a:p>
            <a:pPr algn="just">
              <a:defRPr/>
            </a:pPr>
            <a:r>
              <a:rPr lang="pt-BR" sz="1200" b="1" dirty="0">
                <a:latin typeface="Calibri" pitchFamily="34" charset="0"/>
              </a:rPr>
              <a:t>Fonte: NIP / SVS / MS</a:t>
            </a:r>
            <a:endParaRPr lang="pt-BR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1148</Words>
  <Application>Microsoft Office PowerPoint</Application>
  <PresentationFormat>Apresentação na tela (4:3)</PresentationFormat>
  <Paragraphs>232</Paragraphs>
  <Slides>23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“Vacunación en adultos y adolescentes para cerrar brechas de inmunidad: “Campana de Speed-Up” y “Vacunación de adolescentes y adultos durante brotes”.</dc:title>
  <dc:creator>Antonia Maria da Silva Teixeira</dc:creator>
  <cp:lastModifiedBy>Marcelo Cardoso Nestor Pereira</cp:lastModifiedBy>
  <cp:revision>189</cp:revision>
  <cp:lastPrinted>2017-02-16T15:11:32Z</cp:lastPrinted>
  <dcterms:created xsi:type="dcterms:W3CDTF">2016-05-04T12:35:08Z</dcterms:created>
  <dcterms:modified xsi:type="dcterms:W3CDTF">2017-02-21T11:30:16Z</dcterms:modified>
</cp:coreProperties>
</file>