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2" r:id="rId2"/>
    <p:sldMasterId id="2147483736" r:id="rId3"/>
    <p:sldMasterId id="2147483752" r:id="rId4"/>
    <p:sldMasterId id="2147483768" r:id="rId5"/>
    <p:sldMasterId id="2147483788" r:id="rId6"/>
    <p:sldMasterId id="2147483802" r:id="rId7"/>
    <p:sldMasterId id="2147483822" r:id="rId8"/>
    <p:sldMasterId id="2147483836" r:id="rId9"/>
    <p:sldMasterId id="2147483850" r:id="rId10"/>
  </p:sldMasterIdLst>
  <p:notesMasterIdLst>
    <p:notesMasterId r:id="rId45"/>
  </p:notesMasterIdLst>
  <p:handoutMasterIdLst>
    <p:handoutMasterId r:id="rId46"/>
  </p:handoutMasterIdLst>
  <p:sldIdLst>
    <p:sldId id="305" r:id="rId11"/>
    <p:sldId id="307" r:id="rId12"/>
    <p:sldId id="308" r:id="rId13"/>
    <p:sldId id="322" r:id="rId14"/>
    <p:sldId id="290" r:id="rId15"/>
    <p:sldId id="291" r:id="rId16"/>
    <p:sldId id="328" r:id="rId17"/>
    <p:sldId id="330" r:id="rId18"/>
    <p:sldId id="331" r:id="rId19"/>
    <p:sldId id="313" r:id="rId20"/>
    <p:sldId id="314" r:id="rId21"/>
    <p:sldId id="309" r:id="rId22"/>
    <p:sldId id="287" r:id="rId23"/>
    <p:sldId id="267" r:id="rId24"/>
    <p:sldId id="268" r:id="rId25"/>
    <p:sldId id="272" r:id="rId26"/>
    <p:sldId id="318" r:id="rId27"/>
    <p:sldId id="319" r:id="rId28"/>
    <p:sldId id="310" r:id="rId29"/>
    <p:sldId id="320" r:id="rId30"/>
    <p:sldId id="323" r:id="rId31"/>
    <p:sldId id="324" r:id="rId32"/>
    <p:sldId id="325" r:id="rId33"/>
    <p:sldId id="298" r:id="rId34"/>
    <p:sldId id="316" r:id="rId35"/>
    <p:sldId id="332" r:id="rId36"/>
    <p:sldId id="333" r:id="rId37"/>
    <p:sldId id="296" r:id="rId38"/>
    <p:sldId id="299" r:id="rId39"/>
    <p:sldId id="300" r:id="rId40"/>
    <p:sldId id="317" r:id="rId41"/>
    <p:sldId id="301" r:id="rId42"/>
    <p:sldId id="315" r:id="rId43"/>
    <p:sldId id="327" r:id="rId44"/>
  </p:sldIdLst>
  <p:sldSz cx="10691813" cy="7559675"/>
  <p:notesSz cx="6769100" cy="9906000"/>
  <p:defaultTextStyle>
    <a:defPPr>
      <a:defRPr lang="pt-BR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a Lidiane Sampaio Freitas - CAT" initials="FLSF-C" lastIdx="1" clrIdx="0">
    <p:extLst>
      <p:ext uri="{19B8F6BF-5375-455C-9EA6-DF929625EA0E}">
        <p15:presenceInfo xmlns:p15="http://schemas.microsoft.com/office/powerpoint/2012/main" userId="S-1-5-21-402789565-890972940-475923621-168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1395" autoAdjust="0"/>
  </p:normalViewPr>
  <p:slideViewPr>
    <p:cSldViewPr snapToGrid="0">
      <p:cViewPr varScale="1">
        <p:scale>
          <a:sx n="98" d="100"/>
          <a:sy n="98" d="100"/>
        </p:scale>
        <p:origin x="12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Gr&#225;fico%20no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aids.gov.br\usuarios\karim\2017\Insumos%20Laborat&#243;rio\Gr&#225;ficos%20Distribui&#231;&#227;o%20de%20TR%20HIV%20e%20S&#237;filis%20(2012%20a%202016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ids.gov.br\unidades2017\Laborat&#243;rio\TECNICOS\Amplia&#231;&#227;o%20da%20testagem%202016\Relatorios%20de%20status\Historico%202016_analise%20por%20estado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ids.gov.br\unidades2017\Laborat&#243;rio\TECNICOS\Amplia&#231;&#227;o%20da%20testagem%202016\Relatorios%20de%20status\Historico%202016_analise%20por%20estado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'Gráf. 1'!$B$4</c:f>
              <c:strCache>
                <c:ptCount val="1"/>
                <c:pt idx="0">
                  <c:v>Adquirida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>
              <a:outerShdw blurRad="50800" dist="19050" dir="5400000" algn="ctr" rotWithShape="0">
                <a:schemeClr val="tx1">
                  <a:alpha val="63000"/>
                </a:scheme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7293560504449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1'!$C$1:$R$1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'Gráf. 1'!$C$4:$R$4</c:f>
              <c:numCache>
                <c:formatCode>0.0</c:formatCode>
                <c:ptCount val="6"/>
                <c:pt idx="0">
                  <c:v>0.8</c:v>
                </c:pt>
                <c:pt idx="1">
                  <c:v>11.8</c:v>
                </c:pt>
                <c:pt idx="2">
                  <c:v>17.899999999999999</c:v>
                </c:pt>
                <c:pt idx="3">
                  <c:v>25.2</c:v>
                </c:pt>
                <c:pt idx="4">
                  <c:v>32.200000000000003</c:v>
                </c:pt>
                <c:pt idx="5">
                  <c:v>42.7</c:v>
                </c:pt>
              </c:numCache>
            </c:numRef>
          </c:val>
        </c:ser>
        <c:ser>
          <c:idx val="0"/>
          <c:order val="1"/>
          <c:tx>
            <c:strRef>
              <c:f>'Gráf. 1'!$B$2</c:f>
              <c:strCache>
                <c:ptCount val="1"/>
                <c:pt idx="0">
                  <c:v>Gestantes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19050" dir="5400000" algn="ctr" rotWithShape="0">
                <a:schemeClr val="tx1">
                  <a:alpha val="63000"/>
                </a:scheme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1'!$C$1:$R$1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'Gráf. 1'!$C$2:$R$2</c:f>
              <c:numCache>
                <c:formatCode>0.0</c:formatCode>
                <c:ptCount val="6"/>
                <c:pt idx="0">
                  <c:v>3.7140077739434525</c:v>
                </c:pt>
                <c:pt idx="1">
                  <c:v>4.9640253195842314</c:v>
                </c:pt>
                <c:pt idx="2">
                  <c:v>5.9673981834193741</c:v>
                </c:pt>
                <c:pt idx="3">
                  <c:v>7.4985528715814285</c:v>
                </c:pt>
                <c:pt idx="4">
                  <c:v>9.2674050829417656</c:v>
                </c:pt>
                <c:pt idx="5">
                  <c:v>11.204463928782292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70458448"/>
        <c:axId val="270459008"/>
      </c:barChart>
      <c:lineChart>
        <c:grouping val="standard"/>
        <c:varyColors val="0"/>
        <c:ser>
          <c:idx val="1"/>
          <c:order val="2"/>
          <c:tx>
            <c:strRef>
              <c:f>'Gráf. 1'!$B$3</c:f>
              <c:strCache>
                <c:ptCount val="1"/>
                <c:pt idx="0">
                  <c:v>Congênita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266700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9891349338765716E-2"/>
                  <c:y val="3.4585950398276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15636217411438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452139536118464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0347817794089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15636217411438E-2"/>
                  <c:y val="4.10161144885695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1034781779409088E-2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'Gráf. 1'!$C$1:$R$1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'Gráf. 1'!$C$3:$R$3</c:f>
              <c:numCache>
                <c:formatCode>0.0</c:formatCode>
                <c:ptCount val="6"/>
                <c:pt idx="0">
                  <c:v>2.4274355071582616</c:v>
                </c:pt>
                <c:pt idx="1">
                  <c:v>3.2576308887942993</c:v>
                </c:pt>
                <c:pt idx="2">
                  <c:v>4.0026994389475634</c:v>
                </c:pt>
                <c:pt idx="3">
                  <c:v>4.8102169848971794</c:v>
                </c:pt>
                <c:pt idx="4">
                  <c:v>5.4251745148709798</c:v>
                </c:pt>
                <c:pt idx="5">
                  <c:v>6.4563033962471881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458448"/>
        <c:axId val="270459008"/>
      </c:lineChart>
      <c:catAx>
        <c:axId val="27045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59008"/>
        <c:crosses val="autoZero"/>
        <c:auto val="1"/>
        <c:lblAlgn val="ctr"/>
        <c:lblOffset val="100"/>
        <c:noMultiLvlLbl val="0"/>
      </c:catAx>
      <c:valAx>
        <c:axId val="270459008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 dirty="0" smtClean="0"/>
                  <a:t>Taxas</a:t>
                </a:r>
                <a:r>
                  <a:rPr lang="pt-BR" b="1" baseline="30000" dirty="0" smtClean="0"/>
                  <a:t>(3)</a:t>
                </a:r>
                <a:endParaRPr lang="pt-BR" b="1" baseline="30000" dirty="0"/>
              </a:p>
            </c:rich>
          </c:tx>
          <c:layout>
            <c:manualLayout>
              <c:xMode val="edge"/>
              <c:yMode val="edge"/>
              <c:x val="0"/>
              <c:y val="0.306704616799683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63411917723938"/>
          <c:y val="0.92088155218284218"/>
          <c:w val="0.50064471911337494"/>
          <c:h val="5.83661752118188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% por UF de  aplicação da penicilina G Benzatina nas UBS</a:t>
            </a:r>
          </a:p>
        </c:rich>
      </c:tx>
      <c:layout>
        <c:manualLayout>
          <c:xMode val="edge"/>
          <c:yMode val="edge"/>
          <c:x val="0.20862145585356417"/>
          <c:y val="3.764983071820636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Plan1!$C$132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9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Plan1!$B$133:$B$160</c:f>
              <c:strCache>
                <c:ptCount val="28"/>
                <c:pt idx="0">
                  <c:v>AP</c:v>
                </c:pt>
                <c:pt idx="1">
                  <c:v>AC</c:v>
                </c:pt>
                <c:pt idx="2">
                  <c:v>SP</c:v>
                </c:pt>
                <c:pt idx="3">
                  <c:v>SE</c:v>
                </c:pt>
                <c:pt idx="4">
                  <c:v>PA</c:v>
                </c:pt>
                <c:pt idx="5">
                  <c:v>DF</c:v>
                </c:pt>
                <c:pt idx="6">
                  <c:v>PR</c:v>
                </c:pt>
                <c:pt idx="7">
                  <c:v>RS</c:v>
                </c:pt>
                <c:pt idx="8">
                  <c:v>MS</c:v>
                </c:pt>
                <c:pt idx="9">
                  <c:v>GO</c:v>
                </c:pt>
                <c:pt idx="10">
                  <c:v>AM</c:v>
                </c:pt>
                <c:pt idx="11">
                  <c:v>BA</c:v>
                </c:pt>
                <c:pt idx="12">
                  <c:v>RR</c:v>
                </c:pt>
                <c:pt idx="13">
                  <c:v>TO</c:v>
                </c:pt>
                <c:pt idx="14">
                  <c:v>SC</c:v>
                </c:pt>
                <c:pt idx="15">
                  <c:v>RJ</c:v>
                </c:pt>
                <c:pt idx="16">
                  <c:v>MA</c:v>
                </c:pt>
                <c:pt idx="17">
                  <c:v>MT</c:v>
                </c:pt>
                <c:pt idx="18">
                  <c:v>PI</c:v>
                </c:pt>
                <c:pt idx="19">
                  <c:v>BR</c:v>
                </c:pt>
                <c:pt idx="20">
                  <c:v>RO</c:v>
                </c:pt>
                <c:pt idx="21">
                  <c:v>CE</c:v>
                </c:pt>
                <c:pt idx="22">
                  <c:v>PE</c:v>
                </c:pt>
                <c:pt idx="23">
                  <c:v>AL</c:v>
                </c:pt>
                <c:pt idx="24">
                  <c:v>ES</c:v>
                </c:pt>
                <c:pt idx="25">
                  <c:v>MG</c:v>
                </c:pt>
                <c:pt idx="26">
                  <c:v>RN</c:v>
                </c:pt>
                <c:pt idx="27">
                  <c:v>PB</c:v>
                </c:pt>
              </c:strCache>
            </c:strRef>
          </c:cat>
          <c:val>
            <c:numRef>
              <c:f>Plan1!$C$133:$C$160</c:f>
              <c:numCache>
                <c:formatCode>0.00</c:formatCode>
                <c:ptCount val="28"/>
                <c:pt idx="0">
                  <c:v>88.095238095238102</c:v>
                </c:pt>
                <c:pt idx="1">
                  <c:v>82.828282828282795</c:v>
                </c:pt>
                <c:pt idx="2">
                  <c:v>77.812177502579956</c:v>
                </c:pt>
                <c:pt idx="3">
                  <c:v>77.235772357723533</c:v>
                </c:pt>
                <c:pt idx="4">
                  <c:v>75.647668393782382</c:v>
                </c:pt>
                <c:pt idx="5">
                  <c:v>74.545454545454533</c:v>
                </c:pt>
                <c:pt idx="6">
                  <c:v>73.157006190208207</c:v>
                </c:pt>
                <c:pt idx="7">
                  <c:v>72.968624296057925</c:v>
                </c:pt>
                <c:pt idx="8">
                  <c:v>68.433179723502306</c:v>
                </c:pt>
                <c:pt idx="9">
                  <c:v>67.174280879864625</c:v>
                </c:pt>
                <c:pt idx="10">
                  <c:v>66.239316239316253</c:v>
                </c:pt>
                <c:pt idx="11">
                  <c:v>65.663109756097555</c:v>
                </c:pt>
                <c:pt idx="12">
                  <c:v>61.038961038961041</c:v>
                </c:pt>
                <c:pt idx="13">
                  <c:v>59.833795013850406</c:v>
                </c:pt>
                <c:pt idx="14">
                  <c:v>59.685147159479811</c:v>
                </c:pt>
                <c:pt idx="15">
                  <c:v>59.265175718849854</c:v>
                </c:pt>
                <c:pt idx="16">
                  <c:v>57.791225416036305</c:v>
                </c:pt>
                <c:pt idx="17">
                  <c:v>57.403651115618644</c:v>
                </c:pt>
                <c:pt idx="18">
                  <c:v>55.244755244755254</c:v>
                </c:pt>
                <c:pt idx="19">
                  <c:v>54.889394252635931</c:v>
                </c:pt>
                <c:pt idx="20">
                  <c:v>48</c:v>
                </c:pt>
                <c:pt idx="21">
                  <c:v>43.742255266418837</c:v>
                </c:pt>
                <c:pt idx="22">
                  <c:v>38.102981029810294</c:v>
                </c:pt>
                <c:pt idx="23">
                  <c:v>35.816618911174793</c:v>
                </c:pt>
                <c:pt idx="24">
                  <c:v>34.169884169884163</c:v>
                </c:pt>
                <c:pt idx="25">
                  <c:v>34.116222760290547</c:v>
                </c:pt>
                <c:pt idx="26">
                  <c:v>33.333333333333329</c:v>
                </c:pt>
                <c:pt idx="27">
                  <c:v>12.769485903814264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084576"/>
        <c:axId val="175144096"/>
        <c:axId val="0"/>
      </c:bar3DChart>
      <c:catAx>
        <c:axId val="171084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5144096"/>
        <c:crosses val="autoZero"/>
        <c:auto val="1"/>
        <c:lblAlgn val="ctr"/>
        <c:lblOffset val="100"/>
        <c:noMultiLvlLbl val="0"/>
      </c:catAx>
      <c:valAx>
        <c:axId val="175144096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171084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221886232669597E-2"/>
          <c:y val="9.8130262247666133E-2"/>
          <c:w val="0.887512751754436"/>
          <c:h val="0.7136500599032540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'Gráf. 6'!$D$1</c:f>
              <c:strCache>
                <c:ptCount val="1"/>
                <c:pt idx="0">
                  <c:v>1º trimestre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'Gráf. 6'!$C$30:$C$34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'Gráf. 6'!$H$30:$H$34</c:f>
              <c:numCache>
                <c:formatCode>0.0</c:formatCode>
                <c:ptCount val="5"/>
                <c:pt idx="0">
                  <c:v>17.453098351335985</c:v>
                </c:pt>
                <c:pt idx="1">
                  <c:v>21.217948717948719</c:v>
                </c:pt>
                <c:pt idx="2">
                  <c:v>36.767163580453236</c:v>
                </c:pt>
                <c:pt idx="3">
                  <c:v>38.651124063280598</c:v>
                </c:pt>
                <c:pt idx="4">
                  <c:v>28.566023458191449</c:v>
                </c:pt>
              </c:numCache>
            </c:numRef>
          </c:val>
        </c:ser>
        <c:ser>
          <c:idx val="1"/>
          <c:order val="1"/>
          <c:tx>
            <c:strRef>
              <c:f>'Gráf. 6'!$E$1</c:f>
              <c:strCache>
                <c:ptCount val="1"/>
                <c:pt idx="0">
                  <c:v>2º trimestre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'Gráf. 6'!$C$30:$C$34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'Gráf. 6'!$I$30:$I$34</c:f>
              <c:numCache>
                <c:formatCode>0.0</c:formatCode>
                <c:ptCount val="5"/>
                <c:pt idx="0">
                  <c:v>25.81011938601478</c:v>
                </c:pt>
                <c:pt idx="1">
                  <c:v>36.25</c:v>
                </c:pt>
                <c:pt idx="2">
                  <c:v>28.798716491744102</c:v>
                </c:pt>
                <c:pt idx="3">
                  <c:v>24.579517069109073</c:v>
                </c:pt>
                <c:pt idx="4">
                  <c:v>33.673855467272041</c:v>
                </c:pt>
              </c:numCache>
            </c:numRef>
          </c:val>
        </c:ser>
        <c:ser>
          <c:idx val="2"/>
          <c:order val="2"/>
          <c:tx>
            <c:strRef>
              <c:f>'Gráf. 6'!$F$1</c:f>
              <c:strCache>
                <c:ptCount val="1"/>
                <c:pt idx="0">
                  <c:v>3º trimestre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'Gráf. 6'!$C$30:$C$34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'Gráf. 6'!$J$30:$J$34</c:f>
              <c:numCache>
                <c:formatCode>0.0</c:formatCode>
                <c:ptCount val="5"/>
                <c:pt idx="0">
                  <c:v>49.744172825469022</c:v>
                </c:pt>
                <c:pt idx="1">
                  <c:v>36.458333333333329</c:v>
                </c:pt>
                <c:pt idx="2">
                  <c:v>28.384250284109903</c:v>
                </c:pt>
                <c:pt idx="3">
                  <c:v>30.224812656119898</c:v>
                </c:pt>
                <c:pt idx="4">
                  <c:v>32.009080590238362</c:v>
                </c:pt>
              </c:numCache>
            </c:numRef>
          </c:val>
        </c:ser>
        <c:ser>
          <c:idx val="3"/>
          <c:order val="3"/>
          <c:tx>
            <c:strRef>
              <c:f>'Gráf. 6'!$G$1</c:f>
              <c:strCache>
                <c:ptCount val="1"/>
                <c:pt idx="0">
                  <c:v>Idade gestacional ignorada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'Gráf. 6'!$C$30:$C$34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Sudeste</c:v>
                </c:pt>
                <c:pt idx="3">
                  <c:v>Sul</c:v>
                </c:pt>
                <c:pt idx="4">
                  <c:v>Centro-Oeste</c:v>
                </c:pt>
              </c:strCache>
            </c:strRef>
          </c:cat>
          <c:val>
            <c:numRef>
              <c:f>'Gráf. 6'!$K$30:$K$34</c:f>
              <c:numCache>
                <c:formatCode>0.0</c:formatCode>
                <c:ptCount val="5"/>
                <c:pt idx="0">
                  <c:v>6.9926094371802163</c:v>
                </c:pt>
                <c:pt idx="1">
                  <c:v>6.0737179487179489</c:v>
                </c:pt>
                <c:pt idx="2">
                  <c:v>6.0498696436927606</c:v>
                </c:pt>
                <c:pt idx="3">
                  <c:v>6.5445462114904247</c:v>
                </c:pt>
                <c:pt idx="4">
                  <c:v>5.7510404842981462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407664"/>
        <c:axId val="264408224"/>
      </c:barChart>
      <c:catAx>
        <c:axId val="264407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000" b="1" dirty="0" smtClean="0"/>
                  <a:t>Região de residência</a:t>
                </a:r>
                <a:endParaRPr lang="pt-BR" sz="1000" b="1" dirty="0"/>
              </a:p>
            </c:rich>
          </c:tx>
          <c:layout>
            <c:manualLayout>
              <c:xMode val="edge"/>
              <c:yMode val="edge"/>
              <c:x val="0.43766545016590486"/>
              <c:y val="0.86274967195837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4408224"/>
        <c:crosses val="autoZero"/>
        <c:auto val="1"/>
        <c:lblAlgn val="ctr"/>
        <c:lblOffset val="100"/>
        <c:noMultiLvlLbl val="0"/>
      </c:catAx>
      <c:valAx>
        <c:axId val="26440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900" b="1"/>
                  <a:t>Percentual</a:t>
                </a:r>
              </a:p>
            </c:rich>
          </c:tx>
          <c:layout>
            <c:manualLayout>
              <c:xMode val="edge"/>
              <c:yMode val="edge"/>
              <c:x val="9.7342386032977703E-3"/>
              <c:y val="0.361435751930341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440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451403062312776E-2"/>
          <c:y val="0.90375618925224521"/>
          <c:w val="0.88325247561767195"/>
          <c:h val="6.2587355201361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713244969930514E-2"/>
          <c:y val="3.2422248782393345E-2"/>
          <c:w val="0.88943969082029606"/>
          <c:h val="0.756776800785575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'[Gráfico no Microsoft PowerPoint]Brasil'!$B$7</c:f>
              <c:strCache>
                <c:ptCount val="1"/>
                <c:pt idx="0">
                  <c:v>Parceiro tratado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 no Microsoft PowerPoint]Brasil'!$C$3:$U$3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  <c:extLst/>
            </c:numRef>
          </c:cat>
          <c:val>
            <c:numRef>
              <c:f>'[Gráfico no Microsoft PowerPoint]Brasil'!$C$7:$U$7</c:f>
              <c:numCache>
                <c:formatCode>###0.0</c:formatCode>
                <c:ptCount val="9"/>
                <c:pt idx="0">
                  <c:v>14.906166219839143</c:v>
                </c:pt>
                <c:pt idx="1">
                  <c:v>11.677061677061678</c:v>
                </c:pt>
                <c:pt idx="2">
                  <c:v>9.9637681159420293</c:v>
                </c:pt>
                <c:pt idx="3">
                  <c:v>11.186099942561746</c:v>
                </c:pt>
                <c:pt idx="4">
                  <c:v>10.642992225257407</c:v>
                </c:pt>
                <c:pt idx="5">
                  <c:v>11.254817987152034</c:v>
                </c:pt>
                <c:pt idx="6">
                  <c:v>11.517315244555517</c:v>
                </c:pt>
                <c:pt idx="7">
                  <c:v>13.125578525146558</c:v>
                </c:pt>
                <c:pt idx="8">
                  <c:v>13.877233877233877</c:v>
                </c:pt>
              </c:numCache>
              <c:extLst/>
            </c:numRef>
          </c:val>
        </c:ser>
        <c:ser>
          <c:idx val="1"/>
          <c:order val="1"/>
          <c:tx>
            <c:strRef>
              <c:f>'[Gráfico no Microsoft PowerPoint]Brasil'!$B$8</c:f>
              <c:strCache>
                <c:ptCount val="1"/>
                <c:pt idx="0">
                  <c:v>Parceiro não tratado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'[Gráfico no Microsoft PowerPoint]Brasil'!$C$3:$U$3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  <c:extLst/>
            </c:numRef>
          </c:cat>
          <c:val>
            <c:numRef>
              <c:f>'[Gráfico no Microsoft PowerPoint]Brasil'!$C$8:$U$8</c:f>
              <c:numCache>
                <c:formatCode>###0.0</c:formatCode>
                <c:ptCount val="9"/>
                <c:pt idx="0">
                  <c:v>59.374441465594288</c:v>
                </c:pt>
                <c:pt idx="1">
                  <c:v>62.64726264726265</c:v>
                </c:pt>
                <c:pt idx="2">
                  <c:v>64.673913043478265</c:v>
                </c:pt>
                <c:pt idx="3">
                  <c:v>66.786329695577251</c:v>
                </c:pt>
                <c:pt idx="4">
                  <c:v>68.375709182601383</c:v>
                </c:pt>
                <c:pt idx="5">
                  <c:v>65.46466809421841</c:v>
                </c:pt>
                <c:pt idx="6">
                  <c:v>62.456265619421636</c:v>
                </c:pt>
                <c:pt idx="7">
                  <c:v>63.054612773835238</c:v>
                </c:pt>
                <c:pt idx="8">
                  <c:v>62.341362341362341</c:v>
                </c:pt>
              </c:numCache>
              <c:extLst/>
            </c:numRef>
          </c:val>
        </c:ser>
        <c:ser>
          <c:idx val="2"/>
          <c:order val="2"/>
          <c:tx>
            <c:strRef>
              <c:f>'[Gráfico no Microsoft PowerPoint]Brasil'!$B$9</c:f>
              <c:strCache>
                <c:ptCount val="1"/>
                <c:pt idx="0">
                  <c:v>Ignorado</c:v>
                </c:pt>
              </c:strCache>
            </c:strRef>
          </c:tx>
          <c:spPr>
            <a:solidFill>
              <a:srgbClr val="FCD42C"/>
            </a:solidFill>
            <a:ln>
              <a:noFill/>
            </a:ln>
            <a:effectLst/>
          </c:spPr>
          <c:invertIfNegative val="0"/>
          <c:cat>
            <c:numRef>
              <c:f>'[Gráfico no Microsoft PowerPoint]Brasil'!$C$3:$U$3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  <c:extLst/>
            </c:numRef>
          </c:cat>
          <c:val>
            <c:numRef>
              <c:f>'[Gráfico no Microsoft PowerPoint]Brasil'!$C$9:$U$9</c:f>
              <c:numCache>
                <c:formatCode>###0.0</c:formatCode>
                <c:ptCount val="9"/>
                <c:pt idx="0">
                  <c:v>25.719392314566576</c:v>
                </c:pt>
                <c:pt idx="1">
                  <c:v>25.675675675675674</c:v>
                </c:pt>
                <c:pt idx="2">
                  <c:v>25.362318840579711</c:v>
                </c:pt>
                <c:pt idx="3">
                  <c:v>22.027570361860999</c:v>
                </c:pt>
                <c:pt idx="4">
                  <c:v>20.981298592141208</c:v>
                </c:pt>
                <c:pt idx="5">
                  <c:v>23.280513918629548</c:v>
                </c:pt>
                <c:pt idx="6">
                  <c:v>26.026419136022849</c:v>
                </c:pt>
                <c:pt idx="7">
                  <c:v>23.819808701018204</c:v>
                </c:pt>
                <c:pt idx="8">
                  <c:v>23.781403781403782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72538304"/>
        <c:axId val="272538864"/>
      </c:barChart>
      <c:catAx>
        <c:axId val="272538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000" b="1" dirty="0" smtClean="0"/>
                  <a:t>Ano do diagnóstico</a:t>
                </a:r>
                <a:endParaRPr lang="pt-BR" sz="1000" b="1" dirty="0"/>
              </a:p>
            </c:rich>
          </c:tx>
          <c:layout>
            <c:manualLayout>
              <c:xMode val="edge"/>
              <c:yMode val="edge"/>
              <c:x val="0.46389025159238723"/>
              <c:y val="0.869413715936324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538864"/>
        <c:crosses val="autoZero"/>
        <c:auto val="1"/>
        <c:lblAlgn val="ctr"/>
        <c:lblOffset val="100"/>
        <c:noMultiLvlLbl val="0"/>
      </c:catAx>
      <c:valAx>
        <c:axId val="27253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800" b="1" dirty="0" smtClean="0"/>
                  <a:t>Percentual</a:t>
                </a:r>
                <a:endParaRPr lang="pt-BR" sz="800" b="1" dirty="0"/>
              </a:p>
            </c:rich>
          </c:tx>
          <c:layout>
            <c:manualLayout>
              <c:xMode val="edge"/>
              <c:yMode val="edge"/>
              <c:x val="9.406699909732261E-3"/>
              <c:y val="0.37982495672523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5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37493740815865"/>
          <c:y val="0.92478383839220712"/>
          <c:w val="0.76829824144446446"/>
          <c:h val="5.5487434198739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23248379273168E-2"/>
          <c:y val="6.8311461067366588E-2"/>
          <c:w val="0.89343131854266855"/>
          <c:h val="0.773393133452160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'[Gráficos_Sifilis_2016 - Extras.xlsx]Extra6'!$A$5</c:f>
              <c:strCache>
                <c:ptCount val="1"/>
                <c:pt idx="0">
                  <c:v>Sim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'[Gráficos_Sifilis_2016 - Extras.xlsx]Extra6'!$AI$4:$AI$12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'[Gráficos_Sifilis_2016 - Extras.xlsx]Extra6'!$L$5,'[Gráficos_Sifilis_2016 - Extras.xlsx]Extra6'!$N$5,'[Gráficos_Sifilis_2016 - Extras.xlsx]Extra6'!$P$5,'[Gráficos_Sifilis_2016 - Extras.xlsx]Extra6'!$R$5,'[Gráficos_Sifilis_2016 - Extras.xlsx]Extra6'!$T$5,'[Gráficos_Sifilis_2016 - Extras.xlsx]Extra6'!$V$5,'[Gráficos_Sifilis_2016 - Extras.xlsx]Extra6'!$X$5,'[Gráficos_Sifilis_2016 - Extras.xlsx]Extra6'!$Z$5,'[Gráficos_Sifilis_2016 - Extras.xlsx]Extra6'!$AB$5</c:f>
              <c:numCache>
                <c:formatCode>0.0</c:formatCode>
                <c:ptCount val="9"/>
                <c:pt idx="0">
                  <c:v>76.8</c:v>
                </c:pt>
                <c:pt idx="1">
                  <c:v>74.3</c:v>
                </c:pt>
                <c:pt idx="2">
                  <c:v>71.599999999999994</c:v>
                </c:pt>
                <c:pt idx="3">
                  <c:v>73.099999999999994</c:v>
                </c:pt>
                <c:pt idx="4">
                  <c:v>73.400000000000006</c:v>
                </c:pt>
                <c:pt idx="5">
                  <c:v>73.3</c:v>
                </c:pt>
                <c:pt idx="6">
                  <c:v>74.8</c:v>
                </c:pt>
                <c:pt idx="7">
                  <c:v>77.3</c:v>
                </c:pt>
                <c:pt idx="8">
                  <c:v>78.400000000000006</c:v>
                </c:pt>
              </c:numCache>
            </c:numRef>
          </c:val>
        </c:ser>
        <c:ser>
          <c:idx val="1"/>
          <c:order val="1"/>
          <c:tx>
            <c:strRef>
              <c:f>'[Gráficos_Sifilis_2016 - Extras.xlsx]Extra6'!$A$6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'[Gráficos_Sifilis_2016 - Extras.xlsx]Extra6'!$AI$4:$AI$12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'[Gráficos_Sifilis_2016 - Extras.xlsx]Extra6'!$L$6,'[Gráficos_Sifilis_2016 - Extras.xlsx]Extra6'!$N$6,'[Gráficos_Sifilis_2016 - Extras.xlsx]Extra6'!$P$6,'[Gráficos_Sifilis_2016 - Extras.xlsx]Extra6'!$R$6,'[Gráficos_Sifilis_2016 - Extras.xlsx]Extra6'!$T$6,'[Gráficos_Sifilis_2016 - Extras.xlsx]Extra6'!$V$6,'[Gráficos_Sifilis_2016 - Extras.xlsx]Extra6'!$X$6,'[Gráficos_Sifilis_2016 - Extras.xlsx]Extra6'!$Z$6,'[Gráficos_Sifilis_2016 - Extras.xlsx]Extra6'!$AB$6</c:f>
              <c:numCache>
                <c:formatCode>0.0</c:formatCode>
                <c:ptCount val="9"/>
                <c:pt idx="0">
                  <c:v>17</c:v>
                </c:pt>
                <c:pt idx="1">
                  <c:v>18.3</c:v>
                </c:pt>
                <c:pt idx="2">
                  <c:v>20.5</c:v>
                </c:pt>
                <c:pt idx="3">
                  <c:v>19.600000000000001</c:v>
                </c:pt>
                <c:pt idx="4">
                  <c:v>19.399999999999999</c:v>
                </c:pt>
                <c:pt idx="5">
                  <c:v>20.7</c:v>
                </c:pt>
                <c:pt idx="6">
                  <c:v>18.600000000000001</c:v>
                </c:pt>
                <c:pt idx="7">
                  <c:v>16.899999999999999</c:v>
                </c:pt>
                <c:pt idx="8">
                  <c:v>15</c:v>
                </c:pt>
              </c:numCache>
            </c:numRef>
          </c:val>
        </c:ser>
        <c:ser>
          <c:idx val="2"/>
          <c:order val="2"/>
          <c:tx>
            <c:strRef>
              <c:f>'[Gráficos_Sifilis_2016 - Extras.xlsx]Extra6'!$A$7</c:f>
              <c:strCache>
                <c:ptCount val="1"/>
                <c:pt idx="0">
                  <c:v>Ignorado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'[Gráficos_Sifilis_2016 - Extras.xlsx]Extra6'!$AI$4:$AI$12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'[Gráficos_Sifilis_2016 - Extras.xlsx]Extra6'!$L$7,'[Gráficos_Sifilis_2016 - Extras.xlsx]Extra6'!$N$7,'[Gráficos_Sifilis_2016 - Extras.xlsx]Extra6'!$P$7,'[Gráficos_Sifilis_2016 - Extras.xlsx]Extra6'!$R$7,'[Gráficos_Sifilis_2016 - Extras.xlsx]Extra6'!$T$7,'[Gráficos_Sifilis_2016 - Extras.xlsx]Extra6'!$V$7,'[Gráficos_Sifilis_2016 - Extras.xlsx]Extra6'!$X$7,'[Gráficos_Sifilis_2016 - Extras.xlsx]Extra6'!$Z$7,'[Gráficos_Sifilis_2016 - Extras.xlsx]Extra6'!$AB$7</c:f>
              <c:numCache>
                <c:formatCode>0.0</c:formatCode>
                <c:ptCount val="9"/>
                <c:pt idx="0">
                  <c:v>6.3</c:v>
                </c:pt>
                <c:pt idx="1">
                  <c:v>7.4</c:v>
                </c:pt>
                <c:pt idx="2">
                  <c:v>7.9</c:v>
                </c:pt>
                <c:pt idx="3">
                  <c:v>7.3</c:v>
                </c:pt>
                <c:pt idx="4">
                  <c:v>7.2</c:v>
                </c:pt>
                <c:pt idx="5">
                  <c:v>6.1</c:v>
                </c:pt>
                <c:pt idx="6">
                  <c:v>6.6</c:v>
                </c:pt>
                <c:pt idx="7">
                  <c:v>5.8</c:v>
                </c:pt>
                <c:pt idx="8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75279440"/>
        <c:axId val="275280000"/>
      </c:barChart>
      <c:catAx>
        <c:axId val="27527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75280000"/>
        <c:crosses val="autoZero"/>
        <c:auto val="1"/>
        <c:lblAlgn val="ctr"/>
        <c:lblOffset val="100"/>
        <c:noMultiLvlLbl val="0"/>
      </c:catAx>
      <c:valAx>
        <c:axId val="2752800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75279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351416616696682"/>
          <c:y val="0.91449372548907704"/>
          <c:w val="0.52249059492563432"/>
          <c:h val="8.3717191601049873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832994839780401E-2"/>
          <c:y val="2.2985569781803949E-2"/>
          <c:w val="0.91889846938682573"/>
          <c:h val="0.77412062667897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Plan6!$B$4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5"/>
              <c:layout>
                <c:manualLayout>
                  <c:x val="1.4223330024262537E-3"/>
                  <c:y val="4.29514771848231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1.40056022408963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9.2998154578028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0430321525828207E-16"/>
                  <c:y val="9.2998154578028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Plan6!$A$7:$A$33</c:f>
              <c:strCache>
                <c:ptCount val="27"/>
                <c:pt idx="0">
                  <c:v>Rondônia</c:v>
                </c:pt>
                <c:pt idx="1">
                  <c:v>Acre</c:v>
                </c:pt>
                <c:pt idx="2">
                  <c:v>Amazonas</c:v>
                </c:pt>
                <c:pt idx="3">
                  <c:v>Roraima</c:v>
                </c:pt>
                <c:pt idx="4">
                  <c:v>Pará</c:v>
                </c:pt>
                <c:pt idx="5">
                  <c:v>Amapá</c:v>
                </c:pt>
                <c:pt idx="6">
                  <c:v>Tocantins</c:v>
                </c:pt>
                <c:pt idx="7">
                  <c:v>Maranhão</c:v>
                </c:pt>
                <c:pt idx="8">
                  <c:v>Piauí</c:v>
                </c:pt>
                <c:pt idx="9">
                  <c:v>Ceará</c:v>
                </c:pt>
                <c:pt idx="10">
                  <c:v>Rio Grande do Norte</c:v>
                </c:pt>
                <c:pt idx="11">
                  <c:v>Paraíba</c:v>
                </c:pt>
                <c:pt idx="12">
                  <c:v>Pernambuco</c:v>
                </c:pt>
                <c:pt idx="13">
                  <c:v>Alagoas</c:v>
                </c:pt>
                <c:pt idx="14">
                  <c:v>Sergipe</c:v>
                </c:pt>
                <c:pt idx="15">
                  <c:v>Bahia</c:v>
                </c:pt>
                <c:pt idx="16">
                  <c:v>Minas Gerais</c:v>
                </c:pt>
                <c:pt idx="17">
                  <c:v>Espírito Santo</c:v>
                </c:pt>
                <c:pt idx="18">
                  <c:v>Rio de Janeiro</c:v>
                </c:pt>
                <c:pt idx="19">
                  <c:v>São Paulo</c:v>
                </c:pt>
                <c:pt idx="20">
                  <c:v>Paraná</c:v>
                </c:pt>
                <c:pt idx="21">
                  <c:v>Santa Catarina</c:v>
                </c:pt>
                <c:pt idx="22">
                  <c:v>Rio Grande do Sul</c:v>
                </c:pt>
                <c:pt idx="23">
                  <c:v>Mato Grosso do Sul</c:v>
                </c:pt>
                <c:pt idx="24">
                  <c:v>Mato Grosso</c:v>
                </c:pt>
                <c:pt idx="25">
                  <c:v>Goiás</c:v>
                </c:pt>
                <c:pt idx="26">
                  <c:v>Distrito Federal</c:v>
                </c:pt>
              </c:strCache>
            </c:strRef>
          </c:cat>
          <c:val>
            <c:numRef>
              <c:f>Plan6!$B$7:$B$33</c:f>
              <c:numCache>
                <c:formatCode>0.0</c:formatCode>
                <c:ptCount val="27"/>
                <c:pt idx="0">
                  <c:v>3.6284470246734393</c:v>
                </c:pt>
                <c:pt idx="1">
                  <c:v>17.50393838613688</c:v>
                </c:pt>
                <c:pt idx="2">
                  <c:v>3.6970854642923165</c:v>
                </c:pt>
                <c:pt idx="3">
                  <c:v>8.9928057553956844</c:v>
                </c:pt>
                <c:pt idx="4">
                  <c:v>12.543291777872241</c:v>
                </c:pt>
                <c:pt idx="5">
                  <c:v>6.1459037551471933</c:v>
                </c:pt>
                <c:pt idx="6">
                  <c:v>12.026940346375882</c:v>
                </c:pt>
                <c:pt idx="7">
                  <c:v>11.10437256024122</c:v>
                </c:pt>
                <c:pt idx="8">
                  <c:v>4.1717944974030576</c:v>
                </c:pt>
                <c:pt idx="9">
                  <c:v>3.108462010708652</c:v>
                </c:pt>
                <c:pt idx="10">
                  <c:v>4.1570534804930261</c:v>
                </c:pt>
                <c:pt idx="11">
                  <c:v>1.7380724776223169</c:v>
                </c:pt>
                <c:pt idx="12">
                  <c:v>9.0599279387270109</c:v>
                </c:pt>
                <c:pt idx="13">
                  <c:v>7.7132223914846021</c:v>
                </c:pt>
                <c:pt idx="14">
                  <c:v>5.8191975326602456</c:v>
                </c:pt>
                <c:pt idx="15">
                  <c:v>6.3714871050903277</c:v>
                </c:pt>
                <c:pt idx="16">
                  <c:v>6.3639426496462397</c:v>
                </c:pt>
                <c:pt idx="17">
                  <c:v>5.3052274174152929</c:v>
                </c:pt>
                <c:pt idx="18">
                  <c:v>25.686690869237619</c:v>
                </c:pt>
                <c:pt idx="19">
                  <c:v>3.5161350643372806</c:v>
                </c:pt>
                <c:pt idx="20">
                  <c:v>5.0026576618828758</c:v>
                </c:pt>
                <c:pt idx="21">
                  <c:v>5.3629655054058691</c:v>
                </c:pt>
                <c:pt idx="22">
                  <c:v>9.0709276767958684</c:v>
                </c:pt>
                <c:pt idx="23">
                  <c:v>4.5394706977166468</c:v>
                </c:pt>
                <c:pt idx="24">
                  <c:v>5.3098284925396904</c:v>
                </c:pt>
                <c:pt idx="25">
                  <c:v>2.0040481773181829</c:v>
                </c:pt>
                <c:pt idx="26">
                  <c:v>4.4721719102882318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16898000"/>
        <c:axId val="216898560"/>
      </c:barChart>
      <c:lineChart>
        <c:grouping val="standard"/>
        <c:varyColors val="0"/>
        <c:ser>
          <c:idx val="1"/>
          <c:order val="1"/>
          <c:tx>
            <c:strRef>
              <c:f>Plan6!$C$4</c:f>
              <c:strCache>
                <c:ptCount val="1"/>
                <c:pt idx="0">
                  <c:v>Brasil 2015</c:v>
                </c:pt>
              </c:strCache>
            </c:strRef>
          </c:tx>
          <c:spPr>
            <a:ln w="28546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99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Plan6!$A$7:$A$33</c:f>
              <c:strCache>
                <c:ptCount val="27"/>
                <c:pt idx="0">
                  <c:v>Rondônia</c:v>
                </c:pt>
                <c:pt idx="1">
                  <c:v>Acre</c:v>
                </c:pt>
                <c:pt idx="2">
                  <c:v>Amazonas</c:v>
                </c:pt>
                <c:pt idx="3">
                  <c:v>Roraima</c:v>
                </c:pt>
                <c:pt idx="4">
                  <c:v>Pará</c:v>
                </c:pt>
                <c:pt idx="5">
                  <c:v>Amapá</c:v>
                </c:pt>
                <c:pt idx="6">
                  <c:v>Tocantins</c:v>
                </c:pt>
                <c:pt idx="7">
                  <c:v>Maranhão</c:v>
                </c:pt>
                <c:pt idx="8">
                  <c:v>Piauí</c:v>
                </c:pt>
                <c:pt idx="9">
                  <c:v>Ceará</c:v>
                </c:pt>
                <c:pt idx="10">
                  <c:v>Rio Grande do Norte</c:v>
                </c:pt>
                <c:pt idx="11">
                  <c:v>Paraíba</c:v>
                </c:pt>
                <c:pt idx="12">
                  <c:v>Pernambuco</c:v>
                </c:pt>
                <c:pt idx="13">
                  <c:v>Alagoas</c:v>
                </c:pt>
                <c:pt idx="14">
                  <c:v>Sergipe</c:v>
                </c:pt>
                <c:pt idx="15">
                  <c:v>Bahia</c:v>
                </c:pt>
                <c:pt idx="16">
                  <c:v>Minas Gerais</c:v>
                </c:pt>
                <c:pt idx="17">
                  <c:v>Espírito Santo</c:v>
                </c:pt>
                <c:pt idx="18">
                  <c:v>Rio de Janeiro</c:v>
                </c:pt>
                <c:pt idx="19">
                  <c:v>São Paulo</c:v>
                </c:pt>
                <c:pt idx="20">
                  <c:v>Paraná</c:v>
                </c:pt>
                <c:pt idx="21">
                  <c:v>Santa Catarina</c:v>
                </c:pt>
                <c:pt idx="22">
                  <c:v>Rio Grande do Sul</c:v>
                </c:pt>
                <c:pt idx="23">
                  <c:v>Mato Grosso do Sul</c:v>
                </c:pt>
                <c:pt idx="24">
                  <c:v>Mato Grosso</c:v>
                </c:pt>
                <c:pt idx="25">
                  <c:v>Goiás</c:v>
                </c:pt>
                <c:pt idx="26">
                  <c:v>Distrito Federal</c:v>
                </c:pt>
              </c:strCache>
            </c:strRef>
          </c:cat>
          <c:val>
            <c:numRef>
              <c:f>Plan6!$C$7:$C$33</c:f>
              <c:numCache>
                <c:formatCode>0.0</c:formatCode>
                <c:ptCount val="27"/>
                <c:pt idx="0">
                  <c:v>7.4179519135462888</c:v>
                </c:pt>
                <c:pt idx="1">
                  <c:v>7.4179519135462888</c:v>
                </c:pt>
                <c:pt idx="2">
                  <c:v>7.4179519135462888</c:v>
                </c:pt>
                <c:pt idx="3">
                  <c:v>7.4179519135462888</c:v>
                </c:pt>
                <c:pt idx="4">
                  <c:v>7.4179519135462888</c:v>
                </c:pt>
                <c:pt idx="5">
                  <c:v>7.4179519135462888</c:v>
                </c:pt>
                <c:pt idx="6">
                  <c:v>7.4179519135462888</c:v>
                </c:pt>
                <c:pt idx="7">
                  <c:v>7.4179519135462888</c:v>
                </c:pt>
                <c:pt idx="8">
                  <c:v>7.4179519135462888</c:v>
                </c:pt>
                <c:pt idx="9">
                  <c:v>7.4179519135462888</c:v>
                </c:pt>
                <c:pt idx="10">
                  <c:v>7.4179519135462888</c:v>
                </c:pt>
                <c:pt idx="11">
                  <c:v>7.4179519135462888</c:v>
                </c:pt>
                <c:pt idx="12">
                  <c:v>7.4179519135462888</c:v>
                </c:pt>
                <c:pt idx="13">
                  <c:v>7.4179519135462888</c:v>
                </c:pt>
                <c:pt idx="14">
                  <c:v>7.4179519135462888</c:v>
                </c:pt>
                <c:pt idx="15">
                  <c:v>7.4179519135462888</c:v>
                </c:pt>
                <c:pt idx="16">
                  <c:v>7.4179519135462888</c:v>
                </c:pt>
                <c:pt idx="17">
                  <c:v>7.4179519135462888</c:v>
                </c:pt>
                <c:pt idx="18">
                  <c:v>7.4179519135462888</c:v>
                </c:pt>
                <c:pt idx="19">
                  <c:v>7.4179519135462888</c:v>
                </c:pt>
                <c:pt idx="20">
                  <c:v>7.4179519135462888</c:v>
                </c:pt>
                <c:pt idx="21">
                  <c:v>7.4179519135462888</c:v>
                </c:pt>
                <c:pt idx="22">
                  <c:v>7.4179519135462888</c:v>
                </c:pt>
                <c:pt idx="23">
                  <c:v>7.4179519135462888</c:v>
                </c:pt>
                <c:pt idx="24">
                  <c:v>7.4179519135462888</c:v>
                </c:pt>
                <c:pt idx="25">
                  <c:v>7.4179519135462888</c:v>
                </c:pt>
                <c:pt idx="26">
                  <c:v>7.4179519135462888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898000"/>
        <c:axId val="216898560"/>
      </c:lineChart>
      <c:catAx>
        <c:axId val="21689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99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UF de residência</a:t>
                </a:r>
              </a:p>
            </c:rich>
          </c:tx>
          <c:layout>
            <c:manualLayout>
              <c:xMode val="edge"/>
              <c:yMode val="edge"/>
              <c:x val="0.45176956347412156"/>
              <c:y val="0.914407528327251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1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9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6898560"/>
        <c:crosses val="autoZero"/>
        <c:auto val="1"/>
        <c:lblAlgn val="ctr"/>
        <c:lblOffset val="100"/>
        <c:noMultiLvlLbl val="0"/>
      </c:catAx>
      <c:valAx>
        <c:axId val="216898560"/>
        <c:scaling>
          <c:orientation val="minMax"/>
        </c:scaling>
        <c:delete val="0"/>
        <c:axPos val="l"/>
        <c:majorGridlines>
          <c:spPr>
            <a:ln w="951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899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Taxa de mortalidade (por 100.000 nascidos vivos)</a:t>
                </a:r>
              </a:p>
            </c:rich>
          </c:tx>
          <c:layout>
            <c:manualLayout>
              <c:xMode val="edge"/>
              <c:yMode val="edge"/>
              <c:x val="0"/>
              <c:y val="0.1553691529646974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9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6898000"/>
        <c:crosses val="autoZero"/>
        <c:crossBetween val="between"/>
      </c:valAx>
      <c:spPr>
        <a:noFill/>
        <a:ln w="25374">
          <a:noFill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6766574817367764"/>
          <c:y val="0.95844509117410981"/>
          <c:w val="0.25416788231915216"/>
          <c:h val="3.9762252982917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9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Distribuição</a:t>
            </a:r>
            <a:r>
              <a:rPr lang="en-US" dirty="0"/>
              <a:t> de Teste </a:t>
            </a:r>
            <a:r>
              <a:rPr lang="en-US" dirty="0" err="1"/>
              <a:t>Rápido</a:t>
            </a:r>
            <a:r>
              <a:rPr lang="en-US" dirty="0"/>
              <a:t> de </a:t>
            </a:r>
            <a:r>
              <a:rPr lang="en-US" dirty="0" err="1">
                <a:solidFill>
                  <a:srgbClr val="FF0000"/>
                </a:solidFill>
              </a:rPr>
              <a:t>Sífilis</a:t>
            </a:r>
            <a:r>
              <a:rPr lang="en-US" dirty="0"/>
              <a:t>. Brasil, 2012 a 2016</a:t>
            </a:r>
            <a:endParaRPr lang="pt-BR" baseline="30000" dirty="0">
              <a:solidFill>
                <a:srgbClr val="FF0000"/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3635082013571723E-2"/>
          <c:y val="8.9361397568545914E-2"/>
          <c:w val="0.91790690726168045"/>
          <c:h val="0.8062900216603793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Dados!$E$9</c:f>
              <c:strCache>
                <c:ptCount val="1"/>
                <c:pt idx="0">
                  <c:v>Rotina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Dados!$A$10:$A$14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Dados!$E$10:$E$14</c:f>
              <c:numCache>
                <c:formatCode>#,##0</c:formatCode>
                <c:ptCount val="5"/>
                <c:pt idx="0">
                  <c:v>834060</c:v>
                </c:pt>
                <c:pt idx="1">
                  <c:v>1571095</c:v>
                </c:pt>
                <c:pt idx="2">
                  <c:v>1804575</c:v>
                </c:pt>
                <c:pt idx="3">
                  <c:v>3920040</c:v>
                </c:pt>
                <c:pt idx="4">
                  <c:v>3196555</c:v>
                </c:pt>
              </c:numCache>
            </c:numRef>
          </c:val>
        </c:ser>
        <c:ser>
          <c:idx val="2"/>
          <c:order val="1"/>
          <c:tx>
            <c:strRef>
              <c:f>Dados!$F$9</c:f>
              <c:strCache>
                <c:ptCount val="1"/>
                <c:pt idx="0">
                  <c:v>Rede Cegonha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Dados!$A$10:$A$14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Dados!$F$10:$F$14</c:f>
              <c:numCache>
                <c:formatCode>#,##0</c:formatCode>
                <c:ptCount val="5"/>
                <c:pt idx="0">
                  <c:v>292175</c:v>
                </c:pt>
                <c:pt idx="1">
                  <c:v>1386031</c:v>
                </c:pt>
                <c:pt idx="2">
                  <c:v>1351835</c:v>
                </c:pt>
                <c:pt idx="3">
                  <c:v>2249105</c:v>
                </c:pt>
                <c:pt idx="4">
                  <c:v>1535375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3551200"/>
        <c:axId val="223551760"/>
      </c:barChart>
      <c:catAx>
        <c:axId val="22355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551760"/>
        <c:crosses val="autoZero"/>
        <c:auto val="1"/>
        <c:lblAlgn val="ctr"/>
        <c:lblOffset val="100"/>
        <c:noMultiLvlLbl val="0"/>
      </c:catAx>
      <c:valAx>
        <c:axId val="2235517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23551200"/>
        <c:crosses val="autoZero"/>
        <c:crossBetween val="between"/>
      </c:valAx>
      <c:spPr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Municípios existentes</a:t>
            </a:r>
            <a:r>
              <a:rPr lang="en-US" baseline="0"/>
              <a:t> x </a:t>
            </a:r>
            <a:r>
              <a:rPr lang="en-US"/>
              <a:t>vinculados - Brasil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mun vinculados'!$B$30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5570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'% mun vinculados'!$C$1:$K$2</c:f>
              <c:multiLvlStrCache>
                <c:ptCount val="9"/>
                <c:lvl>
                  <c:pt idx="0">
                    <c:v>Municípios existentes</c:v>
                  </c:pt>
                  <c:pt idx="1">
                    <c:v>JAN</c:v>
                  </c:pt>
                  <c:pt idx="2">
                    <c:v>JUN</c:v>
                  </c:pt>
                  <c:pt idx="3">
                    <c:v>JUL</c:v>
                  </c:pt>
                  <c:pt idx="4">
                    <c:v>AGO</c:v>
                  </c:pt>
                  <c:pt idx="5">
                    <c:v>SET</c:v>
                  </c:pt>
                  <c:pt idx="6">
                    <c:v>OUT</c:v>
                  </c:pt>
                  <c:pt idx="7">
                    <c:v>NOV</c:v>
                  </c:pt>
                  <c:pt idx="8">
                    <c:v>DEZ</c:v>
                  </c:pt>
                </c:lvl>
                <c:lvl>
                  <c:pt idx="1">
                    <c:v>Mun Vinculados</c:v>
                  </c:pt>
                </c:lvl>
              </c:multiLvlStrCache>
            </c:multiLvlStrRef>
          </c:cat>
          <c:val>
            <c:numRef>
              <c:f>'% mun vinculados'!$C$30:$K$30</c:f>
              <c:numCache>
                <c:formatCode>General</c:formatCode>
                <c:ptCount val="9"/>
                <c:pt idx="0">
                  <c:v>5569</c:v>
                </c:pt>
                <c:pt idx="1">
                  <c:v>2844</c:v>
                </c:pt>
                <c:pt idx="2">
                  <c:v>2935</c:v>
                </c:pt>
                <c:pt idx="3">
                  <c:v>3058</c:v>
                </c:pt>
                <c:pt idx="4">
                  <c:v>3063</c:v>
                </c:pt>
                <c:pt idx="5">
                  <c:v>3086</c:v>
                </c:pt>
                <c:pt idx="6">
                  <c:v>3099</c:v>
                </c:pt>
                <c:pt idx="7">
                  <c:v>3009</c:v>
                </c:pt>
                <c:pt idx="8">
                  <c:v>3009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991824"/>
        <c:axId val="276992384"/>
      </c:barChart>
      <c:catAx>
        <c:axId val="27699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6992384"/>
        <c:crosses val="autoZero"/>
        <c:auto val="1"/>
        <c:lblAlgn val="ctr"/>
        <c:lblOffset val="100"/>
        <c:noMultiLvlLbl val="0"/>
      </c:catAx>
      <c:valAx>
        <c:axId val="2769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6991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mun vinculados'!$M$2</c:f>
              <c:strCache>
                <c:ptCount val="1"/>
                <c:pt idx="0">
                  <c:v>% de mun vinculados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noFill/>
              </a:ln>
            </c:spPr>
          </c:dPt>
          <c:dPt>
            <c:idx val="1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1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2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noFill/>
              </a:ln>
            </c:spPr>
          </c:dPt>
          <c:dPt>
            <c:idx val="2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Pt>
            <c:idx val="2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'% mun vinculados'!$B$3:$B$30</c:f>
              <c:strCache>
                <c:ptCount val="28"/>
                <c:pt idx="0">
                  <c:v>AC</c:v>
                </c:pt>
                <c:pt idx="1">
                  <c:v>AL</c:v>
                </c:pt>
                <c:pt idx="2">
                  <c:v>AM</c:v>
                </c:pt>
                <c:pt idx="3">
                  <c:v>AP</c:v>
                </c:pt>
                <c:pt idx="4">
                  <c:v>BA</c:v>
                </c:pt>
                <c:pt idx="5">
                  <c:v>CE</c:v>
                </c:pt>
                <c:pt idx="6">
                  <c:v>DF</c:v>
                </c:pt>
                <c:pt idx="7">
                  <c:v>ES</c:v>
                </c:pt>
                <c:pt idx="8">
                  <c:v>GO</c:v>
                </c:pt>
                <c:pt idx="9">
                  <c:v>MA</c:v>
                </c:pt>
                <c:pt idx="10">
                  <c:v>MG</c:v>
                </c:pt>
                <c:pt idx="11">
                  <c:v>MS</c:v>
                </c:pt>
                <c:pt idx="12">
                  <c:v>MT</c:v>
                </c:pt>
                <c:pt idx="13">
                  <c:v>PA</c:v>
                </c:pt>
                <c:pt idx="14">
                  <c:v>PB</c:v>
                </c:pt>
                <c:pt idx="15">
                  <c:v>PE</c:v>
                </c:pt>
                <c:pt idx="16">
                  <c:v>PI</c:v>
                </c:pt>
                <c:pt idx="17">
                  <c:v>PR</c:v>
                </c:pt>
                <c:pt idx="18">
                  <c:v>RJ</c:v>
                </c:pt>
                <c:pt idx="19">
                  <c:v>RN</c:v>
                </c:pt>
                <c:pt idx="20">
                  <c:v>RO</c:v>
                </c:pt>
                <c:pt idx="21">
                  <c:v>RR</c:v>
                </c:pt>
                <c:pt idx="22">
                  <c:v>RS</c:v>
                </c:pt>
                <c:pt idx="23">
                  <c:v>SC</c:v>
                </c:pt>
                <c:pt idx="24">
                  <c:v>SE</c:v>
                </c:pt>
                <c:pt idx="25">
                  <c:v>SP</c:v>
                </c:pt>
                <c:pt idx="26">
                  <c:v>TO</c:v>
                </c:pt>
                <c:pt idx="27">
                  <c:v>TOTAL</c:v>
                </c:pt>
              </c:strCache>
            </c:strRef>
          </c:cat>
          <c:val>
            <c:numRef>
              <c:f>'% mun vinculados'!$M$3:$M$30</c:f>
              <c:numCache>
                <c:formatCode>0%</c:formatCode>
                <c:ptCount val="28"/>
                <c:pt idx="0">
                  <c:v>0.95454545454545459</c:v>
                </c:pt>
                <c:pt idx="1">
                  <c:v>0.89215686274509809</c:v>
                </c:pt>
                <c:pt idx="2">
                  <c:v>0.9838709677419355</c:v>
                </c:pt>
                <c:pt idx="3">
                  <c:v>1</c:v>
                </c:pt>
                <c:pt idx="4">
                  <c:v>0.96642685851318944</c:v>
                </c:pt>
                <c:pt idx="5">
                  <c:v>1</c:v>
                </c:pt>
                <c:pt idx="6">
                  <c:v>0</c:v>
                </c:pt>
                <c:pt idx="7">
                  <c:v>0.33333333333333331</c:v>
                </c:pt>
                <c:pt idx="8">
                  <c:v>2.8455284552845527E-2</c:v>
                </c:pt>
                <c:pt idx="9">
                  <c:v>6.9124423963133647E-2</c:v>
                </c:pt>
                <c:pt idx="10">
                  <c:v>0</c:v>
                </c:pt>
                <c:pt idx="11">
                  <c:v>0.65822784810126578</c:v>
                </c:pt>
                <c:pt idx="12">
                  <c:v>0.70921985815602839</c:v>
                </c:pt>
                <c:pt idx="13">
                  <c:v>0.77777777777777779</c:v>
                </c:pt>
                <c:pt idx="14">
                  <c:v>1.0403587443946187</c:v>
                </c:pt>
                <c:pt idx="15">
                  <c:v>0.1891891891891892</c:v>
                </c:pt>
                <c:pt idx="16">
                  <c:v>0.17410714285714285</c:v>
                </c:pt>
                <c:pt idx="17">
                  <c:v>0.93483709273182958</c:v>
                </c:pt>
                <c:pt idx="18">
                  <c:v>0.65217391304347827</c:v>
                </c:pt>
                <c:pt idx="19">
                  <c:v>0.97005988023952094</c:v>
                </c:pt>
                <c:pt idx="20">
                  <c:v>0.80769230769230771</c:v>
                </c:pt>
                <c:pt idx="21">
                  <c:v>0.8</c:v>
                </c:pt>
                <c:pt idx="22">
                  <c:v>0.82696177062374243</c:v>
                </c:pt>
                <c:pt idx="23">
                  <c:v>1</c:v>
                </c:pt>
                <c:pt idx="24">
                  <c:v>1.2933333333333332</c:v>
                </c:pt>
                <c:pt idx="25">
                  <c:v>0.23255813953488372</c:v>
                </c:pt>
                <c:pt idx="26">
                  <c:v>9.3525179856115109E-2</c:v>
                </c:pt>
                <c:pt idx="27">
                  <c:v>0.54031244388579636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5614016"/>
        <c:axId val="275483776"/>
      </c:barChart>
      <c:catAx>
        <c:axId val="27561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5483776"/>
        <c:crosses val="autoZero"/>
        <c:auto val="1"/>
        <c:lblAlgn val="ctr"/>
        <c:lblOffset val="100"/>
        <c:noMultiLvlLbl val="0"/>
      </c:catAx>
      <c:valAx>
        <c:axId val="27548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5614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dirty="0" smtClean="0"/>
              <a:t>% </a:t>
            </a:r>
            <a:r>
              <a:rPr lang="en-US" sz="3200" dirty="0" err="1" smtClean="0"/>
              <a:t>por</a:t>
            </a:r>
            <a:r>
              <a:rPr lang="en-US" sz="3200" dirty="0" smtClean="0"/>
              <a:t> UF de </a:t>
            </a:r>
            <a:r>
              <a:rPr lang="en-US" sz="3200" dirty="0" err="1" smtClean="0"/>
              <a:t>disponibilidade</a:t>
            </a:r>
            <a:r>
              <a:rPr lang="en-US" sz="3200" dirty="0" smtClean="0"/>
              <a:t> de  </a:t>
            </a:r>
            <a:r>
              <a:rPr lang="en-US" sz="3200" dirty="0" err="1"/>
              <a:t>Benzilpenicilina</a:t>
            </a:r>
            <a:r>
              <a:rPr lang="en-US" sz="3200" dirty="0"/>
              <a:t> </a:t>
            </a:r>
            <a:r>
              <a:rPr lang="en-US" sz="3200" dirty="0" err="1" smtClean="0"/>
              <a:t>benzatina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baseline="0" dirty="0" smtClean="0"/>
              <a:t> </a:t>
            </a:r>
            <a:r>
              <a:rPr lang="en-US" sz="3200" baseline="0" dirty="0" err="1" smtClean="0"/>
              <a:t>unidade</a:t>
            </a:r>
            <a:r>
              <a:rPr lang="en-US" sz="3200" dirty="0" smtClean="0"/>
              <a:t> </a:t>
            </a:r>
            <a:r>
              <a:rPr lang="en-US" dirty="0"/>
              <a:t> </a:t>
            </a:r>
          </a:p>
        </c:rich>
      </c:tx>
      <c:layout>
        <c:manualLayout>
          <c:xMode val="edge"/>
          <c:yMode val="edge"/>
          <c:x val="0.1330374901111023"/>
          <c:y val="2.856353502809452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132208"/>
        <c:axId val="218132768"/>
        <c:axId val="0"/>
      </c:bar3DChart>
      <c:catAx>
        <c:axId val="218132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18132768"/>
        <c:crosses val="autoZero"/>
        <c:auto val="1"/>
        <c:lblAlgn val="ctr"/>
        <c:lblOffset val="100"/>
        <c:noMultiLvlLbl val="0"/>
      </c:catAx>
      <c:valAx>
        <c:axId val="218132768"/>
        <c:scaling>
          <c:orientation val="minMax"/>
          <c:max val="1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18132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61BA1-191E-4A02-80D9-A2E84D58445E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0E736F28-2A97-4435-9163-02380411C90A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Captação precoce da gestante no pré-natal</a:t>
          </a:r>
          <a:endParaRPr lang="pt-BR" sz="1700" dirty="0">
            <a:solidFill>
              <a:schemeClr val="tx1"/>
            </a:solidFill>
          </a:endParaRPr>
        </a:p>
      </dgm:t>
    </dgm:pt>
    <dgm:pt modelId="{1D17C2F8-2FC2-4F8B-93BF-74C5DA79C2C0}" type="parTrans" cxnId="{36818227-7348-4AFB-875F-8B009C44B93F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40049C9F-B6EA-4B4E-9417-AFD3B4BD3163}" type="sibTrans" cxnId="{36818227-7348-4AFB-875F-8B009C44B93F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7896DC56-FDA7-4527-8E0C-4D7BB2A82CC2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Pré-natal do parceiro</a:t>
          </a:r>
          <a:endParaRPr lang="pt-BR" sz="1700" dirty="0">
            <a:solidFill>
              <a:schemeClr val="tx1"/>
            </a:solidFill>
          </a:endParaRPr>
        </a:p>
      </dgm:t>
    </dgm:pt>
    <dgm:pt modelId="{FAF3418D-A2AA-451D-844A-2B6F0F9C8241}" type="parTrans" cxnId="{2C6C6C6B-8C2B-4CE2-B6F2-BEF4FDF0CC88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CC783BEA-FFBA-4D25-B19C-CA8672202556}" type="sibTrans" cxnId="{2C6C6C6B-8C2B-4CE2-B6F2-BEF4FDF0CC88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15BFBA37-9789-4F54-B2A3-1B0BDCB20E08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Ações de Comunicação em Saúde</a:t>
          </a:r>
          <a:endParaRPr lang="pt-BR" sz="1700" dirty="0">
            <a:solidFill>
              <a:schemeClr val="tx1"/>
            </a:solidFill>
          </a:endParaRPr>
        </a:p>
      </dgm:t>
    </dgm:pt>
    <dgm:pt modelId="{99275650-3475-4A3D-BC8C-24EF8019F122}" type="parTrans" cxnId="{90BBBC9F-8372-473A-9215-98ADB5F787A4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441DFE44-9BEF-409B-ABF2-29CBD5A36D74}" type="sibTrans" cxnId="{90BBBC9F-8372-473A-9215-98ADB5F787A4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ABA28078-AEAA-40AF-B247-F3568C5433D5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Certificação da Eliminação da Transmissão Vertical nos municípios</a:t>
          </a:r>
          <a:endParaRPr lang="pt-BR" sz="1700" dirty="0">
            <a:solidFill>
              <a:schemeClr val="tx1"/>
            </a:solidFill>
          </a:endParaRPr>
        </a:p>
      </dgm:t>
    </dgm:pt>
    <dgm:pt modelId="{1614B26A-9FC7-41E6-895E-550DE88689DA}" type="parTrans" cxnId="{BCADD475-EE1C-47E6-B4A9-6DA49AD78DBB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CF052CA0-BCD5-4CF2-9075-75FF2355D8AE}" type="sibTrans" cxnId="{BCADD475-EE1C-47E6-B4A9-6DA49AD78DBB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07B72D84-149A-4727-8098-3FB01078941C}">
      <dgm:prSet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Ampliação de diagnóstico e tratamento das gestantes e parcerias sexuais</a:t>
          </a:r>
          <a:endParaRPr lang="pt-BR" sz="1700" dirty="0">
            <a:solidFill>
              <a:schemeClr val="tx1"/>
            </a:solidFill>
          </a:endParaRPr>
        </a:p>
      </dgm:t>
    </dgm:pt>
    <dgm:pt modelId="{99F9078E-4571-40A4-AB56-AA66E059DEFB}" type="parTrans" cxnId="{4875A730-08F0-4067-BAD0-41118BC1A86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B137F6D3-324E-41D8-8815-1E05AFE7D09E}" type="sibTrans" cxnId="{4875A730-08F0-4067-BAD0-41118BC1A86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DCCC6C7D-7682-4B80-A759-910564AB6148}">
      <dgm:prSet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Administração de penicilina </a:t>
          </a:r>
          <a:r>
            <a:rPr lang="pt-BR" sz="1700" dirty="0" err="1" smtClean="0">
              <a:solidFill>
                <a:schemeClr val="tx1"/>
              </a:solidFill>
            </a:rPr>
            <a:t>benzatina</a:t>
          </a:r>
          <a:r>
            <a:rPr lang="pt-BR" sz="1700" dirty="0" smtClean="0">
              <a:solidFill>
                <a:schemeClr val="tx1"/>
              </a:solidFill>
            </a:rPr>
            <a:t> na Atenção Básica</a:t>
          </a:r>
          <a:endParaRPr lang="pt-BR" sz="1700" dirty="0">
            <a:solidFill>
              <a:schemeClr val="tx1"/>
            </a:solidFill>
          </a:endParaRPr>
        </a:p>
      </dgm:t>
    </dgm:pt>
    <dgm:pt modelId="{6B53CBAC-F221-4917-AC48-F4B23907CF8F}" type="parTrans" cxnId="{06CC9A35-8448-4EAD-8223-98260F56AF9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BAE44434-9AD3-4434-AAA5-B9FD5BCE5ADE}" type="sibTrans" cxnId="{06CC9A35-8448-4EAD-8223-98260F56AF9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30486857-678B-43FA-A322-681758A6B280}">
      <dgm:prSet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Fortalecimento de ações conjuntas de gestores profissionais de saúde e comunidade</a:t>
          </a:r>
          <a:endParaRPr lang="pt-BR" sz="1700" dirty="0">
            <a:solidFill>
              <a:schemeClr val="tx1"/>
            </a:solidFill>
          </a:endParaRPr>
        </a:p>
      </dgm:t>
    </dgm:pt>
    <dgm:pt modelId="{DE15DAE1-E1CB-4487-BBDF-45527A7DA8E7}" type="parTrans" cxnId="{7EF9BAC9-C150-49C0-87BE-7040826C7B63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4914296D-A0F9-4FBE-9376-F1461C4F366F}" type="sibTrans" cxnId="{7EF9BAC9-C150-49C0-87BE-7040826C7B63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30829951-4738-4B15-9EDE-EBD5922953AB}">
      <dgm:prSet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Ações de Educação Permanente em Saúde</a:t>
          </a:r>
          <a:endParaRPr lang="pt-BR" sz="1700" dirty="0">
            <a:solidFill>
              <a:schemeClr val="tx1"/>
            </a:solidFill>
          </a:endParaRPr>
        </a:p>
      </dgm:t>
    </dgm:pt>
    <dgm:pt modelId="{805BFA4B-5628-4FC0-815E-22B0C998A1D7}" type="parTrans" cxnId="{D895204C-AA69-49CE-B74F-C3FB40DA5C6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B8E9BE04-EB58-49BF-B3E6-C56C3B7EAAA7}" type="sibTrans" cxnId="{D895204C-AA69-49CE-B74F-C3FB40DA5C66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BE7B79AA-2F4C-40C1-B91C-0EA5892E7093}">
      <dgm:prSet custT="1"/>
      <dgm:spPr>
        <a:solidFill>
          <a:srgbClr val="92D050"/>
        </a:solidFill>
      </dgm:spPr>
      <dgm:t>
        <a:bodyPr/>
        <a:lstStyle/>
        <a:p>
          <a:r>
            <a:rPr lang="pt-BR" sz="1700" dirty="0" smtClean="0">
              <a:solidFill>
                <a:schemeClr val="tx1"/>
              </a:solidFill>
            </a:rPr>
            <a:t>Vigilância Epidemiológica e Comitês de Transmissão Vertical</a:t>
          </a:r>
          <a:endParaRPr lang="pt-BR" sz="1700" dirty="0">
            <a:solidFill>
              <a:schemeClr val="tx1"/>
            </a:solidFill>
          </a:endParaRPr>
        </a:p>
      </dgm:t>
    </dgm:pt>
    <dgm:pt modelId="{E4CE8949-75C7-4DB2-8B84-BA5BCE02175A}" type="parTrans" cxnId="{C2D34E23-9A41-4DA2-94F2-77CFBB3BA4AD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C1688D76-8C45-489F-8933-E05CC131B7EF}" type="sibTrans" cxnId="{C2D34E23-9A41-4DA2-94F2-77CFBB3BA4AD}">
      <dgm:prSet/>
      <dgm:spPr/>
      <dgm:t>
        <a:bodyPr/>
        <a:lstStyle/>
        <a:p>
          <a:endParaRPr lang="pt-BR" sz="1700">
            <a:solidFill>
              <a:schemeClr val="tx1"/>
            </a:solidFill>
          </a:endParaRPr>
        </a:p>
      </dgm:t>
    </dgm:pt>
    <dgm:pt modelId="{94A79F2B-5E6C-40FC-B059-02B4D9BD1BEF}" type="pres">
      <dgm:prSet presAssocID="{CB461BA1-191E-4A02-80D9-A2E84D58445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1096D22-8B34-4D9F-8D6F-B9948CED8FA1}" type="pres">
      <dgm:prSet presAssocID="{0E736F28-2A97-4435-9163-02380411C90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B613D1-6470-428C-8967-1AAA5568C81A}" type="pres">
      <dgm:prSet presAssocID="{40049C9F-B6EA-4B4E-9417-AFD3B4BD3163}" presName="sibTrans" presStyleCnt="0"/>
      <dgm:spPr/>
    </dgm:pt>
    <dgm:pt modelId="{49F4F84B-93E4-4741-9952-33ED9314B125}" type="pres">
      <dgm:prSet presAssocID="{7896DC56-FDA7-4527-8E0C-4D7BB2A82CC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CF3C9-B4FA-4F69-A19A-F669CC13D5CE}" type="pres">
      <dgm:prSet presAssocID="{CC783BEA-FFBA-4D25-B19C-CA8672202556}" presName="sibTrans" presStyleCnt="0"/>
      <dgm:spPr/>
    </dgm:pt>
    <dgm:pt modelId="{41BF7EF5-5A54-4F8C-B000-0530DBCAE221}" type="pres">
      <dgm:prSet presAssocID="{07B72D84-149A-4727-8098-3FB01078941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8A6B27-6F78-463A-A180-8DC202E7FDF4}" type="pres">
      <dgm:prSet presAssocID="{B137F6D3-324E-41D8-8815-1E05AFE7D09E}" presName="sibTrans" presStyleCnt="0"/>
      <dgm:spPr/>
    </dgm:pt>
    <dgm:pt modelId="{BBB7F2A5-0C14-41D8-ADCA-9F3555C2EDFA}" type="pres">
      <dgm:prSet presAssocID="{DCCC6C7D-7682-4B80-A759-910564AB61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F627C2-F08C-489A-BBEC-444026434FCC}" type="pres">
      <dgm:prSet presAssocID="{BAE44434-9AD3-4434-AAA5-B9FD5BCE5ADE}" presName="sibTrans" presStyleCnt="0"/>
      <dgm:spPr/>
    </dgm:pt>
    <dgm:pt modelId="{196FCDC1-2AE2-40FC-A301-E3E28D60000F}" type="pres">
      <dgm:prSet presAssocID="{30486857-678B-43FA-A322-681758A6B28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F2086D-E0D6-43C7-833C-9BF6D259752B}" type="pres">
      <dgm:prSet presAssocID="{4914296D-A0F9-4FBE-9376-F1461C4F366F}" presName="sibTrans" presStyleCnt="0"/>
      <dgm:spPr/>
    </dgm:pt>
    <dgm:pt modelId="{09AE0647-9752-4CF8-A494-DCE17B742A2A}" type="pres">
      <dgm:prSet presAssocID="{30829951-4738-4B15-9EDE-EBD5922953A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62CBB8-1EFC-4295-90EB-A4C78F03C352}" type="pres">
      <dgm:prSet presAssocID="{B8E9BE04-EB58-49BF-B3E6-C56C3B7EAAA7}" presName="sibTrans" presStyleCnt="0"/>
      <dgm:spPr/>
    </dgm:pt>
    <dgm:pt modelId="{2674B863-242C-4B00-9CD6-18849A5F06F0}" type="pres">
      <dgm:prSet presAssocID="{15BFBA37-9789-4F54-B2A3-1B0BDCB20E0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D24C7C-8E81-442E-A0D4-6CD3D3E17C1F}" type="pres">
      <dgm:prSet presAssocID="{441DFE44-9BEF-409B-ABF2-29CBD5A36D74}" presName="sibTrans" presStyleCnt="0"/>
      <dgm:spPr/>
    </dgm:pt>
    <dgm:pt modelId="{1B3BEFA4-E50F-4631-959B-3F591A417BDC}" type="pres">
      <dgm:prSet presAssocID="{BE7B79AA-2F4C-40C1-B91C-0EA5892E709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BAD454-905D-40A3-BE15-487E6FE825B9}" type="pres">
      <dgm:prSet presAssocID="{C1688D76-8C45-489F-8933-E05CC131B7EF}" presName="sibTrans" presStyleCnt="0"/>
      <dgm:spPr/>
    </dgm:pt>
    <dgm:pt modelId="{06C7699D-DBCC-4C39-B4D2-4A2991CC8A27}" type="pres">
      <dgm:prSet presAssocID="{ABA28078-AEAA-40AF-B247-F3568C5433D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8E1454C-EE3F-4623-B74C-929F970B4D08}" type="presOf" srcId="{30829951-4738-4B15-9EDE-EBD5922953AB}" destId="{09AE0647-9752-4CF8-A494-DCE17B742A2A}" srcOrd="0" destOrd="0" presId="urn:microsoft.com/office/officeart/2005/8/layout/default"/>
    <dgm:cxn modelId="{8CD6B29F-0ACB-4672-898A-7F645D071AF8}" type="presOf" srcId="{BE7B79AA-2F4C-40C1-B91C-0EA5892E7093}" destId="{1B3BEFA4-E50F-4631-959B-3F591A417BDC}" srcOrd="0" destOrd="0" presId="urn:microsoft.com/office/officeart/2005/8/layout/default"/>
    <dgm:cxn modelId="{2C6C6C6B-8C2B-4CE2-B6F2-BEF4FDF0CC88}" srcId="{CB461BA1-191E-4A02-80D9-A2E84D58445E}" destId="{7896DC56-FDA7-4527-8E0C-4D7BB2A82CC2}" srcOrd="1" destOrd="0" parTransId="{FAF3418D-A2AA-451D-844A-2B6F0F9C8241}" sibTransId="{CC783BEA-FFBA-4D25-B19C-CA8672202556}"/>
    <dgm:cxn modelId="{A261230C-4AF5-423A-9FE9-5EA9AEC04404}" type="presOf" srcId="{07B72D84-149A-4727-8098-3FB01078941C}" destId="{41BF7EF5-5A54-4F8C-B000-0530DBCAE221}" srcOrd="0" destOrd="0" presId="urn:microsoft.com/office/officeart/2005/8/layout/default"/>
    <dgm:cxn modelId="{90BBBC9F-8372-473A-9215-98ADB5F787A4}" srcId="{CB461BA1-191E-4A02-80D9-A2E84D58445E}" destId="{15BFBA37-9789-4F54-B2A3-1B0BDCB20E08}" srcOrd="6" destOrd="0" parTransId="{99275650-3475-4A3D-BC8C-24EF8019F122}" sibTransId="{441DFE44-9BEF-409B-ABF2-29CBD5A36D74}"/>
    <dgm:cxn modelId="{B4C01BC1-DC59-4E03-87BC-7F1EC83D59E6}" type="presOf" srcId="{0E736F28-2A97-4435-9163-02380411C90A}" destId="{11096D22-8B34-4D9F-8D6F-B9948CED8FA1}" srcOrd="0" destOrd="0" presId="urn:microsoft.com/office/officeart/2005/8/layout/default"/>
    <dgm:cxn modelId="{D41BFBE0-4678-4346-91D9-36EACFB4E00F}" type="presOf" srcId="{DCCC6C7D-7682-4B80-A759-910564AB6148}" destId="{BBB7F2A5-0C14-41D8-ADCA-9F3555C2EDFA}" srcOrd="0" destOrd="0" presId="urn:microsoft.com/office/officeart/2005/8/layout/default"/>
    <dgm:cxn modelId="{07B51504-1DC7-4488-B0C8-56F2C43B2AF0}" type="presOf" srcId="{ABA28078-AEAA-40AF-B247-F3568C5433D5}" destId="{06C7699D-DBCC-4C39-B4D2-4A2991CC8A27}" srcOrd="0" destOrd="0" presId="urn:microsoft.com/office/officeart/2005/8/layout/default"/>
    <dgm:cxn modelId="{BB05B492-736F-4035-8841-38667F86D9FC}" type="presOf" srcId="{30486857-678B-43FA-A322-681758A6B280}" destId="{196FCDC1-2AE2-40FC-A301-E3E28D60000F}" srcOrd="0" destOrd="0" presId="urn:microsoft.com/office/officeart/2005/8/layout/default"/>
    <dgm:cxn modelId="{C2D34E23-9A41-4DA2-94F2-77CFBB3BA4AD}" srcId="{CB461BA1-191E-4A02-80D9-A2E84D58445E}" destId="{BE7B79AA-2F4C-40C1-B91C-0EA5892E7093}" srcOrd="7" destOrd="0" parTransId="{E4CE8949-75C7-4DB2-8B84-BA5BCE02175A}" sibTransId="{C1688D76-8C45-489F-8933-E05CC131B7EF}"/>
    <dgm:cxn modelId="{F62E6C61-57A3-4A1A-8ECF-C7C8ACE3125A}" type="presOf" srcId="{7896DC56-FDA7-4527-8E0C-4D7BB2A82CC2}" destId="{49F4F84B-93E4-4741-9952-33ED9314B125}" srcOrd="0" destOrd="0" presId="urn:microsoft.com/office/officeart/2005/8/layout/default"/>
    <dgm:cxn modelId="{7EF9BAC9-C150-49C0-87BE-7040826C7B63}" srcId="{CB461BA1-191E-4A02-80D9-A2E84D58445E}" destId="{30486857-678B-43FA-A322-681758A6B280}" srcOrd="4" destOrd="0" parTransId="{DE15DAE1-E1CB-4487-BBDF-45527A7DA8E7}" sibTransId="{4914296D-A0F9-4FBE-9376-F1461C4F366F}"/>
    <dgm:cxn modelId="{36818227-7348-4AFB-875F-8B009C44B93F}" srcId="{CB461BA1-191E-4A02-80D9-A2E84D58445E}" destId="{0E736F28-2A97-4435-9163-02380411C90A}" srcOrd="0" destOrd="0" parTransId="{1D17C2F8-2FC2-4F8B-93BF-74C5DA79C2C0}" sibTransId="{40049C9F-B6EA-4B4E-9417-AFD3B4BD3163}"/>
    <dgm:cxn modelId="{4875A730-08F0-4067-BAD0-41118BC1A866}" srcId="{CB461BA1-191E-4A02-80D9-A2E84D58445E}" destId="{07B72D84-149A-4727-8098-3FB01078941C}" srcOrd="2" destOrd="0" parTransId="{99F9078E-4571-40A4-AB56-AA66E059DEFB}" sibTransId="{B137F6D3-324E-41D8-8815-1E05AFE7D09E}"/>
    <dgm:cxn modelId="{CE049D06-DB1C-440C-B5A7-9519C12FF460}" type="presOf" srcId="{CB461BA1-191E-4A02-80D9-A2E84D58445E}" destId="{94A79F2B-5E6C-40FC-B059-02B4D9BD1BEF}" srcOrd="0" destOrd="0" presId="urn:microsoft.com/office/officeart/2005/8/layout/default"/>
    <dgm:cxn modelId="{6A9CAD06-C7B5-409C-A938-9DF357A024FC}" type="presOf" srcId="{15BFBA37-9789-4F54-B2A3-1B0BDCB20E08}" destId="{2674B863-242C-4B00-9CD6-18849A5F06F0}" srcOrd="0" destOrd="0" presId="urn:microsoft.com/office/officeart/2005/8/layout/default"/>
    <dgm:cxn modelId="{06CC9A35-8448-4EAD-8223-98260F56AF96}" srcId="{CB461BA1-191E-4A02-80D9-A2E84D58445E}" destId="{DCCC6C7D-7682-4B80-A759-910564AB6148}" srcOrd="3" destOrd="0" parTransId="{6B53CBAC-F221-4917-AC48-F4B23907CF8F}" sibTransId="{BAE44434-9AD3-4434-AAA5-B9FD5BCE5ADE}"/>
    <dgm:cxn modelId="{D895204C-AA69-49CE-B74F-C3FB40DA5C66}" srcId="{CB461BA1-191E-4A02-80D9-A2E84D58445E}" destId="{30829951-4738-4B15-9EDE-EBD5922953AB}" srcOrd="5" destOrd="0" parTransId="{805BFA4B-5628-4FC0-815E-22B0C998A1D7}" sibTransId="{B8E9BE04-EB58-49BF-B3E6-C56C3B7EAAA7}"/>
    <dgm:cxn modelId="{BCADD475-EE1C-47E6-B4A9-6DA49AD78DBB}" srcId="{CB461BA1-191E-4A02-80D9-A2E84D58445E}" destId="{ABA28078-AEAA-40AF-B247-F3568C5433D5}" srcOrd="8" destOrd="0" parTransId="{1614B26A-9FC7-41E6-895E-550DE88689DA}" sibTransId="{CF052CA0-BCD5-4CF2-9075-75FF2355D8AE}"/>
    <dgm:cxn modelId="{6584767B-0BD9-4CF3-BDEE-D56D5410090F}" type="presParOf" srcId="{94A79F2B-5E6C-40FC-B059-02B4D9BD1BEF}" destId="{11096D22-8B34-4D9F-8D6F-B9948CED8FA1}" srcOrd="0" destOrd="0" presId="urn:microsoft.com/office/officeart/2005/8/layout/default"/>
    <dgm:cxn modelId="{32AFB8C6-2232-4D7F-8755-4E745C122D44}" type="presParOf" srcId="{94A79F2B-5E6C-40FC-B059-02B4D9BD1BEF}" destId="{C6B613D1-6470-428C-8967-1AAA5568C81A}" srcOrd="1" destOrd="0" presId="urn:microsoft.com/office/officeart/2005/8/layout/default"/>
    <dgm:cxn modelId="{A1EB730C-A6BE-477D-836F-F29CEC6FD174}" type="presParOf" srcId="{94A79F2B-5E6C-40FC-B059-02B4D9BD1BEF}" destId="{49F4F84B-93E4-4741-9952-33ED9314B125}" srcOrd="2" destOrd="0" presId="urn:microsoft.com/office/officeart/2005/8/layout/default"/>
    <dgm:cxn modelId="{86C0A1A7-5DCA-4818-A665-C4A532E204A1}" type="presParOf" srcId="{94A79F2B-5E6C-40FC-B059-02B4D9BD1BEF}" destId="{C35CF3C9-B4FA-4F69-A19A-F669CC13D5CE}" srcOrd="3" destOrd="0" presId="urn:microsoft.com/office/officeart/2005/8/layout/default"/>
    <dgm:cxn modelId="{7BDB0D21-2E8C-4F14-8CBC-5E3F14FA8505}" type="presParOf" srcId="{94A79F2B-5E6C-40FC-B059-02B4D9BD1BEF}" destId="{41BF7EF5-5A54-4F8C-B000-0530DBCAE221}" srcOrd="4" destOrd="0" presId="urn:microsoft.com/office/officeart/2005/8/layout/default"/>
    <dgm:cxn modelId="{57137BE5-8817-45DF-9553-78207102693B}" type="presParOf" srcId="{94A79F2B-5E6C-40FC-B059-02B4D9BD1BEF}" destId="{A28A6B27-6F78-463A-A180-8DC202E7FDF4}" srcOrd="5" destOrd="0" presId="urn:microsoft.com/office/officeart/2005/8/layout/default"/>
    <dgm:cxn modelId="{213DFB57-3B60-4D69-A47E-27153BEDA9DF}" type="presParOf" srcId="{94A79F2B-5E6C-40FC-B059-02B4D9BD1BEF}" destId="{BBB7F2A5-0C14-41D8-ADCA-9F3555C2EDFA}" srcOrd="6" destOrd="0" presId="urn:microsoft.com/office/officeart/2005/8/layout/default"/>
    <dgm:cxn modelId="{FE9F8013-8CDB-4E47-B0FA-6BDA5BBCDCCF}" type="presParOf" srcId="{94A79F2B-5E6C-40FC-B059-02B4D9BD1BEF}" destId="{6BF627C2-F08C-489A-BBEC-444026434FCC}" srcOrd="7" destOrd="0" presId="urn:microsoft.com/office/officeart/2005/8/layout/default"/>
    <dgm:cxn modelId="{E8C49D6A-B455-46DF-8A64-599C589D87BB}" type="presParOf" srcId="{94A79F2B-5E6C-40FC-B059-02B4D9BD1BEF}" destId="{196FCDC1-2AE2-40FC-A301-E3E28D60000F}" srcOrd="8" destOrd="0" presId="urn:microsoft.com/office/officeart/2005/8/layout/default"/>
    <dgm:cxn modelId="{810AD1D5-77B2-4914-BCEB-8307EDD61D58}" type="presParOf" srcId="{94A79F2B-5E6C-40FC-B059-02B4D9BD1BEF}" destId="{DDF2086D-E0D6-43C7-833C-9BF6D259752B}" srcOrd="9" destOrd="0" presId="urn:microsoft.com/office/officeart/2005/8/layout/default"/>
    <dgm:cxn modelId="{332A9CB6-3854-4C1E-A868-69A54BC82D37}" type="presParOf" srcId="{94A79F2B-5E6C-40FC-B059-02B4D9BD1BEF}" destId="{09AE0647-9752-4CF8-A494-DCE17B742A2A}" srcOrd="10" destOrd="0" presId="urn:microsoft.com/office/officeart/2005/8/layout/default"/>
    <dgm:cxn modelId="{92755FFF-7009-4597-AB1F-24E864465295}" type="presParOf" srcId="{94A79F2B-5E6C-40FC-B059-02B4D9BD1BEF}" destId="{6E62CBB8-1EFC-4295-90EB-A4C78F03C352}" srcOrd="11" destOrd="0" presId="urn:microsoft.com/office/officeart/2005/8/layout/default"/>
    <dgm:cxn modelId="{D14292B5-1BD1-48EB-B406-B46BCA45BD22}" type="presParOf" srcId="{94A79F2B-5E6C-40FC-B059-02B4D9BD1BEF}" destId="{2674B863-242C-4B00-9CD6-18849A5F06F0}" srcOrd="12" destOrd="0" presId="urn:microsoft.com/office/officeart/2005/8/layout/default"/>
    <dgm:cxn modelId="{8ADCBD0A-102B-425A-97B6-35B43E14F21C}" type="presParOf" srcId="{94A79F2B-5E6C-40FC-B059-02B4D9BD1BEF}" destId="{12D24C7C-8E81-442E-A0D4-6CD3D3E17C1F}" srcOrd="13" destOrd="0" presId="urn:microsoft.com/office/officeart/2005/8/layout/default"/>
    <dgm:cxn modelId="{A0858E06-AAAA-4CCD-BC51-C8938732BDA0}" type="presParOf" srcId="{94A79F2B-5E6C-40FC-B059-02B4D9BD1BEF}" destId="{1B3BEFA4-E50F-4631-959B-3F591A417BDC}" srcOrd="14" destOrd="0" presId="urn:microsoft.com/office/officeart/2005/8/layout/default"/>
    <dgm:cxn modelId="{71F28E0A-CC1B-49EA-B1AE-6E19408F7145}" type="presParOf" srcId="{94A79F2B-5E6C-40FC-B059-02B4D9BD1BEF}" destId="{38BAD454-905D-40A3-BE15-487E6FE825B9}" srcOrd="15" destOrd="0" presId="urn:microsoft.com/office/officeart/2005/8/layout/default"/>
    <dgm:cxn modelId="{5EDB13DA-E85C-49EF-B6F1-4B54720B8BCE}" type="presParOf" srcId="{94A79F2B-5E6C-40FC-B059-02B4D9BD1BEF}" destId="{06C7699D-DBCC-4C39-B4D2-4A2991CC8A2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5F33B-1832-41C1-980C-2A1FB4151BD9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92E11A2F-F0F6-412C-9A13-3BA744770558}">
      <dgm:prSet phldrT="[Texto]" custT="1"/>
      <dgm:spPr>
        <a:xfrm>
          <a:off x="1121133" y="240765"/>
          <a:ext cx="3466033" cy="3466033"/>
        </a:xfrm>
        <a:prstGeom prst="pie">
          <a:avLst>
            <a:gd name="adj1" fmla="val 16200000"/>
            <a:gd name="adj2" fmla="val 19800000"/>
          </a:avLst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Certificação da Eliminação da Transmissão Vertical de HIV e/ou Sífilis</a:t>
          </a:r>
          <a:endParaRPr lang="pt-BR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EDC052B-646B-428E-A069-9A49A71638B1}" type="parTrans" cxnId="{EB64F970-131B-48F6-8ACD-4B1299FB38A4}">
      <dgm:prSet/>
      <dgm:spPr/>
      <dgm:t>
        <a:bodyPr/>
        <a:lstStyle/>
        <a:p>
          <a:endParaRPr lang="pt-BR" sz="1300"/>
        </a:p>
      </dgm:t>
    </dgm:pt>
    <dgm:pt modelId="{B0C0B130-2038-4052-A2EB-7747215C9EF9}" type="sibTrans" cxnId="{EB64F970-131B-48F6-8ACD-4B1299FB38A4}">
      <dgm:prSet/>
      <dgm:spPr/>
      <dgm:t>
        <a:bodyPr/>
        <a:lstStyle/>
        <a:p>
          <a:endParaRPr lang="pt-BR" sz="1300"/>
        </a:p>
      </dgm:t>
    </dgm:pt>
    <dgm:pt modelId="{59CA312A-59FC-4CA7-A4FC-7C597050E546}">
      <dgm:prSet phldrT="[Texto]" custT="1"/>
      <dgm:spPr>
        <a:xfrm>
          <a:off x="1017978" y="419431"/>
          <a:ext cx="3466033" cy="3466033"/>
        </a:xfrm>
        <a:prstGeom prst="pie">
          <a:avLst>
            <a:gd name="adj1" fmla="val 1800000"/>
            <a:gd name="adj2" fmla="val 540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Educação Permanente em Saúde</a:t>
          </a:r>
          <a:endParaRPr lang="pt-BR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673DD07-BDB1-4AD1-9862-E2C51B4DD5B5}" type="parTrans" cxnId="{F3FE2849-1D58-4D98-8C3C-C225E9A562ED}">
      <dgm:prSet/>
      <dgm:spPr/>
      <dgm:t>
        <a:bodyPr/>
        <a:lstStyle/>
        <a:p>
          <a:endParaRPr lang="pt-BR" sz="1300"/>
        </a:p>
      </dgm:t>
    </dgm:pt>
    <dgm:pt modelId="{09E68AD5-F0CE-4AF3-8698-10811DAB73CA}" type="sibTrans" cxnId="{F3FE2849-1D58-4D98-8C3C-C225E9A562ED}">
      <dgm:prSet/>
      <dgm:spPr/>
      <dgm:t>
        <a:bodyPr/>
        <a:lstStyle/>
        <a:p>
          <a:endParaRPr lang="pt-BR" sz="1300"/>
        </a:p>
      </dgm:t>
    </dgm:pt>
    <dgm:pt modelId="{A4588E47-6D7B-4D20-A1B6-EE4F428D9063}">
      <dgm:prSet custT="1"/>
      <dgm:spPr>
        <a:xfrm>
          <a:off x="1000093" y="419431"/>
          <a:ext cx="3466033" cy="3466033"/>
        </a:xfrm>
        <a:prstGeom prst="pie">
          <a:avLst>
            <a:gd name="adj1" fmla="val 5400000"/>
            <a:gd name="adj2" fmla="val 900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Qualificação de Informações Estratégicas</a:t>
          </a:r>
        </a:p>
      </dgm:t>
    </dgm:pt>
    <dgm:pt modelId="{7365D320-A365-4F75-AC22-6EDBEF72DC4A}" type="parTrans" cxnId="{4F3C7C39-03BD-49AA-A8DA-FFAD6F69FEAE}">
      <dgm:prSet/>
      <dgm:spPr/>
      <dgm:t>
        <a:bodyPr/>
        <a:lstStyle/>
        <a:p>
          <a:endParaRPr lang="pt-BR" sz="1300"/>
        </a:p>
      </dgm:t>
    </dgm:pt>
    <dgm:pt modelId="{E962A9B6-3A9F-423C-8876-7F7589105C4A}" type="sibTrans" cxnId="{4F3C7C39-03BD-49AA-A8DA-FFAD6F69FEAE}">
      <dgm:prSet/>
      <dgm:spPr/>
      <dgm:t>
        <a:bodyPr/>
        <a:lstStyle/>
        <a:p>
          <a:endParaRPr lang="pt-BR" sz="1300"/>
        </a:p>
      </dgm:t>
    </dgm:pt>
    <dgm:pt modelId="{A8B55297-3F01-49A7-B0AC-0307B6F9FA61}">
      <dgm:prSet custT="1"/>
      <dgm:spPr>
        <a:xfrm>
          <a:off x="1017978" y="419431"/>
          <a:ext cx="3466033" cy="3466033"/>
        </a:xfrm>
        <a:prstGeom prst="pie">
          <a:avLst>
            <a:gd name="adj1" fmla="val 9000000"/>
            <a:gd name="adj2" fmla="val 12600000"/>
          </a:avLst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Fortalecimento da parceria do MS com outros atores</a:t>
          </a:r>
        </a:p>
      </dgm:t>
    </dgm:pt>
    <dgm:pt modelId="{B7D1D713-2BD7-4655-A083-3021ECC24AD3}" type="parTrans" cxnId="{94434DE7-659D-4BFE-A490-D7E4855699C9}">
      <dgm:prSet/>
      <dgm:spPr/>
      <dgm:t>
        <a:bodyPr/>
        <a:lstStyle/>
        <a:p>
          <a:endParaRPr lang="pt-BR" sz="1300"/>
        </a:p>
      </dgm:t>
    </dgm:pt>
    <dgm:pt modelId="{A7AD41CF-A648-47F8-836F-1855E71EC6E3}" type="sibTrans" cxnId="{94434DE7-659D-4BFE-A490-D7E4855699C9}">
      <dgm:prSet/>
      <dgm:spPr/>
      <dgm:t>
        <a:bodyPr/>
        <a:lstStyle/>
        <a:p>
          <a:endParaRPr lang="pt-BR" sz="1300"/>
        </a:p>
      </dgm:t>
    </dgm:pt>
    <dgm:pt modelId="{93064BE9-9359-4C59-9BB9-4F3E8BF09DD1}">
      <dgm:prSet custT="1"/>
      <dgm:spPr>
        <a:xfrm>
          <a:off x="1017978" y="419431"/>
          <a:ext cx="3466033" cy="3466033"/>
        </a:xfrm>
        <a:prstGeom prst="pie">
          <a:avLst>
            <a:gd name="adj1" fmla="val 12600000"/>
            <a:gd name="adj2" fmla="val 1620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Ampliação dos Comitês de Investigação de Transmissão vertical de HIV e Sífilis</a:t>
          </a:r>
          <a:endParaRPr lang="pt-BR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436DAF3-BC1D-4D43-9605-F889C05DA989}" type="parTrans" cxnId="{7D913ABD-CEF5-40AF-870D-A01999AC636E}">
      <dgm:prSet/>
      <dgm:spPr/>
      <dgm:t>
        <a:bodyPr/>
        <a:lstStyle/>
        <a:p>
          <a:endParaRPr lang="pt-BR" sz="1300"/>
        </a:p>
      </dgm:t>
    </dgm:pt>
    <dgm:pt modelId="{2D812B13-A5D2-4E00-B052-AAE844B67E25}" type="sibTrans" cxnId="{7D913ABD-CEF5-40AF-870D-A01999AC636E}">
      <dgm:prSet/>
      <dgm:spPr/>
      <dgm:t>
        <a:bodyPr/>
        <a:lstStyle/>
        <a:p>
          <a:endParaRPr lang="pt-BR" sz="1300"/>
        </a:p>
      </dgm:t>
    </dgm:pt>
    <dgm:pt modelId="{72176DD5-8528-4D1B-8FA3-F5A882217011}">
      <dgm:prSet phldrT="[Texto]" custT="1"/>
      <dgm:spPr>
        <a:xfrm>
          <a:off x="1017978" y="419431"/>
          <a:ext cx="3466033" cy="3466033"/>
        </a:xfrm>
        <a:prstGeom prst="pie">
          <a:avLst>
            <a:gd name="adj1" fmla="val 19800000"/>
            <a:gd name="adj2" fmla="val 180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Comunicação</a:t>
          </a:r>
        </a:p>
        <a:p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 Saúde</a:t>
          </a:r>
          <a:endParaRPr lang="pt-BR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1337B42-8C25-47A4-8F98-96F6F3ED5C41}" type="sibTrans" cxnId="{C82B1580-21A4-47CE-BE6A-F34CD2C2376D}">
      <dgm:prSet/>
      <dgm:spPr/>
      <dgm:t>
        <a:bodyPr/>
        <a:lstStyle/>
        <a:p>
          <a:endParaRPr lang="pt-BR" sz="1300"/>
        </a:p>
      </dgm:t>
    </dgm:pt>
    <dgm:pt modelId="{47C36DC0-6959-4764-AF8C-CBFF6399AD70}" type="parTrans" cxnId="{C82B1580-21A4-47CE-BE6A-F34CD2C2376D}">
      <dgm:prSet/>
      <dgm:spPr/>
      <dgm:t>
        <a:bodyPr/>
        <a:lstStyle/>
        <a:p>
          <a:endParaRPr lang="pt-BR" sz="1300"/>
        </a:p>
      </dgm:t>
    </dgm:pt>
    <dgm:pt modelId="{04C4F877-FA3C-4E08-B688-321C05860BA7}" type="pres">
      <dgm:prSet presAssocID="{8485F33B-1832-41C1-980C-2A1FB4151BD9}" presName="compositeShape" presStyleCnt="0">
        <dgm:presLayoutVars>
          <dgm:chMax val="7"/>
          <dgm:dir/>
          <dgm:resizeHandles val="exact"/>
        </dgm:presLayoutVars>
      </dgm:prSet>
      <dgm:spPr/>
    </dgm:pt>
    <dgm:pt modelId="{21CF7F17-5578-46C7-9B54-C119ABED99BC}" type="pres">
      <dgm:prSet presAssocID="{8485F33B-1832-41C1-980C-2A1FB4151BD9}" presName="wedge1" presStyleLbl="node1" presStyleIdx="0" presStyleCnt="6"/>
      <dgm:spPr/>
      <dgm:t>
        <a:bodyPr/>
        <a:lstStyle/>
        <a:p>
          <a:endParaRPr lang="pt-BR"/>
        </a:p>
      </dgm:t>
    </dgm:pt>
    <dgm:pt modelId="{468660D1-1FC2-45A8-A626-02446F1ECC72}" type="pres">
      <dgm:prSet presAssocID="{8485F33B-1832-41C1-980C-2A1FB4151BD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0ACCD5-E1C9-4982-BB11-3BF9C017E853}" type="pres">
      <dgm:prSet presAssocID="{8485F33B-1832-41C1-980C-2A1FB4151BD9}" presName="wedge2" presStyleLbl="node1" presStyleIdx="1" presStyleCnt="6"/>
      <dgm:spPr/>
      <dgm:t>
        <a:bodyPr/>
        <a:lstStyle/>
        <a:p>
          <a:endParaRPr lang="pt-BR"/>
        </a:p>
      </dgm:t>
    </dgm:pt>
    <dgm:pt modelId="{2D449A63-C4E7-46E6-95D2-FA61A5ABA14C}" type="pres">
      <dgm:prSet presAssocID="{8485F33B-1832-41C1-980C-2A1FB4151BD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136FF5-5FB5-4089-B4E3-34E50A690AC0}" type="pres">
      <dgm:prSet presAssocID="{8485F33B-1832-41C1-980C-2A1FB4151BD9}" presName="wedge3" presStyleLbl="node1" presStyleIdx="2" presStyleCnt="6"/>
      <dgm:spPr/>
      <dgm:t>
        <a:bodyPr/>
        <a:lstStyle/>
        <a:p>
          <a:endParaRPr lang="pt-BR"/>
        </a:p>
      </dgm:t>
    </dgm:pt>
    <dgm:pt modelId="{4F8C1CCB-27F6-42C5-9FF4-77C5C7F9F8F3}" type="pres">
      <dgm:prSet presAssocID="{8485F33B-1832-41C1-980C-2A1FB4151BD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EDD357-C3C1-49FB-932C-E009E3A3F276}" type="pres">
      <dgm:prSet presAssocID="{8485F33B-1832-41C1-980C-2A1FB4151BD9}" presName="wedge4" presStyleLbl="node1" presStyleIdx="3" presStyleCnt="6" custLinFactNeighborX="-516"/>
      <dgm:spPr/>
      <dgm:t>
        <a:bodyPr/>
        <a:lstStyle/>
        <a:p>
          <a:endParaRPr lang="pt-BR"/>
        </a:p>
      </dgm:t>
    </dgm:pt>
    <dgm:pt modelId="{51DDF183-10F9-4652-BF33-B1B722D022F1}" type="pres">
      <dgm:prSet presAssocID="{8485F33B-1832-41C1-980C-2A1FB4151BD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31A4BF-1AEE-4529-BA56-06F0EDAF2A91}" type="pres">
      <dgm:prSet presAssocID="{8485F33B-1832-41C1-980C-2A1FB4151BD9}" presName="wedge5" presStyleLbl="node1" presStyleIdx="4" presStyleCnt="6"/>
      <dgm:spPr/>
      <dgm:t>
        <a:bodyPr/>
        <a:lstStyle/>
        <a:p>
          <a:endParaRPr lang="pt-BR"/>
        </a:p>
      </dgm:t>
    </dgm:pt>
    <dgm:pt modelId="{DBAACC02-6F1C-4BFF-A3C4-8EE9B60CE8DE}" type="pres">
      <dgm:prSet presAssocID="{8485F33B-1832-41C1-980C-2A1FB4151BD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78DB63-FB2B-4A38-9CD9-532C40A1EA45}" type="pres">
      <dgm:prSet presAssocID="{8485F33B-1832-41C1-980C-2A1FB4151BD9}" presName="wedge6" presStyleLbl="node1" presStyleIdx="5" presStyleCnt="6"/>
      <dgm:spPr/>
      <dgm:t>
        <a:bodyPr/>
        <a:lstStyle/>
        <a:p>
          <a:endParaRPr lang="pt-BR"/>
        </a:p>
      </dgm:t>
    </dgm:pt>
    <dgm:pt modelId="{ACBD1824-72D9-4742-8D67-3FC462BADCA2}" type="pres">
      <dgm:prSet presAssocID="{8485F33B-1832-41C1-980C-2A1FB4151BD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EF82DF2-3AC6-4E9B-B996-88A983847DB4}" type="presOf" srcId="{93064BE9-9359-4C59-9BB9-4F3E8BF09DD1}" destId="{ACBD1824-72D9-4742-8D67-3FC462BADCA2}" srcOrd="1" destOrd="0" presId="urn:microsoft.com/office/officeart/2005/8/layout/chart3"/>
    <dgm:cxn modelId="{6D5B200E-B09C-4B11-AD36-3F4BD8E1140F}" type="presOf" srcId="{59CA312A-59FC-4CA7-A4FC-7C597050E546}" destId="{10136FF5-5FB5-4089-B4E3-34E50A690AC0}" srcOrd="0" destOrd="0" presId="urn:microsoft.com/office/officeart/2005/8/layout/chart3"/>
    <dgm:cxn modelId="{F3FE2849-1D58-4D98-8C3C-C225E9A562ED}" srcId="{8485F33B-1832-41C1-980C-2A1FB4151BD9}" destId="{59CA312A-59FC-4CA7-A4FC-7C597050E546}" srcOrd="2" destOrd="0" parTransId="{9673DD07-BDB1-4AD1-9862-E2C51B4DD5B5}" sibTransId="{09E68AD5-F0CE-4AF3-8698-10811DAB73CA}"/>
    <dgm:cxn modelId="{D955CE39-6409-49B3-82F6-009F75E75F6B}" type="presOf" srcId="{A4588E47-6D7B-4D20-A1B6-EE4F428D9063}" destId="{51DDF183-10F9-4652-BF33-B1B722D022F1}" srcOrd="1" destOrd="0" presId="urn:microsoft.com/office/officeart/2005/8/layout/chart3"/>
    <dgm:cxn modelId="{44E82253-58E6-4924-B4A5-99ABF5D921BF}" type="presOf" srcId="{92E11A2F-F0F6-412C-9A13-3BA744770558}" destId="{468660D1-1FC2-45A8-A626-02446F1ECC72}" srcOrd="1" destOrd="0" presId="urn:microsoft.com/office/officeart/2005/8/layout/chart3"/>
    <dgm:cxn modelId="{6C3499F9-8F79-4EA0-856D-FC1EB82EF4AF}" type="presOf" srcId="{72176DD5-8528-4D1B-8FA3-F5A882217011}" destId="{A60ACCD5-E1C9-4982-BB11-3BF9C017E853}" srcOrd="0" destOrd="0" presId="urn:microsoft.com/office/officeart/2005/8/layout/chart3"/>
    <dgm:cxn modelId="{4F3C7C39-03BD-49AA-A8DA-FFAD6F69FEAE}" srcId="{8485F33B-1832-41C1-980C-2A1FB4151BD9}" destId="{A4588E47-6D7B-4D20-A1B6-EE4F428D9063}" srcOrd="3" destOrd="0" parTransId="{7365D320-A365-4F75-AC22-6EDBEF72DC4A}" sibTransId="{E962A9B6-3A9F-423C-8876-7F7589105C4A}"/>
    <dgm:cxn modelId="{0D8216D0-DFD6-4740-A226-6992B8F6989B}" type="presOf" srcId="{8485F33B-1832-41C1-980C-2A1FB4151BD9}" destId="{04C4F877-FA3C-4E08-B688-321C05860BA7}" srcOrd="0" destOrd="0" presId="urn:microsoft.com/office/officeart/2005/8/layout/chart3"/>
    <dgm:cxn modelId="{94434DE7-659D-4BFE-A490-D7E4855699C9}" srcId="{8485F33B-1832-41C1-980C-2A1FB4151BD9}" destId="{A8B55297-3F01-49A7-B0AC-0307B6F9FA61}" srcOrd="4" destOrd="0" parTransId="{B7D1D713-2BD7-4655-A083-3021ECC24AD3}" sibTransId="{A7AD41CF-A648-47F8-836F-1855E71EC6E3}"/>
    <dgm:cxn modelId="{96A959D1-82F1-4912-BAAE-C6D1FC6EF596}" type="presOf" srcId="{59CA312A-59FC-4CA7-A4FC-7C597050E546}" destId="{4F8C1CCB-27F6-42C5-9FF4-77C5C7F9F8F3}" srcOrd="1" destOrd="0" presId="urn:microsoft.com/office/officeart/2005/8/layout/chart3"/>
    <dgm:cxn modelId="{EB64F970-131B-48F6-8ACD-4B1299FB38A4}" srcId="{8485F33B-1832-41C1-980C-2A1FB4151BD9}" destId="{92E11A2F-F0F6-412C-9A13-3BA744770558}" srcOrd="0" destOrd="0" parTransId="{DEDC052B-646B-428E-A069-9A49A71638B1}" sibTransId="{B0C0B130-2038-4052-A2EB-7747215C9EF9}"/>
    <dgm:cxn modelId="{18AEF50C-B50A-4ECD-9664-4B23F5DBE882}" type="presOf" srcId="{A4588E47-6D7B-4D20-A1B6-EE4F428D9063}" destId="{33EDD357-C3C1-49FB-932C-E009E3A3F276}" srcOrd="0" destOrd="0" presId="urn:microsoft.com/office/officeart/2005/8/layout/chart3"/>
    <dgm:cxn modelId="{CD2E5A9E-4053-4BA2-9A9D-CC7959EEBD20}" type="presOf" srcId="{92E11A2F-F0F6-412C-9A13-3BA744770558}" destId="{21CF7F17-5578-46C7-9B54-C119ABED99BC}" srcOrd="0" destOrd="0" presId="urn:microsoft.com/office/officeart/2005/8/layout/chart3"/>
    <dgm:cxn modelId="{C82B1580-21A4-47CE-BE6A-F34CD2C2376D}" srcId="{8485F33B-1832-41C1-980C-2A1FB4151BD9}" destId="{72176DD5-8528-4D1B-8FA3-F5A882217011}" srcOrd="1" destOrd="0" parTransId="{47C36DC0-6959-4764-AF8C-CBFF6399AD70}" sibTransId="{31337B42-8C25-47A4-8F98-96F6F3ED5C41}"/>
    <dgm:cxn modelId="{81A55089-CA5A-498C-A4AE-A432E7DCA502}" type="presOf" srcId="{72176DD5-8528-4D1B-8FA3-F5A882217011}" destId="{2D449A63-C4E7-46E6-95D2-FA61A5ABA14C}" srcOrd="1" destOrd="0" presId="urn:microsoft.com/office/officeart/2005/8/layout/chart3"/>
    <dgm:cxn modelId="{8D953CD6-DD36-498D-BAF6-101E2599B2BA}" type="presOf" srcId="{A8B55297-3F01-49A7-B0AC-0307B6F9FA61}" destId="{DBAACC02-6F1C-4BFF-A3C4-8EE9B60CE8DE}" srcOrd="1" destOrd="0" presId="urn:microsoft.com/office/officeart/2005/8/layout/chart3"/>
    <dgm:cxn modelId="{D74FC297-8941-42A1-8CA9-642946259011}" type="presOf" srcId="{93064BE9-9359-4C59-9BB9-4F3E8BF09DD1}" destId="{6378DB63-FB2B-4A38-9CD9-532C40A1EA45}" srcOrd="0" destOrd="0" presId="urn:microsoft.com/office/officeart/2005/8/layout/chart3"/>
    <dgm:cxn modelId="{7D913ABD-CEF5-40AF-870D-A01999AC636E}" srcId="{8485F33B-1832-41C1-980C-2A1FB4151BD9}" destId="{93064BE9-9359-4C59-9BB9-4F3E8BF09DD1}" srcOrd="5" destOrd="0" parTransId="{A436DAF3-BC1D-4D43-9605-F889C05DA989}" sibTransId="{2D812B13-A5D2-4E00-B052-AAE844B67E25}"/>
    <dgm:cxn modelId="{CC3E990C-9985-4EE2-B207-9F29B724A652}" type="presOf" srcId="{A8B55297-3F01-49A7-B0AC-0307B6F9FA61}" destId="{BB31A4BF-1AEE-4529-BA56-06F0EDAF2A91}" srcOrd="0" destOrd="0" presId="urn:microsoft.com/office/officeart/2005/8/layout/chart3"/>
    <dgm:cxn modelId="{7CA08AF8-3DDE-410D-B8C1-A7931E302C91}" type="presParOf" srcId="{04C4F877-FA3C-4E08-B688-321C05860BA7}" destId="{21CF7F17-5578-46C7-9B54-C119ABED99BC}" srcOrd="0" destOrd="0" presId="urn:microsoft.com/office/officeart/2005/8/layout/chart3"/>
    <dgm:cxn modelId="{85124731-0F54-4293-B911-BB55A5D0986E}" type="presParOf" srcId="{04C4F877-FA3C-4E08-B688-321C05860BA7}" destId="{468660D1-1FC2-45A8-A626-02446F1ECC72}" srcOrd="1" destOrd="0" presId="urn:microsoft.com/office/officeart/2005/8/layout/chart3"/>
    <dgm:cxn modelId="{60DBC82C-6D5E-4EAA-B0F9-4D3D1D3CEBE9}" type="presParOf" srcId="{04C4F877-FA3C-4E08-B688-321C05860BA7}" destId="{A60ACCD5-E1C9-4982-BB11-3BF9C017E853}" srcOrd="2" destOrd="0" presId="urn:microsoft.com/office/officeart/2005/8/layout/chart3"/>
    <dgm:cxn modelId="{AE65B222-ABC8-4AF2-8437-3AB0A20FB26F}" type="presParOf" srcId="{04C4F877-FA3C-4E08-B688-321C05860BA7}" destId="{2D449A63-C4E7-46E6-95D2-FA61A5ABA14C}" srcOrd="3" destOrd="0" presId="urn:microsoft.com/office/officeart/2005/8/layout/chart3"/>
    <dgm:cxn modelId="{A49C2888-7B7A-41CD-A774-7B8F5EB3F5DD}" type="presParOf" srcId="{04C4F877-FA3C-4E08-B688-321C05860BA7}" destId="{10136FF5-5FB5-4089-B4E3-34E50A690AC0}" srcOrd="4" destOrd="0" presId="urn:microsoft.com/office/officeart/2005/8/layout/chart3"/>
    <dgm:cxn modelId="{5ED236B4-1DCF-4532-8CBA-6328DD8FAEB5}" type="presParOf" srcId="{04C4F877-FA3C-4E08-B688-321C05860BA7}" destId="{4F8C1CCB-27F6-42C5-9FF4-77C5C7F9F8F3}" srcOrd="5" destOrd="0" presId="urn:microsoft.com/office/officeart/2005/8/layout/chart3"/>
    <dgm:cxn modelId="{6CD8B9E2-9768-4198-AA0D-A230F8BC5632}" type="presParOf" srcId="{04C4F877-FA3C-4E08-B688-321C05860BA7}" destId="{33EDD357-C3C1-49FB-932C-E009E3A3F276}" srcOrd="6" destOrd="0" presId="urn:microsoft.com/office/officeart/2005/8/layout/chart3"/>
    <dgm:cxn modelId="{3D3801EB-C355-4BF2-96BD-75A1CA815188}" type="presParOf" srcId="{04C4F877-FA3C-4E08-B688-321C05860BA7}" destId="{51DDF183-10F9-4652-BF33-B1B722D022F1}" srcOrd="7" destOrd="0" presId="urn:microsoft.com/office/officeart/2005/8/layout/chart3"/>
    <dgm:cxn modelId="{97D8D6E7-286F-4E18-AF68-82C7E44DDC21}" type="presParOf" srcId="{04C4F877-FA3C-4E08-B688-321C05860BA7}" destId="{BB31A4BF-1AEE-4529-BA56-06F0EDAF2A91}" srcOrd="8" destOrd="0" presId="urn:microsoft.com/office/officeart/2005/8/layout/chart3"/>
    <dgm:cxn modelId="{4AF5D6A7-4A3C-4654-B570-6702A9B94E7B}" type="presParOf" srcId="{04C4F877-FA3C-4E08-B688-321C05860BA7}" destId="{DBAACC02-6F1C-4BFF-A3C4-8EE9B60CE8DE}" srcOrd="9" destOrd="0" presId="urn:microsoft.com/office/officeart/2005/8/layout/chart3"/>
    <dgm:cxn modelId="{E5BAB31C-9D92-4D72-92C5-4245B25A7683}" type="presParOf" srcId="{04C4F877-FA3C-4E08-B688-321C05860BA7}" destId="{6378DB63-FB2B-4A38-9CD9-532C40A1EA45}" srcOrd="10" destOrd="0" presId="urn:microsoft.com/office/officeart/2005/8/layout/chart3"/>
    <dgm:cxn modelId="{C2FCF488-8C85-456A-945D-9662610BBF2D}" type="presParOf" srcId="{04C4F877-FA3C-4E08-B688-321C05860BA7}" destId="{ACBD1824-72D9-4742-8D67-3FC462BADCA2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B47FBD-08CD-4760-89B7-0EAE7D31DE3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263DF4-A833-42A0-8254-6242B1B44008}">
      <dgm:prSet phldrT="[Texto]" custT="1"/>
      <dgm:spPr/>
      <dgm:t>
        <a:bodyPr/>
        <a:lstStyle/>
        <a:p>
          <a:r>
            <a:rPr lang="pt-BR" sz="2000" b="1" dirty="0" smtClean="0"/>
            <a:t>Ministério da Saúde</a:t>
          </a:r>
          <a:endParaRPr lang="pt-BR" sz="2000" b="1" dirty="0"/>
        </a:p>
      </dgm:t>
    </dgm:pt>
    <dgm:pt modelId="{A6B4A1C6-819D-43A5-B214-94FDBA9CC87D}" type="parTrans" cxnId="{5FB1A566-F155-4938-884B-3436430A6327}">
      <dgm:prSet/>
      <dgm:spPr/>
      <dgm:t>
        <a:bodyPr/>
        <a:lstStyle/>
        <a:p>
          <a:endParaRPr lang="pt-BR" sz="1100" b="1"/>
        </a:p>
      </dgm:t>
    </dgm:pt>
    <dgm:pt modelId="{B05CF47E-ABC0-4791-BE5F-3C16117F28EC}" type="sibTrans" cxnId="{5FB1A566-F155-4938-884B-3436430A6327}">
      <dgm:prSet/>
      <dgm:spPr/>
      <dgm:t>
        <a:bodyPr/>
        <a:lstStyle/>
        <a:p>
          <a:endParaRPr lang="pt-BR" sz="1100" b="1"/>
        </a:p>
      </dgm:t>
    </dgm:pt>
    <dgm:pt modelId="{0A8034F6-93D0-4319-A357-361944600316}">
      <dgm:prSet phldrT="[Texto]" custT="1"/>
      <dgm:spPr/>
      <dgm:t>
        <a:bodyPr/>
        <a:lstStyle/>
        <a:p>
          <a:r>
            <a:rPr lang="pt-BR" sz="1100" b="1" dirty="0" smtClean="0"/>
            <a:t>DST/Aids/HV</a:t>
          </a:r>
          <a:endParaRPr lang="pt-BR" sz="1100" b="1" dirty="0"/>
        </a:p>
      </dgm:t>
    </dgm:pt>
    <dgm:pt modelId="{05C88FF6-1BF8-4CFE-9E25-F07F08D6CDF2}" type="parTrans" cxnId="{078AB39E-0760-4D98-902C-BFB9D0E9EF4B}">
      <dgm:prSet/>
      <dgm:spPr/>
      <dgm:t>
        <a:bodyPr/>
        <a:lstStyle/>
        <a:p>
          <a:endParaRPr lang="pt-BR" sz="1100" b="1"/>
        </a:p>
      </dgm:t>
    </dgm:pt>
    <dgm:pt modelId="{5FB045FB-1A28-4E14-8B87-2C30D568A712}" type="sibTrans" cxnId="{078AB39E-0760-4D98-902C-BFB9D0E9EF4B}">
      <dgm:prSet/>
      <dgm:spPr/>
      <dgm:t>
        <a:bodyPr/>
        <a:lstStyle/>
        <a:p>
          <a:endParaRPr lang="pt-BR" sz="1100" b="1"/>
        </a:p>
      </dgm:t>
    </dgm:pt>
    <dgm:pt modelId="{4DAA58C8-A429-4181-A6ED-AF652955671C}">
      <dgm:prSet phldrT="[Texto]" custT="1"/>
      <dgm:spPr/>
      <dgm:t>
        <a:bodyPr/>
        <a:lstStyle/>
        <a:p>
          <a:r>
            <a:rPr lang="pt-BR" sz="1100" b="1" dirty="0" smtClean="0"/>
            <a:t>Atenção Básica</a:t>
          </a:r>
          <a:endParaRPr lang="pt-BR" sz="1100" b="1" dirty="0"/>
        </a:p>
      </dgm:t>
    </dgm:pt>
    <dgm:pt modelId="{F6D78B87-49AF-4A32-AB57-4DB0E7CC8BB6}" type="parTrans" cxnId="{51A5EEDE-1061-4B73-827A-BCF0456D06EF}">
      <dgm:prSet/>
      <dgm:spPr/>
      <dgm:t>
        <a:bodyPr/>
        <a:lstStyle/>
        <a:p>
          <a:endParaRPr lang="pt-BR" sz="1100" b="1"/>
        </a:p>
      </dgm:t>
    </dgm:pt>
    <dgm:pt modelId="{83917621-B713-4856-8F32-6B93A538343F}" type="sibTrans" cxnId="{51A5EEDE-1061-4B73-827A-BCF0456D06EF}">
      <dgm:prSet/>
      <dgm:spPr/>
      <dgm:t>
        <a:bodyPr/>
        <a:lstStyle/>
        <a:p>
          <a:endParaRPr lang="pt-BR" sz="1100" b="1"/>
        </a:p>
      </dgm:t>
    </dgm:pt>
    <dgm:pt modelId="{CEED647F-1E1E-44A5-978D-307885A1B093}">
      <dgm:prSet phldrT="[Texto]" custT="1"/>
      <dgm:spPr/>
      <dgm:t>
        <a:bodyPr/>
        <a:lstStyle/>
        <a:p>
          <a:r>
            <a:rPr lang="pt-BR" sz="1100" b="1" dirty="0" smtClean="0"/>
            <a:t>Saúde do Homem</a:t>
          </a:r>
          <a:endParaRPr lang="pt-BR" sz="1100" b="1" dirty="0"/>
        </a:p>
      </dgm:t>
    </dgm:pt>
    <dgm:pt modelId="{249E6D5A-1EB1-4C41-8D64-A49BA714D6EE}" type="parTrans" cxnId="{19CE71EC-BF39-4317-9DEB-CA4D8D8016D3}">
      <dgm:prSet/>
      <dgm:spPr/>
      <dgm:t>
        <a:bodyPr/>
        <a:lstStyle/>
        <a:p>
          <a:endParaRPr lang="pt-BR" sz="1100" b="1"/>
        </a:p>
      </dgm:t>
    </dgm:pt>
    <dgm:pt modelId="{7BC0CA92-67A1-4333-A5A3-B196CAC8B6BA}" type="sibTrans" cxnId="{19CE71EC-BF39-4317-9DEB-CA4D8D8016D3}">
      <dgm:prSet/>
      <dgm:spPr/>
      <dgm:t>
        <a:bodyPr/>
        <a:lstStyle/>
        <a:p>
          <a:endParaRPr lang="pt-BR" sz="1100" b="1"/>
        </a:p>
      </dgm:t>
    </dgm:pt>
    <dgm:pt modelId="{CB2A6721-3AFC-40A7-8D5F-C5F6DE554115}">
      <dgm:prSet phldrT="[Texto]" custT="1"/>
      <dgm:spPr/>
      <dgm:t>
        <a:bodyPr/>
        <a:lstStyle/>
        <a:p>
          <a:r>
            <a:rPr lang="pt-BR" sz="1100" b="1" dirty="0" smtClean="0"/>
            <a:t>Saúde das Mulheres</a:t>
          </a:r>
          <a:endParaRPr lang="pt-BR" sz="1100" b="1" dirty="0"/>
        </a:p>
      </dgm:t>
    </dgm:pt>
    <dgm:pt modelId="{918AB9F5-E054-48F7-8C8B-7FEE05D38227}" type="parTrans" cxnId="{476F67FB-93F9-4925-A6CB-ABC105BE16F7}">
      <dgm:prSet/>
      <dgm:spPr/>
      <dgm:t>
        <a:bodyPr/>
        <a:lstStyle/>
        <a:p>
          <a:endParaRPr lang="pt-BR" sz="1100" b="1"/>
        </a:p>
      </dgm:t>
    </dgm:pt>
    <dgm:pt modelId="{AFF6834D-7C6E-4F50-B857-9B22734C8DD6}" type="sibTrans" cxnId="{476F67FB-93F9-4925-A6CB-ABC105BE16F7}">
      <dgm:prSet/>
      <dgm:spPr/>
      <dgm:t>
        <a:bodyPr/>
        <a:lstStyle/>
        <a:p>
          <a:endParaRPr lang="pt-BR" sz="1100" b="1"/>
        </a:p>
      </dgm:t>
    </dgm:pt>
    <dgm:pt modelId="{91A4D7B7-FBF2-4F37-B9DF-7B267F946830}">
      <dgm:prSet phldrT="[Texto]" custT="1"/>
      <dgm:spPr/>
      <dgm:t>
        <a:bodyPr/>
        <a:lstStyle/>
        <a:p>
          <a:r>
            <a:rPr lang="pt-BR" sz="1100" b="1" dirty="0" smtClean="0"/>
            <a:t>Saúde da Criança</a:t>
          </a:r>
          <a:endParaRPr lang="pt-BR" sz="1100" b="1" dirty="0"/>
        </a:p>
      </dgm:t>
    </dgm:pt>
    <dgm:pt modelId="{78565096-C262-442D-8B07-B0D8B036B49F}" type="parTrans" cxnId="{8B0D20CF-F8F7-4ECE-A2CB-A95C8423910F}">
      <dgm:prSet/>
      <dgm:spPr/>
      <dgm:t>
        <a:bodyPr/>
        <a:lstStyle/>
        <a:p>
          <a:endParaRPr lang="pt-BR" sz="1100" b="1"/>
        </a:p>
      </dgm:t>
    </dgm:pt>
    <dgm:pt modelId="{C1DFCC63-5A70-4CA2-9665-CA4B0CE073F4}" type="sibTrans" cxnId="{8B0D20CF-F8F7-4ECE-A2CB-A95C8423910F}">
      <dgm:prSet/>
      <dgm:spPr/>
      <dgm:t>
        <a:bodyPr/>
        <a:lstStyle/>
        <a:p>
          <a:endParaRPr lang="pt-BR" sz="1100" b="1"/>
        </a:p>
      </dgm:t>
    </dgm:pt>
    <dgm:pt modelId="{A858DF12-CB43-42BE-868E-C8BC6AFAE6C2}">
      <dgm:prSet phldrT="[Texto]" custT="1"/>
      <dgm:spPr/>
      <dgm:t>
        <a:bodyPr/>
        <a:lstStyle/>
        <a:p>
          <a:r>
            <a:rPr lang="pt-BR" sz="1100" b="1" dirty="0" smtClean="0"/>
            <a:t>Saúde dos Adolescentes e dos Jovens</a:t>
          </a:r>
          <a:endParaRPr lang="pt-BR" sz="1100" b="1" dirty="0"/>
        </a:p>
      </dgm:t>
    </dgm:pt>
    <dgm:pt modelId="{155E85A3-948D-468F-B7FE-6BCA8C325C6E}" type="parTrans" cxnId="{7FD6B36E-82B9-4A58-99A1-6A01808EEAB9}">
      <dgm:prSet/>
      <dgm:spPr/>
      <dgm:t>
        <a:bodyPr/>
        <a:lstStyle/>
        <a:p>
          <a:endParaRPr lang="pt-BR" sz="1100" b="1"/>
        </a:p>
      </dgm:t>
    </dgm:pt>
    <dgm:pt modelId="{43BDE5B1-E63D-458D-871B-BC4ACDE90939}" type="sibTrans" cxnId="{7FD6B36E-82B9-4A58-99A1-6A01808EEAB9}">
      <dgm:prSet/>
      <dgm:spPr/>
      <dgm:t>
        <a:bodyPr/>
        <a:lstStyle/>
        <a:p>
          <a:endParaRPr lang="pt-BR" sz="1100" b="1"/>
        </a:p>
      </dgm:t>
    </dgm:pt>
    <dgm:pt modelId="{10B4DA3B-AB43-43F8-BFC7-6FC1BEF20127}">
      <dgm:prSet phldrT="[Texto]" custT="1"/>
      <dgm:spPr/>
      <dgm:t>
        <a:bodyPr/>
        <a:lstStyle/>
        <a:p>
          <a:r>
            <a:rPr lang="pt-BR" sz="1100" b="1" dirty="0" err="1" smtClean="0"/>
            <a:t>Sesai</a:t>
          </a:r>
          <a:endParaRPr lang="pt-BR" sz="1100" b="1" dirty="0"/>
        </a:p>
      </dgm:t>
    </dgm:pt>
    <dgm:pt modelId="{E78AC136-B7E8-4555-B447-91585818581D}" type="parTrans" cxnId="{BBEE8291-B57B-4961-AF23-13F29E7D70E8}">
      <dgm:prSet/>
      <dgm:spPr/>
      <dgm:t>
        <a:bodyPr/>
        <a:lstStyle/>
        <a:p>
          <a:endParaRPr lang="pt-BR" sz="1100" b="1"/>
        </a:p>
      </dgm:t>
    </dgm:pt>
    <dgm:pt modelId="{55C35785-CBE4-4107-B0CC-9A66025751F9}" type="sibTrans" cxnId="{BBEE8291-B57B-4961-AF23-13F29E7D70E8}">
      <dgm:prSet/>
      <dgm:spPr/>
      <dgm:t>
        <a:bodyPr/>
        <a:lstStyle/>
        <a:p>
          <a:endParaRPr lang="pt-BR" sz="1100" b="1"/>
        </a:p>
      </dgm:t>
    </dgm:pt>
    <dgm:pt modelId="{7118DC61-1294-4FF9-BA5E-E78D37768638}">
      <dgm:prSet phldrT="[Texto]" custT="1"/>
      <dgm:spPr/>
      <dgm:t>
        <a:bodyPr/>
        <a:lstStyle/>
        <a:p>
          <a:r>
            <a:rPr lang="pt-BR" sz="1100" b="1" dirty="0" smtClean="0"/>
            <a:t>Assistência Farmacêutica</a:t>
          </a:r>
          <a:endParaRPr lang="pt-BR" sz="1100" b="1" dirty="0"/>
        </a:p>
      </dgm:t>
    </dgm:pt>
    <dgm:pt modelId="{0E0C6B79-C5D0-4992-AE35-0FA5AB409B09}" type="parTrans" cxnId="{9301EFB1-31B5-41F9-9DFA-62D9F24A769B}">
      <dgm:prSet/>
      <dgm:spPr/>
      <dgm:t>
        <a:bodyPr/>
        <a:lstStyle/>
        <a:p>
          <a:endParaRPr lang="pt-BR" sz="1100" b="1"/>
        </a:p>
      </dgm:t>
    </dgm:pt>
    <dgm:pt modelId="{F50DBA95-6CD3-4F6C-AAE3-477E0ED9D545}" type="sibTrans" cxnId="{9301EFB1-31B5-41F9-9DFA-62D9F24A769B}">
      <dgm:prSet/>
      <dgm:spPr/>
      <dgm:t>
        <a:bodyPr/>
        <a:lstStyle/>
        <a:p>
          <a:endParaRPr lang="pt-BR" sz="1100" b="1"/>
        </a:p>
      </dgm:t>
    </dgm:pt>
    <dgm:pt modelId="{96FBA367-486A-420E-BFF9-97497A85FE09}" type="pres">
      <dgm:prSet presAssocID="{B3B47FBD-08CD-4760-89B7-0EAE7D31DE3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CC421D6-2997-4738-9FAA-EA90272F7A11}" type="pres">
      <dgm:prSet presAssocID="{66263DF4-A833-42A0-8254-6242B1B44008}" presName="centerShape" presStyleLbl="node0" presStyleIdx="0" presStyleCnt="1"/>
      <dgm:spPr/>
      <dgm:t>
        <a:bodyPr/>
        <a:lstStyle/>
        <a:p>
          <a:endParaRPr lang="pt-BR"/>
        </a:p>
      </dgm:t>
    </dgm:pt>
    <dgm:pt modelId="{12ED8DED-3BF2-4E61-A5F2-242E48157F25}" type="pres">
      <dgm:prSet presAssocID="{0A8034F6-93D0-4319-A357-361944600316}" presName="node" presStyleLbl="node1" presStyleIdx="0" presStyleCnt="8" custRadScaleRad="97267" custRadScaleInc="305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E71DF5-AA66-4771-9FEB-8237FB25DF6C}" type="pres">
      <dgm:prSet presAssocID="{0A8034F6-93D0-4319-A357-361944600316}" presName="dummy" presStyleCnt="0"/>
      <dgm:spPr/>
      <dgm:t>
        <a:bodyPr/>
        <a:lstStyle/>
        <a:p>
          <a:endParaRPr lang="pt-BR"/>
        </a:p>
      </dgm:t>
    </dgm:pt>
    <dgm:pt modelId="{06CA7C38-4439-474D-ADFB-AC69B29B14A0}" type="pres">
      <dgm:prSet presAssocID="{5FB045FB-1A28-4E14-8B87-2C30D568A712}" presName="sibTrans" presStyleLbl="sibTrans2D1" presStyleIdx="0" presStyleCnt="8"/>
      <dgm:spPr/>
      <dgm:t>
        <a:bodyPr/>
        <a:lstStyle/>
        <a:p>
          <a:endParaRPr lang="pt-BR"/>
        </a:p>
      </dgm:t>
    </dgm:pt>
    <dgm:pt modelId="{C6D8BE43-0564-4FC5-925A-6F40BB6968DB}" type="pres">
      <dgm:prSet presAssocID="{4DAA58C8-A429-4181-A6ED-AF652955671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514F93-AAE1-4FB1-A6C6-340DD8C687B3}" type="pres">
      <dgm:prSet presAssocID="{4DAA58C8-A429-4181-A6ED-AF652955671C}" presName="dummy" presStyleCnt="0"/>
      <dgm:spPr/>
      <dgm:t>
        <a:bodyPr/>
        <a:lstStyle/>
        <a:p>
          <a:endParaRPr lang="pt-BR"/>
        </a:p>
      </dgm:t>
    </dgm:pt>
    <dgm:pt modelId="{8DD121BB-774A-4B02-B83F-98EEC5725148}" type="pres">
      <dgm:prSet presAssocID="{83917621-B713-4856-8F32-6B93A538343F}" presName="sibTrans" presStyleLbl="sibTrans2D1" presStyleIdx="1" presStyleCnt="8"/>
      <dgm:spPr/>
      <dgm:t>
        <a:bodyPr/>
        <a:lstStyle/>
        <a:p>
          <a:endParaRPr lang="pt-BR"/>
        </a:p>
      </dgm:t>
    </dgm:pt>
    <dgm:pt modelId="{36D3A8A5-12CE-4F14-A334-B0313E04F4D7}" type="pres">
      <dgm:prSet presAssocID="{CEED647F-1E1E-44A5-978D-307885A1B09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939011-3CE8-41E9-B9C9-9FE208D9A08A}" type="pres">
      <dgm:prSet presAssocID="{CEED647F-1E1E-44A5-978D-307885A1B093}" presName="dummy" presStyleCnt="0"/>
      <dgm:spPr/>
      <dgm:t>
        <a:bodyPr/>
        <a:lstStyle/>
        <a:p>
          <a:endParaRPr lang="pt-BR"/>
        </a:p>
      </dgm:t>
    </dgm:pt>
    <dgm:pt modelId="{4A187DE7-B0DB-4226-BCC3-EA91108C471E}" type="pres">
      <dgm:prSet presAssocID="{7BC0CA92-67A1-4333-A5A3-B196CAC8B6BA}" presName="sibTrans" presStyleLbl="sibTrans2D1" presStyleIdx="2" presStyleCnt="8"/>
      <dgm:spPr/>
      <dgm:t>
        <a:bodyPr/>
        <a:lstStyle/>
        <a:p>
          <a:endParaRPr lang="pt-BR"/>
        </a:p>
      </dgm:t>
    </dgm:pt>
    <dgm:pt modelId="{5CAFAD78-CD9E-4B87-A398-23D2D7A173BD}" type="pres">
      <dgm:prSet presAssocID="{CB2A6721-3AFC-40A7-8D5F-C5F6DE55411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39FCB1-60D6-4CE0-A718-82C265360087}" type="pres">
      <dgm:prSet presAssocID="{CB2A6721-3AFC-40A7-8D5F-C5F6DE554115}" presName="dummy" presStyleCnt="0"/>
      <dgm:spPr/>
      <dgm:t>
        <a:bodyPr/>
        <a:lstStyle/>
        <a:p>
          <a:endParaRPr lang="pt-BR"/>
        </a:p>
      </dgm:t>
    </dgm:pt>
    <dgm:pt modelId="{B5ECA8D9-106A-4324-B1F0-F70C91DDB4F8}" type="pres">
      <dgm:prSet presAssocID="{AFF6834D-7C6E-4F50-B857-9B22734C8DD6}" presName="sibTrans" presStyleLbl="sibTrans2D1" presStyleIdx="3" presStyleCnt="8"/>
      <dgm:spPr/>
      <dgm:t>
        <a:bodyPr/>
        <a:lstStyle/>
        <a:p>
          <a:endParaRPr lang="pt-BR"/>
        </a:p>
      </dgm:t>
    </dgm:pt>
    <dgm:pt modelId="{6913E407-2975-45BA-A165-E22FCB6515F9}" type="pres">
      <dgm:prSet presAssocID="{91A4D7B7-FBF2-4F37-B9DF-7B267F94683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270740-D714-405A-B23D-EBFC8A634567}" type="pres">
      <dgm:prSet presAssocID="{91A4D7B7-FBF2-4F37-B9DF-7B267F946830}" presName="dummy" presStyleCnt="0"/>
      <dgm:spPr/>
      <dgm:t>
        <a:bodyPr/>
        <a:lstStyle/>
        <a:p>
          <a:endParaRPr lang="pt-BR"/>
        </a:p>
      </dgm:t>
    </dgm:pt>
    <dgm:pt modelId="{4509D8E8-198A-4656-934C-D13F581FAD9A}" type="pres">
      <dgm:prSet presAssocID="{C1DFCC63-5A70-4CA2-9665-CA4B0CE073F4}" presName="sibTrans" presStyleLbl="sibTrans2D1" presStyleIdx="4" presStyleCnt="8"/>
      <dgm:spPr/>
      <dgm:t>
        <a:bodyPr/>
        <a:lstStyle/>
        <a:p>
          <a:endParaRPr lang="pt-BR"/>
        </a:p>
      </dgm:t>
    </dgm:pt>
    <dgm:pt modelId="{ECBBD96B-7539-4382-B4B2-8B372D8A6B01}" type="pres">
      <dgm:prSet presAssocID="{A858DF12-CB43-42BE-868E-C8BC6AFAE6C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DC6541-15F1-4058-B74B-A601D0497F75}" type="pres">
      <dgm:prSet presAssocID="{A858DF12-CB43-42BE-868E-C8BC6AFAE6C2}" presName="dummy" presStyleCnt="0"/>
      <dgm:spPr/>
      <dgm:t>
        <a:bodyPr/>
        <a:lstStyle/>
        <a:p>
          <a:endParaRPr lang="pt-BR"/>
        </a:p>
      </dgm:t>
    </dgm:pt>
    <dgm:pt modelId="{3ADEBC6F-7698-44CF-9F9F-CDFA29EE824F}" type="pres">
      <dgm:prSet presAssocID="{43BDE5B1-E63D-458D-871B-BC4ACDE90939}" presName="sibTrans" presStyleLbl="sibTrans2D1" presStyleIdx="5" presStyleCnt="8"/>
      <dgm:spPr/>
      <dgm:t>
        <a:bodyPr/>
        <a:lstStyle/>
        <a:p>
          <a:endParaRPr lang="pt-BR"/>
        </a:p>
      </dgm:t>
    </dgm:pt>
    <dgm:pt modelId="{53D2FC91-829C-4094-9AD7-9A52E8CE1A55}" type="pres">
      <dgm:prSet presAssocID="{10B4DA3B-AB43-43F8-BFC7-6FC1BEF2012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776611-92C6-4750-AACF-4C7DA0600B07}" type="pres">
      <dgm:prSet presAssocID="{10B4DA3B-AB43-43F8-BFC7-6FC1BEF20127}" presName="dummy" presStyleCnt="0"/>
      <dgm:spPr/>
      <dgm:t>
        <a:bodyPr/>
        <a:lstStyle/>
        <a:p>
          <a:endParaRPr lang="pt-BR"/>
        </a:p>
      </dgm:t>
    </dgm:pt>
    <dgm:pt modelId="{77BEDFD0-A4E2-449D-B9B6-7ED133946344}" type="pres">
      <dgm:prSet presAssocID="{55C35785-CBE4-4107-B0CC-9A66025751F9}" presName="sibTrans" presStyleLbl="sibTrans2D1" presStyleIdx="6" presStyleCnt="8"/>
      <dgm:spPr/>
      <dgm:t>
        <a:bodyPr/>
        <a:lstStyle/>
        <a:p>
          <a:endParaRPr lang="pt-BR"/>
        </a:p>
      </dgm:t>
    </dgm:pt>
    <dgm:pt modelId="{061EE7A0-D20F-4341-82D5-CBF0B467874B}" type="pres">
      <dgm:prSet presAssocID="{7118DC61-1294-4FF9-BA5E-E78D3776863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D14D6C-3916-415A-8019-0EEE56B93B2A}" type="pres">
      <dgm:prSet presAssocID="{7118DC61-1294-4FF9-BA5E-E78D37768638}" presName="dummy" presStyleCnt="0"/>
      <dgm:spPr/>
      <dgm:t>
        <a:bodyPr/>
        <a:lstStyle/>
        <a:p>
          <a:endParaRPr lang="pt-BR"/>
        </a:p>
      </dgm:t>
    </dgm:pt>
    <dgm:pt modelId="{399095F2-D4C0-4397-9DC6-A24324B3B7F7}" type="pres">
      <dgm:prSet presAssocID="{F50DBA95-6CD3-4F6C-AAE3-477E0ED9D545}" presName="sibTrans" presStyleLbl="sibTrans2D1" presStyleIdx="7" presStyleCnt="8"/>
      <dgm:spPr/>
      <dgm:t>
        <a:bodyPr/>
        <a:lstStyle/>
        <a:p>
          <a:endParaRPr lang="pt-BR"/>
        </a:p>
      </dgm:t>
    </dgm:pt>
  </dgm:ptLst>
  <dgm:cxnLst>
    <dgm:cxn modelId="{F0E8FF7A-03BF-4A7B-8C3D-2D68C140CFFF}" type="presOf" srcId="{CB2A6721-3AFC-40A7-8D5F-C5F6DE554115}" destId="{5CAFAD78-CD9E-4B87-A398-23D2D7A173BD}" srcOrd="0" destOrd="0" presId="urn:microsoft.com/office/officeart/2005/8/layout/radial6"/>
    <dgm:cxn modelId="{FB8AC540-9573-426D-B9FA-838774E0DF05}" type="presOf" srcId="{5FB045FB-1A28-4E14-8B87-2C30D568A712}" destId="{06CA7C38-4439-474D-ADFB-AC69B29B14A0}" srcOrd="0" destOrd="0" presId="urn:microsoft.com/office/officeart/2005/8/layout/radial6"/>
    <dgm:cxn modelId="{078AB39E-0760-4D98-902C-BFB9D0E9EF4B}" srcId="{66263DF4-A833-42A0-8254-6242B1B44008}" destId="{0A8034F6-93D0-4319-A357-361944600316}" srcOrd="0" destOrd="0" parTransId="{05C88FF6-1BF8-4CFE-9E25-F07F08D6CDF2}" sibTransId="{5FB045FB-1A28-4E14-8B87-2C30D568A712}"/>
    <dgm:cxn modelId="{D1432320-5455-46A1-A4A7-BF828C6684B5}" type="presOf" srcId="{0A8034F6-93D0-4319-A357-361944600316}" destId="{12ED8DED-3BF2-4E61-A5F2-242E48157F25}" srcOrd="0" destOrd="0" presId="urn:microsoft.com/office/officeart/2005/8/layout/radial6"/>
    <dgm:cxn modelId="{EE57EF62-19C8-43BB-BAA1-4359759F3B84}" type="presOf" srcId="{83917621-B713-4856-8F32-6B93A538343F}" destId="{8DD121BB-774A-4B02-B83F-98EEC5725148}" srcOrd="0" destOrd="0" presId="urn:microsoft.com/office/officeart/2005/8/layout/radial6"/>
    <dgm:cxn modelId="{C5DCFC6A-51AF-4458-B5C7-683D2F10CF00}" type="presOf" srcId="{7BC0CA92-67A1-4333-A5A3-B196CAC8B6BA}" destId="{4A187DE7-B0DB-4226-BCC3-EA91108C471E}" srcOrd="0" destOrd="0" presId="urn:microsoft.com/office/officeart/2005/8/layout/radial6"/>
    <dgm:cxn modelId="{9301EFB1-31B5-41F9-9DFA-62D9F24A769B}" srcId="{66263DF4-A833-42A0-8254-6242B1B44008}" destId="{7118DC61-1294-4FF9-BA5E-E78D37768638}" srcOrd="7" destOrd="0" parTransId="{0E0C6B79-C5D0-4992-AE35-0FA5AB409B09}" sibTransId="{F50DBA95-6CD3-4F6C-AAE3-477E0ED9D545}"/>
    <dgm:cxn modelId="{8B0D20CF-F8F7-4ECE-A2CB-A95C8423910F}" srcId="{66263DF4-A833-42A0-8254-6242B1B44008}" destId="{91A4D7B7-FBF2-4F37-B9DF-7B267F946830}" srcOrd="4" destOrd="0" parTransId="{78565096-C262-442D-8B07-B0D8B036B49F}" sibTransId="{C1DFCC63-5A70-4CA2-9665-CA4B0CE073F4}"/>
    <dgm:cxn modelId="{51A5EEDE-1061-4B73-827A-BCF0456D06EF}" srcId="{66263DF4-A833-42A0-8254-6242B1B44008}" destId="{4DAA58C8-A429-4181-A6ED-AF652955671C}" srcOrd="1" destOrd="0" parTransId="{F6D78B87-49AF-4A32-AB57-4DB0E7CC8BB6}" sibTransId="{83917621-B713-4856-8F32-6B93A538343F}"/>
    <dgm:cxn modelId="{5FB1A566-F155-4938-884B-3436430A6327}" srcId="{B3B47FBD-08CD-4760-89B7-0EAE7D31DE30}" destId="{66263DF4-A833-42A0-8254-6242B1B44008}" srcOrd="0" destOrd="0" parTransId="{A6B4A1C6-819D-43A5-B214-94FDBA9CC87D}" sibTransId="{B05CF47E-ABC0-4791-BE5F-3C16117F28EC}"/>
    <dgm:cxn modelId="{9F185976-AA47-44A4-9391-F317A5DB5208}" type="presOf" srcId="{66263DF4-A833-42A0-8254-6242B1B44008}" destId="{9CC421D6-2997-4738-9FAA-EA90272F7A11}" srcOrd="0" destOrd="0" presId="urn:microsoft.com/office/officeart/2005/8/layout/radial6"/>
    <dgm:cxn modelId="{2497A07E-BC12-4895-9202-848061E45F5A}" type="presOf" srcId="{43BDE5B1-E63D-458D-871B-BC4ACDE90939}" destId="{3ADEBC6F-7698-44CF-9F9F-CDFA29EE824F}" srcOrd="0" destOrd="0" presId="urn:microsoft.com/office/officeart/2005/8/layout/radial6"/>
    <dgm:cxn modelId="{E1926F15-1A24-4FB0-BABF-6F1FC651144F}" type="presOf" srcId="{C1DFCC63-5A70-4CA2-9665-CA4B0CE073F4}" destId="{4509D8E8-198A-4656-934C-D13F581FAD9A}" srcOrd="0" destOrd="0" presId="urn:microsoft.com/office/officeart/2005/8/layout/radial6"/>
    <dgm:cxn modelId="{9C1EABE5-220F-4D56-A17B-A546DE674683}" type="presOf" srcId="{10B4DA3B-AB43-43F8-BFC7-6FC1BEF20127}" destId="{53D2FC91-829C-4094-9AD7-9A52E8CE1A55}" srcOrd="0" destOrd="0" presId="urn:microsoft.com/office/officeart/2005/8/layout/radial6"/>
    <dgm:cxn modelId="{C6C6E225-2434-4E46-ADB8-1031ED25C9F7}" type="presOf" srcId="{CEED647F-1E1E-44A5-978D-307885A1B093}" destId="{36D3A8A5-12CE-4F14-A334-B0313E04F4D7}" srcOrd="0" destOrd="0" presId="urn:microsoft.com/office/officeart/2005/8/layout/radial6"/>
    <dgm:cxn modelId="{5ED7D884-4BF7-4551-9E3B-AB2BF4418A31}" type="presOf" srcId="{4DAA58C8-A429-4181-A6ED-AF652955671C}" destId="{C6D8BE43-0564-4FC5-925A-6F40BB6968DB}" srcOrd="0" destOrd="0" presId="urn:microsoft.com/office/officeart/2005/8/layout/radial6"/>
    <dgm:cxn modelId="{BBEE8291-B57B-4961-AF23-13F29E7D70E8}" srcId="{66263DF4-A833-42A0-8254-6242B1B44008}" destId="{10B4DA3B-AB43-43F8-BFC7-6FC1BEF20127}" srcOrd="6" destOrd="0" parTransId="{E78AC136-B7E8-4555-B447-91585818581D}" sibTransId="{55C35785-CBE4-4107-B0CC-9A66025751F9}"/>
    <dgm:cxn modelId="{476F67FB-93F9-4925-A6CB-ABC105BE16F7}" srcId="{66263DF4-A833-42A0-8254-6242B1B44008}" destId="{CB2A6721-3AFC-40A7-8D5F-C5F6DE554115}" srcOrd="3" destOrd="0" parTransId="{918AB9F5-E054-48F7-8C8B-7FEE05D38227}" sibTransId="{AFF6834D-7C6E-4F50-B857-9B22734C8DD6}"/>
    <dgm:cxn modelId="{14B1ACBB-8950-409F-B9AA-5F1CD4143267}" type="presOf" srcId="{A858DF12-CB43-42BE-868E-C8BC6AFAE6C2}" destId="{ECBBD96B-7539-4382-B4B2-8B372D8A6B01}" srcOrd="0" destOrd="0" presId="urn:microsoft.com/office/officeart/2005/8/layout/radial6"/>
    <dgm:cxn modelId="{A5DA83A2-E2C8-484C-B881-F7AC115ABFC1}" type="presOf" srcId="{7118DC61-1294-4FF9-BA5E-E78D37768638}" destId="{061EE7A0-D20F-4341-82D5-CBF0B467874B}" srcOrd="0" destOrd="0" presId="urn:microsoft.com/office/officeart/2005/8/layout/radial6"/>
    <dgm:cxn modelId="{EFC92CA2-2AE7-422B-A678-1911A3C4AD81}" type="presOf" srcId="{B3B47FBD-08CD-4760-89B7-0EAE7D31DE30}" destId="{96FBA367-486A-420E-BFF9-97497A85FE09}" srcOrd="0" destOrd="0" presId="urn:microsoft.com/office/officeart/2005/8/layout/radial6"/>
    <dgm:cxn modelId="{C88D02E0-59C1-4220-9304-C419AC3D5D21}" type="presOf" srcId="{AFF6834D-7C6E-4F50-B857-9B22734C8DD6}" destId="{B5ECA8D9-106A-4324-B1F0-F70C91DDB4F8}" srcOrd="0" destOrd="0" presId="urn:microsoft.com/office/officeart/2005/8/layout/radial6"/>
    <dgm:cxn modelId="{7FD6B36E-82B9-4A58-99A1-6A01808EEAB9}" srcId="{66263DF4-A833-42A0-8254-6242B1B44008}" destId="{A858DF12-CB43-42BE-868E-C8BC6AFAE6C2}" srcOrd="5" destOrd="0" parTransId="{155E85A3-948D-468F-B7FE-6BCA8C325C6E}" sibTransId="{43BDE5B1-E63D-458D-871B-BC4ACDE90939}"/>
    <dgm:cxn modelId="{96CAA1E4-1A39-4663-93AD-6F4794997B15}" type="presOf" srcId="{91A4D7B7-FBF2-4F37-B9DF-7B267F946830}" destId="{6913E407-2975-45BA-A165-E22FCB6515F9}" srcOrd="0" destOrd="0" presId="urn:microsoft.com/office/officeart/2005/8/layout/radial6"/>
    <dgm:cxn modelId="{2F7A6B23-D8F0-410D-AB00-BFEC071D12E0}" type="presOf" srcId="{F50DBA95-6CD3-4F6C-AAE3-477E0ED9D545}" destId="{399095F2-D4C0-4397-9DC6-A24324B3B7F7}" srcOrd="0" destOrd="0" presId="urn:microsoft.com/office/officeart/2005/8/layout/radial6"/>
    <dgm:cxn modelId="{19CE71EC-BF39-4317-9DEB-CA4D8D8016D3}" srcId="{66263DF4-A833-42A0-8254-6242B1B44008}" destId="{CEED647F-1E1E-44A5-978D-307885A1B093}" srcOrd="2" destOrd="0" parTransId="{249E6D5A-1EB1-4C41-8D64-A49BA714D6EE}" sibTransId="{7BC0CA92-67A1-4333-A5A3-B196CAC8B6BA}"/>
    <dgm:cxn modelId="{C0F6B979-5675-473E-AD70-0C881C15558E}" type="presOf" srcId="{55C35785-CBE4-4107-B0CC-9A66025751F9}" destId="{77BEDFD0-A4E2-449D-B9B6-7ED133946344}" srcOrd="0" destOrd="0" presId="urn:microsoft.com/office/officeart/2005/8/layout/radial6"/>
    <dgm:cxn modelId="{5600400B-AB90-45B4-8C09-E451EB600EF3}" type="presParOf" srcId="{96FBA367-486A-420E-BFF9-97497A85FE09}" destId="{9CC421D6-2997-4738-9FAA-EA90272F7A11}" srcOrd="0" destOrd="0" presId="urn:microsoft.com/office/officeart/2005/8/layout/radial6"/>
    <dgm:cxn modelId="{D344A3F9-9437-4234-96B2-7E7B5F90ADF1}" type="presParOf" srcId="{96FBA367-486A-420E-BFF9-97497A85FE09}" destId="{12ED8DED-3BF2-4E61-A5F2-242E48157F25}" srcOrd="1" destOrd="0" presId="urn:microsoft.com/office/officeart/2005/8/layout/radial6"/>
    <dgm:cxn modelId="{8A11C023-5F26-4C4A-BAAB-0AC4D00875FE}" type="presParOf" srcId="{96FBA367-486A-420E-BFF9-97497A85FE09}" destId="{BDE71DF5-AA66-4771-9FEB-8237FB25DF6C}" srcOrd="2" destOrd="0" presId="urn:microsoft.com/office/officeart/2005/8/layout/radial6"/>
    <dgm:cxn modelId="{7FE514FB-390A-49E2-9C1A-5E784573A062}" type="presParOf" srcId="{96FBA367-486A-420E-BFF9-97497A85FE09}" destId="{06CA7C38-4439-474D-ADFB-AC69B29B14A0}" srcOrd="3" destOrd="0" presId="urn:microsoft.com/office/officeart/2005/8/layout/radial6"/>
    <dgm:cxn modelId="{D9D97E6C-9728-4969-8293-9A6FA63A6113}" type="presParOf" srcId="{96FBA367-486A-420E-BFF9-97497A85FE09}" destId="{C6D8BE43-0564-4FC5-925A-6F40BB6968DB}" srcOrd="4" destOrd="0" presId="urn:microsoft.com/office/officeart/2005/8/layout/radial6"/>
    <dgm:cxn modelId="{151B77F5-9AA4-4F96-80BC-CD640BA9B6CA}" type="presParOf" srcId="{96FBA367-486A-420E-BFF9-97497A85FE09}" destId="{61514F93-AAE1-4FB1-A6C6-340DD8C687B3}" srcOrd="5" destOrd="0" presId="urn:microsoft.com/office/officeart/2005/8/layout/radial6"/>
    <dgm:cxn modelId="{45A5FAB2-8498-41AA-A874-5B8677559EAA}" type="presParOf" srcId="{96FBA367-486A-420E-BFF9-97497A85FE09}" destId="{8DD121BB-774A-4B02-B83F-98EEC5725148}" srcOrd="6" destOrd="0" presId="urn:microsoft.com/office/officeart/2005/8/layout/radial6"/>
    <dgm:cxn modelId="{CF247697-C67A-459A-B56F-8EEFA3B770E4}" type="presParOf" srcId="{96FBA367-486A-420E-BFF9-97497A85FE09}" destId="{36D3A8A5-12CE-4F14-A334-B0313E04F4D7}" srcOrd="7" destOrd="0" presId="urn:microsoft.com/office/officeart/2005/8/layout/radial6"/>
    <dgm:cxn modelId="{F3DD62C5-A73F-46DA-A214-63A4DE0620DA}" type="presParOf" srcId="{96FBA367-486A-420E-BFF9-97497A85FE09}" destId="{BD939011-3CE8-41E9-B9C9-9FE208D9A08A}" srcOrd="8" destOrd="0" presId="urn:microsoft.com/office/officeart/2005/8/layout/radial6"/>
    <dgm:cxn modelId="{93915B55-DD52-41B8-AC23-502592D04AF2}" type="presParOf" srcId="{96FBA367-486A-420E-BFF9-97497A85FE09}" destId="{4A187DE7-B0DB-4226-BCC3-EA91108C471E}" srcOrd="9" destOrd="0" presId="urn:microsoft.com/office/officeart/2005/8/layout/radial6"/>
    <dgm:cxn modelId="{6474C301-3E58-4921-AEDE-8EDDD9DDB1AB}" type="presParOf" srcId="{96FBA367-486A-420E-BFF9-97497A85FE09}" destId="{5CAFAD78-CD9E-4B87-A398-23D2D7A173BD}" srcOrd="10" destOrd="0" presId="urn:microsoft.com/office/officeart/2005/8/layout/radial6"/>
    <dgm:cxn modelId="{EA24C35D-0425-4FD1-8A07-58A42DE503DB}" type="presParOf" srcId="{96FBA367-486A-420E-BFF9-97497A85FE09}" destId="{5939FCB1-60D6-4CE0-A718-82C265360087}" srcOrd="11" destOrd="0" presId="urn:microsoft.com/office/officeart/2005/8/layout/radial6"/>
    <dgm:cxn modelId="{1A1EF4C2-2261-408F-B942-7089F543E340}" type="presParOf" srcId="{96FBA367-486A-420E-BFF9-97497A85FE09}" destId="{B5ECA8D9-106A-4324-B1F0-F70C91DDB4F8}" srcOrd="12" destOrd="0" presId="urn:microsoft.com/office/officeart/2005/8/layout/radial6"/>
    <dgm:cxn modelId="{D8526743-4B55-45A8-8A42-4C4EE4837896}" type="presParOf" srcId="{96FBA367-486A-420E-BFF9-97497A85FE09}" destId="{6913E407-2975-45BA-A165-E22FCB6515F9}" srcOrd="13" destOrd="0" presId="urn:microsoft.com/office/officeart/2005/8/layout/radial6"/>
    <dgm:cxn modelId="{1BAFC330-D10D-4EF6-B85A-2E28A632C736}" type="presParOf" srcId="{96FBA367-486A-420E-BFF9-97497A85FE09}" destId="{32270740-D714-405A-B23D-EBFC8A634567}" srcOrd="14" destOrd="0" presId="urn:microsoft.com/office/officeart/2005/8/layout/radial6"/>
    <dgm:cxn modelId="{8ADD7FEE-FB70-45AF-9B70-20A496AAB779}" type="presParOf" srcId="{96FBA367-486A-420E-BFF9-97497A85FE09}" destId="{4509D8E8-198A-4656-934C-D13F581FAD9A}" srcOrd="15" destOrd="0" presId="urn:microsoft.com/office/officeart/2005/8/layout/radial6"/>
    <dgm:cxn modelId="{E56FAA00-975C-4EC7-8762-0E6ADB1131D4}" type="presParOf" srcId="{96FBA367-486A-420E-BFF9-97497A85FE09}" destId="{ECBBD96B-7539-4382-B4B2-8B372D8A6B01}" srcOrd="16" destOrd="0" presId="urn:microsoft.com/office/officeart/2005/8/layout/radial6"/>
    <dgm:cxn modelId="{958B4C37-B384-4CF8-9BCD-D9EFDA4A2ED9}" type="presParOf" srcId="{96FBA367-486A-420E-BFF9-97497A85FE09}" destId="{10DC6541-15F1-4058-B74B-A601D0497F75}" srcOrd="17" destOrd="0" presId="urn:microsoft.com/office/officeart/2005/8/layout/radial6"/>
    <dgm:cxn modelId="{9EF128BF-4E72-4CEE-868E-E721690A2D3C}" type="presParOf" srcId="{96FBA367-486A-420E-BFF9-97497A85FE09}" destId="{3ADEBC6F-7698-44CF-9F9F-CDFA29EE824F}" srcOrd="18" destOrd="0" presId="urn:microsoft.com/office/officeart/2005/8/layout/radial6"/>
    <dgm:cxn modelId="{9EBBFFA3-CD9E-4734-A181-AAC9B9F151FB}" type="presParOf" srcId="{96FBA367-486A-420E-BFF9-97497A85FE09}" destId="{53D2FC91-829C-4094-9AD7-9A52E8CE1A55}" srcOrd="19" destOrd="0" presId="urn:microsoft.com/office/officeart/2005/8/layout/radial6"/>
    <dgm:cxn modelId="{16351EEB-EC14-4AD9-AC16-17DAD9E3A00E}" type="presParOf" srcId="{96FBA367-486A-420E-BFF9-97497A85FE09}" destId="{1A776611-92C6-4750-AACF-4C7DA0600B07}" srcOrd="20" destOrd="0" presId="urn:microsoft.com/office/officeart/2005/8/layout/radial6"/>
    <dgm:cxn modelId="{F9917C29-7310-476B-BE7A-C04BE9EACC1E}" type="presParOf" srcId="{96FBA367-486A-420E-BFF9-97497A85FE09}" destId="{77BEDFD0-A4E2-449D-B9B6-7ED133946344}" srcOrd="21" destOrd="0" presId="urn:microsoft.com/office/officeart/2005/8/layout/radial6"/>
    <dgm:cxn modelId="{B8352D44-5364-4A6F-8063-44014D17FCE5}" type="presParOf" srcId="{96FBA367-486A-420E-BFF9-97497A85FE09}" destId="{061EE7A0-D20F-4341-82D5-CBF0B467874B}" srcOrd="22" destOrd="0" presId="urn:microsoft.com/office/officeart/2005/8/layout/radial6"/>
    <dgm:cxn modelId="{F8E05BA6-0725-4027-81C5-6451FCC8D819}" type="presParOf" srcId="{96FBA367-486A-420E-BFF9-97497A85FE09}" destId="{F4D14D6C-3916-415A-8019-0EEE56B93B2A}" srcOrd="23" destOrd="0" presId="urn:microsoft.com/office/officeart/2005/8/layout/radial6"/>
    <dgm:cxn modelId="{D3F0FF6E-ED70-4F6B-9758-68E892FED4D6}" type="presParOf" srcId="{96FBA367-486A-420E-BFF9-97497A85FE09}" destId="{399095F2-D4C0-4397-9DC6-A24324B3B7F7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47FBD-08CD-4760-89B7-0EAE7D31DE30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66263DF4-A833-42A0-8254-6242B1B44008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pt-BR" sz="1800" b="1" dirty="0" smtClean="0"/>
            <a:t>Ministério da Saúde</a:t>
          </a:r>
          <a:endParaRPr lang="pt-BR" sz="1800" b="1" dirty="0"/>
        </a:p>
      </dgm:t>
    </dgm:pt>
    <dgm:pt modelId="{A6B4A1C6-819D-43A5-B214-94FDBA9CC87D}" type="parTrans" cxnId="{5FB1A566-F155-4938-884B-3436430A6327}">
      <dgm:prSet/>
      <dgm:spPr/>
      <dgm:t>
        <a:bodyPr/>
        <a:lstStyle/>
        <a:p>
          <a:endParaRPr lang="pt-BR" sz="1100" b="1"/>
        </a:p>
      </dgm:t>
    </dgm:pt>
    <dgm:pt modelId="{B05CF47E-ABC0-4791-BE5F-3C16117F28EC}" type="sibTrans" cxnId="{5FB1A566-F155-4938-884B-3436430A6327}">
      <dgm:prSet/>
      <dgm:spPr/>
      <dgm:t>
        <a:bodyPr/>
        <a:lstStyle/>
        <a:p>
          <a:endParaRPr lang="pt-BR" sz="1100" b="1"/>
        </a:p>
      </dgm:t>
    </dgm:pt>
    <dgm:pt modelId="{CB2A6721-3AFC-40A7-8D5F-C5F6DE554115}">
      <dgm:prSet phldrT="[Texto]" custT="1"/>
      <dgm:spPr/>
      <dgm:t>
        <a:bodyPr/>
        <a:lstStyle/>
        <a:p>
          <a:r>
            <a:rPr lang="pt-BR" sz="1100" b="1" dirty="0" err="1" smtClean="0"/>
            <a:t>Conasems</a:t>
          </a:r>
          <a:endParaRPr lang="pt-BR" sz="1100" b="1" dirty="0"/>
        </a:p>
      </dgm:t>
    </dgm:pt>
    <dgm:pt modelId="{918AB9F5-E054-48F7-8C8B-7FEE05D38227}" type="parTrans" cxnId="{476F67FB-93F9-4925-A6CB-ABC105BE16F7}">
      <dgm:prSet/>
      <dgm:spPr/>
      <dgm:t>
        <a:bodyPr/>
        <a:lstStyle/>
        <a:p>
          <a:endParaRPr lang="pt-BR" sz="1100" b="1"/>
        </a:p>
      </dgm:t>
    </dgm:pt>
    <dgm:pt modelId="{AFF6834D-7C6E-4F50-B857-9B22734C8DD6}" type="sibTrans" cxnId="{476F67FB-93F9-4925-A6CB-ABC105BE16F7}">
      <dgm:prSet/>
      <dgm:spPr/>
      <dgm:t>
        <a:bodyPr/>
        <a:lstStyle/>
        <a:p>
          <a:endParaRPr lang="pt-BR" sz="1100" b="1"/>
        </a:p>
      </dgm:t>
    </dgm:pt>
    <dgm:pt modelId="{91A4D7B7-FBF2-4F37-B9DF-7B267F946830}">
      <dgm:prSet phldrT="[Texto]" custT="1"/>
      <dgm:spPr/>
      <dgm:t>
        <a:bodyPr/>
        <a:lstStyle/>
        <a:p>
          <a:r>
            <a:rPr lang="pt-BR" sz="1100" b="1" dirty="0" smtClean="0"/>
            <a:t>Opas</a:t>
          </a:r>
          <a:endParaRPr lang="pt-BR" sz="1100" b="1" dirty="0"/>
        </a:p>
      </dgm:t>
    </dgm:pt>
    <dgm:pt modelId="{78565096-C262-442D-8B07-B0D8B036B49F}" type="parTrans" cxnId="{8B0D20CF-F8F7-4ECE-A2CB-A95C8423910F}">
      <dgm:prSet/>
      <dgm:spPr/>
      <dgm:t>
        <a:bodyPr/>
        <a:lstStyle/>
        <a:p>
          <a:endParaRPr lang="pt-BR" sz="1100" b="1"/>
        </a:p>
      </dgm:t>
    </dgm:pt>
    <dgm:pt modelId="{C1DFCC63-5A70-4CA2-9665-CA4B0CE073F4}" type="sibTrans" cxnId="{8B0D20CF-F8F7-4ECE-A2CB-A95C8423910F}">
      <dgm:prSet/>
      <dgm:spPr/>
      <dgm:t>
        <a:bodyPr/>
        <a:lstStyle/>
        <a:p>
          <a:endParaRPr lang="pt-BR" sz="1100" b="1"/>
        </a:p>
      </dgm:t>
    </dgm:pt>
    <dgm:pt modelId="{A858DF12-CB43-42BE-868E-C8BC6AFAE6C2}">
      <dgm:prSet phldrT="[Texto]" custT="1"/>
      <dgm:spPr/>
      <dgm:t>
        <a:bodyPr/>
        <a:lstStyle/>
        <a:p>
          <a:r>
            <a:rPr lang="pt-BR" sz="1100" b="1" dirty="0" smtClean="0"/>
            <a:t>Associações de classe</a:t>
          </a:r>
          <a:endParaRPr lang="pt-BR" sz="1100" b="1" dirty="0"/>
        </a:p>
      </dgm:t>
    </dgm:pt>
    <dgm:pt modelId="{155E85A3-948D-468F-B7FE-6BCA8C325C6E}" type="parTrans" cxnId="{7FD6B36E-82B9-4A58-99A1-6A01808EEAB9}">
      <dgm:prSet/>
      <dgm:spPr/>
      <dgm:t>
        <a:bodyPr/>
        <a:lstStyle/>
        <a:p>
          <a:endParaRPr lang="pt-BR" sz="1100" b="1"/>
        </a:p>
      </dgm:t>
    </dgm:pt>
    <dgm:pt modelId="{43BDE5B1-E63D-458D-871B-BC4ACDE90939}" type="sibTrans" cxnId="{7FD6B36E-82B9-4A58-99A1-6A01808EEAB9}">
      <dgm:prSet/>
      <dgm:spPr/>
      <dgm:t>
        <a:bodyPr/>
        <a:lstStyle/>
        <a:p>
          <a:endParaRPr lang="pt-BR" sz="1100" b="1"/>
        </a:p>
      </dgm:t>
    </dgm:pt>
    <dgm:pt modelId="{10B4DA3B-AB43-43F8-BFC7-6FC1BEF20127}">
      <dgm:prSet phldrT="[Texto]" custT="1"/>
      <dgm:spPr/>
      <dgm:t>
        <a:bodyPr/>
        <a:lstStyle/>
        <a:p>
          <a:r>
            <a:rPr lang="pt-BR" sz="1100" b="1" dirty="0" smtClean="0"/>
            <a:t>Sociedades de classe</a:t>
          </a:r>
          <a:endParaRPr lang="pt-BR" sz="1100" b="1" dirty="0"/>
        </a:p>
      </dgm:t>
    </dgm:pt>
    <dgm:pt modelId="{E78AC136-B7E8-4555-B447-91585818581D}" type="parTrans" cxnId="{BBEE8291-B57B-4961-AF23-13F29E7D70E8}">
      <dgm:prSet/>
      <dgm:spPr/>
      <dgm:t>
        <a:bodyPr/>
        <a:lstStyle/>
        <a:p>
          <a:endParaRPr lang="pt-BR" sz="1100" b="1"/>
        </a:p>
      </dgm:t>
    </dgm:pt>
    <dgm:pt modelId="{55C35785-CBE4-4107-B0CC-9A66025751F9}" type="sibTrans" cxnId="{BBEE8291-B57B-4961-AF23-13F29E7D70E8}">
      <dgm:prSet/>
      <dgm:spPr/>
      <dgm:t>
        <a:bodyPr/>
        <a:lstStyle/>
        <a:p>
          <a:endParaRPr lang="pt-BR" sz="1100" b="1"/>
        </a:p>
      </dgm:t>
    </dgm:pt>
    <dgm:pt modelId="{7118DC61-1294-4FF9-BA5E-E78D37768638}">
      <dgm:prSet phldrT="[Texto]" custT="1"/>
      <dgm:spPr/>
      <dgm:t>
        <a:bodyPr/>
        <a:lstStyle/>
        <a:p>
          <a:r>
            <a:rPr lang="pt-BR" sz="1100" b="1" dirty="0" smtClean="0"/>
            <a:t>Conselhos de classe</a:t>
          </a:r>
          <a:endParaRPr lang="pt-BR" sz="1100" b="1" dirty="0"/>
        </a:p>
      </dgm:t>
    </dgm:pt>
    <dgm:pt modelId="{0E0C6B79-C5D0-4992-AE35-0FA5AB409B09}" type="parTrans" cxnId="{9301EFB1-31B5-41F9-9DFA-62D9F24A769B}">
      <dgm:prSet/>
      <dgm:spPr/>
      <dgm:t>
        <a:bodyPr/>
        <a:lstStyle/>
        <a:p>
          <a:endParaRPr lang="pt-BR" sz="1100" b="1"/>
        </a:p>
      </dgm:t>
    </dgm:pt>
    <dgm:pt modelId="{F50DBA95-6CD3-4F6C-AAE3-477E0ED9D545}" type="sibTrans" cxnId="{9301EFB1-31B5-41F9-9DFA-62D9F24A769B}">
      <dgm:prSet/>
      <dgm:spPr/>
      <dgm:t>
        <a:bodyPr/>
        <a:lstStyle/>
        <a:p>
          <a:endParaRPr lang="pt-BR" sz="1100" b="1"/>
        </a:p>
      </dgm:t>
    </dgm:pt>
    <dgm:pt modelId="{BAEFABE9-53EF-4F17-9707-B98259B5DD4C}">
      <dgm:prSet phldrT="[Texto]" custT="1"/>
      <dgm:spPr/>
      <dgm:t>
        <a:bodyPr/>
        <a:lstStyle/>
        <a:p>
          <a:r>
            <a:rPr lang="pt-BR" sz="1100" b="1" dirty="0" smtClean="0"/>
            <a:t>ONG</a:t>
          </a:r>
          <a:endParaRPr lang="pt-BR" sz="1100" b="1" dirty="0"/>
        </a:p>
      </dgm:t>
    </dgm:pt>
    <dgm:pt modelId="{835988FC-7FB8-4EF6-97DE-E40E5AB7ABBD}" type="parTrans" cxnId="{1A0300C1-99F4-4238-8F26-91B2C175CBD8}">
      <dgm:prSet/>
      <dgm:spPr/>
      <dgm:t>
        <a:bodyPr/>
        <a:lstStyle/>
        <a:p>
          <a:endParaRPr lang="pt-BR"/>
        </a:p>
      </dgm:t>
    </dgm:pt>
    <dgm:pt modelId="{662C0F9F-D8BF-4F78-995E-BC8690B83BC9}" type="sibTrans" cxnId="{1A0300C1-99F4-4238-8F26-91B2C175CBD8}">
      <dgm:prSet/>
      <dgm:spPr/>
      <dgm:t>
        <a:bodyPr/>
        <a:lstStyle/>
        <a:p>
          <a:endParaRPr lang="pt-BR"/>
        </a:p>
      </dgm:t>
    </dgm:pt>
    <dgm:pt modelId="{CEED647F-1E1E-44A5-978D-307885A1B093}">
      <dgm:prSet phldrT="[Texto]" custT="1"/>
      <dgm:spPr/>
      <dgm:t>
        <a:bodyPr/>
        <a:lstStyle/>
        <a:p>
          <a:r>
            <a:rPr lang="pt-BR" sz="1100" b="1" dirty="0" err="1" smtClean="0"/>
            <a:t>Conass</a:t>
          </a:r>
          <a:endParaRPr lang="pt-BR" sz="1100" b="1" dirty="0"/>
        </a:p>
      </dgm:t>
    </dgm:pt>
    <dgm:pt modelId="{7BC0CA92-67A1-4333-A5A3-B196CAC8B6BA}" type="sibTrans" cxnId="{19CE71EC-BF39-4317-9DEB-CA4D8D8016D3}">
      <dgm:prSet/>
      <dgm:spPr/>
      <dgm:t>
        <a:bodyPr/>
        <a:lstStyle/>
        <a:p>
          <a:endParaRPr lang="pt-BR" sz="1100" b="1"/>
        </a:p>
      </dgm:t>
    </dgm:pt>
    <dgm:pt modelId="{249E6D5A-1EB1-4C41-8D64-A49BA714D6EE}" type="parTrans" cxnId="{19CE71EC-BF39-4317-9DEB-CA4D8D8016D3}">
      <dgm:prSet/>
      <dgm:spPr/>
      <dgm:t>
        <a:bodyPr/>
        <a:lstStyle/>
        <a:p>
          <a:endParaRPr lang="pt-BR" sz="1100" b="1"/>
        </a:p>
      </dgm:t>
    </dgm:pt>
    <dgm:pt modelId="{96FBA367-486A-420E-BFF9-97497A85FE09}" type="pres">
      <dgm:prSet presAssocID="{B3B47FBD-08CD-4760-89B7-0EAE7D31DE3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CC421D6-2997-4738-9FAA-EA90272F7A11}" type="pres">
      <dgm:prSet presAssocID="{66263DF4-A833-42A0-8254-6242B1B44008}" presName="centerShape" presStyleLbl="node0" presStyleIdx="0" presStyleCnt="1" custLinFactNeighborY="-357"/>
      <dgm:spPr/>
      <dgm:t>
        <a:bodyPr/>
        <a:lstStyle/>
        <a:p>
          <a:endParaRPr lang="pt-BR"/>
        </a:p>
      </dgm:t>
    </dgm:pt>
    <dgm:pt modelId="{36D3A8A5-12CE-4F14-A334-B0313E04F4D7}" type="pres">
      <dgm:prSet presAssocID="{CEED647F-1E1E-44A5-978D-307885A1B09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939011-3CE8-41E9-B9C9-9FE208D9A08A}" type="pres">
      <dgm:prSet presAssocID="{CEED647F-1E1E-44A5-978D-307885A1B093}" presName="dummy" presStyleCnt="0"/>
      <dgm:spPr/>
      <dgm:t>
        <a:bodyPr/>
        <a:lstStyle/>
        <a:p>
          <a:endParaRPr lang="pt-BR"/>
        </a:p>
      </dgm:t>
    </dgm:pt>
    <dgm:pt modelId="{4A187DE7-B0DB-4226-BCC3-EA91108C471E}" type="pres">
      <dgm:prSet presAssocID="{7BC0CA92-67A1-4333-A5A3-B196CAC8B6BA}" presName="sibTrans" presStyleLbl="sibTrans2D1" presStyleIdx="0" presStyleCnt="7"/>
      <dgm:spPr/>
      <dgm:t>
        <a:bodyPr/>
        <a:lstStyle/>
        <a:p>
          <a:endParaRPr lang="pt-BR"/>
        </a:p>
      </dgm:t>
    </dgm:pt>
    <dgm:pt modelId="{5CAFAD78-CD9E-4B87-A398-23D2D7A173BD}" type="pres">
      <dgm:prSet presAssocID="{CB2A6721-3AFC-40A7-8D5F-C5F6DE55411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39FCB1-60D6-4CE0-A718-82C265360087}" type="pres">
      <dgm:prSet presAssocID="{CB2A6721-3AFC-40A7-8D5F-C5F6DE554115}" presName="dummy" presStyleCnt="0"/>
      <dgm:spPr/>
      <dgm:t>
        <a:bodyPr/>
        <a:lstStyle/>
        <a:p>
          <a:endParaRPr lang="pt-BR"/>
        </a:p>
      </dgm:t>
    </dgm:pt>
    <dgm:pt modelId="{B5ECA8D9-106A-4324-B1F0-F70C91DDB4F8}" type="pres">
      <dgm:prSet presAssocID="{AFF6834D-7C6E-4F50-B857-9B22734C8DD6}" presName="sibTrans" presStyleLbl="sibTrans2D1" presStyleIdx="1" presStyleCnt="7"/>
      <dgm:spPr/>
      <dgm:t>
        <a:bodyPr/>
        <a:lstStyle/>
        <a:p>
          <a:endParaRPr lang="pt-BR"/>
        </a:p>
      </dgm:t>
    </dgm:pt>
    <dgm:pt modelId="{6913E407-2975-45BA-A165-E22FCB6515F9}" type="pres">
      <dgm:prSet presAssocID="{91A4D7B7-FBF2-4F37-B9DF-7B267F94683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270740-D714-405A-B23D-EBFC8A634567}" type="pres">
      <dgm:prSet presAssocID="{91A4D7B7-FBF2-4F37-B9DF-7B267F946830}" presName="dummy" presStyleCnt="0"/>
      <dgm:spPr/>
      <dgm:t>
        <a:bodyPr/>
        <a:lstStyle/>
        <a:p>
          <a:endParaRPr lang="pt-BR"/>
        </a:p>
      </dgm:t>
    </dgm:pt>
    <dgm:pt modelId="{4509D8E8-198A-4656-934C-D13F581FAD9A}" type="pres">
      <dgm:prSet presAssocID="{C1DFCC63-5A70-4CA2-9665-CA4B0CE073F4}" presName="sibTrans" presStyleLbl="sibTrans2D1" presStyleIdx="2" presStyleCnt="7"/>
      <dgm:spPr/>
      <dgm:t>
        <a:bodyPr/>
        <a:lstStyle/>
        <a:p>
          <a:endParaRPr lang="pt-BR"/>
        </a:p>
      </dgm:t>
    </dgm:pt>
    <dgm:pt modelId="{50896927-5575-47E0-8184-CD5828CB3BE9}" type="pres">
      <dgm:prSet presAssocID="{BAEFABE9-53EF-4F17-9707-B98259B5DD4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81A728-C8D9-462F-9614-41D6118DBFB9}" type="pres">
      <dgm:prSet presAssocID="{BAEFABE9-53EF-4F17-9707-B98259B5DD4C}" presName="dummy" presStyleCnt="0"/>
      <dgm:spPr/>
      <dgm:t>
        <a:bodyPr/>
        <a:lstStyle/>
        <a:p>
          <a:endParaRPr lang="pt-BR"/>
        </a:p>
      </dgm:t>
    </dgm:pt>
    <dgm:pt modelId="{2F41CFFB-AE35-45BE-85AE-B635E854341C}" type="pres">
      <dgm:prSet presAssocID="{662C0F9F-D8BF-4F78-995E-BC8690B83BC9}" presName="sibTrans" presStyleLbl="sibTrans2D1" presStyleIdx="3" presStyleCnt="7"/>
      <dgm:spPr/>
      <dgm:t>
        <a:bodyPr/>
        <a:lstStyle/>
        <a:p>
          <a:endParaRPr lang="pt-BR"/>
        </a:p>
      </dgm:t>
    </dgm:pt>
    <dgm:pt modelId="{ECBBD96B-7539-4382-B4B2-8B372D8A6B01}" type="pres">
      <dgm:prSet presAssocID="{A858DF12-CB43-42BE-868E-C8BC6AFAE6C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DC6541-15F1-4058-B74B-A601D0497F75}" type="pres">
      <dgm:prSet presAssocID="{A858DF12-CB43-42BE-868E-C8BC6AFAE6C2}" presName="dummy" presStyleCnt="0"/>
      <dgm:spPr/>
      <dgm:t>
        <a:bodyPr/>
        <a:lstStyle/>
        <a:p>
          <a:endParaRPr lang="pt-BR"/>
        </a:p>
      </dgm:t>
    </dgm:pt>
    <dgm:pt modelId="{3ADEBC6F-7698-44CF-9F9F-CDFA29EE824F}" type="pres">
      <dgm:prSet presAssocID="{43BDE5B1-E63D-458D-871B-BC4ACDE90939}" presName="sibTrans" presStyleLbl="sibTrans2D1" presStyleIdx="4" presStyleCnt="7"/>
      <dgm:spPr/>
      <dgm:t>
        <a:bodyPr/>
        <a:lstStyle/>
        <a:p>
          <a:endParaRPr lang="pt-BR"/>
        </a:p>
      </dgm:t>
    </dgm:pt>
    <dgm:pt modelId="{53D2FC91-829C-4094-9AD7-9A52E8CE1A55}" type="pres">
      <dgm:prSet presAssocID="{10B4DA3B-AB43-43F8-BFC7-6FC1BEF2012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776611-92C6-4750-AACF-4C7DA0600B07}" type="pres">
      <dgm:prSet presAssocID="{10B4DA3B-AB43-43F8-BFC7-6FC1BEF20127}" presName="dummy" presStyleCnt="0"/>
      <dgm:spPr/>
      <dgm:t>
        <a:bodyPr/>
        <a:lstStyle/>
        <a:p>
          <a:endParaRPr lang="pt-BR"/>
        </a:p>
      </dgm:t>
    </dgm:pt>
    <dgm:pt modelId="{77BEDFD0-A4E2-449D-B9B6-7ED133946344}" type="pres">
      <dgm:prSet presAssocID="{55C35785-CBE4-4107-B0CC-9A66025751F9}" presName="sibTrans" presStyleLbl="sibTrans2D1" presStyleIdx="5" presStyleCnt="7"/>
      <dgm:spPr/>
      <dgm:t>
        <a:bodyPr/>
        <a:lstStyle/>
        <a:p>
          <a:endParaRPr lang="pt-BR"/>
        </a:p>
      </dgm:t>
    </dgm:pt>
    <dgm:pt modelId="{061EE7A0-D20F-4341-82D5-CBF0B467874B}" type="pres">
      <dgm:prSet presAssocID="{7118DC61-1294-4FF9-BA5E-E78D3776863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D14D6C-3916-415A-8019-0EEE56B93B2A}" type="pres">
      <dgm:prSet presAssocID="{7118DC61-1294-4FF9-BA5E-E78D37768638}" presName="dummy" presStyleCnt="0"/>
      <dgm:spPr/>
      <dgm:t>
        <a:bodyPr/>
        <a:lstStyle/>
        <a:p>
          <a:endParaRPr lang="pt-BR"/>
        </a:p>
      </dgm:t>
    </dgm:pt>
    <dgm:pt modelId="{399095F2-D4C0-4397-9DC6-A24324B3B7F7}" type="pres">
      <dgm:prSet presAssocID="{F50DBA95-6CD3-4F6C-AAE3-477E0ED9D545}" presName="sibTrans" presStyleLbl="sibTrans2D1" presStyleIdx="6" presStyleCnt="7"/>
      <dgm:spPr/>
      <dgm:t>
        <a:bodyPr/>
        <a:lstStyle/>
        <a:p>
          <a:endParaRPr lang="pt-BR"/>
        </a:p>
      </dgm:t>
    </dgm:pt>
  </dgm:ptLst>
  <dgm:cxnLst>
    <dgm:cxn modelId="{9C64230B-7594-4220-914C-878FA9EDF506}" type="presOf" srcId="{CB2A6721-3AFC-40A7-8D5F-C5F6DE554115}" destId="{5CAFAD78-CD9E-4B87-A398-23D2D7A173BD}" srcOrd="0" destOrd="0" presId="urn:microsoft.com/office/officeart/2005/8/layout/radial6"/>
    <dgm:cxn modelId="{9F12534F-3DDC-4B96-B3F0-1A4235360106}" type="presOf" srcId="{91A4D7B7-FBF2-4F37-B9DF-7B267F946830}" destId="{6913E407-2975-45BA-A165-E22FCB6515F9}" srcOrd="0" destOrd="0" presId="urn:microsoft.com/office/officeart/2005/8/layout/radial6"/>
    <dgm:cxn modelId="{3BA615DC-29CB-407C-89FE-FFC7A645B4F4}" type="presOf" srcId="{7BC0CA92-67A1-4333-A5A3-B196CAC8B6BA}" destId="{4A187DE7-B0DB-4226-BCC3-EA91108C471E}" srcOrd="0" destOrd="0" presId="urn:microsoft.com/office/officeart/2005/8/layout/radial6"/>
    <dgm:cxn modelId="{D06A547D-5B89-4A11-B3FC-903F5D5DD7F5}" type="presOf" srcId="{10B4DA3B-AB43-43F8-BFC7-6FC1BEF20127}" destId="{53D2FC91-829C-4094-9AD7-9A52E8CE1A55}" srcOrd="0" destOrd="0" presId="urn:microsoft.com/office/officeart/2005/8/layout/radial6"/>
    <dgm:cxn modelId="{1A0300C1-99F4-4238-8F26-91B2C175CBD8}" srcId="{66263DF4-A833-42A0-8254-6242B1B44008}" destId="{BAEFABE9-53EF-4F17-9707-B98259B5DD4C}" srcOrd="3" destOrd="0" parTransId="{835988FC-7FB8-4EF6-97DE-E40E5AB7ABBD}" sibTransId="{662C0F9F-D8BF-4F78-995E-BC8690B83BC9}"/>
    <dgm:cxn modelId="{9C8CED13-9AAF-4872-9876-D5D197ECF820}" type="presOf" srcId="{CEED647F-1E1E-44A5-978D-307885A1B093}" destId="{36D3A8A5-12CE-4F14-A334-B0313E04F4D7}" srcOrd="0" destOrd="0" presId="urn:microsoft.com/office/officeart/2005/8/layout/radial6"/>
    <dgm:cxn modelId="{0278DB81-970A-476E-81F6-FB0598B90E1E}" type="presOf" srcId="{7118DC61-1294-4FF9-BA5E-E78D37768638}" destId="{061EE7A0-D20F-4341-82D5-CBF0B467874B}" srcOrd="0" destOrd="0" presId="urn:microsoft.com/office/officeart/2005/8/layout/radial6"/>
    <dgm:cxn modelId="{FABAD54E-5CAC-4A77-93BE-1C9B8614C725}" type="presOf" srcId="{F50DBA95-6CD3-4F6C-AAE3-477E0ED9D545}" destId="{399095F2-D4C0-4397-9DC6-A24324B3B7F7}" srcOrd="0" destOrd="0" presId="urn:microsoft.com/office/officeart/2005/8/layout/radial6"/>
    <dgm:cxn modelId="{52684505-9CA1-4061-9B26-849D085EF260}" type="presOf" srcId="{A858DF12-CB43-42BE-868E-C8BC6AFAE6C2}" destId="{ECBBD96B-7539-4382-B4B2-8B372D8A6B01}" srcOrd="0" destOrd="0" presId="urn:microsoft.com/office/officeart/2005/8/layout/radial6"/>
    <dgm:cxn modelId="{9301EFB1-31B5-41F9-9DFA-62D9F24A769B}" srcId="{66263DF4-A833-42A0-8254-6242B1B44008}" destId="{7118DC61-1294-4FF9-BA5E-E78D37768638}" srcOrd="6" destOrd="0" parTransId="{0E0C6B79-C5D0-4992-AE35-0FA5AB409B09}" sibTransId="{F50DBA95-6CD3-4F6C-AAE3-477E0ED9D545}"/>
    <dgm:cxn modelId="{8B0D20CF-F8F7-4ECE-A2CB-A95C8423910F}" srcId="{66263DF4-A833-42A0-8254-6242B1B44008}" destId="{91A4D7B7-FBF2-4F37-B9DF-7B267F946830}" srcOrd="2" destOrd="0" parTransId="{78565096-C262-442D-8B07-B0D8B036B49F}" sibTransId="{C1DFCC63-5A70-4CA2-9665-CA4B0CE073F4}"/>
    <dgm:cxn modelId="{1A6EAAB8-1D23-41C1-9002-6DDF5A7D6F80}" type="presOf" srcId="{662C0F9F-D8BF-4F78-995E-BC8690B83BC9}" destId="{2F41CFFB-AE35-45BE-85AE-B635E854341C}" srcOrd="0" destOrd="0" presId="urn:microsoft.com/office/officeart/2005/8/layout/radial6"/>
    <dgm:cxn modelId="{5FB1A566-F155-4938-884B-3436430A6327}" srcId="{B3B47FBD-08CD-4760-89B7-0EAE7D31DE30}" destId="{66263DF4-A833-42A0-8254-6242B1B44008}" srcOrd="0" destOrd="0" parTransId="{A6B4A1C6-819D-43A5-B214-94FDBA9CC87D}" sibTransId="{B05CF47E-ABC0-4791-BE5F-3C16117F28EC}"/>
    <dgm:cxn modelId="{431631E1-F40A-408A-9494-FADF62508A30}" type="presOf" srcId="{B3B47FBD-08CD-4760-89B7-0EAE7D31DE30}" destId="{96FBA367-486A-420E-BFF9-97497A85FE09}" srcOrd="0" destOrd="0" presId="urn:microsoft.com/office/officeart/2005/8/layout/radial6"/>
    <dgm:cxn modelId="{20100693-6A9B-4D98-8E69-55CB6273A657}" type="presOf" srcId="{66263DF4-A833-42A0-8254-6242B1B44008}" destId="{9CC421D6-2997-4738-9FAA-EA90272F7A11}" srcOrd="0" destOrd="0" presId="urn:microsoft.com/office/officeart/2005/8/layout/radial6"/>
    <dgm:cxn modelId="{BBEE8291-B57B-4961-AF23-13F29E7D70E8}" srcId="{66263DF4-A833-42A0-8254-6242B1B44008}" destId="{10B4DA3B-AB43-43F8-BFC7-6FC1BEF20127}" srcOrd="5" destOrd="0" parTransId="{E78AC136-B7E8-4555-B447-91585818581D}" sibTransId="{55C35785-CBE4-4107-B0CC-9A66025751F9}"/>
    <dgm:cxn modelId="{476F67FB-93F9-4925-A6CB-ABC105BE16F7}" srcId="{66263DF4-A833-42A0-8254-6242B1B44008}" destId="{CB2A6721-3AFC-40A7-8D5F-C5F6DE554115}" srcOrd="1" destOrd="0" parTransId="{918AB9F5-E054-48F7-8C8B-7FEE05D38227}" sibTransId="{AFF6834D-7C6E-4F50-B857-9B22734C8DD6}"/>
    <dgm:cxn modelId="{930C3AD0-1631-47AF-9151-C748FAFF37F8}" type="presOf" srcId="{55C35785-CBE4-4107-B0CC-9A66025751F9}" destId="{77BEDFD0-A4E2-449D-B9B6-7ED133946344}" srcOrd="0" destOrd="0" presId="urn:microsoft.com/office/officeart/2005/8/layout/radial6"/>
    <dgm:cxn modelId="{125824AE-F89F-4C57-80C0-0A60DC89F4BF}" type="presOf" srcId="{AFF6834D-7C6E-4F50-B857-9B22734C8DD6}" destId="{B5ECA8D9-106A-4324-B1F0-F70C91DDB4F8}" srcOrd="0" destOrd="0" presId="urn:microsoft.com/office/officeart/2005/8/layout/radial6"/>
    <dgm:cxn modelId="{1CB436F8-DFF2-4137-96D9-AB80825B9939}" type="presOf" srcId="{BAEFABE9-53EF-4F17-9707-B98259B5DD4C}" destId="{50896927-5575-47E0-8184-CD5828CB3BE9}" srcOrd="0" destOrd="0" presId="urn:microsoft.com/office/officeart/2005/8/layout/radial6"/>
    <dgm:cxn modelId="{282D59A0-4B57-48A0-AB66-6C899ACB0BD6}" type="presOf" srcId="{43BDE5B1-E63D-458D-871B-BC4ACDE90939}" destId="{3ADEBC6F-7698-44CF-9F9F-CDFA29EE824F}" srcOrd="0" destOrd="0" presId="urn:microsoft.com/office/officeart/2005/8/layout/radial6"/>
    <dgm:cxn modelId="{7FD6B36E-82B9-4A58-99A1-6A01808EEAB9}" srcId="{66263DF4-A833-42A0-8254-6242B1B44008}" destId="{A858DF12-CB43-42BE-868E-C8BC6AFAE6C2}" srcOrd="4" destOrd="0" parTransId="{155E85A3-948D-468F-B7FE-6BCA8C325C6E}" sibTransId="{43BDE5B1-E63D-458D-871B-BC4ACDE90939}"/>
    <dgm:cxn modelId="{19CE71EC-BF39-4317-9DEB-CA4D8D8016D3}" srcId="{66263DF4-A833-42A0-8254-6242B1B44008}" destId="{CEED647F-1E1E-44A5-978D-307885A1B093}" srcOrd="0" destOrd="0" parTransId="{249E6D5A-1EB1-4C41-8D64-A49BA714D6EE}" sibTransId="{7BC0CA92-67A1-4333-A5A3-B196CAC8B6BA}"/>
    <dgm:cxn modelId="{9317303D-759D-4BD2-A7E0-2A7896808F17}" type="presOf" srcId="{C1DFCC63-5A70-4CA2-9665-CA4B0CE073F4}" destId="{4509D8E8-198A-4656-934C-D13F581FAD9A}" srcOrd="0" destOrd="0" presId="urn:microsoft.com/office/officeart/2005/8/layout/radial6"/>
    <dgm:cxn modelId="{3CDB6A91-54FA-4A6F-A7F8-0EBCFC792D5B}" type="presParOf" srcId="{96FBA367-486A-420E-BFF9-97497A85FE09}" destId="{9CC421D6-2997-4738-9FAA-EA90272F7A11}" srcOrd="0" destOrd="0" presId="urn:microsoft.com/office/officeart/2005/8/layout/radial6"/>
    <dgm:cxn modelId="{8CB29076-DDBF-428F-814B-81D4B0FE655A}" type="presParOf" srcId="{96FBA367-486A-420E-BFF9-97497A85FE09}" destId="{36D3A8A5-12CE-4F14-A334-B0313E04F4D7}" srcOrd="1" destOrd="0" presId="urn:microsoft.com/office/officeart/2005/8/layout/radial6"/>
    <dgm:cxn modelId="{524F486B-6C8D-4AFA-896B-08000BB0B572}" type="presParOf" srcId="{96FBA367-486A-420E-BFF9-97497A85FE09}" destId="{BD939011-3CE8-41E9-B9C9-9FE208D9A08A}" srcOrd="2" destOrd="0" presId="urn:microsoft.com/office/officeart/2005/8/layout/radial6"/>
    <dgm:cxn modelId="{9D93DBB5-4904-4039-8116-E204FF5318FA}" type="presParOf" srcId="{96FBA367-486A-420E-BFF9-97497A85FE09}" destId="{4A187DE7-B0DB-4226-BCC3-EA91108C471E}" srcOrd="3" destOrd="0" presId="urn:microsoft.com/office/officeart/2005/8/layout/radial6"/>
    <dgm:cxn modelId="{D6E9E607-89B5-42C1-AB09-583D76BE63F8}" type="presParOf" srcId="{96FBA367-486A-420E-BFF9-97497A85FE09}" destId="{5CAFAD78-CD9E-4B87-A398-23D2D7A173BD}" srcOrd="4" destOrd="0" presId="urn:microsoft.com/office/officeart/2005/8/layout/radial6"/>
    <dgm:cxn modelId="{B9D992F7-658B-4157-937D-C448B52F8477}" type="presParOf" srcId="{96FBA367-486A-420E-BFF9-97497A85FE09}" destId="{5939FCB1-60D6-4CE0-A718-82C265360087}" srcOrd="5" destOrd="0" presId="urn:microsoft.com/office/officeart/2005/8/layout/radial6"/>
    <dgm:cxn modelId="{4D5BF500-8FAB-4C6A-AC16-B9735B64E91C}" type="presParOf" srcId="{96FBA367-486A-420E-BFF9-97497A85FE09}" destId="{B5ECA8D9-106A-4324-B1F0-F70C91DDB4F8}" srcOrd="6" destOrd="0" presId="urn:microsoft.com/office/officeart/2005/8/layout/radial6"/>
    <dgm:cxn modelId="{D099101A-6F27-44CA-B1D1-EC743FFC5563}" type="presParOf" srcId="{96FBA367-486A-420E-BFF9-97497A85FE09}" destId="{6913E407-2975-45BA-A165-E22FCB6515F9}" srcOrd="7" destOrd="0" presId="urn:microsoft.com/office/officeart/2005/8/layout/radial6"/>
    <dgm:cxn modelId="{B73A4BD7-3823-457D-9DF5-16F709E50AD4}" type="presParOf" srcId="{96FBA367-486A-420E-BFF9-97497A85FE09}" destId="{32270740-D714-405A-B23D-EBFC8A634567}" srcOrd="8" destOrd="0" presId="urn:microsoft.com/office/officeart/2005/8/layout/radial6"/>
    <dgm:cxn modelId="{D5C5665F-D05C-4974-8AE8-E772EB18CDC2}" type="presParOf" srcId="{96FBA367-486A-420E-BFF9-97497A85FE09}" destId="{4509D8E8-198A-4656-934C-D13F581FAD9A}" srcOrd="9" destOrd="0" presId="urn:microsoft.com/office/officeart/2005/8/layout/radial6"/>
    <dgm:cxn modelId="{2A395EC1-DEB3-4F4A-9A5B-78A59F0C9A67}" type="presParOf" srcId="{96FBA367-486A-420E-BFF9-97497A85FE09}" destId="{50896927-5575-47E0-8184-CD5828CB3BE9}" srcOrd="10" destOrd="0" presId="urn:microsoft.com/office/officeart/2005/8/layout/radial6"/>
    <dgm:cxn modelId="{FA7946EE-E2E5-4CD6-B48A-5427E7DA68C7}" type="presParOf" srcId="{96FBA367-486A-420E-BFF9-97497A85FE09}" destId="{2681A728-C8D9-462F-9614-41D6118DBFB9}" srcOrd="11" destOrd="0" presId="urn:microsoft.com/office/officeart/2005/8/layout/radial6"/>
    <dgm:cxn modelId="{5154B963-EB3B-4395-8BF9-389F79BC3D3E}" type="presParOf" srcId="{96FBA367-486A-420E-BFF9-97497A85FE09}" destId="{2F41CFFB-AE35-45BE-85AE-B635E854341C}" srcOrd="12" destOrd="0" presId="urn:microsoft.com/office/officeart/2005/8/layout/radial6"/>
    <dgm:cxn modelId="{4FE3AC06-DCA2-40A2-B45E-FD02CF0D41E0}" type="presParOf" srcId="{96FBA367-486A-420E-BFF9-97497A85FE09}" destId="{ECBBD96B-7539-4382-B4B2-8B372D8A6B01}" srcOrd="13" destOrd="0" presId="urn:microsoft.com/office/officeart/2005/8/layout/radial6"/>
    <dgm:cxn modelId="{580800B0-BFF3-460C-B52E-7B206A7F9ED8}" type="presParOf" srcId="{96FBA367-486A-420E-BFF9-97497A85FE09}" destId="{10DC6541-15F1-4058-B74B-A601D0497F75}" srcOrd="14" destOrd="0" presId="urn:microsoft.com/office/officeart/2005/8/layout/radial6"/>
    <dgm:cxn modelId="{0E2CC535-83FA-474A-ACDF-ADAE7C6A4E29}" type="presParOf" srcId="{96FBA367-486A-420E-BFF9-97497A85FE09}" destId="{3ADEBC6F-7698-44CF-9F9F-CDFA29EE824F}" srcOrd="15" destOrd="0" presId="urn:microsoft.com/office/officeart/2005/8/layout/radial6"/>
    <dgm:cxn modelId="{5EF006AF-ADDC-4799-93BE-E3A2D8782A2D}" type="presParOf" srcId="{96FBA367-486A-420E-BFF9-97497A85FE09}" destId="{53D2FC91-829C-4094-9AD7-9A52E8CE1A55}" srcOrd="16" destOrd="0" presId="urn:microsoft.com/office/officeart/2005/8/layout/radial6"/>
    <dgm:cxn modelId="{20435B6C-7D5E-466B-B074-5AC20E052C18}" type="presParOf" srcId="{96FBA367-486A-420E-BFF9-97497A85FE09}" destId="{1A776611-92C6-4750-AACF-4C7DA0600B07}" srcOrd="17" destOrd="0" presId="urn:microsoft.com/office/officeart/2005/8/layout/radial6"/>
    <dgm:cxn modelId="{27AC84FD-8E49-4222-A399-9905AEBD89D3}" type="presParOf" srcId="{96FBA367-486A-420E-BFF9-97497A85FE09}" destId="{77BEDFD0-A4E2-449D-B9B6-7ED133946344}" srcOrd="18" destOrd="0" presId="urn:microsoft.com/office/officeart/2005/8/layout/radial6"/>
    <dgm:cxn modelId="{28D976D2-3C46-427D-B663-633D4A8DDB7E}" type="presParOf" srcId="{96FBA367-486A-420E-BFF9-97497A85FE09}" destId="{061EE7A0-D20F-4341-82D5-CBF0B467874B}" srcOrd="19" destOrd="0" presId="urn:microsoft.com/office/officeart/2005/8/layout/radial6"/>
    <dgm:cxn modelId="{ACE55B70-6294-4B90-BDF2-511A5970693C}" type="presParOf" srcId="{96FBA367-486A-420E-BFF9-97497A85FE09}" destId="{F4D14D6C-3916-415A-8019-0EEE56B93B2A}" srcOrd="20" destOrd="0" presId="urn:microsoft.com/office/officeart/2005/8/layout/radial6"/>
    <dgm:cxn modelId="{A5DC304E-9412-472D-AEE1-347B307F6981}" type="presParOf" srcId="{96FBA367-486A-420E-BFF9-97497A85FE09}" destId="{399095F2-D4C0-4397-9DC6-A24324B3B7F7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0.09483</cdr:x>
      <cdr:y>0.07889</cdr:y>
    </cdr:from>
    <cdr:to>
      <cdr:x>0.38183</cdr:x>
      <cdr:y>0.34727</cdr:y>
    </cdr:to>
    <cdr:sp macro="" textlink="">
      <cdr:nvSpPr>
        <cdr:cNvPr id="2" name="CaixaDeTexto 68"/>
        <cdr:cNvSpPr txBox="1"/>
      </cdr:nvSpPr>
      <cdr:spPr>
        <a:xfrm xmlns:a="http://schemas.openxmlformats.org/drawingml/2006/main">
          <a:off x="792088" y="244284"/>
          <a:ext cx="2397291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9pPr>
        </a:lstStyle>
        <a:p xmlns:a="http://schemas.openxmlformats.org/drawingml/2006/main">
          <a:pPr algn="ctr"/>
          <a:r>
            <a:rPr lang="pt-BR" sz="1200" b="1" dirty="0" smtClean="0"/>
            <a:t>Taxas 2014 – 2015</a:t>
          </a:r>
        </a:p>
        <a:p xmlns:a="http://schemas.openxmlformats.org/drawingml/2006/main">
          <a:pPr algn="ctr"/>
          <a:r>
            <a:rPr lang="pt-BR" sz="1200" b="1" dirty="0" smtClean="0">
              <a:solidFill>
                <a:srgbClr val="FFC000"/>
              </a:solidFill>
            </a:rPr>
            <a:t>Adquirida: aumento de 32,6%.</a:t>
          </a:r>
        </a:p>
        <a:p xmlns:a="http://schemas.openxmlformats.org/drawingml/2006/main">
          <a:pPr algn="ctr"/>
          <a:r>
            <a:rPr lang="pt-BR" sz="1200" b="1" dirty="0" smtClean="0">
              <a:solidFill>
                <a:srgbClr val="0070C0"/>
              </a:solidFill>
            </a:rPr>
            <a:t>Gestante: aumento de 20,4%.</a:t>
          </a:r>
        </a:p>
        <a:p xmlns:a="http://schemas.openxmlformats.org/drawingml/2006/main">
          <a:pPr algn="ctr"/>
          <a:r>
            <a:rPr lang="pt-BR" sz="1200" b="1" dirty="0" smtClean="0">
              <a:solidFill>
                <a:srgbClr val="C00000"/>
              </a:solidFill>
            </a:rPr>
            <a:t>Congênita: aumento de 20,4%.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0.16931</cdr:x>
      <cdr:y>0.41798</cdr:y>
    </cdr:from>
    <cdr:to>
      <cdr:x>0.26437</cdr:x>
      <cdr:y>0.45808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628702" y="2501221"/>
          <a:ext cx="914400" cy="239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0.11249</cdr:x>
      <cdr:y>0.72697</cdr:y>
    </cdr:from>
    <cdr:to>
      <cdr:x>0.20769</cdr:x>
      <cdr:y>0.76712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1083569" y="4347282"/>
          <a:ext cx="917030" cy="2401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>
              <a:solidFill>
                <a:schemeClr val="accent6">
                  <a:lumMod val="75000"/>
                </a:schemeClr>
              </a:solidFill>
            </a:rPr>
            <a:t>1.126.235</a:t>
          </a:r>
        </a:p>
      </cdr:txBody>
    </cdr:sp>
  </cdr:relSizeAnchor>
  <cdr:relSizeAnchor xmlns:cdr="http://schemas.openxmlformats.org/drawingml/2006/chartDrawing">
    <cdr:from>
      <cdr:x>0.30252</cdr:x>
      <cdr:y>0.51015</cdr:y>
    </cdr:from>
    <cdr:to>
      <cdr:x>0.39773</cdr:x>
      <cdr:y>0.55032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2592288" y="2791839"/>
          <a:ext cx="815850" cy="219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accent6">
                  <a:lumMod val="75000"/>
                </a:schemeClr>
              </a:solidFill>
            </a:rPr>
            <a:t>2.957.126</a:t>
          </a:r>
        </a:p>
      </cdr:txBody>
    </cdr:sp>
  </cdr:relSizeAnchor>
  <cdr:relSizeAnchor xmlns:cdr="http://schemas.openxmlformats.org/drawingml/2006/chartDrawing">
    <cdr:from>
      <cdr:x>0.48739</cdr:x>
      <cdr:y>0.49506</cdr:y>
    </cdr:from>
    <cdr:to>
      <cdr:x>0.5826</cdr:x>
      <cdr:y>0.53524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4176464" y="2709287"/>
          <a:ext cx="815765" cy="219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accent6">
                  <a:lumMod val="75000"/>
                </a:schemeClr>
              </a:solidFill>
            </a:rPr>
            <a:t>3.156.410</a:t>
          </a:r>
        </a:p>
      </cdr:txBody>
    </cdr:sp>
  </cdr:relSizeAnchor>
  <cdr:relSizeAnchor xmlns:cdr="http://schemas.openxmlformats.org/drawingml/2006/chartDrawing">
    <cdr:from>
      <cdr:x>0.67227</cdr:x>
      <cdr:y>0.14173</cdr:y>
    </cdr:from>
    <cdr:to>
      <cdr:x>0.76747</cdr:x>
      <cdr:y>0.18191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5760640" y="775615"/>
          <a:ext cx="815765" cy="219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accent6">
                  <a:lumMod val="75000"/>
                </a:schemeClr>
              </a:solidFill>
            </a:rPr>
            <a:t>6.169.145</a:t>
          </a:r>
        </a:p>
      </cdr:txBody>
    </cdr:sp>
  </cdr:relSizeAnchor>
  <cdr:relSizeAnchor xmlns:cdr="http://schemas.openxmlformats.org/drawingml/2006/chartDrawing">
    <cdr:from>
      <cdr:x>0.05601</cdr:x>
      <cdr:y>0.93614</cdr:y>
    </cdr:from>
    <cdr:to>
      <cdr:x>0.18829</cdr:x>
      <cdr:y>0.9738</cdr:y>
    </cdr:to>
    <cdr:sp macro="" textlink="">
      <cdr:nvSpPr>
        <cdr:cNvPr id="7" name="CaixaDeTexto 6"/>
        <cdr:cNvSpPr txBox="1"/>
      </cdr:nvSpPr>
      <cdr:spPr>
        <a:xfrm xmlns:a="http://schemas.openxmlformats.org/drawingml/2006/main">
          <a:off x="539521" y="5598128"/>
          <a:ext cx="1274210" cy="2252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900" b="1"/>
            <a:t>Fonte</a:t>
          </a:r>
          <a:r>
            <a:rPr lang="pt-BR" sz="900"/>
            <a:t>: DDAHV/SVS/MS</a:t>
          </a:r>
        </a:p>
      </cdr:txBody>
    </cdr:sp>
  </cdr:relSizeAnchor>
  <cdr:relSizeAnchor xmlns:cdr="http://schemas.openxmlformats.org/drawingml/2006/chartDrawing">
    <cdr:from>
      <cdr:x>0.83802</cdr:x>
      <cdr:y>0.95402</cdr:y>
    </cdr:from>
    <cdr:to>
      <cdr:x>0.97426</cdr:x>
      <cdr:y>0.99169</cdr:y>
    </cdr:to>
    <cdr:sp macro="" textlink="">
      <cdr:nvSpPr>
        <cdr:cNvPr id="9" name="CaixaDeTexto 1"/>
        <cdr:cNvSpPr txBox="1"/>
      </cdr:nvSpPr>
      <cdr:spPr>
        <a:xfrm xmlns:a="http://schemas.openxmlformats.org/drawingml/2006/main">
          <a:off x="8075236" y="5709690"/>
          <a:ext cx="1312826" cy="22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900" b="0" baseline="0" dirty="0"/>
            <a:t>Atualizado em: 13/02/2017</a:t>
          </a:r>
          <a:endParaRPr lang="pt-BR" sz="900" b="0" dirty="0"/>
        </a:p>
      </cdr:txBody>
    </cdr:sp>
  </cdr:relSizeAnchor>
  <cdr:relSizeAnchor xmlns:cdr="http://schemas.openxmlformats.org/drawingml/2006/chartDrawing">
    <cdr:from>
      <cdr:x>0.84874</cdr:x>
      <cdr:y>0.31278</cdr:y>
    </cdr:from>
    <cdr:to>
      <cdr:x>0.94394</cdr:x>
      <cdr:y>0.35296</cdr:y>
    </cdr:to>
    <cdr:sp macro="" textlink="">
      <cdr:nvSpPr>
        <cdr:cNvPr id="10" name="CaixaDeTexto 1"/>
        <cdr:cNvSpPr txBox="1"/>
      </cdr:nvSpPr>
      <cdr:spPr>
        <a:xfrm xmlns:a="http://schemas.openxmlformats.org/drawingml/2006/main">
          <a:off x="7272808" y="1711719"/>
          <a:ext cx="815765" cy="219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accent6">
                  <a:lumMod val="75000"/>
                </a:schemeClr>
              </a:solidFill>
            </a:rPr>
            <a:t>4.731.930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5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34649" y="1"/>
            <a:ext cx="2933277" cy="4975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9C60-B6FA-4B2C-9D89-DD9CFA137D5F}" type="datetimeFigureOut">
              <a:rPr lang="pt-BR" smtClean="0"/>
              <a:t>16/02/2017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08409"/>
            <a:ext cx="2933277" cy="497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34649" y="9408409"/>
            <a:ext cx="2933277" cy="497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82124-D273-4E61-AD06-0E96A1A68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88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5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34649" y="1"/>
            <a:ext cx="2933277" cy="4975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CC021-81AF-42C3-9A67-DE5E6CFB35FF}" type="datetimeFigureOut">
              <a:rPr lang="pt-BR" smtClean="0"/>
              <a:t>16/02/2017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20763" y="1238250"/>
            <a:ext cx="472757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910" y="4767265"/>
            <a:ext cx="5415280" cy="39004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409"/>
            <a:ext cx="2933277" cy="497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34649" y="9408409"/>
            <a:ext cx="2933277" cy="497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59C43-EADE-4899-B58B-7B9F2C6C11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41F7-6E98-4099-8BE9-B90CCE04C3AD}" type="slidenum">
              <a:rPr lang="pt-BR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91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principal objetivo do PMAQ-AB é induzir a ampliação do acesso e a melhoria da qualidade da Atenção Básica, permitindo maior transparência e efetividade das ações governamentais direcionadas à Atenção Básica.</a:t>
            </a:r>
          </a:p>
          <a:p>
            <a:r>
              <a:rPr lang="pt-BR" dirty="0" smtClean="0"/>
              <a:t>1º Ciclo (2011/2012) – 71,3% - 17.500 ESF</a:t>
            </a:r>
          </a:p>
          <a:p>
            <a:r>
              <a:rPr lang="pt-BR" dirty="0" smtClean="0"/>
              <a:t>2º Ciclo (2013/2014) – 93,5% - 30.500 ESF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O PMAQ-AB tem como objetivo incentivar os gestores e as equipes a melhorar a qualidade dos serviços de saúde oferecidos aos cidadãos do território. Para isso, propõe um conjunto de estratégias de qualificação, acompanhamento e avaliação do trabalho das equipes de saúde. 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O programa eleva o repasse de recursos do incentivo federal para os municípios participantes que atingirem melhora no padrão de qualidade no atendimento. O programa foi lançado em 2011 e agora, em 2015, inicia seu 3º ciclo com a participação de todas as equipes de saúde da Atenção Básica (Saúde da Família e Parametrizada), incluindo as equipes de Saúde Bucal, Núcleos de Apoio à Saúde da Família e Centros de Especialidades Odontológicas que se encontrem em conformidade com a PNAB.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5A1-BDFD-4EB3-A1EA-17E7A10C43C1}" type="slidenum">
              <a:rPr lang="pt-BR" altLang="pt-B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7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Considerando a comprovada eficácia e segurança de uso deste medicamento na prevenção da Sífilis Congênita. </a:t>
            </a:r>
          </a:p>
          <a:p>
            <a:r>
              <a:rPr lang="pt-BR" dirty="0" smtClean="0"/>
              <a:t>Essas iniciativas fazem parte do enfrentamento da sífilis congênita, e considera a administração da penicilina benzatina, como a única forma segura e eficaz de prevenção da transmissão vertical da sífilis  </a:t>
            </a:r>
          </a:p>
          <a:p>
            <a:r>
              <a:rPr lang="pt-BR" dirty="0" smtClean="0"/>
              <a:t>Parecer </a:t>
            </a:r>
            <a:r>
              <a:rPr lang="pt-BR" dirty="0" err="1" smtClean="0"/>
              <a:t>Cofen</a:t>
            </a:r>
            <a:r>
              <a:rPr lang="pt-BR" dirty="0" smtClean="0"/>
              <a:t> – que</a:t>
            </a:r>
            <a:r>
              <a:rPr lang="pt-BR" baseline="0" dirty="0" smtClean="0"/>
              <a:t> recomenda</a:t>
            </a:r>
            <a:r>
              <a:rPr lang="pt-BR" dirty="0" smtClean="0"/>
              <a:t> a administração de penicilina por profissionais de enfermagem somente nas UBS que disponha de materiais,</a:t>
            </a:r>
            <a:r>
              <a:rPr lang="pt-BR" baseline="0" dirty="0" smtClean="0"/>
              <a:t> equipamentos e medicamentos de urgência e emergência (kits de emergência).</a:t>
            </a:r>
          </a:p>
          <a:p>
            <a:r>
              <a:rPr lang="pt-BR" dirty="0" smtClean="0"/>
              <a:t>Foi aprovada a revogação do parecer, por unanimidade, em plenária do </a:t>
            </a:r>
            <a:r>
              <a:rPr lang="pt-BR" dirty="0" err="1" smtClean="0"/>
              <a:t>Cofen</a:t>
            </a:r>
            <a:r>
              <a:rPr lang="pt-BR" dirty="0" smtClean="0"/>
              <a:t> no dia 27 de maio. Aguardando publicação!!</a:t>
            </a:r>
          </a:p>
          <a:p>
            <a:r>
              <a:rPr lang="pt-BR" dirty="0" smtClean="0"/>
              <a:t>Parecer do </a:t>
            </a:r>
            <a:r>
              <a:rPr lang="pt-BR" dirty="0" err="1" smtClean="0"/>
              <a:t>Cofen</a:t>
            </a:r>
            <a:r>
              <a:rPr lang="pt-BR" dirty="0" smtClean="0"/>
              <a:t> nº 008/2014, que limitava a administração de penicilina somente às unidades básicas de saúde, que dispusesse minimamente de materiais, equipamentos e medicamentos de urgência e emergência.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41F7-6E98-4099-8BE9-B90CCE04C3AD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64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Comissão da Seguridade Social </a:t>
            </a:r>
            <a:r>
              <a:rPr lang="pt-BR" smtClean="0"/>
              <a:t>e</a:t>
            </a:r>
            <a:r>
              <a:rPr lang="pt-BR" baseline="0" smtClean="0"/>
              <a:t> Família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5A1-BDFD-4EB3-A1EA-17E7A10C43C1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8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612775" y="1651000"/>
            <a:ext cx="6302375" cy="44577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D9B5A1-BDFD-4EB3-A1EA-17E7A10C43C1}" type="slidenum">
              <a:rPr lang="pt-BR" altLang="pt-BR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81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 smtClean="0"/>
              <a:t>Incentivar - Ampliação dos Comitês de Investigação de Transmissão Vertical de HIV/Sífilis, visando a identificar as possíveis falhas e subsidiar medidas de intervenções nos municípios;</a:t>
            </a:r>
          </a:p>
          <a:p>
            <a:endParaRPr lang="pt-BR" altLang="pt-BR" dirty="0" smtClean="0"/>
          </a:p>
          <a:p>
            <a:endParaRPr lang="pt-BR" alt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Estados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sim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3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não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13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em implantação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7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não respondeu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4</a:t>
            </a:r>
          </a:p>
          <a:p>
            <a:endParaRPr lang="pt-BR" alt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Municípios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sim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7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não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11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em implantação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2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não respondeu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7</a:t>
            </a:r>
          </a:p>
          <a:p>
            <a:endParaRPr lang="pt-BR" altLang="pt-BR" dirty="0" smtClean="0"/>
          </a:p>
          <a:p>
            <a:r>
              <a:rPr lang="pt-BR" altLang="pt-BR" dirty="0" smtClean="0"/>
              <a:t>Ter natureza interinstitucional, </a:t>
            </a:r>
            <a:r>
              <a:rPr lang="pt-BR" altLang="pt-BR" dirty="0" err="1" smtClean="0"/>
              <a:t>intrainstitucional</a:t>
            </a:r>
            <a:r>
              <a:rPr lang="pt-BR" altLang="pt-BR" dirty="0" smtClean="0"/>
              <a:t> e multiprofissional;</a:t>
            </a:r>
          </a:p>
          <a:p>
            <a:r>
              <a:rPr lang="pt-BR" altLang="pt-BR" dirty="0" smtClean="0"/>
              <a:t>Ser instituídos por Portaria estadual e/ou municipal - legitimação dos seus membros;</a:t>
            </a:r>
          </a:p>
          <a:p>
            <a:r>
              <a:rPr lang="pt-BR" altLang="pt-BR" dirty="0" smtClean="0"/>
              <a:t>Ser liderados pela Coordenação Estadual e/ou municipal dos programas de DST, HIV/Aids e Hepatites Virais;</a:t>
            </a:r>
          </a:p>
          <a:p>
            <a:r>
              <a:rPr lang="pt-BR" altLang="pt-BR" dirty="0" smtClean="0"/>
              <a:t>Ter um regimento interno;</a:t>
            </a:r>
          </a:p>
          <a:p>
            <a:r>
              <a:rPr lang="pt-BR" altLang="pt-BR" dirty="0" smtClean="0"/>
              <a:t>Ser instância de avaliação, recomendação e acompanhamento permanente das políticas de atenção à saúde no âmbito da redução da transmissão vertical.</a:t>
            </a:r>
          </a:p>
          <a:p>
            <a:r>
              <a:rPr lang="pt-BR" altLang="pt-BR" dirty="0" smtClean="0"/>
              <a:t>Ter atuação técnica, sigilosa, educativa e não-coercitiva;</a:t>
            </a:r>
          </a:p>
          <a:p>
            <a:r>
              <a:rPr lang="pt-BR" altLang="pt-BR" dirty="0" smtClean="0"/>
              <a:t>Legitimação dos seus membros por meio de publicação oficial.</a:t>
            </a:r>
          </a:p>
          <a:p>
            <a:r>
              <a:rPr lang="pt-BR" altLang="pt-BR" dirty="0" smtClean="0"/>
              <a:t>Ser composto por diversas instituições;</a:t>
            </a:r>
          </a:p>
          <a:p>
            <a:r>
              <a:rPr lang="pt-BR" altLang="pt-BR" dirty="0" smtClean="0"/>
              <a:t>Descrever os encaminhamentos/recomendações propostos para correção dos problemas identificados, durante a investigação de caso;</a:t>
            </a:r>
          </a:p>
          <a:p>
            <a:r>
              <a:rPr lang="pt-BR" altLang="pt-BR" dirty="0" smtClean="0"/>
              <a:t>Dar um retorno à gestão e ao serviço.</a:t>
            </a:r>
          </a:p>
          <a:p>
            <a:endParaRPr lang="pt-BR" altLang="pt-BR" dirty="0" smtClean="0"/>
          </a:p>
          <a:p>
            <a:r>
              <a:rPr lang="pt-BR" altLang="pt-BR" dirty="0" smtClean="0"/>
              <a:t>O termo "evento sentinela" tem sido aplicado para eventos que podem servir de alerta a profissionais da saúde a respeito da possível ocorrência de agravos </a:t>
            </a:r>
            <a:r>
              <a:rPr lang="pt-BR" altLang="pt-BR" dirty="0" err="1" smtClean="0"/>
              <a:t>preveníveis</a:t>
            </a:r>
            <a:r>
              <a:rPr lang="pt-BR" altLang="pt-BR" dirty="0" smtClean="0"/>
              <a:t>, incapacidades ou de óbitos possivelmente associados à má qualidade de intervenções de caráter preventivo ou terapêutico, que devem ser aprimorados.</a:t>
            </a:r>
          </a:p>
          <a:p>
            <a:endParaRPr lang="pt-BR" altLang="pt-BR" dirty="0" smtClean="0"/>
          </a:p>
          <a:p>
            <a:r>
              <a:rPr lang="pt-BR" altLang="pt-BR" dirty="0" smtClean="0"/>
              <a:t>Critérios para priorização da investigação da TV  do HIV e Sífilis</a:t>
            </a:r>
          </a:p>
          <a:p>
            <a:r>
              <a:rPr lang="pt-BR" altLang="pt-BR" dirty="0" smtClean="0"/>
              <a:t> HIV/aids:</a:t>
            </a:r>
          </a:p>
          <a:p>
            <a:r>
              <a:rPr lang="pt-BR" altLang="pt-BR" dirty="0" smtClean="0"/>
              <a:t>Todos os casos de aids em menores de 5 anos.</a:t>
            </a:r>
          </a:p>
          <a:p>
            <a:r>
              <a:rPr lang="pt-BR" altLang="pt-BR" dirty="0" smtClean="0"/>
              <a:t> Sífilis: </a:t>
            </a:r>
          </a:p>
          <a:p>
            <a:r>
              <a:rPr lang="pt-BR" altLang="pt-BR" dirty="0" smtClean="0"/>
              <a:t>Todos os casos de aborto por sífilis</a:t>
            </a:r>
          </a:p>
          <a:p>
            <a:r>
              <a:rPr lang="pt-BR" altLang="pt-BR" dirty="0" smtClean="0"/>
              <a:t>Todos os natimortos por sífilis</a:t>
            </a:r>
          </a:p>
          <a:p>
            <a:r>
              <a:rPr lang="pt-BR" altLang="pt-BR" dirty="0" smtClean="0"/>
              <a:t>Todos os óbitos por sífilis</a:t>
            </a:r>
          </a:p>
          <a:p>
            <a:r>
              <a:rPr lang="pt-BR" altLang="pt-BR" dirty="0" smtClean="0"/>
              <a:t>Casos de sífilis congênita em ≤ 2 anos de idade</a:t>
            </a:r>
          </a:p>
          <a:p>
            <a:pPr algn="just">
              <a:lnSpc>
                <a:spcPct val="200000"/>
              </a:lnSpc>
            </a:pPr>
            <a:endParaRPr lang="pt-BR" altLang="pt-BR" b="1" dirty="0" smtClean="0"/>
          </a:p>
          <a:p>
            <a:pPr algn="just">
              <a:lnSpc>
                <a:spcPct val="200000"/>
              </a:lnSpc>
            </a:pPr>
            <a:r>
              <a:rPr lang="pt-BR" altLang="pt-BR" b="1" dirty="0" smtClean="0"/>
              <a:t>Eixos de investigação</a:t>
            </a:r>
          </a:p>
          <a:p>
            <a:pPr algn="just">
              <a:lnSpc>
                <a:spcPct val="200000"/>
              </a:lnSpc>
            </a:pPr>
            <a:endParaRPr lang="pt-BR" altLang="pt-BR" b="1" dirty="0" smtClean="0"/>
          </a:p>
          <a:p>
            <a:pPr algn="just">
              <a:lnSpc>
                <a:spcPct val="200000"/>
              </a:lnSpc>
            </a:pPr>
            <a:r>
              <a:rPr lang="pt-BR" altLang="pt-BR" b="1" dirty="0" smtClean="0"/>
              <a:t>Pessoal / social </a:t>
            </a:r>
            <a:r>
              <a:rPr lang="pt-BR" altLang="pt-BR" dirty="0" smtClean="0"/>
              <a:t>- gravidez na adolescência, uso de droga lícita/ilícitas, imigrante, resistência aos medicamentos etc.</a:t>
            </a:r>
          </a:p>
          <a:p>
            <a:pPr algn="just">
              <a:lnSpc>
                <a:spcPct val="200000"/>
              </a:lnSpc>
            </a:pPr>
            <a:r>
              <a:rPr lang="pt-BR" altLang="pt-BR" b="1" dirty="0" smtClean="0"/>
              <a:t>Assistência </a:t>
            </a:r>
            <a:r>
              <a:rPr lang="pt-BR" altLang="pt-BR" dirty="0" smtClean="0"/>
              <a:t>- pré-natal, diagnóstico, tratamento, processo no serviço (falhas, fluxos </a:t>
            </a:r>
            <a:r>
              <a:rPr lang="pt-BR" altLang="pt-BR" dirty="0" err="1" smtClean="0"/>
              <a:t>etc</a:t>
            </a:r>
            <a:r>
              <a:rPr lang="pt-BR" altLang="pt-BR" dirty="0" smtClean="0"/>
              <a:t>).</a:t>
            </a:r>
          </a:p>
          <a:p>
            <a:pPr algn="just">
              <a:lnSpc>
                <a:spcPct val="200000"/>
              </a:lnSpc>
            </a:pPr>
            <a:r>
              <a:rPr lang="pt-BR" altLang="pt-BR" b="1" dirty="0" smtClean="0"/>
              <a:t>Gestão</a:t>
            </a:r>
            <a:r>
              <a:rPr lang="pt-BR" altLang="pt-BR" dirty="0" smtClean="0"/>
              <a:t> - rede privada, laboratório etc.</a:t>
            </a:r>
          </a:p>
          <a:p>
            <a:pPr algn="just">
              <a:lnSpc>
                <a:spcPct val="200000"/>
              </a:lnSpc>
            </a:pPr>
            <a:r>
              <a:rPr lang="pt-BR" altLang="pt-BR" b="1" dirty="0" smtClean="0"/>
              <a:t>Outros</a:t>
            </a:r>
            <a:r>
              <a:rPr lang="pt-BR" altLang="pt-BR" dirty="0" smtClean="0"/>
              <a:t> - tipo de parto, amamentação, testagem de parceiro, uso de ARV etc.</a:t>
            </a:r>
          </a:p>
          <a:p>
            <a:endParaRPr lang="pt-BR" altLang="pt-BR" dirty="0" smtClean="0"/>
          </a:p>
        </p:txBody>
      </p:sp>
      <p:sp>
        <p:nvSpPr>
          <p:cNvPr id="157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7267EA-652B-4E1B-87F6-6EF030BCD6B8}" type="slidenum">
              <a:rPr lang="pt-BR" altLang="pt-B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0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2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41F7-6E98-4099-8BE9-B90CCE04C3AD}" type="slidenum">
              <a:rPr lang="pt-BR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78152-C1BA-4E4A-AF6F-04AEDB799DDC}" type="slidenum">
              <a:rPr lang="pt-BR" altLang="pt-B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6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59C43-EADE-4899-B58B-7B9F2C6C115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47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mtClean="0"/>
              <a:t>LANÇAMENTO EM OUTUBRO DE 2016</a:t>
            </a: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C0A05DA-2004-4525-8A2A-CF269B5D4843}" type="slidenum">
              <a:rPr lang="pt-BR" altLang="pt-BR" smtClean="0"/>
              <a:pPr/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5608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41F7-6E98-4099-8BE9-B90CCE04C3AD}" type="slidenum">
              <a:rPr lang="pt-BR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43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B41F7-6E98-4099-8BE9-B90CCE04C3AD}" type="slidenum">
              <a:rPr lang="pt-BR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8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 smtClean="0"/>
              <a:t>O TELELAB é um programa de educação continuada, do Ministério da Saúde, que disponibiliza CURSOS GRATUITOS, cujo público alvo são os profissionais da área de Saúde.</a:t>
            </a:r>
          </a:p>
          <a:p>
            <a:endParaRPr lang="pt-BR" altLang="pt-BR" dirty="0" smtClean="0"/>
          </a:p>
          <a:p>
            <a:r>
              <a:rPr lang="pt-BR" altLang="pt-BR" dirty="0" smtClean="0"/>
              <a:t>Você já pode acessar todos os cursos do TELELAB, entretanto, a certificação é opcional e </a:t>
            </a:r>
            <a:r>
              <a:rPr lang="pt-BR" altLang="pt-BR" dirty="0" err="1" smtClean="0"/>
              <a:t>gratuíta</a:t>
            </a:r>
            <a:r>
              <a:rPr lang="pt-BR" altLang="pt-BR" dirty="0" smtClean="0"/>
              <a:t>. Para ter direito a ela, é necessário realizar um cadastro em nosso site.</a:t>
            </a:r>
          </a:p>
          <a:p>
            <a:r>
              <a:rPr lang="pt-BR" altLang="pt-BR" dirty="0" smtClean="0"/>
              <a:t>Ao completar qualquer curso oferecido pelo TELELAB, você estará apto a fazer uma avaliação, composta por 10 questões de múltipla escolha, e, caso sua nota seja igual ou superior a 7, você receberá um certificado de participação. Não existe limite de tentativas para a avaliação.</a:t>
            </a:r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3470" indent="-285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800" indent="-2287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1320" indent="-2287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8840" indent="-2287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6360" indent="-228760" defTabSz="4575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3880" indent="-228760" defTabSz="4575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31400" indent="-228760" defTabSz="4575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8920" indent="-228760" defTabSz="4575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5F70F4D-ADF3-4648-BC61-CF6F30A03007}" type="slidenum">
              <a:rPr lang="pt-BR" altLang="pt-B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pt-BR" alt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1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D3397383-5726-4979-A228-C2D1B78C88E8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43C3F736-C5C3-405D-9620-571A395CB732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67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6C3628D7-90EC-4650-A951-09FFCCD4097D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1AF5EE2F-0D34-4589-86F3-3A4B51585F58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522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3567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9272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E673F370-6084-490A-94FB-DD0D8C3BF75A}" type="datetimeFigureOut">
              <a:rPr lang="pt-BR" sz="1984" smtClean="0"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16/02/2017</a:t>
            </a:fld>
            <a:endParaRPr lang="pt-BR" sz="1984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984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AF5EE8C6-CC23-4DE6-8BA3-E23A04AADD1A}" type="slidenum">
              <a:rPr lang="pt-BR" altLang="pt-BR" sz="1984" smtClean="0"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sz="1984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378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3546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646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03972" eaLnBrk="0" fontAlgn="base" hangingPunct="0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646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039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197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55456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4936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3614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3191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89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19A88BB1-5129-4B6F-BF05-FC69E089A6C1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9D78C004-FE05-488E-9D29-023D748E4D56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88604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7629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385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858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57233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3688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2811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18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 sz="4850"/>
            </a:lvl1pPr>
          </a:lstStyle>
          <a:p>
            <a:r>
              <a:rPr lang="pt-BR" altLang="pt-BR" smtClean="0"/>
              <a:t>Clique para editar o título mestre</a:t>
            </a:r>
            <a:endParaRPr lang="pt-BR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BB874A06-9C9B-421C-971B-B508DCCFA266}" type="datetime1">
              <a:rPr lang="pt-BR" alt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16/02/2017</a:t>
            </a:fld>
            <a:endParaRPr lang="en-US" alt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82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6485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408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79B59508-138C-4B18-ADA2-78CA963F5AC9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FD633E73-3FAF-4F07-8AB2-DD2B56333529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8504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44314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9064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132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28660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7530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1715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8353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142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394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7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42C2C737-AF46-40CA-8C05-8578DC9DE91E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013B13C8-8ABB-4F40-8BC4-4D738102D7E3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0213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 sz="4850"/>
            </a:lvl1pPr>
          </a:lstStyle>
          <a:p>
            <a:r>
              <a:rPr lang="pt-BR" altLang="pt-BR" smtClean="0"/>
              <a:t>Clique para editar o título mestre</a:t>
            </a:r>
            <a:endParaRPr lang="pt-BR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BB874A06-9C9B-421C-971B-B508DCCFA266}" type="datetime1">
              <a:rPr lang="pt-BR" alt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16/02/2017</a:t>
            </a:fld>
            <a:endParaRPr lang="en-US" alt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90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5949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42756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0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4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9556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21746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2012414"/>
            <a:ext cx="4521746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7529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19" y="402483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919" y="1853171"/>
            <a:ext cx="4523602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919" y="2761381"/>
            <a:ext cx="4523602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87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87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1900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666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095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20" y="503978"/>
            <a:ext cx="3448852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877" y="1088454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920" y="2267902"/>
            <a:ext cx="3448852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6967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20" y="503978"/>
            <a:ext cx="3448852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5877" y="1088454"/>
            <a:ext cx="5412730" cy="537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920" y="2267902"/>
            <a:ext cx="3448852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67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8A4A7BE5-6416-4C8F-B185-4D187F2E1631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4DE31EF8-696E-433D-A5AC-0F45421258B3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781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3CBB4361-3627-BB41-AB4E-37B628279024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642788EB-5742-3941-B098-5E283672666A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55008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5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1295FEFE-67AF-459E-8318-D49C964C116D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EB6470AB-6931-442B-8CAC-1AF2B5234D9C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028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E3FD93A2-D2F1-4134-B2F8-F110FF574CB1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FE4914E-AE78-4A05-8598-06D5CAE35A4C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93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A8642800-042F-4CFE-9A64-FF4A523C7973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00EF7586-DC0F-4E8F-9F24-3205CAF19A83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15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E0244E3E-5CAA-44BC-9418-E8C998E236FF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0B2911CA-8B10-428F-91C6-B03AB038CED1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687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0AEA24A-8E26-4F70-932D-550D2CE67729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68AD52E8-F277-4C7F-97DA-F94E90011147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70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0905E1DD-1D7F-48C6-AEF3-E230FA632F09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1793269E-BFC0-43CC-95BD-844214EA3A73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535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104A4DF1-2DDD-4441-9BE3-BD7DB95455BC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AB6228CE-310C-468F-84D7-646059573877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99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53391B6B-7AB2-4051-AF35-E7AD456A1CA5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42DDE799-24BB-491C-864E-0C0F480131BA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094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CCD18645-5ACB-46F5-983D-E23E79E21196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0DC87CA-422A-43FE-8540-6433BC7C99A7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985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02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1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2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0588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831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3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677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3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534604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97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274"/>
            </a:lvl1pPr>
            <a:lvl2pPr>
              <a:defRPr sz="2806"/>
            </a:lvl2pPr>
            <a:lvl3pPr>
              <a:defRPr sz="2339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274"/>
            </a:lvl1pPr>
            <a:lvl2pPr>
              <a:defRPr sz="2806"/>
            </a:lvl2pPr>
            <a:lvl3pPr>
              <a:defRPr sz="2339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662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806"/>
            </a:lvl1pPr>
            <a:lvl2pPr>
              <a:defRPr sz="2339"/>
            </a:lvl2pPr>
            <a:lvl3pPr>
              <a:defRPr sz="2105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4" y="1692178"/>
            <a:ext cx="4725930" cy="705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4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806"/>
            </a:lvl1pPr>
            <a:lvl2pPr>
              <a:defRPr sz="2339"/>
            </a:lvl2pPr>
            <a:lvl3pPr>
              <a:defRPr sz="2105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0540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91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950DCE4E-CEAF-4375-898A-51695C511F5E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D2479366-47D4-4C69-807B-523D9EC460C4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01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46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2" y="300986"/>
            <a:ext cx="3517533" cy="1280946"/>
          </a:xfrm>
          <a:prstGeom prst="rect">
            <a:avLst/>
          </a:prstGeom>
        </p:spPr>
        <p:txBody>
          <a:bodyPr anchor="b"/>
          <a:lstStyle>
            <a:lvl1pPr algn="l">
              <a:defRPr sz="2339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4"/>
          </a:xfrm>
          <a:prstGeom prst="rect">
            <a:avLst/>
          </a:prstGeo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2" y="1581934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37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65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3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339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37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074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37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983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0B166BC5-E1D6-0E4F-B191-3AA1932480FC}" type="datetimeFigureOut">
              <a:rPr lang="pt-BR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86981194-948D-1849-882D-85E1530BB667}" type="slidenum">
              <a:rPr lang="pt-BR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41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538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105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pPr defTabSz="400953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105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pPr defTabSz="400953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105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34604" eaLnBrk="0" fontAlgn="base" hangingPunct="0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105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3460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59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1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2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2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A0548AE2-31D5-4D16-93C8-7984B999E41E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11190572-02BB-416C-8622-9C64ECF6D43A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070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754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3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677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3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534604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6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894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274"/>
            </a:lvl1pPr>
            <a:lvl2pPr>
              <a:defRPr sz="2806"/>
            </a:lvl2pPr>
            <a:lvl3pPr>
              <a:defRPr sz="2339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274"/>
            </a:lvl1pPr>
            <a:lvl2pPr>
              <a:defRPr sz="2806"/>
            </a:lvl2pPr>
            <a:lvl3pPr>
              <a:defRPr sz="2339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881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806"/>
            </a:lvl1pPr>
            <a:lvl2pPr>
              <a:defRPr sz="2339"/>
            </a:lvl2pPr>
            <a:lvl3pPr>
              <a:defRPr sz="2105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4" y="1692178"/>
            <a:ext cx="4725930" cy="705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4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806"/>
            </a:lvl1pPr>
            <a:lvl2pPr>
              <a:defRPr sz="2339"/>
            </a:lvl2pPr>
            <a:lvl3pPr>
              <a:defRPr sz="2105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265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48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8793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2" y="300986"/>
            <a:ext cx="3517533" cy="1280946"/>
          </a:xfrm>
          <a:prstGeom prst="rect">
            <a:avLst/>
          </a:prstGeom>
        </p:spPr>
        <p:txBody>
          <a:bodyPr anchor="b"/>
          <a:lstStyle>
            <a:lvl1pPr algn="l">
              <a:defRPr sz="2339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4"/>
          </a:xfrm>
          <a:prstGeom prst="rect">
            <a:avLst/>
          </a:prstGeo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2" y="1581934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37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4637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3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339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37"/>
            </a:lvl1pPr>
            <a:lvl2pPr marL="534604" indent="0">
              <a:buNone/>
              <a:defRPr sz="1403"/>
            </a:lvl2pPr>
            <a:lvl3pPr marL="1069208" indent="0">
              <a:buNone/>
              <a:defRPr sz="1169"/>
            </a:lvl3pPr>
            <a:lvl4pPr marL="1603812" indent="0">
              <a:buNone/>
              <a:defRPr sz="1052"/>
            </a:lvl4pPr>
            <a:lvl5pPr marL="2138416" indent="0">
              <a:buNone/>
              <a:defRPr sz="1052"/>
            </a:lvl5pPr>
            <a:lvl6pPr marL="2673020" indent="0">
              <a:buNone/>
              <a:defRPr sz="1052"/>
            </a:lvl6pPr>
            <a:lvl7pPr marL="3207624" indent="0">
              <a:buNone/>
              <a:defRPr sz="1052"/>
            </a:lvl7pPr>
            <a:lvl8pPr marL="3742228" indent="0">
              <a:buNone/>
              <a:defRPr sz="1052"/>
            </a:lvl8pPr>
            <a:lvl9pPr marL="4276832" indent="0">
              <a:buNone/>
              <a:defRPr sz="105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557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8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358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06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4E8515A3-8DD7-462D-B70D-461823CDF047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7F48843D-08B6-4245-B7F3-5AD9A8FF1801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648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0B166BC5-E1D6-0E4F-B191-3AA1932480FC}" type="datetimeFigureOut">
              <a:rPr lang="pt-BR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fontAlgn="base">
              <a:spcBef>
                <a:spcPct val="0"/>
              </a:spcBef>
              <a:spcAft>
                <a:spcPct val="0"/>
              </a:spcAft>
            </a:pPr>
            <a:fld id="{86981194-948D-1849-882D-85E1530BB667}" type="slidenum">
              <a:rPr lang="pt-BR" sz="2105" smtClean="0">
                <a:solidFill>
                  <a:prstClr val="black"/>
                </a:solidFill>
                <a:ea typeface="MS PGothic" pitchFamily="34" charset="-128"/>
              </a:rPr>
              <a:pPr defTabSz="534604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679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678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105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pPr defTabSz="400953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400953" fontAlgn="base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105" smtClean="0">
                <a:solidFill>
                  <a:prstClr val="black"/>
                </a:solidFill>
                <a:ea typeface="MS PGothic" pitchFamily="34" charset="-128"/>
                <a:cs typeface="Arial" charset="0"/>
              </a:rPr>
              <a:pPr defTabSz="400953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3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105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34604" eaLnBrk="0" fontAlgn="base" hangingPunct="0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34604" eaLnBrk="0" fontAlgn="base" hangingPunct="0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105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3460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105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551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818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6958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244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5539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4020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62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637CA7DD-36C2-4F1E-9252-26DA635FFC3F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06FAA1C0-5778-462E-9039-26689C94B741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745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167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9340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398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6927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649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171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0799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761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940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83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10F9A874-7AA5-452B-A487-3BA0726EA51F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D8B0E6C9-366E-407A-A72C-595C9D305141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115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E673F370-6084-490A-94FB-DD0D8C3BF75A}" type="datetimeFigureOut">
              <a:rPr lang="pt-BR" sz="1984" smtClean="0"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16/02/2017</a:t>
            </a:fld>
            <a:endParaRPr lang="pt-BR" sz="1984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984"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AF5EE8C6-CC23-4DE6-8BA3-E23A04AADD1A}" type="slidenum">
              <a:rPr lang="pt-BR" altLang="pt-BR" sz="1984" smtClean="0"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sz="1984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684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7720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fld id="{1E48D4F2-D305-134D-B60F-A3DCDFE747F7}" type="datetimeFigureOut">
              <a:rPr lang="pt-BR" sz="2646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03972" eaLnBrk="0" fontAlgn="base" hangingPunct="0">
                <a:spcBef>
                  <a:spcPct val="0"/>
                </a:spcBef>
                <a:spcAft>
                  <a:spcPct val="0"/>
                </a:spcAft>
              </a:pPr>
              <a:t>16/02/2017</a:t>
            </a:fld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eaLnBrk="0" fontAlgn="base" hangingPunct="0">
              <a:spcBef>
                <a:spcPct val="0"/>
              </a:spcBef>
              <a:spcAft>
                <a:spcPct val="0"/>
              </a:spcAft>
            </a:pPr>
            <a:fld id="{0D15DE18-73BB-8847-9049-85CB2ED526BA}" type="slidenum">
              <a:rPr lang="pt-BR" sz="2646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defTabSz="5039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z="2646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0925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  <a:prstGeom prst="rect">
            <a:avLst/>
          </a:prstGeo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08F23BF-FC91-4C75-BDEC-9F22CF6FF29D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1E7CAD1-2519-4013-943E-484EF7C30440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226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5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F4C9873E-1E70-491B-B612-18F6E0F7A973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F33B7BBC-0166-4879-A1B1-E99C9D0B15FC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9713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2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6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48EA0C02-609F-442A-BB2A-EE1F10A66380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E3BD2DBD-649F-4492-AA94-2654516A7472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27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5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21746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2012414"/>
            <a:ext cx="4521746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880F0C72-BA17-48A9-8F6A-260C7EDED6FC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F55B6833-5CF0-48AC-9A29-9050841A52F9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1784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19" y="402485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920" y="1853171"/>
            <a:ext cx="4523602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920" y="2761381"/>
            <a:ext cx="4523602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87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87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4B8D3482-4AB4-4838-9285-73E47774478B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1153C0FC-FF75-4BC5-9725-C7894E5299AA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7596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5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0D1A50D5-8D27-4B33-99D8-58D1CFFA8DED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B5CA14E8-6355-4EBF-8661-93B8400E5FFC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721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13535CD4-6E10-4487-A491-5CF7C0D8E082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5321447D-9247-481B-AAFE-F428BEF384FB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72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6693DA25-C5E9-43F2-8C3A-66B211BEBA07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20751338-22F0-419C-8529-0884B50EBB49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211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21" y="503978"/>
            <a:ext cx="3448852" cy="1763924"/>
          </a:xfrm>
          <a:prstGeom prst="rect">
            <a:avLst/>
          </a:prstGeom>
        </p:spPr>
        <p:txBody>
          <a:bodyPr anchor="b"/>
          <a:lstStyle>
            <a:lvl1pPr>
              <a:defRPr sz="264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877" y="1088456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921" y="2267902"/>
            <a:ext cx="3448852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CE045635-CADF-4301-8991-C34149E08E60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2933A0BD-1B39-45F6-8BA7-87AB53DEED74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698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21" y="503978"/>
            <a:ext cx="3448852" cy="1763924"/>
          </a:xfrm>
          <a:prstGeom prst="rect">
            <a:avLst/>
          </a:prstGeom>
        </p:spPr>
        <p:txBody>
          <a:bodyPr anchor="b"/>
          <a:lstStyle>
            <a:lvl1pPr>
              <a:defRPr sz="264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5877" y="1088456"/>
            <a:ext cx="5412730" cy="537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921" y="2267902"/>
            <a:ext cx="3448852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A3E6D61A-7CC0-434F-A21D-ABE7E4895E90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E8BAAE35-EFFA-472C-AEA1-61B9E1F5726B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0831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5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1F3D037D-AD53-4B03-834C-15BD9532870B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85AF2068-1C6E-4B35-A102-E52A673E529A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19793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1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4" y="402483"/>
            <a:ext cx="6738070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8314EFFE-B4C5-42A2-A1E1-879E4B7422B2}" type="datetime1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DA4F6CB3-84AF-41C2-8DFC-F699E9ADDEB4}" type="slidenum">
              <a:rPr lang="en-US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6913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735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7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29C99BF9-2E86-4CC8-A7F4-07B9A67B9E5B}" type="datetime1">
              <a:rPr lang="pt-BR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16/02/2017</a:t>
            </a:fld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33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defRPr/>
            </a:pPr>
            <a:fld id="{96103A22-28A6-4849-B548-C964762C5071}" type="slidenum">
              <a:rPr lang="pt-BR" altLang="pt-BR" smtClean="0">
                <a:ea typeface="ＭＳ Ｐゴシック" panose="020B0600070205080204" pitchFamily="34" charset="-128"/>
              </a:rPr>
              <a:pPr defTabSz="100794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32799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3356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871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2995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9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4E541C65-CC80-4044-B6C7-DD2500115748}" type="datetimeFigureOut">
              <a:rPr lang="en-US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2/16/2017</a:t>
            </a:fld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 defTabSz="503972" fontAlgn="base">
              <a:spcBef>
                <a:spcPct val="0"/>
              </a:spcBef>
              <a:spcAft>
                <a:spcPct val="0"/>
              </a:spcAft>
              <a:defRPr/>
            </a:pPr>
            <a:fld id="{6052EC10-C04B-4B2A-BCC5-7B5AD6504C01}" type="slidenum">
              <a:rPr lang="en-US" altLang="pt-BR" sz="1984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pt-BR" sz="198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969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315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2335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13857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213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3826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5014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2164CD1-4A7E-4508-9A1D-ADCEDCB6BE25}" type="datetimeFigureOut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2/16/2017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/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fld id="{C1A2CEE5-D496-40AB-A9D4-D8812A3C312E}" type="slidenum">
              <a:rPr lang="en-US" sz="1984" smtClean="0">
                <a:solidFill>
                  <a:prstClr val="black"/>
                </a:solidFill>
                <a:ea typeface="MS PGothic" pitchFamily="34" charset="-128"/>
              </a:rPr>
              <a:pPr defTabSz="50397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984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9341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9719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145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/>
          </p:cNvGrpSpPr>
          <p:nvPr userDrawn="1"/>
        </p:nvGrpSpPr>
        <p:grpSpPr bwMode="auto">
          <a:xfrm>
            <a:off x="0" y="0"/>
            <a:ext cx="10691813" cy="7559675"/>
            <a:chOff x="0" y="0"/>
            <a:chExt cx="9144000" cy="6858000"/>
          </a:xfrm>
        </p:grpSpPr>
        <p:sp>
          <p:nvSpPr>
            <p:cNvPr id="3" name="Rectangle 5"/>
            <p:cNvSpPr/>
            <p:nvPr userDrawn="1"/>
          </p:nvSpPr>
          <p:spPr>
            <a:xfrm>
              <a:off x="0" y="762000"/>
              <a:ext cx="9144000" cy="46038"/>
            </a:xfrm>
            <a:prstGeom prst="rect">
              <a:avLst/>
            </a:prstGeom>
            <a:solidFill>
              <a:srgbClr val="FFD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301750"/>
              <a:chOff x="0" y="0"/>
              <a:chExt cx="5760" cy="820"/>
            </a:xfrm>
          </p:grpSpPr>
          <p:sp>
            <p:nvSpPr>
              <p:cNvPr id="6" name="Rectangle 3"/>
              <p:cNvSpPr/>
              <p:nvPr/>
            </p:nvSpPr>
            <p:spPr>
              <a:xfrm>
                <a:off x="0" y="0"/>
                <a:ext cx="5760" cy="48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sp>
            <p:nvSpPr>
              <p:cNvPr id="7" name="Rectangle 4"/>
              <p:cNvSpPr/>
              <p:nvPr/>
            </p:nvSpPr>
            <p:spPr>
              <a:xfrm>
                <a:off x="0" y="509"/>
                <a:ext cx="5760" cy="2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07943" eaLnBrk="0" hangingPunct="0">
                  <a:defRPr/>
                </a:pPr>
                <a:endParaRPr lang="pt-BR" sz="2646">
                  <a:solidFill>
                    <a:srgbClr val="FFFFFF"/>
                  </a:solidFill>
                  <a:ea typeface="ＭＳ Ｐゴシック" pitchFamily="-107" charset="-128"/>
                </a:endParaRPr>
              </a:p>
            </p:txBody>
          </p:sp>
          <p:pic>
            <p:nvPicPr>
              <p:cNvPr id="8" name="Picture 14" descr="laco depaids 201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8"/>
                <a:ext cx="552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9"/>
            <p:cNvSpPr/>
            <p:nvPr userDrawn="1"/>
          </p:nvSpPr>
          <p:spPr>
            <a:xfrm>
              <a:off x="0" y="6705600"/>
              <a:ext cx="9144000" cy="152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07943" eaLnBrk="0" hangingPunct="0">
                <a:defRPr/>
              </a:pPr>
              <a:endParaRPr lang="pt-BR" sz="2646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\\localhost\Users\fredlobo\Desktop\NUCOM%20AT%20THE%20MOMENT\GAB%20originais%20em%20foco\apresentacao%20SVS%20powerpoint%202016\apresentacao%202016%20svs1d%20Folder\fileto%20miolo%20temer.jpg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file://localhost/Users/fredlobo/Desktop/NUCOM%20AT%20THE%20MOMENT/GAB%20originais%20em%20foco/apresentacao%20SVS%20powerpoint%202016/apresentacao%202016%20svs1d%20Folder/fileto%20fundo%20temer.jp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file:///\\localhost\Users\fredlobo\Desktop\NUCOM%20AT%20THE%20MOMENT\GAB%20originais%20em%20foco\apresentacao%20SVS%20powerpoint%202016\apresentacao%202016%20svs1d%20Folder\fileto%20miolo%20temer.jpg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file://localhost/Users/fredlobo/Desktop/NUCOM%20AT%20THE%20MOMENT/GAB%20originais%20em%20foco/apresentacao%20SVS%20powerpoint%202016/apresentacao%202016%20svs1d%20Folder/fileto%20widescreen%20miolo%20temer.jpg" TargetMode="Externa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file://localhost/Users/fredlobo/Desktop/NUCOM%20AT%20THE%20MOMENT/GAB%20originais%20em%20foco/apresentacao%20SVS%20powerpoint%202016/apresentacao%202016%20svs1d%20Folder/fileto%20widescreen%20miolo%20temer.jpg" TargetMode="Externa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file://localhost/Users/fredlobo/Desktop/NUCOM%20AT%20THE%20MOMENT/GAB%20originais%20em%20foco/apresentacao%20SVS%20powerpoint%202016/apresentacao%202016%20svs1d%20Folder/fileto%20miolo%20temer.jpg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file:///\\localhost\Users\fredlobo\Desktop\NUCOM%20AT%20THE%20MOMENT\GAB%20originais%20em%20foco\apresentacao%20SVS%20powerpoint%202016\apresentacao%202016%20svs1d%20Folder\fileto%20capa%20temer.jpg" TargetMode="Externa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file://localhost/Users/fredlobo/Desktop/NUCOM%20AT%20THE%20MOMENT/GAB%20originais%20em%20foco/apresentacao%20SVS%20powerpoint%202016/apresentacao%202016%20svs1d%20Folder/fileto%20miolo%20temer.jpg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image" Target="file://localhost/Users/fredlobo/Desktop/NUCOM%20AT%20THE%20MOMENT/GAB%20originais%20em%20foco/apresentacao%20SVS%20powerpoint%202016/apresentacao%202016%20svs1d%20Folder/fileto%20miolo%20temer.jpg" TargetMode="Externa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image" Target="file://localhost/Users/fredlobo/Desktop/NUCOM%20AT%20THE%20MOMENT/GAB%20originais%20em%20foco/apresentacao%20SVS%20powerpoint%202016/apresentacao%202016%20svs1d%20Folder/fileto%20miolo%20temer.jpg" TargetMode="Externa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86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503972" rtl="0" eaLnBrk="0" fontAlgn="base" hangingPunct="0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2pPr>
      <a:lvl3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3pPr>
      <a:lvl4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4pPr>
      <a:lvl5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5pPr>
      <a:lvl6pPr marL="503972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6pPr>
      <a:lvl7pPr marL="1007943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7pPr>
      <a:lvl8pPr marL="1511915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8pPr>
      <a:lvl9pPr marL="2015886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9pPr>
    </p:titleStyle>
    <p:bodyStyle>
      <a:lvl1pPr marL="377979" indent="-377979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to fundo temer.jpg" descr="/Users/fredlobo/Desktop/NUCOM AT THE MOMENT/GAB originais em foco/apresentacao SVS powerpoint 2016/apresentacao 2016 svs1d Folder/fileto fundo temer.jpg"/>
          <p:cNvPicPr>
            <a:picLocks noChangeAspect="1"/>
          </p:cNvPicPr>
          <p:nvPr userDrawn="1"/>
        </p:nvPicPr>
        <p:blipFill>
          <a:blip r:embed="rId13" r:link="rId14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8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503972" rtl="0" eaLnBrk="0" fontAlgn="base" hangingPunct="0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2pPr>
      <a:lvl3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3pPr>
      <a:lvl4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4pPr>
      <a:lvl5pPr algn="ctr" defTabSz="503972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5pPr>
      <a:lvl6pPr marL="503972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</a:defRPr>
      </a:lvl6pPr>
      <a:lvl7pPr marL="1007943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</a:defRPr>
      </a:lvl7pPr>
      <a:lvl8pPr marL="1511915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</a:defRPr>
      </a:lvl8pPr>
      <a:lvl9pPr marL="2015886" algn="ctr" defTabSz="503972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7979" indent="-377979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27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18954" indent="-314982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86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59929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63900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5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267872" indent="-251986" algn="l" defTabSz="50397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5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to widescreen miolo temer.jpg" descr="/Users/fredlobo/Desktop/NUCOM AT THE MOMENT/GAB originais em foco/apresentacao SVS powerpoint 2016/apresentacao 2016 svs1d Folder/fileto widescreen miolo temer.jpg"/>
          <p:cNvPicPr>
            <a:picLocks noChangeAspect="1"/>
          </p:cNvPicPr>
          <p:nvPr userDrawn="1"/>
        </p:nvPicPr>
        <p:blipFill>
          <a:blip r:embed="rId17" r:link="rId18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8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ctr" defTabSz="534604" rtl="0" eaLnBrk="1" latinLnBrk="0" hangingPunct="1"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953" indent="-400953" algn="l" defTabSz="534604" rtl="0" eaLnBrk="1" latinLnBrk="0" hangingPunct="1">
        <a:spcBef>
          <a:spcPct val="20000"/>
        </a:spcBef>
        <a:buFont typeface="Arial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1pPr>
      <a:lvl2pPr marL="868731" indent="-334127" algn="l" defTabSz="534604" rtl="0" eaLnBrk="1" latinLnBrk="0" hangingPunct="1">
        <a:spcBef>
          <a:spcPct val="20000"/>
        </a:spcBef>
        <a:buFont typeface="Arial"/>
        <a:buChar char="–"/>
        <a:defRPr sz="3274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534604" rtl="0" eaLnBrk="1" latinLnBrk="0" hangingPunct="1">
        <a:spcBef>
          <a:spcPct val="20000"/>
        </a:spcBef>
        <a:buFont typeface="Arial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534604" rtl="0" eaLnBrk="1" latinLnBrk="0" hangingPunct="1">
        <a:spcBef>
          <a:spcPct val="20000"/>
        </a:spcBef>
        <a:buFont typeface="Arial"/>
        <a:buChar char="–"/>
        <a:defRPr sz="2339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534604" rtl="0" eaLnBrk="1" latinLnBrk="0" hangingPunct="1">
        <a:spcBef>
          <a:spcPct val="20000"/>
        </a:spcBef>
        <a:buFont typeface="Arial"/>
        <a:buChar char="»"/>
        <a:defRPr sz="2339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to widescreen miolo temer.jpg" descr="/Users/fredlobo/Desktop/NUCOM AT THE MOMENT/GAB originais em foco/apresentacao SVS powerpoint 2016/apresentacao 2016 svs1d Folder/fileto widescreen miolo temer.jpg"/>
          <p:cNvPicPr>
            <a:picLocks noChangeAspect="1"/>
          </p:cNvPicPr>
          <p:nvPr userDrawn="1"/>
        </p:nvPicPr>
        <p:blipFill>
          <a:blip r:embed="rId17" r:link="rId18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ctr" defTabSz="534604" rtl="0" eaLnBrk="1" latinLnBrk="0" hangingPunct="1"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953" indent="-400953" algn="l" defTabSz="534604" rtl="0" eaLnBrk="1" latinLnBrk="0" hangingPunct="1">
        <a:spcBef>
          <a:spcPct val="20000"/>
        </a:spcBef>
        <a:buFont typeface="Arial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1pPr>
      <a:lvl2pPr marL="868731" indent="-334127" algn="l" defTabSz="534604" rtl="0" eaLnBrk="1" latinLnBrk="0" hangingPunct="1">
        <a:spcBef>
          <a:spcPct val="20000"/>
        </a:spcBef>
        <a:buFont typeface="Arial"/>
        <a:buChar char="–"/>
        <a:defRPr sz="3274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534604" rtl="0" eaLnBrk="1" latinLnBrk="0" hangingPunct="1">
        <a:spcBef>
          <a:spcPct val="20000"/>
        </a:spcBef>
        <a:buFont typeface="Arial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534604" rtl="0" eaLnBrk="1" latinLnBrk="0" hangingPunct="1">
        <a:spcBef>
          <a:spcPct val="20000"/>
        </a:spcBef>
        <a:buFont typeface="Arial"/>
        <a:buChar char="–"/>
        <a:defRPr sz="2339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534604" rtl="0" eaLnBrk="1" latinLnBrk="0" hangingPunct="1">
        <a:spcBef>
          <a:spcPct val="20000"/>
        </a:spcBef>
        <a:buFont typeface="Arial"/>
        <a:buChar char="»"/>
        <a:defRPr sz="2339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534604" rtl="0" eaLnBrk="1" latinLnBrk="0" hangingPunct="1">
        <a:spcBef>
          <a:spcPct val="20000"/>
        </a:spcBef>
        <a:buFont typeface="Arial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534604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21" r:link="rId2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fileto capa temer.jpg" descr="/Users/fredlobo/Desktop/NUCOM AT THE MOMENT/GAB originais em foco/apresentacao SVS powerpoint 2016/apresentacao 2016 svs1d Folder/fileto capa temer.jpg"/>
          <p:cNvPicPr>
            <a:picLocks noChangeAspect="1"/>
          </p:cNvPicPr>
          <p:nvPr userDrawn="1"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5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l" defTabSz="75595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38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defTabSz="75595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  <a:ea typeface="ＭＳ Ｐゴシック" charset="0"/>
        </a:defRPr>
      </a:lvl2pPr>
      <a:lvl3pPr algn="l" defTabSz="75595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  <a:ea typeface="ＭＳ Ｐゴシック" charset="0"/>
        </a:defRPr>
      </a:lvl3pPr>
      <a:lvl4pPr algn="l" defTabSz="75595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  <a:ea typeface="ＭＳ Ｐゴシック" charset="0"/>
        </a:defRPr>
      </a:lvl4pPr>
      <a:lvl5pPr algn="l" defTabSz="75595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  <a:ea typeface="ＭＳ Ｐゴシック" charset="0"/>
        </a:defRPr>
      </a:lvl5pPr>
      <a:lvl6pPr marL="503972" algn="l" defTabSz="755957" rtl="0" fontAlgn="base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</a:defRPr>
      </a:lvl6pPr>
      <a:lvl7pPr marL="1007943" algn="l" defTabSz="755957" rtl="0" fontAlgn="base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</a:defRPr>
      </a:lvl7pPr>
      <a:lvl8pPr marL="1511915" algn="l" defTabSz="755957" rtl="0" fontAlgn="base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</a:defRPr>
      </a:lvl8pPr>
      <a:lvl9pPr marL="2015886" algn="l" defTabSz="755957" rtl="0" fontAlgn="base">
        <a:lnSpc>
          <a:spcPct val="90000"/>
        </a:lnSpc>
        <a:spcBef>
          <a:spcPct val="0"/>
        </a:spcBef>
        <a:spcAft>
          <a:spcPct val="0"/>
        </a:spcAft>
        <a:defRPr sz="363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89" indent="-188989" algn="l" defTabSz="755957" rtl="0" eaLnBrk="0" fontAlgn="base" hangingPunct="0">
        <a:lnSpc>
          <a:spcPct val="90000"/>
        </a:lnSpc>
        <a:spcBef>
          <a:spcPts val="827"/>
        </a:spcBef>
        <a:spcAft>
          <a:spcPct val="0"/>
        </a:spcAft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66968" indent="-188989" algn="l" defTabSz="755957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44947" indent="-188989" algn="l" defTabSz="755957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22925" indent="-188989" algn="l" defTabSz="755957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700904" indent="-188989" algn="l" defTabSz="755957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21" r:link="rId2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15" r:link="rId16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3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to miolo temer.jpg" descr="/Users/fredlobo/Desktop/NUCOM AT THE MOMENT/GAB originais em foco/apresentacao SVS powerpoint 2016/apresentacao 2016 svs1d Folder/fileto miolo temer.jpg"/>
          <p:cNvPicPr>
            <a:picLocks noChangeAspect="1"/>
          </p:cNvPicPr>
          <p:nvPr userDrawn="1"/>
        </p:nvPicPr>
        <p:blipFill>
          <a:blip r:embed="rId15" r:link="rId16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ds.gov.br/sites/default/files/anexos/publicacao/2016/59215/agenda_de_acoes_estrategicas_pdf_14626.pdf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hyperlink" Target="http://portalarquivos.saude.gov.br/campanhas/sifilis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12.senado.leg.br/ecidadania/visualizacaomateria?id=123403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Planilha_do_Microsoft_Excel_97-20031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Planilha_do_Microsoft_Excel_97-20032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CaixaDeTexto 3"/>
          <p:cNvSpPr txBox="1">
            <a:spLocks noChangeArrowheads="1"/>
          </p:cNvSpPr>
          <p:nvPr/>
        </p:nvSpPr>
        <p:spPr bwMode="auto">
          <a:xfrm>
            <a:off x="3642277" y="6320919"/>
            <a:ext cx="6142236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543" dirty="0" smtClean="0">
                <a:solidFill>
                  <a:prstClr val="white"/>
                </a:solidFill>
              </a:rPr>
              <a:t>Tocantins, 21 de fevereiro de 2017</a:t>
            </a:r>
            <a:endParaRPr lang="pt-BR" altLang="pt-BR" sz="1543" dirty="0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50480" y="2106128"/>
            <a:ext cx="87488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3972" algn="ctr" defTabSz="503972" fontAlgn="base">
              <a:lnSpc>
                <a:spcPct val="115000"/>
              </a:lnSpc>
              <a:spcBef>
                <a:spcPct val="0"/>
              </a:spcBef>
            </a:pPr>
            <a:r>
              <a:rPr lang="pt-BR" sz="4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Contribuição da Vigilância em Saúde para o Enfrentamento da Sífilis na Atenção Primária </a:t>
            </a:r>
            <a:endParaRPr lang="pt-BR" sz="4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2128" y="0"/>
            <a:ext cx="9326060" cy="855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3972" fontAlgn="base">
              <a:spcBef>
                <a:spcPct val="0"/>
              </a:spcBef>
              <a:spcAft>
                <a:spcPts val="165"/>
              </a:spcAft>
            </a:pPr>
            <a:r>
              <a:rPr lang="pt-BR" altLang="pt-BR" sz="1543" b="1" spc="55" dirty="0">
                <a:solidFill>
                  <a:srgbClr val="FFFFFF"/>
                </a:solidFill>
                <a:ea typeface="MS PGothic" pitchFamily="34" charset="-128"/>
              </a:rPr>
              <a:t>Ministério da Saúde</a:t>
            </a:r>
          </a:p>
          <a:p>
            <a:pPr algn="ctr" defTabSz="503972" fontAlgn="base">
              <a:spcBef>
                <a:spcPct val="0"/>
              </a:spcBef>
              <a:spcAft>
                <a:spcPts val="165"/>
              </a:spcAft>
            </a:pPr>
            <a:r>
              <a:rPr lang="pt-BR" altLang="pt-BR" sz="1543" spc="55" dirty="0">
                <a:solidFill>
                  <a:srgbClr val="FFFFFF"/>
                </a:solidFill>
                <a:ea typeface="MS PGothic" pitchFamily="34" charset="-128"/>
              </a:rPr>
              <a:t>Secretaria de Vigilância em Saúde </a:t>
            </a:r>
          </a:p>
          <a:p>
            <a:pPr algn="ctr" defTabSz="503972" fontAlgn="base">
              <a:spcBef>
                <a:spcPct val="0"/>
              </a:spcBef>
              <a:spcAft>
                <a:spcPts val="441"/>
              </a:spcAft>
            </a:pPr>
            <a:r>
              <a:rPr lang="pt-BR" sz="1543" spc="55" dirty="0">
                <a:solidFill>
                  <a:srgbClr val="FFFFFF"/>
                </a:solidFill>
                <a:ea typeface="MS PGothic" pitchFamily="34" charset="-128"/>
              </a:rPr>
              <a:t>Departamento de Vigilância, Prevenção e Controle </a:t>
            </a:r>
            <a:r>
              <a:rPr lang="pt-BR" sz="1543" spc="55" dirty="0" smtClean="0">
                <a:solidFill>
                  <a:srgbClr val="FFFFFF"/>
                </a:solidFill>
                <a:ea typeface="MS PGothic" pitchFamily="34" charset="-128"/>
              </a:rPr>
              <a:t>das IST, do HIV/AIDS </a:t>
            </a:r>
            <a:r>
              <a:rPr lang="pt-BR" sz="1543" spc="55" dirty="0">
                <a:solidFill>
                  <a:srgbClr val="FFFFFF"/>
                </a:solidFill>
                <a:ea typeface="MS PGothic" pitchFamily="34" charset="-128"/>
              </a:rPr>
              <a:t>e </a:t>
            </a:r>
            <a:r>
              <a:rPr lang="pt-BR" sz="1543" spc="55" dirty="0" smtClean="0">
                <a:solidFill>
                  <a:srgbClr val="FFFFFF"/>
                </a:solidFill>
                <a:ea typeface="MS PGothic" pitchFamily="34" charset="-128"/>
              </a:rPr>
              <a:t>das Hepatites </a:t>
            </a:r>
            <a:r>
              <a:rPr lang="pt-BR" sz="1543" spc="55" dirty="0">
                <a:solidFill>
                  <a:srgbClr val="FFFFFF"/>
                </a:solidFill>
                <a:ea typeface="MS PGothic" pitchFamily="34" charset="-128"/>
              </a:rPr>
              <a:t>Virais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67082" y="5121518"/>
            <a:ext cx="3557077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764" dirty="0" smtClean="0">
                <a:solidFill>
                  <a:prstClr val="white"/>
                </a:solidFill>
                <a:ea typeface="MS PGothic" pitchFamily="34" charset="-128"/>
              </a:rPr>
              <a:t>Itana Miranda dos Santos DIAHV/SVS/MS</a:t>
            </a:r>
            <a:endParaRPr lang="pt-BR" sz="1764" dirty="0">
              <a:solidFill>
                <a:prstClr val="white"/>
              </a:solidFill>
              <a:ea typeface="MS PGothic" pitchFamily="34" charset="-128"/>
            </a:endParaRPr>
          </a:p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endParaRPr lang="pt-BR" sz="1764" dirty="0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0890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761155"/>
              </p:ext>
            </p:extLst>
          </p:nvPr>
        </p:nvGraphicFramePr>
        <p:xfrm>
          <a:off x="503865" y="1280944"/>
          <a:ext cx="9684084" cy="559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2947" name="CaixaDeTexto 2"/>
          <p:cNvSpPr txBox="1">
            <a:spLocks noChangeArrowheads="1"/>
          </p:cNvSpPr>
          <p:nvPr/>
        </p:nvSpPr>
        <p:spPr bwMode="auto">
          <a:xfrm>
            <a:off x="503865" y="446232"/>
            <a:ext cx="9684084" cy="60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3307" b="1" dirty="0"/>
              <a:t>Taxa de mortalidade por Sífilis Congênita 2015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320465" y="6987241"/>
          <a:ext cx="4549189" cy="386760"/>
        </p:xfrm>
        <a:graphic>
          <a:graphicData uri="http://schemas.openxmlformats.org/drawingml/2006/table">
            <a:tbl>
              <a:tblPr/>
              <a:tblGrid>
                <a:gridCol w="3500316"/>
                <a:gridCol w="1048873"/>
              </a:tblGrid>
              <a:tr h="1280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56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Mortalidade</a:t>
                      </a:r>
                      <a:r>
                        <a:rPr lang="pt-B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por s</a:t>
                      </a:r>
                      <a:r>
                        <a:rPr lang="pt-B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ífilis </a:t>
                      </a:r>
                      <a:r>
                        <a:rPr lang="pt-B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congênita em menores de um ano.</a:t>
                      </a:r>
                    </a:p>
                    <a:p>
                      <a:pPr algn="l" fontAlgn="ctr"/>
                      <a:r>
                        <a:rPr lang="pt-B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(2) Taxas de mortalidade por sífilis congênita por 100.000 nascidos vivos.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Elipse 5"/>
          <p:cNvSpPr/>
          <p:nvPr/>
        </p:nvSpPr>
        <p:spPr>
          <a:xfrm>
            <a:off x="3061252" y="3665551"/>
            <a:ext cx="389614" cy="2441051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64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aixaDeTexto 6"/>
          <p:cNvSpPr txBox="1">
            <a:spLocks noChangeArrowheads="1"/>
          </p:cNvSpPr>
          <p:nvPr/>
        </p:nvSpPr>
        <p:spPr bwMode="auto">
          <a:xfrm>
            <a:off x="670645" y="330703"/>
            <a:ext cx="9582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Arial" panose="020B0604020202020204" pitchFamily="34" charset="0"/>
              </a:rPr>
              <a:t>Indicadores e dados básicos de sífilis em gestantes e sífilis </a:t>
            </a:r>
            <a:r>
              <a:rPr lang="pt-BR" altLang="pt-BR" sz="2000" b="1" dirty="0" smtClean="0">
                <a:latin typeface="Arial" panose="020B0604020202020204" pitchFamily="34" charset="0"/>
              </a:rPr>
              <a:t>congênita dos 5.570 municípios</a:t>
            </a:r>
            <a:endParaRPr lang="pt-BR" altLang="pt-BR" sz="2000" b="1" dirty="0">
              <a:latin typeface="Arial" panose="020B0604020202020204" pitchFamily="34" charset="0"/>
            </a:endParaRPr>
          </a:p>
        </p:txBody>
      </p:sp>
      <p:sp>
        <p:nvSpPr>
          <p:cNvPr id="158725" name="AutoShape 6" descr="Resultado de imagem para checklist"/>
          <p:cNvSpPr>
            <a:spLocks noChangeAspect="1" noChangeArrowheads="1"/>
          </p:cNvSpPr>
          <p:nvPr/>
        </p:nvSpPr>
        <p:spPr bwMode="auto">
          <a:xfrm>
            <a:off x="278124" y="-150494"/>
            <a:ext cx="335986" cy="3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pt-BR" altLang="pt-BR" sz="2263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" t="5627" r="2256" b="5392"/>
          <a:stretch/>
        </p:blipFill>
        <p:spPr>
          <a:xfrm>
            <a:off x="2633195" y="1521336"/>
            <a:ext cx="7760446" cy="441542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330348" y="6345707"/>
            <a:ext cx="4263539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5" dirty="0"/>
              <a:t>http://indicadoressifilis.aids.gov.br/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68280" y="3004236"/>
            <a:ext cx="2462068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Wingdings" panose="05000000000000000000" pitchFamily="2" charset="2"/>
              <a:buChar char="ü"/>
            </a:pPr>
            <a:r>
              <a:rPr lang="pt-BR" sz="2205" dirty="0"/>
              <a:t>Nacionais</a:t>
            </a:r>
          </a:p>
          <a:p>
            <a:pPr marL="314982" indent="-314982">
              <a:buFont typeface="Wingdings" panose="05000000000000000000" pitchFamily="2" charset="2"/>
              <a:buChar char="ü"/>
            </a:pPr>
            <a:r>
              <a:rPr lang="pt-BR" sz="2205" dirty="0"/>
              <a:t>Regionais</a:t>
            </a:r>
          </a:p>
          <a:p>
            <a:pPr marL="314982" indent="-314982">
              <a:buFont typeface="Wingdings" panose="05000000000000000000" pitchFamily="2" charset="2"/>
              <a:buChar char="ü"/>
            </a:pPr>
            <a:r>
              <a:rPr lang="pt-BR" sz="2205" dirty="0"/>
              <a:t>Estaduais</a:t>
            </a:r>
          </a:p>
          <a:p>
            <a:pPr marL="314982" indent="-314982">
              <a:buFont typeface="Wingdings" panose="05000000000000000000" pitchFamily="2" charset="2"/>
              <a:buChar char="ü"/>
            </a:pPr>
            <a:r>
              <a:rPr lang="pt-BR" sz="2205" dirty="0"/>
              <a:t>Municipais</a:t>
            </a:r>
          </a:p>
        </p:txBody>
      </p:sp>
    </p:spTree>
    <p:extLst>
      <p:ext uri="{BB962C8B-B14F-4D97-AF65-F5344CB8AC3E}">
        <p14:creationId xmlns:p14="http://schemas.microsoft.com/office/powerpoint/2010/main" val="3129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4880" y="1081071"/>
            <a:ext cx="8413801" cy="611489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Panorama da sífilis no Brasil e nas Unidades da Federação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/>
              <a:t>Agenda de Ações Estratégicas para Redução da Sífilis Congênita no Brasil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Ações realizadas</a:t>
            </a:r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68271" y="1516051"/>
            <a:ext cx="870122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rabalho coletivo -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articulação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Ministério da Saúde com parcerias;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Implementação - coordenada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pelo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DIAHV/SVS/MS;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Caráter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dinâmico,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passível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alterações, complementações e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atualizações;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razo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execução: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de outubro de 2016 a 21 de outubro de 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2017;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andamento das ações será acompanhado por meio reuniões e relatórios (bimestrais) das áreas do Ministério da Saúde</a:t>
            </a: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pt-B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reuniões ampliadas com as parcerias externas estão previstas para maio e setembro de 2017.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2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59390" y="450600"/>
            <a:ext cx="6956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Ações Estratégicas para Redução da Sífilis Congênita no Brasil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52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90999" y="1778055"/>
            <a:ext cx="6508790" cy="60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7" b="1" dirty="0"/>
              <a:t>Objetivo Geral da Agenda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939895" y="3033757"/>
            <a:ext cx="6810998" cy="11109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dirty="0">
              <a:solidFill>
                <a:schemeClr val="tx1"/>
              </a:solidFill>
            </a:endParaRPr>
          </a:p>
          <a:p>
            <a:pPr algn="ctr"/>
            <a:r>
              <a:rPr lang="pt-BR" sz="3600" dirty="0" smtClean="0">
                <a:solidFill>
                  <a:schemeClr val="tx1"/>
                </a:solidFill>
              </a:rPr>
              <a:t>Reduzir </a:t>
            </a:r>
            <a:r>
              <a:rPr lang="pt-BR" sz="3600" dirty="0">
                <a:solidFill>
                  <a:schemeClr val="tx1"/>
                </a:solidFill>
              </a:rPr>
              <a:t>a Sífilis Congênita no Brasil</a:t>
            </a:r>
          </a:p>
          <a:p>
            <a:pPr algn="ctr"/>
            <a:endParaRPr lang="pt-B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26948" y="687505"/>
            <a:ext cx="603253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46" b="1" dirty="0"/>
              <a:t>Objetivos Específicos da Agenda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88979153"/>
              </p:ext>
            </p:extLst>
          </p:nvPr>
        </p:nvGraphicFramePr>
        <p:xfrm>
          <a:off x="1790515" y="1519358"/>
          <a:ext cx="7772229" cy="501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3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20838" y="198783"/>
            <a:ext cx="7721945" cy="7831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600" b="1" dirty="0">
                <a:latin typeface="+mn-lt"/>
              </a:rPr>
              <a:t>Eixos de Atuação da Agenda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16320" y="6338977"/>
            <a:ext cx="5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DDAHV/SVS/MS, 2016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44922829"/>
              </p:ext>
            </p:extLst>
          </p:nvPr>
        </p:nvGraphicFramePr>
        <p:xfrm>
          <a:off x="2851083" y="604299"/>
          <a:ext cx="7840730" cy="626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/>
          <a:srcRect l="35502" t="11135" r="36660" b="23644"/>
          <a:stretch/>
        </p:blipFill>
        <p:spPr>
          <a:xfrm>
            <a:off x="302896" y="1160890"/>
            <a:ext cx="3381997" cy="499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158765" y="6611876"/>
            <a:ext cx="10114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prstClr val="black"/>
                </a:solidFill>
                <a:hlinkClick r:id="rId8"/>
              </a:rPr>
              <a:t>http://www.aids.gov.br/sites/default/files/anexos/publicacao/2016/59215/agenda_de_acoes_estrategicas_pdf_14626.pdf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0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841571" y="760651"/>
          <a:ext cx="12374956" cy="6204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/>
          <p:cNvSpPr/>
          <p:nvPr/>
        </p:nvSpPr>
        <p:spPr>
          <a:xfrm>
            <a:off x="1876642" y="318490"/>
            <a:ext cx="7170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Articulação Interna para Agenda</a:t>
            </a:r>
            <a:endParaRPr lang="pt-BR" sz="1800" dirty="0"/>
          </a:p>
        </p:txBody>
      </p:sp>
      <p:sp>
        <p:nvSpPr>
          <p:cNvPr id="2" name="Fluxograma: Conector 1"/>
          <p:cNvSpPr/>
          <p:nvPr/>
        </p:nvSpPr>
        <p:spPr>
          <a:xfrm>
            <a:off x="4463875" y="4482988"/>
            <a:ext cx="882032" cy="793019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luxograma: Conector 6"/>
          <p:cNvSpPr/>
          <p:nvPr/>
        </p:nvSpPr>
        <p:spPr>
          <a:xfrm>
            <a:off x="5461827" y="4482986"/>
            <a:ext cx="882032" cy="793019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638971" y="4694829"/>
            <a:ext cx="70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ANS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21003" y="4694829"/>
            <a:ext cx="80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</a:rPr>
              <a:t>Anvisa</a:t>
            </a:r>
            <a:endParaRPr lang="pt-B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Conteúdo 3"/>
          <p:cNvGraphicFramePr>
            <a:graphicFrameLocks/>
          </p:cNvGraphicFramePr>
          <p:nvPr>
            <p:extLst/>
          </p:nvPr>
        </p:nvGraphicFramePr>
        <p:xfrm>
          <a:off x="-602290" y="745331"/>
          <a:ext cx="12520612" cy="594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tângulo 9"/>
          <p:cNvSpPr/>
          <p:nvPr/>
        </p:nvSpPr>
        <p:spPr>
          <a:xfrm>
            <a:off x="2000003" y="375999"/>
            <a:ext cx="7170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Parcerias externas da Agenda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5124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4880" y="1081071"/>
            <a:ext cx="8413801" cy="611489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Panorama da sífilis no Brasil e nas Unidades da Federação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just">
              <a:buNone/>
            </a:pPr>
            <a:endParaRPr lang="pt-BR" sz="3086" b="1" dirty="0">
              <a:solidFill>
                <a:schemeClr val="bg1">
                  <a:lumMod val="8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Agenda de Ações Estratégicas para Redução da Sífilis Congênita no Brasil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prstClr val="black"/>
                </a:solidFill>
              </a:rPr>
              <a:t>Ações realizadas</a:t>
            </a:r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4880" y="1081071"/>
            <a:ext cx="8413801" cy="611489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/>
              <a:t>Panorama da sífilis no Brasil e nas Unidades da Federação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/>
              <a:t>Agenda de Ações Estratégicas para Redução da Sífilis Congênita no Brasil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prstClr val="black"/>
                </a:solidFill>
              </a:rPr>
              <a:t>Ações realizadas</a:t>
            </a:r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 noGrp="1"/>
          </p:cNvGraphicFramePr>
          <p:nvPr>
            <p:extLst/>
          </p:nvPr>
        </p:nvGraphicFramePr>
        <p:xfrm>
          <a:off x="662752" y="702352"/>
          <a:ext cx="9445683" cy="603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749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Capilaridade dos testes rápidos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086" dirty="0"/>
              <a:t>SISLOGLAB implantado em 2014 </a:t>
            </a:r>
            <a:r>
              <a:rPr lang="pt-BR" sz="2205" dirty="0"/>
              <a:t>(Ofício Circular nº.102/2014)</a:t>
            </a:r>
          </a:p>
          <a:p>
            <a:r>
              <a:rPr lang="pt-BR" sz="3086" dirty="0"/>
              <a:t>Necessidade de obtenção das informações sobre:</a:t>
            </a:r>
          </a:p>
          <a:p>
            <a:pPr marL="1007943" lvl="1" indent="-503972">
              <a:buFont typeface="+mj-lt"/>
              <a:buAutoNum type="arabicPeriod"/>
            </a:pPr>
            <a:r>
              <a:rPr lang="pt-BR" sz="2646" dirty="0"/>
              <a:t>Real utilização dos testes para </a:t>
            </a:r>
            <a:r>
              <a:rPr lang="pt-BR" sz="2646" b="1" dirty="0"/>
              <a:t>prestação de contas </a:t>
            </a:r>
            <a:r>
              <a:rPr lang="pt-BR" sz="2646" dirty="0"/>
              <a:t>sobre as aquisições realizadas pelo </a:t>
            </a:r>
            <a:r>
              <a:rPr lang="pt-BR" sz="2646" dirty="0" smtClean="0"/>
              <a:t>DIAHV</a:t>
            </a:r>
            <a:endParaRPr lang="pt-BR" sz="2646" dirty="0"/>
          </a:p>
          <a:p>
            <a:pPr marL="1007943" lvl="1" indent="-503972">
              <a:buFont typeface="+mj-lt"/>
              <a:buAutoNum type="arabicPeriod"/>
            </a:pPr>
            <a:r>
              <a:rPr lang="pt-BR" sz="2646" b="1" dirty="0"/>
              <a:t>Planejamento</a:t>
            </a:r>
            <a:r>
              <a:rPr lang="pt-BR" sz="2646" dirty="0"/>
              <a:t> de novas aquisições com base nos dados de utilização apontados </a:t>
            </a:r>
          </a:p>
          <a:p>
            <a:pPr marL="1007943" lvl="1" indent="-503972">
              <a:buFont typeface="+mj-lt"/>
              <a:buAutoNum type="arabicPeriod"/>
            </a:pPr>
            <a:r>
              <a:rPr lang="pt-BR" sz="2646" b="1" dirty="0"/>
              <a:t>Cobertura</a:t>
            </a:r>
            <a:r>
              <a:rPr lang="pt-BR" sz="2646" dirty="0"/>
              <a:t> dos testes pelo Brasil</a:t>
            </a:r>
          </a:p>
          <a:p>
            <a:pPr marL="1007943" lvl="1" indent="-503972">
              <a:buFont typeface="+mj-lt"/>
              <a:buAutoNum type="arabicPeriod"/>
            </a:pPr>
            <a:r>
              <a:rPr lang="pt-BR" sz="2646" dirty="0"/>
              <a:t>Testes </a:t>
            </a:r>
            <a:r>
              <a:rPr lang="pt-BR" sz="2646" b="1" dirty="0"/>
              <a:t>inválidos</a:t>
            </a:r>
            <a:r>
              <a:rPr lang="pt-BR" sz="2646" dirty="0"/>
              <a:t> para </a:t>
            </a:r>
            <a:r>
              <a:rPr lang="pt-BR" sz="2646" b="1" dirty="0"/>
              <a:t>reposição</a:t>
            </a:r>
          </a:p>
          <a:p>
            <a:pPr marL="1007943" lvl="1" indent="-503972">
              <a:buFont typeface="+mj-lt"/>
              <a:buAutoNum type="arabicPeriod"/>
            </a:pPr>
            <a:r>
              <a:rPr lang="pt-BR" sz="2646" b="1" dirty="0"/>
              <a:t>Perdas</a:t>
            </a:r>
            <a:r>
              <a:rPr lang="pt-BR" sz="2646" dirty="0"/>
              <a:t> de testes</a:t>
            </a:r>
          </a:p>
          <a:p>
            <a:pPr marL="1007943" lvl="1" indent="-503972">
              <a:buFont typeface="+mj-lt"/>
              <a:buAutoNum type="arabicPeriod"/>
            </a:pPr>
            <a:r>
              <a:rPr lang="pt-BR" sz="2646" dirty="0"/>
              <a:t>Ampliação da testagem</a:t>
            </a:r>
          </a:p>
          <a:p>
            <a:pPr marL="503972" lvl="1" indent="0">
              <a:buNone/>
            </a:pPr>
            <a:endParaRPr lang="pt-BR" sz="2646" dirty="0"/>
          </a:p>
        </p:txBody>
      </p:sp>
    </p:spTree>
    <p:extLst>
      <p:ext uri="{BB962C8B-B14F-4D97-AF65-F5344CB8AC3E}">
        <p14:creationId xmlns:p14="http://schemas.microsoft.com/office/powerpoint/2010/main" val="2289938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77306" y="287316"/>
            <a:ext cx="9071610" cy="714379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pitchFamily="-84" charset="-128"/>
                <a:cs typeface="ＭＳ Ｐゴシック" charset="-128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pt-BR" sz="3968" dirty="0">
                <a:solidFill>
                  <a:prstClr val="black"/>
                </a:solidFill>
              </a:rPr>
              <a:t>Capilaridade dos testes rápidos 2016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204942"/>
              </p:ext>
            </p:extLst>
          </p:nvPr>
        </p:nvGraphicFramePr>
        <p:xfrm>
          <a:off x="1612020" y="2112952"/>
          <a:ext cx="7402182" cy="382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ipse 6"/>
          <p:cNvSpPr/>
          <p:nvPr/>
        </p:nvSpPr>
        <p:spPr>
          <a:xfrm>
            <a:off x="8124048" y="3541711"/>
            <a:ext cx="714379" cy="4821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endParaRPr lang="pt-BR" sz="1984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846234" y="2747956"/>
            <a:ext cx="1270008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54% do total de municípios existentes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06123" y="6665840"/>
            <a:ext cx="1496628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prstClr val="black"/>
                </a:solidFill>
                <a:ea typeface="MS PGothic" pitchFamily="34" charset="-128"/>
              </a:rPr>
              <a:t>* Fonte: IBGE 2016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488389" y="2544396"/>
            <a:ext cx="238125" cy="27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157" dirty="0">
                <a:solidFill>
                  <a:prstClr val="black"/>
                </a:solidFill>
                <a:ea typeface="MS PGothic" pitchFamily="34" charset="-128"/>
              </a:rPr>
              <a:t>*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536538" y="6098538"/>
            <a:ext cx="254838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6% de aumento de municípios cadastrados em 2016</a:t>
            </a:r>
          </a:p>
        </p:txBody>
      </p:sp>
    </p:spTree>
    <p:extLst>
      <p:ext uri="{BB962C8B-B14F-4D97-AF65-F5344CB8AC3E}">
        <p14:creationId xmlns:p14="http://schemas.microsoft.com/office/powerpoint/2010/main" val="5228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77306" y="287316"/>
            <a:ext cx="9071610" cy="714379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pitchFamily="-84" charset="-128"/>
                <a:cs typeface="ＭＳ Ｐゴシック" charset="-128"/>
              </a:defRPr>
            </a:lvl1pPr>
            <a:lvl2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2pPr>
            <a:lvl3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3pPr>
            <a:lvl4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4pPr>
            <a:lvl5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pitchFamily="-84" charset="-128"/>
                <a:cs typeface="ＭＳ Ｐゴシック" charset="-128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pt-BR" sz="3968" dirty="0">
                <a:solidFill>
                  <a:prstClr val="black"/>
                </a:solidFill>
              </a:rPr>
              <a:t>Municípios vinculados por estado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900879" y="1795450"/>
          <a:ext cx="8810679" cy="3016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04001" y="5187140"/>
            <a:ext cx="420690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* MG trabalha apenas com regionais na distribuição de TR</a:t>
            </a:r>
          </a:p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** DF não possui municípios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234649" y="4256091"/>
            <a:ext cx="23812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*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23393" y="4256091"/>
            <a:ext cx="396877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srgbClr val="C00000"/>
                </a:solidFill>
                <a:ea typeface="MS PGothic" pitchFamily="34" charset="-128"/>
              </a:rPr>
              <a:t>**</a:t>
            </a:r>
          </a:p>
        </p:txBody>
      </p:sp>
      <p:sp>
        <p:nvSpPr>
          <p:cNvPr id="2" name="Retângulo 1"/>
          <p:cNvSpPr/>
          <p:nvPr/>
        </p:nvSpPr>
        <p:spPr>
          <a:xfrm>
            <a:off x="5028404" y="5137731"/>
            <a:ext cx="396877" cy="1587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endParaRPr lang="pt-BR" sz="1984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86216" y="5049845"/>
            <a:ext cx="3175019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prstClr val="black"/>
                </a:solidFill>
                <a:ea typeface="MS PGothic" pitchFamily="34" charset="-128"/>
              </a:rPr>
              <a:t>Menos de 65% dos municípios cadastrados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028404" y="5475906"/>
            <a:ext cx="396877" cy="1587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endParaRPr lang="pt-BR" sz="1984">
              <a:solidFill>
                <a:prstClr val="white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86216" y="5388019"/>
            <a:ext cx="496034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1323" dirty="0">
                <a:solidFill>
                  <a:prstClr val="black"/>
                </a:solidFill>
                <a:ea typeface="MS PGothic" pitchFamily="34" charset="-128"/>
              </a:rPr>
              <a:t>Mais de 100% dos municípios cadastrados. Provável erro de cadastro</a:t>
            </a:r>
          </a:p>
        </p:txBody>
      </p:sp>
    </p:spTree>
    <p:extLst>
      <p:ext uri="{BB962C8B-B14F-4D97-AF65-F5344CB8AC3E}">
        <p14:creationId xmlns:p14="http://schemas.microsoft.com/office/powerpoint/2010/main" val="15349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 t="11018" r="19191" b="9810"/>
          <a:stretch>
            <a:fillRect/>
          </a:stretch>
        </p:blipFill>
        <p:spPr bwMode="auto">
          <a:xfrm>
            <a:off x="682115" y="1982412"/>
            <a:ext cx="4011265" cy="2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tângulo 3"/>
          <p:cNvSpPr>
            <a:spLocks noChangeArrowheads="1"/>
          </p:cNvSpPr>
          <p:nvPr/>
        </p:nvSpPr>
        <p:spPr bwMode="auto">
          <a:xfrm>
            <a:off x="1828151" y="365263"/>
            <a:ext cx="7251777" cy="84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01906" eaLnBrk="1" hangingPunct="1"/>
            <a:r>
              <a:rPr lang="pt-BR" altLang="pt-BR" sz="2456" b="1" dirty="0">
                <a:latin typeface="+mn-lt"/>
              </a:rPr>
              <a:t>Capacitação a distância para testagem rápida de HIV, sífilis, hepatite B e C</a:t>
            </a:r>
          </a:p>
        </p:txBody>
      </p:sp>
      <p:sp>
        <p:nvSpPr>
          <p:cNvPr id="57348" name="Retângulo 6"/>
          <p:cNvSpPr>
            <a:spLocks noChangeArrowheads="1"/>
          </p:cNvSpPr>
          <p:nvPr/>
        </p:nvSpPr>
        <p:spPr bwMode="auto">
          <a:xfrm>
            <a:off x="1085689" y="5522958"/>
            <a:ext cx="2537811" cy="4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801906" eaLnBrk="1" hangingPunct="1"/>
            <a:r>
              <a:rPr lang="pt-BR" altLang="pt-BR" sz="2401" b="1" dirty="0" smtClean="0">
                <a:latin typeface="Calibri" pitchFamily="34" charset="0"/>
                <a:cs typeface="Arial" charset="0"/>
              </a:rPr>
              <a:t>telelab.aids.gov.br</a:t>
            </a:r>
            <a:endParaRPr lang="pt-BR" altLang="pt-BR" sz="2401" b="1" dirty="0">
              <a:latin typeface="Calibri" pitchFamily="34" charset="0"/>
              <a:cs typeface="Arial" charset="0"/>
            </a:endParaRPr>
          </a:p>
        </p:txBody>
      </p:sp>
      <p:sp>
        <p:nvSpPr>
          <p:cNvPr id="57349" name="CaixaDeTexto 4"/>
          <p:cNvSpPr txBox="1">
            <a:spLocks noChangeArrowheads="1"/>
          </p:cNvSpPr>
          <p:nvPr/>
        </p:nvSpPr>
        <p:spPr bwMode="auto">
          <a:xfrm>
            <a:off x="5841494" y="5915988"/>
            <a:ext cx="4262104" cy="6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ctr" eaLnBrk="1" hangingPunct="1"/>
            <a:r>
              <a:rPr lang="pt-BR" altLang="pt-BR" sz="1929" dirty="0" smtClean="0">
                <a:latin typeface="+mn-lt"/>
              </a:rPr>
              <a:t>Certificado </a:t>
            </a:r>
            <a:r>
              <a:rPr lang="pt-BR" altLang="pt-BR" sz="1929" dirty="0">
                <a:latin typeface="+mn-lt"/>
              </a:rPr>
              <a:t>pela Universidade Federal de Santa Catarina</a:t>
            </a:r>
          </a:p>
        </p:txBody>
      </p:sp>
      <p:pic>
        <p:nvPicPr>
          <p:cNvPr id="6" name="Image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73" y="4840196"/>
            <a:ext cx="1156147" cy="119301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31500" y="5003156"/>
            <a:ext cx="3311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800" dirty="0"/>
              <a:t>Programa do Ministério da Saúde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445" y="1375577"/>
            <a:ext cx="5394326" cy="4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62" y="3626463"/>
            <a:ext cx="2622568" cy="174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Retângulo 5"/>
          <p:cNvSpPr>
            <a:spLocks noChangeArrowheads="1"/>
          </p:cNvSpPr>
          <p:nvPr/>
        </p:nvSpPr>
        <p:spPr bwMode="auto">
          <a:xfrm>
            <a:off x="652607" y="405983"/>
            <a:ext cx="8741448" cy="9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2646" b="1" dirty="0"/>
              <a:t>Conselho Federal de Enfermagem aprovou realização de teste rápido por profissionais de nível médio – 29/09/2016</a:t>
            </a:r>
            <a:endParaRPr lang="pt-BR" altLang="pt-BR" sz="2646" dirty="0"/>
          </a:p>
        </p:txBody>
      </p:sp>
      <p:sp>
        <p:nvSpPr>
          <p:cNvPr id="133126" name="Retângulo 6"/>
          <p:cNvSpPr>
            <a:spLocks noChangeArrowheads="1"/>
          </p:cNvSpPr>
          <p:nvPr/>
        </p:nvSpPr>
        <p:spPr bwMode="auto">
          <a:xfrm>
            <a:off x="3820249" y="1879177"/>
            <a:ext cx="2693839" cy="24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/>
            <a:endParaRPr lang="pt-BR" altLang="pt-BR" sz="2205" dirty="0"/>
          </a:p>
          <a:p>
            <a:pPr marL="0" indent="0" algn="just"/>
            <a:r>
              <a:rPr lang="pt-BR" altLang="pt-BR" sz="2205" dirty="0"/>
              <a:t>Os testes rápidos de triagem poderão ser feitos também por técnicos e auxiliares, sob supervisão de enfermeiro.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61" y="1879177"/>
            <a:ext cx="2622568" cy="17472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3714" t="6190" r="37238" b="3671"/>
          <a:stretch/>
        </p:blipFill>
        <p:spPr>
          <a:xfrm>
            <a:off x="176058" y="1583426"/>
            <a:ext cx="3253000" cy="4693382"/>
          </a:xfrm>
          <a:prstGeom prst="rect">
            <a:avLst/>
          </a:prstGeom>
        </p:spPr>
      </p:pic>
      <p:sp>
        <p:nvSpPr>
          <p:cNvPr id="8" name="Seta para a direita 7"/>
          <p:cNvSpPr/>
          <p:nvPr/>
        </p:nvSpPr>
        <p:spPr>
          <a:xfrm>
            <a:off x="2023513" y="2571253"/>
            <a:ext cx="1796736" cy="1395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1"/>
          </a:p>
        </p:txBody>
      </p:sp>
    </p:spTree>
    <p:extLst>
      <p:ext uri="{BB962C8B-B14F-4D97-AF65-F5344CB8AC3E}">
        <p14:creationId xmlns:p14="http://schemas.microsoft.com/office/powerpoint/2010/main" val="26635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565401"/>
              </p:ext>
            </p:extLst>
          </p:nvPr>
        </p:nvGraphicFramePr>
        <p:xfrm>
          <a:off x="662752" y="1636699"/>
          <a:ext cx="10160062" cy="611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766261"/>
              </p:ext>
            </p:extLst>
          </p:nvPr>
        </p:nvGraphicFramePr>
        <p:xfrm>
          <a:off x="457073" y="1344223"/>
          <a:ext cx="9806312" cy="518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5"/>
          <p:cNvSpPr txBox="1">
            <a:spLocks/>
          </p:cNvSpPr>
          <p:nvPr/>
        </p:nvSpPr>
        <p:spPr>
          <a:xfrm>
            <a:off x="854928" y="793496"/>
            <a:ext cx="9143837" cy="73059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r>
              <a:rPr lang="pt-BR" sz="1984" b="1" kern="0" dirty="0">
                <a:solidFill>
                  <a:schemeClr val="tx1"/>
                </a:solidFill>
                <a:latin typeface="+mn-lt"/>
              </a:rPr>
              <a:t>Programa de Melhoria do Acesso e da Qualidade na Atenção Básica (PMAQ-AB)</a:t>
            </a:r>
            <a:br>
              <a:rPr lang="pt-BR" sz="1984" b="1" kern="0" dirty="0">
                <a:solidFill>
                  <a:schemeClr val="tx1"/>
                </a:solidFill>
                <a:latin typeface="+mn-lt"/>
              </a:rPr>
            </a:br>
            <a:endParaRPr lang="pt-BR" sz="1984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586282" y="6632122"/>
            <a:ext cx="2571538" cy="2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102" dirty="0">
                <a:cs typeface="Arial" charset="0"/>
              </a:rPr>
              <a:t>Fonte: Avaliação externa  PMAQ  2 º Ciclo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07987"/>
            <a:ext cx="8385789" cy="752468"/>
          </a:xfrm>
          <a:prstGeom prst="rect">
            <a:avLst/>
          </a:prstGeom>
          <a:noFill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pt-BR" sz="2646" b="1" dirty="0">
                <a:solidFill>
                  <a:schemeClr val="tx1"/>
                </a:solidFill>
                <a:latin typeface="+mn-lt"/>
              </a:rPr>
              <a:t>Uso da penicilina na </a:t>
            </a:r>
            <a:r>
              <a:rPr lang="pt-BR" sz="2646" b="1" dirty="0" smtClean="0">
                <a:solidFill>
                  <a:schemeClr val="tx1"/>
                </a:solidFill>
                <a:latin typeface="+mn-lt"/>
              </a:rPr>
              <a:t>Atenção </a:t>
            </a:r>
            <a:r>
              <a:rPr lang="pt-BR" sz="2646" b="1" dirty="0">
                <a:solidFill>
                  <a:schemeClr val="tx1"/>
                </a:solidFill>
                <a:latin typeface="+mn-lt"/>
              </a:rPr>
              <a:t>B</a:t>
            </a:r>
            <a:r>
              <a:rPr lang="pt-BR" sz="2646" b="1" dirty="0" smtClean="0">
                <a:solidFill>
                  <a:schemeClr val="tx1"/>
                </a:solidFill>
                <a:latin typeface="+mn-lt"/>
              </a:rPr>
              <a:t>ásica</a:t>
            </a:r>
            <a:r>
              <a:rPr lang="en-US" sz="2646" b="1" kern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646" b="1" kern="0" dirty="0">
                <a:solidFill>
                  <a:schemeClr val="tx1"/>
                </a:solidFill>
                <a:latin typeface="+mn-lt"/>
              </a:rPr>
            </a:br>
            <a:endParaRPr lang="en-US" sz="2646" b="1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63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5705" r="57221" b="24892"/>
          <a:stretch/>
        </p:blipFill>
        <p:spPr>
          <a:xfrm>
            <a:off x="165325" y="1525692"/>
            <a:ext cx="308351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0" t="7976" r="32284" b="4732"/>
          <a:stretch/>
        </p:blipFill>
        <p:spPr bwMode="auto">
          <a:xfrm>
            <a:off x="3823903" y="1525692"/>
            <a:ext cx="2747263" cy="4376974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11477" r="32687" b="17311"/>
          <a:stretch/>
        </p:blipFill>
        <p:spPr bwMode="auto">
          <a:xfrm>
            <a:off x="7146235" y="1508905"/>
            <a:ext cx="2874184" cy="4360187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5325" y="356645"/>
            <a:ext cx="8385789" cy="752468"/>
          </a:xfrm>
          <a:prstGeom prst="rect">
            <a:avLst/>
          </a:prstGeom>
          <a:noFill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pt-BR" sz="2646" b="1" dirty="0">
                <a:solidFill>
                  <a:schemeClr val="tx1"/>
                </a:solidFill>
                <a:latin typeface="+mn-lt"/>
              </a:rPr>
              <a:t>Uso da penicilina na </a:t>
            </a:r>
            <a:r>
              <a:rPr lang="pt-BR" sz="2646" b="1" dirty="0" smtClean="0">
                <a:solidFill>
                  <a:schemeClr val="tx1"/>
                </a:solidFill>
                <a:latin typeface="+mn-lt"/>
              </a:rPr>
              <a:t>Atenção </a:t>
            </a:r>
            <a:r>
              <a:rPr lang="pt-BR" sz="2646" b="1" dirty="0">
                <a:solidFill>
                  <a:schemeClr val="tx1"/>
                </a:solidFill>
                <a:latin typeface="+mn-lt"/>
              </a:rPr>
              <a:t>B</a:t>
            </a:r>
            <a:r>
              <a:rPr lang="pt-BR" sz="2646" b="1" dirty="0" smtClean="0">
                <a:solidFill>
                  <a:schemeClr val="tx1"/>
                </a:solidFill>
                <a:latin typeface="+mn-lt"/>
              </a:rPr>
              <a:t>ásica</a:t>
            </a:r>
            <a:r>
              <a:rPr lang="en-US" sz="2646" b="1" kern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646" b="1" kern="0" dirty="0">
                <a:solidFill>
                  <a:schemeClr val="tx1"/>
                </a:solidFill>
                <a:latin typeface="+mn-lt"/>
              </a:rPr>
            </a:br>
            <a:endParaRPr lang="en-US" sz="2646" b="1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73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177623" y="1622735"/>
            <a:ext cx="3299066" cy="4398686"/>
            <a:chOff x="5336205" y="798932"/>
            <a:chExt cx="3427722" cy="5160830"/>
          </a:xfrm>
        </p:grpSpPr>
        <p:pic>
          <p:nvPicPr>
            <p:cNvPr id="7170" name="Picture 2" descr="http://www.aids.gov.br/sites/default/files/imagecache/conteudo_capa2/imagem_de_capa/noticia/2015/57633/dsc_534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205" y="798932"/>
              <a:ext cx="3427722" cy="2067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0178" name="Picture 2" descr="C:\Users\lidiane.freitas\AppData\Local\Microsoft\Windows\Temporary Internet Files\Content.Outlook\7Z12TZ0J\11017666_916855945041653_2407836803041416696_n (3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205" y="2874832"/>
              <a:ext cx="3415086" cy="30849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t="10933" r="40614" b="4443"/>
          <a:stretch/>
        </p:blipFill>
        <p:spPr bwMode="auto">
          <a:xfrm>
            <a:off x="315663" y="1798870"/>
            <a:ext cx="3620465" cy="4450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65202" y="629227"/>
            <a:ext cx="7762315" cy="732923"/>
          </a:xfrm>
          <a:prstGeom prst="rect">
            <a:avLst/>
          </a:prstGeom>
          <a:noFill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Arial" pitchFamily="-110" charset="0"/>
                <a:cs typeface="Arial" pitchFamily="-110" charset="0"/>
              </a:defRPr>
            </a:lvl9pPr>
          </a:lstStyle>
          <a:p>
            <a:pPr algn="l" eaLnBrk="1" hangingPunct="1">
              <a:defRPr/>
            </a:pPr>
            <a:r>
              <a:rPr lang="pt-BR" sz="2400" b="1" dirty="0">
                <a:solidFill>
                  <a:schemeClr val="tx1"/>
                </a:solidFill>
                <a:latin typeface="+mn-lt"/>
              </a:rPr>
              <a:t>Uso da penicilina na atenção básica– Parceria com o </a:t>
            </a:r>
            <a:r>
              <a:rPr lang="pt-BR" sz="2400" b="1" dirty="0" err="1">
                <a:solidFill>
                  <a:schemeClr val="tx1"/>
                </a:solidFill>
                <a:latin typeface="+mn-lt"/>
              </a:rPr>
              <a:t>Cofen</a:t>
            </a:r>
            <a:r>
              <a:rPr lang="en-US" sz="2400" b="1" kern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1" kern="0" dirty="0">
                <a:solidFill>
                  <a:schemeClr val="tx1"/>
                </a:solidFill>
                <a:latin typeface="+mn-lt"/>
              </a:rPr>
            </a:br>
            <a:endParaRPr lang="en-US" sz="2400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15098" y="1622735"/>
            <a:ext cx="2862525" cy="230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1" dirty="0"/>
              <a:t>Revoga o Parecer </a:t>
            </a:r>
            <a:r>
              <a:rPr lang="pt-BR" sz="2401" dirty="0" err="1"/>
              <a:t>Cofen</a:t>
            </a:r>
            <a:r>
              <a:rPr lang="pt-BR" sz="2401" dirty="0"/>
              <a:t>/2014 e amplia a administração de penicilina na Atenção Básica pela equipe de enfermagem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2878667" y="2658533"/>
            <a:ext cx="1562067" cy="1187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1"/>
          </a:p>
        </p:txBody>
      </p:sp>
    </p:spTree>
    <p:extLst>
      <p:ext uri="{BB962C8B-B14F-4D97-AF65-F5344CB8AC3E}">
        <p14:creationId xmlns:p14="http://schemas.microsoft.com/office/powerpoint/2010/main" val="34488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500932" y="1706253"/>
            <a:ext cx="4905955" cy="39068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pt-BR" sz="1754" dirty="0"/>
          </a:p>
          <a:p>
            <a:pPr algn="just"/>
            <a:endParaRPr lang="pt-BR" sz="1754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Deputados Federais;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 Departamento de DST, Aids e Hepatites Virais/SVS/MS;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 Vice-Presidência de Inovação da </a:t>
            </a:r>
            <a:r>
              <a:rPr lang="pt-BR" sz="1754" dirty="0" err="1"/>
              <a:t>Eurofarma</a:t>
            </a:r>
            <a:r>
              <a:rPr lang="pt-BR" sz="1754" dirty="0"/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 Departamento de Assistência Farmacêutica/SCTIE/MS;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 Sociedade Brasileira de Infectologia;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 Conselho Federal de Enfermagem;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754" dirty="0"/>
              <a:t>Conselho Federal de Farmácia.</a:t>
            </a:r>
          </a:p>
        </p:txBody>
      </p:sp>
      <p:pic>
        <p:nvPicPr>
          <p:cNvPr id="62466" name="Picture 2" descr="C:\Users\lidiane.freitas\AppData\Local\Microsoft\Windows\Temporary Internet Files\Content.Outlook\7Z12TZ0J\12049445_989956717731575_921071056096459774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93" y="1695965"/>
            <a:ext cx="3391962" cy="452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30967" y="652605"/>
            <a:ext cx="7767160" cy="63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1906" eaLnBrk="0" hangingPunct="0"/>
            <a:r>
              <a:rPr lang="pt-BR" sz="1754" b="1" dirty="0">
                <a:solidFill>
                  <a:srgbClr val="000000"/>
                </a:solidFill>
                <a:latin typeface="Arial" charset="0"/>
              </a:rPr>
              <a:t>Audiência Pública sobre o desabastecimento de penicilina em setembro/2015 na Câmara do Deputados</a:t>
            </a:r>
          </a:p>
        </p:txBody>
      </p:sp>
    </p:spTree>
    <p:extLst>
      <p:ext uri="{BB962C8B-B14F-4D97-AF65-F5344CB8AC3E}">
        <p14:creationId xmlns:p14="http://schemas.microsoft.com/office/powerpoint/2010/main" val="694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4880" y="1081071"/>
            <a:ext cx="8413801" cy="611489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/>
              <a:t>Panorama da sífilis no Brasil e nas Unidades da Federação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>
              <a:solidFill>
                <a:schemeClr val="bg1">
                  <a:lumMod val="8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Agenda de Ações Estratégicas para Redução da Sífilis Congênita no Brasil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1">
                  <a:lumMod val="85000"/>
                </a:schemeClr>
              </a:solidFill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pt-BR" sz="3086" b="1" dirty="0">
                <a:solidFill>
                  <a:schemeClr val="bg1">
                    <a:lumMod val="85000"/>
                  </a:schemeClr>
                </a:solidFill>
              </a:rPr>
              <a:t>Ações realizadas</a:t>
            </a:r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marL="0" indent="0" algn="just">
              <a:buNone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/>
          </a:p>
          <a:p>
            <a:pPr algn="just">
              <a:buFont typeface="Wingdings" panose="05000000000000000000" pitchFamily="2" charset="2"/>
              <a:buChar char="q"/>
            </a:pPr>
            <a:endParaRPr 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altLang="pt-BR" sz="3086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xxxxxxxx</a:t>
            </a:r>
            <a:endParaRPr lang="pt-BR" altLang="pt-BR" sz="3086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925084" y="1648606"/>
            <a:ext cx="4404549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1" b="1" dirty="0">
                <a:solidFill>
                  <a:srgbClr val="FFFFFF"/>
                </a:solidFill>
              </a:rPr>
              <a:t>Desabastecimento de penicilina benzatina (I)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56074" y="788597"/>
            <a:ext cx="8838967" cy="49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631" b="1" dirty="0">
                <a:solidFill>
                  <a:srgbClr val="000000"/>
                </a:solidFill>
              </a:rPr>
              <a:t>Compra emergencial de penicilina </a:t>
            </a:r>
            <a:r>
              <a:rPr lang="pt-BR" sz="2631" b="1" dirty="0" err="1" smtClean="0">
                <a:solidFill>
                  <a:srgbClr val="000000"/>
                </a:solidFill>
              </a:rPr>
              <a:t>benzatina</a:t>
            </a:r>
            <a:r>
              <a:rPr lang="pt-BR" sz="2631" b="1" dirty="0" smtClean="0">
                <a:solidFill>
                  <a:srgbClr val="000000"/>
                </a:solidFill>
              </a:rPr>
              <a:t> e cristalina</a:t>
            </a:r>
            <a:endParaRPr lang="pt-BR" sz="2631" b="1" dirty="0">
              <a:solidFill>
                <a:srgbClr val="0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85135" y="2996668"/>
            <a:ext cx="6766220" cy="79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141" tIns="30071" rIns="60141" bIns="30071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401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endParaRPr lang="pt-BR" altLang="pt-BR" sz="240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421837" indent="-187947" algn="just">
              <a:buFont typeface="Arial" panose="020B0604020202020204" pitchFamily="34" charset="0"/>
              <a:buChar char="•"/>
            </a:pPr>
            <a:endParaRPr lang="pt-BR" altLang="pt-BR" sz="240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02148" y="1877064"/>
            <a:ext cx="5359181" cy="42931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105" b="1" dirty="0" smtClean="0"/>
              <a:t>2015/2016</a:t>
            </a:r>
            <a:r>
              <a:rPr lang="es-ES_tradnl" sz="2105" b="1" dirty="0"/>
              <a:t>	</a:t>
            </a:r>
          </a:p>
          <a:p>
            <a:pPr marL="0" indent="0">
              <a:buNone/>
            </a:pPr>
            <a:endParaRPr lang="es-ES_tradnl" sz="2105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ES_tradnl" sz="2105" b="1" dirty="0" smtClean="0"/>
              <a:t>2.700.000 frascos-</a:t>
            </a:r>
            <a:r>
              <a:rPr lang="es-ES_tradnl" sz="2105" b="1" dirty="0" err="1" smtClean="0"/>
              <a:t>ampola</a:t>
            </a:r>
            <a:r>
              <a:rPr lang="es-ES_tradnl" sz="2105" b="1" dirty="0" smtClean="0"/>
              <a:t> (FA) </a:t>
            </a:r>
            <a:r>
              <a:rPr lang="es-ES_tradnl" sz="2105" b="1" dirty="0"/>
              <a:t>de penicilina </a:t>
            </a:r>
            <a:r>
              <a:rPr lang="es-ES_tradnl" sz="2105" b="1" dirty="0" err="1"/>
              <a:t>benzatina</a:t>
            </a:r>
            <a:r>
              <a:rPr lang="es-ES_tradnl" sz="2105" b="1" dirty="0"/>
              <a:t> </a:t>
            </a:r>
            <a:r>
              <a:rPr lang="es-ES_tradnl" sz="2105" dirty="0"/>
              <a:t>1.200.000 </a:t>
            </a:r>
            <a:r>
              <a:rPr lang="es-ES_tradnl" sz="2105" dirty="0" smtClean="0"/>
              <a:t>UI, </a:t>
            </a:r>
            <a:r>
              <a:rPr lang="es-ES_tradnl" sz="2105" dirty="0" err="1" smtClean="0"/>
              <a:t>sendo</a:t>
            </a:r>
            <a:r>
              <a:rPr lang="es-ES_tradnl" sz="2105" dirty="0" smtClean="0"/>
              <a:t> </a:t>
            </a:r>
            <a:r>
              <a:rPr lang="es-ES_tradnl" sz="2105" dirty="0" err="1" smtClean="0"/>
              <a:t>distribuído</a:t>
            </a:r>
            <a:r>
              <a:rPr lang="es-ES_tradnl" sz="2105" dirty="0" smtClean="0"/>
              <a:t> a todos os estados (3 parcelas), </a:t>
            </a:r>
            <a:r>
              <a:rPr lang="es-ES_tradnl" sz="2105" dirty="0" err="1" smtClean="0"/>
              <a:t>com</a:t>
            </a:r>
            <a:r>
              <a:rPr lang="es-ES_tradnl" sz="2105" dirty="0" smtClean="0"/>
              <a:t> </a:t>
            </a:r>
            <a:r>
              <a:rPr lang="es-ES_tradnl" sz="2105" dirty="0" err="1" smtClean="0"/>
              <a:t>priorização</a:t>
            </a:r>
            <a:r>
              <a:rPr lang="es-ES_tradnl" sz="2105" dirty="0" smtClean="0"/>
              <a:t> </a:t>
            </a:r>
            <a:r>
              <a:rPr lang="es-ES_tradnl" sz="2105" dirty="0"/>
              <a:t>de gestantes e </a:t>
            </a:r>
            <a:r>
              <a:rPr lang="es-ES_tradnl" sz="2105" dirty="0" err="1"/>
              <a:t>parcerias</a:t>
            </a:r>
            <a:r>
              <a:rPr lang="es-ES_tradnl" sz="2105" dirty="0"/>
              <a:t> </a:t>
            </a:r>
            <a:r>
              <a:rPr lang="es-ES_tradnl" sz="2105" dirty="0" err="1" smtClean="0"/>
              <a:t>sexuais</a:t>
            </a:r>
            <a:r>
              <a:rPr lang="es-ES_tradnl" sz="2105" dirty="0" smtClean="0"/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_tradnl" sz="2105" dirty="0"/>
          </a:p>
          <a:p>
            <a:pPr marL="0" indent="0" algn="just">
              <a:buNone/>
            </a:pPr>
            <a:r>
              <a:rPr lang="es-ES_tradnl" sz="2105" b="1" dirty="0"/>
              <a:t>2017</a:t>
            </a:r>
            <a:endParaRPr lang="es-ES_tradnl" sz="2105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ES_tradnl" sz="2105" b="1" dirty="0" smtClean="0"/>
              <a:t>Penicilina Cristalina- </a:t>
            </a:r>
            <a:r>
              <a:rPr lang="es-ES_tradnl" sz="2105" dirty="0" smtClean="0"/>
              <a:t>230.000 FA </a:t>
            </a:r>
            <a:r>
              <a:rPr lang="es-ES_tradnl" sz="2105" dirty="0" err="1" smtClean="0"/>
              <a:t>em</a:t>
            </a:r>
            <a:r>
              <a:rPr lang="es-ES_tradnl" sz="2105" dirty="0" smtClean="0"/>
              <a:t> </a:t>
            </a:r>
            <a:r>
              <a:rPr lang="es-ES_tradnl" sz="2105" dirty="0" err="1" smtClean="0"/>
              <a:t>processo</a:t>
            </a:r>
            <a:r>
              <a:rPr lang="es-ES_tradnl" sz="2105" dirty="0" smtClean="0"/>
              <a:t> de compra </a:t>
            </a:r>
            <a:r>
              <a:rPr lang="es-ES_tradnl" sz="2105" dirty="0" err="1" smtClean="0"/>
              <a:t>emergencial</a:t>
            </a:r>
            <a:r>
              <a:rPr lang="es-ES_tradnl" sz="2105" dirty="0" smtClean="0"/>
              <a:t> e </a:t>
            </a:r>
            <a:r>
              <a:rPr lang="es-ES_tradnl" sz="2105" dirty="0" err="1" smtClean="0"/>
              <a:t>previsão</a:t>
            </a:r>
            <a:r>
              <a:rPr lang="es-ES_tradnl" sz="2105" dirty="0" smtClean="0"/>
              <a:t> de </a:t>
            </a:r>
            <a:r>
              <a:rPr lang="es-ES_tradnl" sz="2105" dirty="0" err="1" smtClean="0"/>
              <a:t>distribuição</a:t>
            </a:r>
            <a:r>
              <a:rPr lang="es-ES_tradnl" sz="2105" dirty="0" smtClean="0"/>
              <a:t> para os estados </a:t>
            </a:r>
            <a:r>
              <a:rPr lang="es-ES_tradnl" sz="2105" dirty="0" err="1" smtClean="0"/>
              <a:t>em</a:t>
            </a:r>
            <a:r>
              <a:rPr lang="es-ES_tradnl" sz="2105" dirty="0" smtClean="0"/>
              <a:t> </a:t>
            </a:r>
            <a:r>
              <a:rPr lang="es-ES_tradnl" sz="2105" dirty="0" err="1" smtClean="0"/>
              <a:t>março</a:t>
            </a:r>
            <a:r>
              <a:rPr lang="es-ES_tradnl" sz="2105" dirty="0" smtClean="0"/>
              <a:t>/2017. </a:t>
            </a:r>
            <a:endParaRPr lang="es-ES_tradnl" sz="2105" dirty="0"/>
          </a:p>
        </p:txBody>
      </p:sp>
      <p:pic>
        <p:nvPicPr>
          <p:cNvPr id="6" name="Picture 2" descr="https://encrypted-tbn3.gstatic.com/images?q=tbn:ANd9GcTSfXED5DE_Nqcqg0U8pEkUanyl2sBEF71sRWXPriKllhI3lqy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0465" y="2729837"/>
            <a:ext cx="3454576" cy="258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 idx="4294967295"/>
          </p:nvPr>
        </p:nvSpPr>
        <p:spPr>
          <a:xfrm>
            <a:off x="-607256" y="284240"/>
            <a:ext cx="11490197" cy="843464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sz="2425" b="1" dirty="0">
                <a:latin typeface="+mn-lt"/>
                <a:ea typeface="Arial" pitchFamily="-110" charset="0"/>
                <a:cs typeface="Arial" pitchFamily="-110" charset="0"/>
              </a:rPr>
              <a:t>Ampliação dos Comitês de Investigação de </a:t>
            </a:r>
            <a:br>
              <a:rPr lang="pt-BR" sz="2425" b="1" dirty="0">
                <a:latin typeface="+mn-lt"/>
                <a:ea typeface="Arial" pitchFamily="-110" charset="0"/>
                <a:cs typeface="Arial" pitchFamily="-110" charset="0"/>
              </a:rPr>
            </a:br>
            <a:r>
              <a:rPr lang="pt-BR" sz="2425" b="1" dirty="0">
                <a:latin typeface="+mn-lt"/>
                <a:ea typeface="Arial" pitchFamily="-110" charset="0"/>
                <a:cs typeface="Arial" pitchFamily="-110" charset="0"/>
              </a:rPr>
              <a:t>Transmissão Vertical de HIV/Sífilis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040573" y="2821963"/>
            <a:ext cx="6791250" cy="22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cs typeface="Arial" panose="020B0604020202020204" pitchFamily="34" charset="0"/>
              </a:rPr>
              <a:t>Atuação técnica, sigilosa, não punitiva, com função educativa;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endParaRPr lang="pt-BR" altLang="pt-BR" sz="2000" dirty="0" smtClean="0"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pt-BR" altLang="pt-BR" sz="2000" dirty="0">
                <a:cs typeface="Arial" panose="020B0604020202020204" pitchFamily="34" charset="0"/>
              </a:rPr>
              <a:t>Composição (Vigilância, Assistência, Conselhos, Sociedades, Ministério Público, Academia, Movimentos Sociais e </a:t>
            </a:r>
            <a:r>
              <a:rPr lang="pt-BR" altLang="pt-BR" sz="2000" dirty="0" smtClean="0">
                <a:cs typeface="Arial" panose="020B0604020202020204" pitchFamily="34" charset="0"/>
              </a:rPr>
              <a:t>Convidados “</a:t>
            </a:r>
            <a:r>
              <a:rPr lang="pt-BR" altLang="pt-BR" sz="2000" dirty="0">
                <a:cs typeface="Arial" panose="020B0604020202020204" pitchFamily="34" charset="0"/>
              </a:rPr>
              <a:t>ad hoc</a:t>
            </a:r>
            <a:r>
              <a:rPr lang="pt-BR" altLang="pt-BR" sz="2000" dirty="0" smtClean="0">
                <a:cs typeface="Arial" panose="020B0604020202020204" pitchFamily="34" charset="0"/>
              </a:rPr>
              <a:t>”);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endParaRPr lang="pt-BR" altLang="pt-BR" sz="2000" dirty="0" smtClean="0"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cs typeface="Arial" panose="020B0604020202020204" pitchFamily="34" charset="0"/>
              </a:rPr>
              <a:t>Critérios de seleção dos casos a serem investigados: aborto, natimorto e óbito por sífilis, casos de sífilis congênita em </a:t>
            </a:r>
            <a:r>
              <a:rPr lang="pt-BR" altLang="pt-BR" sz="2000" u="sng" dirty="0" smtClean="0">
                <a:cs typeface="Arial" panose="020B0604020202020204" pitchFamily="34" charset="0"/>
              </a:rPr>
              <a:t>&lt;</a:t>
            </a:r>
            <a:r>
              <a:rPr lang="pt-BR" altLang="pt-BR" sz="2000" dirty="0" smtClean="0">
                <a:cs typeface="Arial" panose="020B0604020202020204" pitchFamily="34" charset="0"/>
              </a:rPr>
              <a:t> 2 anos de idade.</a:t>
            </a:r>
            <a:endParaRPr lang="pt-BR" altLang="pt-BR" sz="20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endParaRPr lang="pt-BR" altLang="pt-BR" sz="2000" dirty="0">
              <a:cs typeface="Arial" panose="020B0604020202020204" pitchFamily="34" charset="0"/>
            </a:endParaRPr>
          </a:p>
        </p:txBody>
      </p:sp>
      <p:sp>
        <p:nvSpPr>
          <p:cNvPr id="156676" name="Retângulo 8"/>
          <p:cNvSpPr>
            <a:spLocks noChangeArrowheads="1"/>
          </p:cNvSpPr>
          <p:nvPr/>
        </p:nvSpPr>
        <p:spPr bwMode="auto">
          <a:xfrm>
            <a:off x="1150040" y="6495059"/>
            <a:ext cx="9477593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543" dirty="0">
                <a:latin typeface="Arial" panose="020B0604020202020204" pitchFamily="34" charset="0"/>
              </a:rPr>
              <a:t>http://www.aids.gov.br/sites/default/files/anexos/publicacao/2014/56592/tv_2_pdf_18693.pdf</a:t>
            </a:r>
          </a:p>
        </p:txBody>
      </p:sp>
      <p:sp>
        <p:nvSpPr>
          <p:cNvPr id="156677" name="CaixaDeTexto 2"/>
          <p:cNvSpPr txBox="1">
            <a:spLocks noChangeArrowheads="1"/>
          </p:cNvSpPr>
          <p:nvPr/>
        </p:nvSpPr>
        <p:spPr bwMode="auto">
          <a:xfrm>
            <a:off x="1150040" y="1167006"/>
            <a:ext cx="8366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 eaLnBrk="1" hangingPunct="1"/>
            <a:endParaRPr lang="pt-BR" altLang="pt-BR" sz="2000" dirty="0"/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pt-BR" altLang="pt-BR" sz="2000" b="1" dirty="0" smtClean="0"/>
              <a:t>2016/2017 - </a:t>
            </a:r>
            <a:r>
              <a:rPr lang="pt-BR" altLang="pt-BR" sz="2000" dirty="0" smtClean="0"/>
              <a:t>Videoconferências </a:t>
            </a:r>
            <a:r>
              <a:rPr lang="pt-BR" altLang="pt-BR" sz="2000" dirty="0"/>
              <a:t>com estados e municípios para apoio à criação e implementação dos comitês.</a:t>
            </a:r>
          </a:p>
        </p:txBody>
      </p:sp>
      <p:pic>
        <p:nvPicPr>
          <p:cNvPr id="1566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5417">
            <a:off x="656204" y="2860969"/>
            <a:ext cx="2095429" cy="295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67" y="226634"/>
            <a:ext cx="9622631" cy="1002357"/>
          </a:xfrm>
        </p:spPr>
        <p:txBody>
          <a:bodyPr/>
          <a:lstStyle/>
          <a:p>
            <a:r>
              <a:rPr lang="pt-BR" sz="2806" b="1" dirty="0" smtClean="0"/>
              <a:t>Publicações</a:t>
            </a:r>
            <a:endParaRPr lang="pt-BR" sz="2806" b="1" dirty="0"/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17" y="1387472"/>
            <a:ext cx="1634575" cy="2393097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8095" r="14426" b="4444"/>
          <a:stretch/>
        </p:blipFill>
        <p:spPr bwMode="auto">
          <a:xfrm>
            <a:off x="431938" y="4403789"/>
            <a:ext cx="2804593" cy="198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29137" t="9826" r="29933" b="3665"/>
          <a:stretch/>
        </p:blipFill>
        <p:spPr>
          <a:xfrm>
            <a:off x="1123292" y="1381890"/>
            <a:ext cx="1651386" cy="24042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/>
          <a:srcRect l="34275" t="10465" r="35571" b="20613"/>
          <a:stretch/>
        </p:blipFill>
        <p:spPr>
          <a:xfrm>
            <a:off x="8030341" y="1376309"/>
            <a:ext cx="1860398" cy="24721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/>
          <a:srcRect l="20008" t="38978" r="65710" b="28228"/>
          <a:stretch/>
        </p:blipFill>
        <p:spPr>
          <a:xfrm>
            <a:off x="5685861" y="1353539"/>
            <a:ext cx="1806869" cy="24609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870">
            <a:off x="7619650" y="4315904"/>
            <a:ext cx="1334679" cy="174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3" t="22881" r="36064" b="5015"/>
          <a:stretch/>
        </p:blipFill>
        <p:spPr bwMode="auto">
          <a:xfrm rot="20742461">
            <a:off x="6772881" y="4896231"/>
            <a:ext cx="845205" cy="11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9" t="19160" r="39792" b="26286"/>
          <a:stretch/>
        </p:blipFill>
        <p:spPr bwMode="auto">
          <a:xfrm rot="19479037">
            <a:off x="9117944" y="4538623"/>
            <a:ext cx="866604" cy="124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09" y="3883645"/>
            <a:ext cx="2979917" cy="156245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05" y="5420166"/>
            <a:ext cx="1956851" cy="142373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409486" y="6391552"/>
            <a:ext cx="53435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pt-BR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3"/>
              </a:rPr>
              <a:t>http://portalarquivos.saude.gov.br/campanhas/sifilis</a:t>
            </a:r>
            <a:r>
              <a:rPr lang="pt-BR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3"/>
              </a:rPr>
              <a:t>/</a:t>
            </a:r>
            <a:endParaRPr lang="pt-BR" sz="1400" u="sng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sz="14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www.aids.gov.br/publicacoes</a:t>
            </a:r>
            <a:r>
              <a:rPr lang="pt-BR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pt-BR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38966" y="1441587"/>
            <a:ext cx="3889399" cy="11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63" b="1" dirty="0">
                <a:latin typeface="+mj-lt"/>
              </a:rPr>
              <a:t>PLC nº 146/2015 - Institui o Dia nacional de Combate à Sífilis e à Sífilis Congênita</a:t>
            </a:r>
          </a:p>
        </p:txBody>
      </p:sp>
      <p:sp>
        <p:nvSpPr>
          <p:cNvPr id="2" name="Retângulo 1"/>
          <p:cNvSpPr/>
          <p:nvPr/>
        </p:nvSpPr>
        <p:spPr>
          <a:xfrm>
            <a:off x="4969153" y="3826501"/>
            <a:ext cx="5039783" cy="252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263" dirty="0">
                <a:solidFill>
                  <a:srgbClr val="000000"/>
                </a:solidFill>
                <a:ea typeface="Calibri" panose="020F0502020204030204" pitchFamily="34" charset="0"/>
              </a:rPr>
              <a:t>O Senado Federal colocou em </a:t>
            </a:r>
            <a:r>
              <a:rPr lang="pt-BR" sz="2263" b="1" dirty="0">
                <a:solidFill>
                  <a:srgbClr val="000000"/>
                </a:solidFill>
                <a:ea typeface="Calibri" panose="020F0502020204030204" pitchFamily="34" charset="0"/>
              </a:rPr>
              <a:t>consulta pública</a:t>
            </a:r>
            <a:r>
              <a:rPr lang="pt-BR" sz="2263" dirty="0">
                <a:solidFill>
                  <a:srgbClr val="000000"/>
                </a:solidFill>
                <a:ea typeface="Calibri" panose="020F0502020204030204" pitchFamily="34" charset="0"/>
              </a:rPr>
              <a:t> no portal e-Cidadania.</a:t>
            </a:r>
          </a:p>
          <a:p>
            <a:pPr algn="ctr"/>
            <a:r>
              <a:rPr lang="pt-BR" sz="2263" dirty="0">
                <a:ea typeface="Calibri" panose="020F0502020204030204" pitchFamily="34" charset="0"/>
              </a:rPr>
              <a:t/>
            </a:r>
            <a:br>
              <a:rPr lang="pt-BR" sz="2263" dirty="0">
                <a:ea typeface="Calibri" panose="020F0502020204030204" pitchFamily="34" charset="0"/>
              </a:rPr>
            </a:br>
            <a:r>
              <a:rPr lang="pt-BR" sz="2263" b="1" dirty="0">
                <a:solidFill>
                  <a:srgbClr val="FF0000"/>
                </a:solidFill>
                <a:ea typeface="Calibri" panose="020F0502020204030204" pitchFamily="34" charset="0"/>
              </a:rPr>
              <a:t>Acesse:</a:t>
            </a:r>
            <a:r>
              <a:rPr lang="pt-BR" sz="2263" dirty="0">
                <a:ea typeface="Calibri" panose="020F0502020204030204" pitchFamily="34" charset="0"/>
              </a:rPr>
              <a:t> </a:t>
            </a:r>
            <a:r>
              <a:rPr lang="pt-BR" sz="2263" b="1" u="sng" dirty="0">
                <a:solidFill>
                  <a:srgbClr val="0563C1"/>
                </a:solidFill>
                <a:ea typeface="Calibri" panose="020F0502020204030204" pitchFamily="34" charset="0"/>
                <a:hlinkClick r:id="rId2"/>
              </a:rPr>
              <a:t>http://www12.senado.leg.br/ecidadania/visualizacaomateria?id=123403</a:t>
            </a:r>
            <a:endParaRPr lang="pt-BR" sz="2205" dirty="0">
              <a:ea typeface="Calibri" panose="020F0502020204030204" pitchFamily="34" charset="0"/>
            </a:endParaRPr>
          </a:p>
          <a:p>
            <a:pPr algn="ctr">
              <a:spcAft>
                <a:spcPts val="1323"/>
              </a:spcAft>
            </a:pPr>
            <a:r>
              <a:rPr lang="pt-BR" sz="2263" dirty="0">
                <a:solidFill>
                  <a:srgbClr val="000000"/>
                </a:solidFill>
                <a:ea typeface="Calibri" panose="020F0502020204030204" pitchFamily="34" charset="0"/>
              </a:rPr>
              <a:t>e vote</a:t>
            </a:r>
            <a:r>
              <a:rPr lang="pt-BR" sz="2263" dirty="0">
                <a:ea typeface="Calibri" panose="020F0502020204030204" pitchFamily="34" charset="0"/>
              </a:rPr>
              <a:t> </a:t>
            </a:r>
            <a:r>
              <a:rPr lang="pt-BR" sz="2263" b="1" dirty="0">
                <a:solidFill>
                  <a:srgbClr val="000000"/>
                </a:solidFill>
                <a:ea typeface="Calibri" panose="020F0502020204030204" pitchFamily="34" charset="0"/>
              </a:rPr>
              <a:t>A FAVOR </a:t>
            </a:r>
            <a:r>
              <a:rPr lang="pt-BR" sz="2263" dirty="0">
                <a:solidFill>
                  <a:srgbClr val="000000"/>
                </a:solidFill>
                <a:ea typeface="Calibri" panose="020F0502020204030204" pitchFamily="34" charset="0"/>
              </a:rPr>
              <a:t>por essa causa.</a:t>
            </a:r>
            <a:endParaRPr lang="pt-BR" sz="2205" dirty="0">
              <a:ea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1100" r="12067" b="7356"/>
          <a:stretch/>
        </p:blipFill>
        <p:spPr>
          <a:xfrm>
            <a:off x="396508" y="404246"/>
            <a:ext cx="4655682" cy="35085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4" t="8196" r="31217" b="3988"/>
          <a:stretch/>
        </p:blipFill>
        <p:spPr bwMode="auto">
          <a:xfrm>
            <a:off x="1767261" y="3891388"/>
            <a:ext cx="2218179" cy="2870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eta para baixo 7"/>
          <p:cNvSpPr/>
          <p:nvPr/>
        </p:nvSpPr>
        <p:spPr>
          <a:xfrm>
            <a:off x="7171542" y="2668580"/>
            <a:ext cx="635004" cy="9525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63"/>
          </a:p>
        </p:txBody>
      </p:sp>
    </p:spTree>
    <p:extLst>
      <p:ext uri="{BB962C8B-B14F-4D97-AF65-F5344CB8AC3E}">
        <p14:creationId xmlns:p14="http://schemas.microsoft.com/office/powerpoint/2010/main" val="38611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5390" y="5109174"/>
            <a:ext cx="10079567" cy="19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503972" eaLnBrk="1" fontAlgn="base" hangingPunct="1">
              <a:spcBef>
                <a:spcPct val="0"/>
              </a:spcBef>
              <a:spcAft>
                <a:spcPts val="661"/>
              </a:spcAft>
            </a:pPr>
            <a:r>
              <a:rPr lang="pt-BR" altLang="pt-BR" sz="2646" b="1" spc="110" dirty="0" smtClean="0">
                <a:solidFill>
                  <a:srgbClr val="FFFFFF"/>
                </a:solidFill>
              </a:rPr>
              <a:t>www.saude.gov.br/svs</a:t>
            </a:r>
          </a:p>
          <a:p>
            <a:pPr algn="ctr" defTabSz="503972" eaLnBrk="1" fontAlgn="base" hangingPunct="1">
              <a:spcBef>
                <a:spcPct val="0"/>
              </a:spcBef>
              <a:spcAft>
                <a:spcPts val="661"/>
              </a:spcAft>
            </a:pPr>
            <a:endParaRPr lang="pt-BR" altLang="pt-BR" sz="2646" b="1" spc="110" dirty="0" smtClean="0">
              <a:solidFill>
                <a:srgbClr val="FFFFFF"/>
              </a:solidFill>
            </a:endParaRPr>
          </a:p>
          <a:p>
            <a:pPr algn="ctr" defTabSz="50397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pt-BR" sz="2646" b="1" spc="110" dirty="0" smtClean="0">
                <a:solidFill>
                  <a:srgbClr val="FFFFFF"/>
                </a:solidFill>
              </a:rPr>
              <a:t>www.aids.gov.br</a:t>
            </a:r>
          </a:p>
          <a:p>
            <a:pPr algn="ctr" defTabSz="503972" eaLnBrk="1" fontAlgn="base" hangingPunct="1">
              <a:spcBef>
                <a:spcPct val="0"/>
              </a:spcBef>
              <a:spcAft>
                <a:spcPct val="0"/>
              </a:spcAft>
            </a:pPr>
            <a:endParaRPr lang="pt-PT" altLang="pt-BR" sz="2646" b="1" spc="110" dirty="0">
              <a:solidFill>
                <a:srgbClr val="FFFFFF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834313" y="2427627"/>
            <a:ext cx="3743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Obrigada!</a:t>
            </a:r>
            <a:endParaRPr kumimoji="0" lang="pt-BR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10808" y="3575712"/>
            <a:ext cx="3468001" cy="40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Itana.santos@aids.gov.br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583377" y="1398573"/>
          <a:ext cx="9763185" cy="476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/>
          </p:nvPr>
        </p:nvGraphicFramePr>
        <p:xfrm>
          <a:off x="504001" y="6409137"/>
          <a:ext cx="8651928" cy="569640"/>
        </p:xfrm>
        <a:graphic>
          <a:graphicData uri="http://schemas.openxmlformats.org/drawingml/2006/table">
            <a:tbl>
              <a:tblPr/>
              <a:tblGrid>
                <a:gridCol w="6657116"/>
                <a:gridCol w="1994812"/>
              </a:tblGrid>
              <a:tr h="1448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36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(1) Casos notificados no </a:t>
                      </a:r>
                      <a:r>
                        <a:rPr lang="pt-B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Sinan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até 30/06/2016</a:t>
                      </a:r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l" fontAlgn="ctr"/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(2) Sífilis adquirida</a:t>
                      </a:r>
                      <a:r>
                        <a:rPr lang="pt-B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em maiores de 12 anos e sífilis congênita em menores de um ano.</a:t>
                      </a:r>
                    </a:p>
                    <a:p>
                      <a:pPr algn="l" fontAlgn="ctr"/>
                      <a:r>
                        <a:rPr lang="pt-B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(3) Taxas de sífilis adquirida por 100.000 habitantes; e taxas de sífilis em gestantes e sífilis congênita por 1.000 nascidos vivos.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8" name="CaixaDeTexto 67"/>
          <p:cNvSpPr txBox="1"/>
          <p:nvPr/>
        </p:nvSpPr>
        <p:spPr>
          <a:xfrm>
            <a:off x="799858" y="517804"/>
            <a:ext cx="6053386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sz="3968" b="1" dirty="0">
                <a:solidFill>
                  <a:prstClr val="black"/>
                </a:solidFill>
                <a:ea typeface="MS PGothic" pitchFamily="34" charset="-128"/>
              </a:rPr>
              <a:t>Sífilis no Brasil</a:t>
            </a:r>
          </a:p>
        </p:txBody>
      </p:sp>
    </p:spTree>
    <p:extLst>
      <p:ext uri="{BB962C8B-B14F-4D97-AF65-F5344CB8AC3E}">
        <p14:creationId xmlns:p14="http://schemas.microsoft.com/office/powerpoint/2010/main" val="806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626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787216"/>
              </p:ext>
            </p:extLst>
          </p:nvPr>
        </p:nvGraphicFramePr>
        <p:xfrm>
          <a:off x="395368" y="1280160"/>
          <a:ext cx="9874826" cy="573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Gráfico" r:id="rId4" imgW="8961897" imgH="5438103" progId="Excel.Chart.8">
                  <p:embed/>
                </p:oleObj>
              </mc:Choice>
              <mc:Fallback>
                <p:oleObj name="Gráfico" r:id="rId4" imgW="8961897" imgH="543810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368" y="1280160"/>
                        <a:ext cx="9874826" cy="5730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27" name="CaixaDeTexto 5"/>
          <p:cNvSpPr txBox="1">
            <a:spLocks noChangeArrowheads="1"/>
          </p:cNvSpPr>
          <p:nvPr/>
        </p:nvSpPr>
        <p:spPr bwMode="auto">
          <a:xfrm>
            <a:off x="577361" y="440981"/>
            <a:ext cx="9692833" cy="111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205" b="1" dirty="0">
                <a:solidFill>
                  <a:prstClr val="black"/>
                </a:solidFill>
                <a:latin typeface="Calibri" panose="020F0502020204030204" pitchFamily="34" charset="0"/>
              </a:rPr>
              <a:t>Taxa de detecção de sífilis em gestantes e taxa de incidência de sífilis congênita em menores de 1 ano (por 1.000 nascidos vivos) segundo UF de residência. 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205" b="1" dirty="0">
                <a:solidFill>
                  <a:prstClr val="black"/>
                </a:solidFill>
                <a:latin typeface="Calibri" panose="020F0502020204030204" pitchFamily="34" charset="0"/>
              </a:rPr>
              <a:t>Brasil, 2015.</a:t>
            </a:r>
            <a:endParaRPr lang="pt-BR" altLang="pt-BR" sz="2205" b="1" baseline="30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0122" y="7010199"/>
          <a:ext cx="4549805" cy="355235"/>
        </p:xfrm>
        <a:graphic>
          <a:graphicData uri="http://schemas.openxmlformats.org/drawingml/2006/table">
            <a:tbl>
              <a:tblPr/>
              <a:tblGrid>
                <a:gridCol w="3500789"/>
                <a:gridCol w="1049016"/>
              </a:tblGrid>
              <a:tr h="1263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8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Sífilis 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congênita em menores de um ano.</a:t>
                      </a:r>
                    </a:p>
                    <a:p>
                      <a:pPr algn="l" fontAlgn="ctr"/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(2) Taxas de sífilis em gestantes e sífilis congênita por 1.000 nascidos vivos.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Elipse 5"/>
          <p:cNvSpPr/>
          <p:nvPr/>
        </p:nvSpPr>
        <p:spPr>
          <a:xfrm>
            <a:off x="2989706" y="3959750"/>
            <a:ext cx="426982" cy="2512612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64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0" name="Gráfico 1"/>
          <p:cNvGraphicFramePr>
            <a:graphicFrameLocks/>
          </p:cNvGraphicFramePr>
          <p:nvPr/>
        </p:nvGraphicFramePr>
        <p:xfrm>
          <a:off x="369121" y="944959"/>
          <a:ext cx="9874826" cy="61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Gráfico" r:id="rId4" imgW="8961897" imgH="5541744" progId="Excel.Chart.8">
                  <p:embed/>
                </p:oleObj>
              </mc:Choice>
              <mc:Fallback>
                <p:oleObj name="Gráfico" r:id="rId4" imgW="8961897" imgH="55417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121" y="944959"/>
                        <a:ext cx="9874826" cy="610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1" name="CaixaDeTexto 5"/>
          <p:cNvSpPr txBox="1">
            <a:spLocks noChangeArrowheads="1"/>
          </p:cNvSpPr>
          <p:nvPr/>
        </p:nvSpPr>
        <p:spPr bwMode="auto">
          <a:xfrm>
            <a:off x="577361" y="440981"/>
            <a:ext cx="9692833" cy="111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205" b="1">
                <a:solidFill>
                  <a:prstClr val="black"/>
                </a:solidFill>
                <a:latin typeface="Calibri" panose="020F0502020204030204" pitchFamily="34" charset="0"/>
              </a:rPr>
              <a:t>Taxa de detecção de sífilis em gestantes e taxa de incidência de sífilis congênita em menores de 1 ano (por 1.000 nascidos vivos) segundo capital de residência. 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205" b="1">
                <a:solidFill>
                  <a:prstClr val="black"/>
                </a:solidFill>
                <a:latin typeface="Calibri" panose="020F0502020204030204" pitchFamily="34" charset="0"/>
              </a:rPr>
              <a:t>Brasil, 2015.</a:t>
            </a:r>
            <a:endParaRPr lang="pt-BR" altLang="pt-BR" sz="2205" b="1" baseline="30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0122" y="7010199"/>
          <a:ext cx="4549805" cy="355235"/>
        </p:xfrm>
        <a:graphic>
          <a:graphicData uri="http://schemas.openxmlformats.org/drawingml/2006/table">
            <a:tbl>
              <a:tblPr/>
              <a:tblGrid>
                <a:gridCol w="3500789"/>
                <a:gridCol w="1049016"/>
              </a:tblGrid>
              <a:tr h="1263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8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Sífilis 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congênita em menores de um ano.</a:t>
                      </a:r>
                    </a:p>
                    <a:p>
                      <a:pPr algn="l" fontAlgn="ctr"/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(2) Taxas de sífilis em gestantes e sífilis congênita por 1.000 nascidos vivos.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1" marR="10501" marT="104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Elipse 5"/>
          <p:cNvSpPr/>
          <p:nvPr/>
        </p:nvSpPr>
        <p:spPr>
          <a:xfrm>
            <a:off x="3024087" y="3609892"/>
            <a:ext cx="394974" cy="254441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64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/>
          </p:nvPr>
        </p:nvGraphicFramePr>
        <p:xfrm>
          <a:off x="1067898" y="684194"/>
          <a:ext cx="8492385" cy="523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1878609" y="446097"/>
            <a:ext cx="7698712" cy="7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984" b="1" dirty="0">
                <a:solidFill>
                  <a:prstClr val="black"/>
                </a:solidFill>
              </a:rPr>
              <a:t>Percentual dos casos de sífilis em gestantes, segundo idade gestacional e região de residência. Brasil, 2015.</a:t>
            </a:r>
            <a:endParaRPr lang="pt-BR" altLang="pt-BR" sz="1984" b="1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1139087" y="6158519"/>
          <a:ext cx="4549189" cy="432480"/>
        </p:xfrm>
        <a:graphic>
          <a:graphicData uri="http://schemas.openxmlformats.org/drawingml/2006/table">
            <a:tbl>
              <a:tblPr/>
              <a:tblGrid>
                <a:gridCol w="3500316"/>
                <a:gridCol w="1048873"/>
              </a:tblGrid>
              <a:tr h="1448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9288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</a:t>
                      </a:r>
                      <a:r>
                        <a:rPr lang="pt-B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 Casos notificados no </a:t>
                      </a:r>
                      <a:r>
                        <a:rPr lang="pt-B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Sinan</a:t>
                      </a:r>
                      <a:r>
                        <a:rPr lang="pt-B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até 30/06/2016.</a:t>
                      </a:r>
                      <a:r>
                        <a:rPr lang="pt-B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l" fontAlgn="ctr"/>
                      <a:r>
                        <a:rPr lang="pt-BR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3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1139006" y="1557323"/>
          <a:ext cx="8413801" cy="492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805891" y="590413"/>
            <a:ext cx="6588165" cy="95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874" b="1" dirty="0">
                <a:solidFill>
                  <a:prstClr val="black"/>
                </a:solidFill>
              </a:rPr>
              <a:t>Percentual dos casos de sífilis congênita, segundo informação sobre tratamento do parceiro da mãe e ano do diagnóstico. Brasil, 2007 a 2015.</a:t>
            </a:r>
            <a:endParaRPr lang="pt-BR" altLang="pt-BR" sz="1874" b="1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/>
          </p:nvPr>
        </p:nvGraphicFramePr>
        <p:xfrm>
          <a:off x="1059630" y="6351798"/>
          <a:ext cx="3571897" cy="266337"/>
        </p:xfrm>
        <a:graphic>
          <a:graphicData uri="http://schemas.openxmlformats.org/drawingml/2006/table">
            <a:tbl>
              <a:tblPr/>
              <a:tblGrid>
                <a:gridCol w="2748351"/>
                <a:gridCol w="823546"/>
              </a:tblGrid>
              <a:tr h="1280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3917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(1) Casos notificados no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Sinan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até 30/06/2016</a:t>
                      </a:r>
                      <a:r>
                        <a:rPr lang="pt-B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139087" y="1319197"/>
          <a:ext cx="8413801" cy="523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2806682" y="653178"/>
            <a:ext cx="6746206" cy="7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503972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984" b="1" dirty="0">
                <a:solidFill>
                  <a:prstClr val="black"/>
                </a:solidFill>
              </a:rPr>
              <a:t>Percentual dos casos de sífilis congênita, segundo realização de pré-natal e ano do diagnóstico. Brasil, 2007 a 2015.</a:t>
            </a:r>
            <a:endParaRPr lang="pt-BR" altLang="pt-BR" sz="1984" b="1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1020733" y="6375343"/>
          <a:ext cx="3571897" cy="266337"/>
        </p:xfrm>
        <a:graphic>
          <a:graphicData uri="http://schemas.openxmlformats.org/drawingml/2006/table">
            <a:tbl>
              <a:tblPr/>
              <a:tblGrid>
                <a:gridCol w="2748351"/>
                <a:gridCol w="823546"/>
              </a:tblGrid>
              <a:tr h="1280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MS/SVS/Sistema de Informação de Agravos de Notificação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3917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NOTAS: (1) Casos notificados no </a:t>
                      </a:r>
                      <a:r>
                        <a:rPr lang="pt-B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Sinan</a:t>
                      </a:r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até 30/06/2016</a:t>
                      </a:r>
                      <a:r>
                        <a:rPr lang="pt-B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" marR="10500" marT="105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8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2328</TotalTime>
  <Words>2062</Words>
  <Application>Microsoft Office PowerPoint</Application>
  <PresentationFormat>Personalizar</PresentationFormat>
  <Paragraphs>339</Paragraphs>
  <Slides>34</Slides>
  <Notes>15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2_Custom Design</vt:lpstr>
      <vt:lpstr>5_Office Theme</vt:lpstr>
      <vt:lpstr>6_Office Theme</vt:lpstr>
      <vt:lpstr>7_Office Theme</vt:lpstr>
      <vt:lpstr>1_Custom Design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Eixos de Atuação da Agenda</vt:lpstr>
      <vt:lpstr>Apresentação do PowerPoint</vt:lpstr>
      <vt:lpstr>Apresentação do PowerPoint</vt:lpstr>
      <vt:lpstr>Apresentação do PowerPoint</vt:lpstr>
      <vt:lpstr>Apresentação do PowerPoint</vt:lpstr>
      <vt:lpstr>Capilaridade dos testes rápidos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Ampliação dos Comitês de Investigação de  Transmissão Vertical de HIV/Sífilis</vt:lpstr>
      <vt:lpstr>Publicações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Sabrina Valle Ravagnani - Agnelo Pacheco</dc:creator>
  <cp:lastModifiedBy>Itana Miranda dos Santos - CAT</cp:lastModifiedBy>
  <cp:revision>53</cp:revision>
  <cp:lastPrinted>2017-02-13T19:27:23Z</cp:lastPrinted>
  <dcterms:created xsi:type="dcterms:W3CDTF">2016-10-10T19:03:57Z</dcterms:created>
  <dcterms:modified xsi:type="dcterms:W3CDTF">2017-02-16T19:52:33Z</dcterms:modified>
</cp:coreProperties>
</file>