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5" r:id="rId1"/>
  </p:sldMasterIdLst>
  <p:notesMasterIdLst>
    <p:notesMasterId r:id="rId24"/>
  </p:notesMasterIdLst>
  <p:sldIdLst>
    <p:sldId id="347" r:id="rId2"/>
    <p:sldId id="305" r:id="rId3"/>
    <p:sldId id="307" r:id="rId4"/>
    <p:sldId id="260" r:id="rId5"/>
    <p:sldId id="262" r:id="rId6"/>
    <p:sldId id="309" r:id="rId7"/>
    <p:sldId id="269" r:id="rId8"/>
    <p:sldId id="303" r:id="rId9"/>
    <p:sldId id="323" r:id="rId10"/>
    <p:sldId id="372" r:id="rId11"/>
    <p:sldId id="374" r:id="rId12"/>
    <p:sldId id="351" r:id="rId13"/>
    <p:sldId id="373" r:id="rId14"/>
    <p:sldId id="375" r:id="rId15"/>
    <p:sldId id="376" r:id="rId16"/>
    <p:sldId id="377" r:id="rId17"/>
    <p:sldId id="336" r:id="rId18"/>
    <p:sldId id="378" r:id="rId19"/>
    <p:sldId id="379" r:id="rId20"/>
    <p:sldId id="380" r:id="rId21"/>
    <p:sldId id="368" r:id="rId22"/>
    <p:sldId id="297" r:id="rId23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9999FF"/>
    <a:srgbClr val="FF99FF"/>
    <a:srgbClr val="FF3300"/>
    <a:srgbClr val="00FFFF"/>
    <a:srgbClr val="FFFF66"/>
    <a:srgbClr val="0099FF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239" autoAdjust="0"/>
    <p:restoredTop sz="94662" autoAdjust="0"/>
  </p:normalViewPr>
  <p:slideViewPr>
    <p:cSldViewPr>
      <p:cViewPr varScale="1">
        <p:scale>
          <a:sx n="70" d="100"/>
          <a:sy n="70" d="100"/>
        </p:scale>
        <p:origin x="1152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54" y="8094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5F2A9EA-805A-4DEE-B987-95198CE14035}" type="doc">
      <dgm:prSet loTypeId="urn:microsoft.com/office/officeart/2009/3/layout/HorizontalOrganization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823DDC62-C17C-4FA0-AA92-835B8D3C53C1}">
      <dgm:prSet phldrT="[Texto]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>
        <a:ln/>
      </dgm:spPr>
      <dgm:t>
        <a:bodyPr/>
        <a:lstStyle/>
        <a:p>
          <a:r>
            <a:rPr lang="pt-BR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Constituição de 88</a:t>
          </a:r>
        </a:p>
      </dgm:t>
    </dgm:pt>
    <dgm:pt modelId="{24936705-8B95-4C97-9B83-82047CFFEBE2}" type="parTrans" cxnId="{53ADC183-A702-448D-BEE3-7C4820371AF9}">
      <dgm:prSet/>
      <dgm:spPr/>
      <dgm:t>
        <a:bodyPr/>
        <a:lstStyle/>
        <a:p>
          <a:endParaRPr lang="pt-BR"/>
        </a:p>
      </dgm:t>
    </dgm:pt>
    <dgm:pt modelId="{8AA9EECF-5D09-4CD9-A159-E63BC9C95892}" type="sibTrans" cxnId="{53ADC183-A702-448D-BEE3-7C4820371AF9}">
      <dgm:prSet/>
      <dgm:spPr/>
      <dgm:t>
        <a:bodyPr/>
        <a:lstStyle/>
        <a:p>
          <a:endParaRPr lang="pt-BR"/>
        </a:p>
      </dgm:t>
    </dgm:pt>
    <dgm:pt modelId="{3F864620-1E51-43A5-8B9A-63209ED83149}">
      <dgm:prSet phldrT="[Texto]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>
        <a:ln/>
      </dgm:spPr>
      <dgm:t>
        <a:bodyPr/>
        <a:lstStyle/>
        <a:p>
          <a:r>
            <a:rPr lang="pt-BR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rPr>
            <a:t>Art. 194 Seguridade Social </a:t>
          </a:r>
        </a:p>
      </dgm:t>
    </dgm:pt>
    <dgm:pt modelId="{B1568BEE-5D2D-4D08-8EAC-9EE600B98611}" type="parTrans" cxnId="{CD731B31-F787-47B5-832B-47D9CEFD0D4D}">
      <dgm:prSet>
        <dgm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pt-BR"/>
        </a:p>
      </dgm:t>
    </dgm:pt>
    <dgm:pt modelId="{CF8FF26B-CBF3-4C5A-B925-60047CB9CD94}" type="sibTrans" cxnId="{CD731B31-F787-47B5-832B-47D9CEFD0D4D}">
      <dgm:prSet/>
      <dgm:spPr/>
      <dgm:t>
        <a:bodyPr/>
        <a:lstStyle/>
        <a:p>
          <a:endParaRPr lang="pt-BR"/>
        </a:p>
      </dgm:t>
    </dgm:pt>
    <dgm:pt modelId="{64F2853B-586D-45D6-82F1-149CA4C47069}">
      <dgm:prSet phldrT="[Texto]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>
        <a:ln/>
      </dgm:spPr>
      <dgm:t>
        <a:bodyPr/>
        <a:lstStyle/>
        <a:p>
          <a:r>
            <a:rPr lang="pt-BR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rPr>
            <a:t>Art. 203 Proteção Social	</a:t>
          </a:r>
        </a:p>
      </dgm:t>
    </dgm:pt>
    <dgm:pt modelId="{EEEB2F72-39D4-4202-A29B-B3F836595D83}" type="parTrans" cxnId="{78C35403-1769-4F44-B0E0-D78DBE0F9009}">
      <dgm:prSet>
        <dgm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pt-BR"/>
        </a:p>
      </dgm:t>
    </dgm:pt>
    <dgm:pt modelId="{D83CE773-1785-401D-98E3-127BA86744CC}" type="sibTrans" cxnId="{78C35403-1769-4F44-B0E0-D78DBE0F9009}">
      <dgm:prSet/>
      <dgm:spPr/>
      <dgm:t>
        <a:bodyPr/>
        <a:lstStyle/>
        <a:p>
          <a:endParaRPr lang="pt-BR"/>
        </a:p>
      </dgm:t>
    </dgm:pt>
    <dgm:pt modelId="{037ABC99-9596-4112-AC7C-C32FD32F5239}">
      <dgm:prSet phldrT="[Texto]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>
        <a:ln/>
      </dgm:spPr>
      <dgm:t>
        <a:bodyPr/>
        <a:lstStyle/>
        <a:p>
          <a:r>
            <a:rPr lang="pt-BR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rPr>
            <a:t>Art. 204 Participação Popular</a:t>
          </a:r>
        </a:p>
      </dgm:t>
    </dgm:pt>
    <dgm:pt modelId="{FE4C6E25-D166-467A-BD35-820D43358F5A}" type="parTrans" cxnId="{D07C8EA0-D509-43CE-9BD1-655CB509FC09}">
      <dgm:prSet>
        <dgm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pt-BR"/>
        </a:p>
      </dgm:t>
    </dgm:pt>
    <dgm:pt modelId="{43F551DA-3DD7-4BE9-A8A7-C574A85A6744}" type="sibTrans" cxnId="{D07C8EA0-D509-43CE-9BD1-655CB509FC09}">
      <dgm:prSet/>
      <dgm:spPr/>
      <dgm:t>
        <a:bodyPr/>
        <a:lstStyle/>
        <a:p>
          <a:endParaRPr lang="pt-BR"/>
        </a:p>
      </dgm:t>
    </dgm:pt>
    <dgm:pt modelId="{0178A1EF-6B77-4C95-8042-822D653820AF}" type="pres">
      <dgm:prSet presAssocID="{C5F2A9EA-805A-4DEE-B987-95198CE14035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pt-BR"/>
        </a:p>
      </dgm:t>
    </dgm:pt>
    <dgm:pt modelId="{8221B591-DAFB-4496-AA41-60F6AF1C6C17}" type="pres">
      <dgm:prSet presAssocID="{823DDC62-C17C-4FA0-AA92-835B8D3C53C1}" presName="hierRoot1" presStyleCnt="0">
        <dgm:presLayoutVars>
          <dgm:hierBranch val="init"/>
        </dgm:presLayoutVars>
      </dgm:prSet>
      <dgm:spPr/>
    </dgm:pt>
    <dgm:pt modelId="{B7F329D4-34C3-4DB2-93D7-744610F0750F}" type="pres">
      <dgm:prSet presAssocID="{823DDC62-C17C-4FA0-AA92-835B8D3C53C1}" presName="rootComposite1" presStyleCnt="0"/>
      <dgm:spPr/>
    </dgm:pt>
    <dgm:pt modelId="{1CB3B823-E0A9-42BE-92C1-4459E376B647}" type="pres">
      <dgm:prSet presAssocID="{823DDC62-C17C-4FA0-AA92-835B8D3C53C1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ED23DFF4-5384-47F5-813A-019022A7870E}" type="pres">
      <dgm:prSet presAssocID="{823DDC62-C17C-4FA0-AA92-835B8D3C53C1}" presName="rootConnector1" presStyleLbl="node1" presStyleIdx="0" presStyleCnt="0"/>
      <dgm:spPr/>
      <dgm:t>
        <a:bodyPr/>
        <a:lstStyle/>
        <a:p>
          <a:endParaRPr lang="pt-BR"/>
        </a:p>
      </dgm:t>
    </dgm:pt>
    <dgm:pt modelId="{407AE522-8F2E-425F-AE47-5483310BBE27}" type="pres">
      <dgm:prSet presAssocID="{823DDC62-C17C-4FA0-AA92-835B8D3C53C1}" presName="hierChild2" presStyleCnt="0"/>
      <dgm:spPr/>
    </dgm:pt>
    <dgm:pt modelId="{2FABDCD5-BE82-463B-8B24-F3D714F16F07}" type="pres">
      <dgm:prSet presAssocID="{B1568BEE-5D2D-4D08-8EAC-9EE600B98611}" presName="Name64" presStyleLbl="parChTrans1D2" presStyleIdx="0" presStyleCnt="3"/>
      <dgm:spPr/>
      <dgm:t>
        <a:bodyPr/>
        <a:lstStyle/>
        <a:p>
          <a:endParaRPr lang="pt-BR"/>
        </a:p>
      </dgm:t>
    </dgm:pt>
    <dgm:pt modelId="{949C7C9D-DA0A-4E99-B96A-B538438C966A}" type="pres">
      <dgm:prSet presAssocID="{3F864620-1E51-43A5-8B9A-63209ED83149}" presName="hierRoot2" presStyleCnt="0">
        <dgm:presLayoutVars>
          <dgm:hierBranch val="init"/>
        </dgm:presLayoutVars>
      </dgm:prSet>
      <dgm:spPr/>
    </dgm:pt>
    <dgm:pt modelId="{18D00F45-0DE5-4A89-820E-94D1CB6E3659}" type="pres">
      <dgm:prSet presAssocID="{3F864620-1E51-43A5-8B9A-63209ED83149}" presName="rootComposite" presStyleCnt="0"/>
      <dgm:spPr/>
    </dgm:pt>
    <dgm:pt modelId="{8E3B7B1E-F9E0-49C3-B3A1-484DF9BD5520}" type="pres">
      <dgm:prSet presAssocID="{3F864620-1E51-43A5-8B9A-63209ED83149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780B4188-E598-4AE4-903D-7C054AE6B00C}" type="pres">
      <dgm:prSet presAssocID="{3F864620-1E51-43A5-8B9A-63209ED83149}" presName="rootConnector" presStyleLbl="node2" presStyleIdx="0" presStyleCnt="3"/>
      <dgm:spPr/>
      <dgm:t>
        <a:bodyPr/>
        <a:lstStyle/>
        <a:p>
          <a:endParaRPr lang="pt-BR"/>
        </a:p>
      </dgm:t>
    </dgm:pt>
    <dgm:pt modelId="{6FC3202D-BEA8-4CEA-A751-B222AB2FDC96}" type="pres">
      <dgm:prSet presAssocID="{3F864620-1E51-43A5-8B9A-63209ED83149}" presName="hierChild4" presStyleCnt="0"/>
      <dgm:spPr/>
    </dgm:pt>
    <dgm:pt modelId="{CE84CE80-905E-400C-91BD-F8974739CAA2}" type="pres">
      <dgm:prSet presAssocID="{3F864620-1E51-43A5-8B9A-63209ED83149}" presName="hierChild5" presStyleCnt="0"/>
      <dgm:spPr/>
    </dgm:pt>
    <dgm:pt modelId="{0C168CB8-B744-404B-909C-8E91EB8DCB44}" type="pres">
      <dgm:prSet presAssocID="{EEEB2F72-39D4-4202-A29B-B3F836595D83}" presName="Name64" presStyleLbl="parChTrans1D2" presStyleIdx="1" presStyleCnt="3"/>
      <dgm:spPr/>
      <dgm:t>
        <a:bodyPr/>
        <a:lstStyle/>
        <a:p>
          <a:endParaRPr lang="pt-BR"/>
        </a:p>
      </dgm:t>
    </dgm:pt>
    <dgm:pt modelId="{885F373B-F82C-46EA-A5C3-5006FA9A6773}" type="pres">
      <dgm:prSet presAssocID="{64F2853B-586D-45D6-82F1-149CA4C47069}" presName="hierRoot2" presStyleCnt="0">
        <dgm:presLayoutVars>
          <dgm:hierBranch val="init"/>
        </dgm:presLayoutVars>
      </dgm:prSet>
      <dgm:spPr/>
    </dgm:pt>
    <dgm:pt modelId="{FF99F311-7C76-4777-9C2B-14005A556A85}" type="pres">
      <dgm:prSet presAssocID="{64F2853B-586D-45D6-82F1-149CA4C47069}" presName="rootComposite" presStyleCnt="0"/>
      <dgm:spPr/>
    </dgm:pt>
    <dgm:pt modelId="{3362403D-458C-4963-8D39-135FD19CE2D1}" type="pres">
      <dgm:prSet presAssocID="{64F2853B-586D-45D6-82F1-149CA4C47069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39B2F407-697F-448A-98DE-FD0374FD23AE}" type="pres">
      <dgm:prSet presAssocID="{64F2853B-586D-45D6-82F1-149CA4C47069}" presName="rootConnector" presStyleLbl="node2" presStyleIdx="1" presStyleCnt="3"/>
      <dgm:spPr/>
      <dgm:t>
        <a:bodyPr/>
        <a:lstStyle/>
        <a:p>
          <a:endParaRPr lang="pt-BR"/>
        </a:p>
      </dgm:t>
    </dgm:pt>
    <dgm:pt modelId="{1630D34C-C223-4840-ACE4-A8F890648462}" type="pres">
      <dgm:prSet presAssocID="{64F2853B-586D-45D6-82F1-149CA4C47069}" presName="hierChild4" presStyleCnt="0"/>
      <dgm:spPr/>
    </dgm:pt>
    <dgm:pt modelId="{636AB911-ADC9-492B-B211-85B650CCBE68}" type="pres">
      <dgm:prSet presAssocID="{64F2853B-586D-45D6-82F1-149CA4C47069}" presName="hierChild5" presStyleCnt="0"/>
      <dgm:spPr/>
    </dgm:pt>
    <dgm:pt modelId="{A1365691-F029-486E-9D67-038F2C439ACC}" type="pres">
      <dgm:prSet presAssocID="{FE4C6E25-D166-467A-BD35-820D43358F5A}" presName="Name64" presStyleLbl="parChTrans1D2" presStyleIdx="2" presStyleCnt="3"/>
      <dgm:spPr/>
      <dgm:t>
        <a:bodyPr/>
        <a:lstStyle/>
        <a:p>
          <a:endParaRPr lang="pt-BR"/>
        </a:p>
      </dgm:t>
    </dgm:pt>
    <dgm:pt modelId="{6368D85D-115F-48FB-A20D-4B27C52D91B3}" type="pres">
      <dgm:prSet presAssocID="{037ABC99-9596-4112-AC7C-C32FD32F5239}" presName="hierRoot2" presStyleCnt="0">
        <dgm:presLayoutVars>
          <dgm:hierBranch val="init"/>
        </dgm:presLayoutVars>
      </dgm:prSet>
      <dgm:spPr/>
    </dgm:pt>
    <dgm:pt modelId="{27353553-2864-4AD9-B62E-6A0EC88F07F8}" type="pres">
      <dgm:prSet presAssocID="{037ABC99-9596-4112-AC7C-C32FD32F5239}" presName="rootComposite" presStyleCnt="0"/>
      <dgm:spPr/>
    </dgm:pt>
    <dgm:pt modelId="{F7572091-6879-4433-8F1B-E06BF7E5921F}" type="pres">
      <dgm:prSet presAssocID="{037ABC99-9596-4112-AC7C-C32FD32F5239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4B26E9BB-7814-4722-963C-2694C046260E}" type="pres">
      <dgm:prSet presAssocID="{037ABC99-9596-4112-AC7C-C32FD32F5239}" presName="rootConnector" presStyleLbl="node2" presStyleIdx="2" presStyleCnt="3"/>
      <dgm:spPr/>
      <dgm:t>
        <a:bodyPr/>
        <a:lstStyle/>
        <a:p>
          <a:endParaRPr lang="pt-BR"/>
        </a:p>
      </dgm:t>
    </dgm:pt>
    <dgm:pt modelId="{A9C1C99B-ACB9-47DF-8F10-2A696319476A}" type="pres">
      <dgm:prSet presAssocID="{037ABC99-9596-4112-AC7C-C32FD32F5239}" presName="hierChild4" presStyleCnt="0"/>
      <dgm:spPr/>
    </dgm:pt>
    <dgm:pt modelId="{8CE30930-410D-4AB1-A6F1-715FF8FA43C8}" type="pres">
      <dgm:prSet presAssocID="{037ABC99-9596-4112-AC7C-C32FD32F5239}" presName="hierChild5" presStyleCnt="0"/>
      <dgm:spPr/>
    </dgm:pt>
    <dgm:pt modelId="{8483E2FD-26EE-47DC-8811-AC428095BA27}" type="pres">
      <dgm:prSet presAssocID="{823DDC62-C17C-4FA0-AA92-835B8D3C53C1}" presName="hierChild3" presStyleCnt="0"/>
      <dgm:spPr/>
    </dgm:pt>
  </dgm:ptLst>
  <dgm:cxnLst>
    <dgm:cxn modelId="{78C35403-1769-4F44-B0E0-D78DBE0F9009}" srcId="{823DDC62-C17C-4FA0-AA92-835B8D3C53C1}" destId="{64F2853B-586D-45D6-82F1-149CA4C47069}" srcOrd="1" destOrd="0" parTransId="{EEEB2F72-39D4-4202-A29B-B3F836595D83}" sibTransId="{D83CE773-1785-401D-98E3-127BA86744CC}"/>
    <dgm:cxn modelId="{B9403670-8414-4D69-938C-12EC42BF6D23}" type="presOf" srcId="{823DDC62-C17C-4FA0-AA92-835B8D3C53C1}" destId="{ED23DFF4-5384-47F5-813A-019022A7870E}" srcOrd="1" destOrd="0" presId="urn:microsoft.com/office/officeart/2009/3/layout/HorizontalOrganizationChart"/>
    <dgm:cxn modelId="{C1B77D00-0482-4E95-B80C-B072A9E5444B}" type="presOf" srcId="{3F864620-1E51-43A5-8B9A-63209ED83149}" destId="{8E3B7B1E-F9E0-49C3-B3A1-484DF9BD5520}" srcOrd="0" destOrd="0" presId="urn:microsoft.com/office/officeart/2009/3/layout/HorizontalOrganizationChart"/>
    <dgm:cxn modelId="{93D2E34D-C1D2-4ADB-8674-CDC3818BC6C7}" type="presOf" srcId="{3F864620-1E51-43A5-8B9A-63209ED83149}" destId="{780B4188-E598-4AE4-903D-7C054AE6B00C}" srcOrd="1" destOrd="0" presId="urn:microsoft.com/office/officeart/2009/3/layout/HorizontalOrganizationChart"/>
    <dgm:cxn modelId="{46D29A49-57CA-47D8-975E-529E6D7372C5}" type="presOf" srcId="{B1568BEE-5D2D-4D08-8EAC-9EE600B98611}" destId="{2FABDCD5-BE82-463B-8B24-F3D714F16F07}" srcOrd="0" destOrd="0" presId="urn:microsoft.com/office/officeart/2009/3/layout/HorizontalOrganizationChart"/>
    <dgm:cxn modelId="{CD731B31-F787-47B5-832B-47D9CEFD0D4D}" srcId="{823DDC62-C17C-4FA0-AA92-835B8D3C53C1}" destId="{3F864620-1E51-43A5-8B9A-63209ED83149}" srcOrd="0" destOrd="0" parTransId="{B1568BEE-5D2D-4D08-8EAC-9EE600B98611}" sibTransId="{CF8FF26B-CBF3-4C5A-B925-60047CB9CD94}"/>
    <dgm:cxn modelId="{CF3E8AC7-AEC6-4483-AA0C-39D3717FF23D}" type="presOf" srcId="{C5F2A9EA-805A-4DEE-B987-95198CE14035}" destId="{0178A1EF-6B77-4C95-8042-822D653820AF}" srcOrd="0" destOrd="0" presId="urn:microsoft.com/office/officeart/2009/3/layout/HorizontalOrganizationChart"/>
    <dgm:cxn modelId="{C8494E74-D38D-45F0-A29B-2BF4CF19019C}" type="presOf" srcId="{037ABC99-9596-4112-AC7C-C32FD32F5239}" destId="{4B26E9BB-7814-4722-963C-2694C046260E}" srcOrd="1" destOrd="0" presId="urn:microsoft.com/office/officeart/2009/3/layout/HorizontalOrganizationChart"/>
    <dgm:cxn modelId="{058C7F02-2C87-4DF3-AC20-0E0290128441}" type="presOf" srcId="{EEEB2F72-39D4-4202-A29B-B3F836595D83}" destId="{0C168CB8-B744-404B-909C-8E91EB8DCB44}" srcOrd="0" destOrd="0" presId="urn:microsoft.com/office/officeart/2009/3/layout/HorizontalOrganizationChart"/>
    <dgm:cxn modelId="{1CD78BCC-C900-4BB8-8230-12C119918682}" type="presOf" srcId="{037ABC99-9596-4112-AC7C-C32FD32F5239}" destId="{F7572091-6879-4433-8F1B-E06BF7E5921F}" srcOrd="0" destOrd="0" presId="urn:microsoft.com/office/officeart/2009/3/layout/HorizontalOrganizationChart"/>
    <dgm:cxn modelId="{5504AA2B-1F78-4732-BE34-3CE3957BE7C2}" type="presOf" srcId="{64F2853B-586D-45D6-82F1-149CA4C47069}" destId="{3362403D-458C-4963-8D39-135FD19CE2D1}" srcOrd="0" destOrd="0" presId="urn:microsoft.com/office/officeart/2009/3/layout/HorizontalOrganizationChart"/>
    <dgm:cxn modelId="{9269E228-E7B3-4BBA-AB9C-1EC1AA32B960}" type="presOf" srcId="{FE4C6E25-D166-467A-BD35-820D43358F5A}" destId="{A1365691-F029-486E-9D67-038F2C439ACC}" srcOrd="0" destOrd="0" presId="urn:microsoft.com/office/officeart/2009/3/layout/HorizontalOrganizationChart"/>
    <dgm:cxn modelId="{53ADC183-A702-448D-BEE3-7C4820371AF9}" srcId="{C5F2A9EA-805A-4DEE-B987-95198CE14035}" destId="{823DDC62-C17C-4FA0-AA92-835B8D3C53C1}" srcOrd="0" destOrd="0" parTransId="{24936705-8B95-4C97-9B83-82047CFFEBE2}" sibTransId="{8AA9EECF-5D09-4CD9-A159-E63BC9C95892}"/>
    <dgm:cxn modelId="{D07C8EA0-D509-43CE-9BD1-655CB509FC09}" srcId="{823DDC62-C17C-4FA0-AA92-835B8D3C53C1}" destId="{037ABC99-9596-4112-AC7C-C32FD32F5239}" srcOrd="2" destOrd="0" parTransId="{FE4C6E25-D166-467A-BD35-820D43358F5A}" sibTransId="{43F551DA-3DD7-4BE9-A8A7-C574A85A6744}"/>
    <dgm:cxn modelId="{223CB652-41F4-4D4E-AB4C-99BF54E099D1}" type="presOf" srcId="{823DDC62-C17C-4FA0-AA92-835B8D3C53C1}" destId="{1CB3B823-E0A9-42BE-92C1-4459E376B647}" srcOrd="0" destOrd="0" presId="urn:microsoft.com/office/officeart/2009/3/layout/HorizontalOrganizationChart"/>
    <dgm:cxn modelId="{195D33FB-CE75-469F-9014-52B04833BB06}" type="presOf" srcId="{64F2853B-586D-45D6-82F1-149CA4C47069}" destId="{39B2F407-697F-448A-98DE-FD0374FD23AE}" srcOrd="1" destOrd="0" presId="urn:microsoft.com/office/officeart/2009/3/layout/HorizontalOrganizationChart"/>
    <dgm:cxn modelId="{0C9D9C66-02EB-4A9D-A2D3-76E108CF87F5}" type="presParOf" srcId="{0178A1EF-6B77-4C95-8042-822D653820AF}" destId="{8221B591-DAFB-4496-AA41-60F6AF1C6C17}" srcOrd="0" destOrd="0" presId="urn:microsoft.com/office/officeart/2009/3/layout/HorizontalOrganizationChart"/>
    <dgm:cxn modelId="{ECA937EE-758D-4C05-B9F7-3566C3787981}" type="presParOf" srcId="{8221B591-DAFB-4496-AA41-60F6AF1C6C17}" destId="{B7F329D4-34C3-4DB2-93D7-744610F0750F}" srcOrd="0" destOrd="0" presId="urn:microsoft.com/office/officeart/2009/3/layout/HorizontalOrganizationChart"/>
    <dgm:cxn modelId="{83DB3DFF-0003-42ED-A0F1-A3C059E4B262}" type="presParOf" srcId="{B7F329D4-34C3-4DB2-93D7-744610F0750F}" destId="{1CB3B823-E0A9-42BE-92C1-4459E376B647}" srcOrd="0" destOrd="0" presId="urn:microsoft.com/office/officeart/2009/3/layout/HorizontalOrganizationChart"/>
    <dgm:cxn modelId="{2BE37B13-88C5-446E-9BB1-9E5E8CE4E82A}" type="presParOf" srcId="{B7F329D4-34C3-4DB2-93D7-744610F0750F}" destId="{ED23DFF4-5384-47F5-813A-019022A7870E}" srcOrd="1" destOrd="0" presId="urn:microsoft.com/office/officeart/2009/3/layout/HorizontalOrganizationChart"/>
    <dgm:cxn modelId="{85343336-2C2D-44D7-84E3-1FF3BABE8A50}" type="presParOf" srcId="{8221B591-DAFB-4496-AA41-60F6AF1C6C17}" destId="{407AE522-8F2E-425F-AE47-5483310BBE27}" srcOrd="1" destOrd="0" presId="urn:microsoft.com/office/officeart/2009/3/layout/HorizontalOrganizationChart"/>
    <dgm:cxn modelId="{95B05313-5756-424B-8F25-F5ED0686A80A}" type="presParOf" srcId="{407AE522-8F2E-425F-AE47-5483310BBE27}" destId="{2FABDCD5-BE82-463B-8B24-F3D714F16F07}" srcOrd="0" destOrd="0" presId="urn:microsoft.com/office/officeart/2009/3/layout/HorizontalOrganizationChart"/>
    <dgm:cxn modelId="{16AA4011-520B-4DEA-922F-19B0AA987EE9}" type="presParOf" srcId="{407AE522-8F2E-425F-AE47-5483310BBE27}" destId="{949C7C9D-DA0A-4E99-B96A-B538438C966A}" srcOrd="1" destOrd="0" presId="urn:microsoft.com/office/officeart/2009/3/layout/HorizontalOrganizationChart"/>
    <dgm:cxn modelId="{ECB2FDCE-C408-4FBD-B955-F93976BA1A9A}" type="presParOf" srcId="{949C7C9D-DA0A-4E99-B96A-B538438C966A}" destId="{18D00F45-0DE5-4A89-820E-94D1CB6E3659}" srcOrd="0" destOrd="0" presId="urn:microsoft.com/office/officeart/2009/3/layout/HorizontalOrganizationChart"/>
    <dgm:cxn modelId="{75992B7F-3D5A-40D1-A4CC-B0773D8AA2AA}" type="presParOf" srcId="{18D00F45-0DE5-4A89-820E-94D1CB6E3659}" destId="{8E3B7B1E-F9E0-49C3-B3A1-484DF9BD5520}" srcOrd="0" destOrd="0" presId="urn:microsoft.com/office/officeart/2009/3/layout/HorizontalOrganizationChart"/>
    <dgm:cxn modelId="{2404553F-817C-4389-8E08-8CEBB5DF99F6}" type="presParOf" srcId="{18D00F45-0DE5-4A89-820E-94D1CB6E3659}" destId="{780B4188-E598-4AE4-903D-7C054AE6B00C}" srcOrd="1" destOrd="0" presId="urn:microsoft.com/office/officeart/2009/3/layout/HorizontalOrganizationChart"/>
    <dgm:cxn modelId="{B222EA35-C349-437F-959D-316CFFA53672}" type="presParOf" srcId="{949C7C9D-DA0A-4E99-B96A-B538438C966A}" destId="{6FC3202D-BEA8-4CEA-A751-B222AB2FDC96}" srcOrd="1" destOrd="0" presId="urn:microsoft.com/office/officeart/2009/3/layout/HorizontalOrganizationChart"/>
    <dgm:cxn modelId="{B33FCDAE-C281-4D92-BA5F-6B682C817597}" type="presParOf" srcId="{949C7C9D-DA0A-4E99-B96A-B538438C966A}" destId="{CE84CE80-905E-400C-91BD-F8974739CAA2}" srcOrd="2" destOrd="0" presId="urn:microsoft.com/office/officeart/2009/3/layout/HorizontalOrganizationChart"/>
    <dgm:cxn modelId="{FE3B1F62-9F74-4AA3-8D98-F1F112111412}" type="presParOf" srcId="{407AE522-8F2E-425F-AE47-5483310BBE27}" destId="{0C168CB8-B744-404B-909C-8E91EB8DCB44}" srcOrd="2" destOrd="0" presId="urn:microsoft.com/office/officeart/2009/3/layout/HorizontalOrganizationChart"/>
    <dgm:cxn modelId="{074CD1CB-800C-4B98-B99C-8A8AB4B2353F}" type="presParOf" srcId="{407AE522-8F2E-425F-AE47-5483310BBE27}" destId="{885F373B-F82C-46EA-A5C3-5006FA9A6773}" srcOrd="3" destOrd="0" presId="urn:microsoft.com/office/officeart/2009/3/layout/HorizontalOrganizationChart"/>
    <dgm:cxn modelId="{53C860E8-B0C6-4E42-B5EE-E34450CF6F48}" type="presParOf" srcId="{885F373B-F82C-46EA-A5C3-5006FA9A6773}" destId="{FF99F311-7C76-4777-9C2B-14005A556A85}" srcOrd="0" destOrd="0" presId="urn:microsoft.com/office/officeart/2009/3/layout/HorizontalOrganizationChart"/>
    <dgm:cxn modelId="{5C3C9FAD-0813-4AFB-A224-8B3B755506C2}" type="presParOf" srcId="{FF99F311-7C76-4777-9C2B-14005A556A85}" destId="{3362403D-458C-4963-8D39-135FD19CE2D1}" srcOrd="0" destOrd="0" presId="urn:microsoft.com/office/officeart/2009/3/layout/HorizontalOrganizationChart"/>
    <dgm:cxn modelId="{309599FF-AD0E-4D55-AECA-870CF64B084C}" type="presParOf" srcId="{FF99F311-7C76-4777-9C2B-14005A556A85}" destId="{39B2F407-697F-448A-98DE-FD0374FD23AE}" srcOrd="1" destOrd="0" presId="urn:microsoft.com/office/officeart/2009/3/layout/HorizontalOrganizationChart"/>
    <dgm:cxn modelId="{4D1867A1-1403-47E6-9B4A-84C3DF951B26}" type="presParOf" srcId="{885F373B-F82C-46EA-A5C3-5006FA9A6773}" destId="{1630D34C-C223-4840-ACE4-A8F890648462}" srcOrd="1" destOrd="0" presId="urn:microsoft.com/office/officeart/2009/3/layout/HorizontalOrganizationChart"/>
    <dgm:cxn modelId="{25538688-A354-4214-86E1-1BB7E3B9CB95}" type="presParOf" srcId="{885F373B-F82C-46EA-A5C3-5006FA9A6773}" destId="{636AB911-ADC9-492B-B211-85B650CCBE68}" srcOrd="2" destOrd="0" presId="urn:microsoft.com/office/officeart/2009/3/layout/HorizontalOrganizationChart"/>
    <dgm:cxn modelId="{B36723C5-B006-48D1-A9B1-AD85CF8C4892}" type="presParOf" srcId="{407AE522-8F2E-425F-AE47-5483310BBE27}" destId="{A1365691-F029-486E-9D67-038F2C439ACC}" srcOrd="4" destOrd="0" presId="urn:microsoft.com/office/officeart/2009/3/layout/HorizontalOrganizationChart"/>
    <dgm:cxn modelId="{D4E876F4-0827-4DC1-B151-B77D871D90B1}" type="presParOf" srcId="{407AE522-8F2E-425F-AE47-5483310BBE27}" destId="{6368D85D-115F-48FB-A20D-4B27C52D91B3}" srcOrd="5" destOrd="0" presId="urn:microsoft.com/office/officeart/2009/3/layout/HorizontalOrganizationChart"/>
    <dgm:cxn modelId="{AE2D3024-F3EF-4BB6-8648-103030B0558A}" type="presParOf" srcId="{6368D85D-115F-48FB-A20D-4B27C52D91B3}" destId="{27353553-2864-4AD9-B62E-6A0EC88F07F8}" srcOrd="0" destOrd="0" presId="urn:microsoft.com/office/officeart/2009/3/layout/HorizontalOrganizationChart"/>
    <dgm:cxn modelId="{C5CFDDBB-E66C-496D-8DAC-33A5CC1A88B9}" type="presParOf" srcId="{27353553-2864-4AD9-B62E-6A0EC88F07F8}" destId="{F7572091-6879-4433-8F1B-E06BF7E5921F}" srcOrd="0" destOrd="0" presId="urn:microsoft.com/office/officeart/2009/3/layout/HorizontalOrganizationChart"/>
    <dgm:cxn modelId="{78E8F2C6-9DD7-480B-BB96-0ACCE448B3E8}" type="presParOf" srcId="{27353553-2864-4AD9-B62E-6A0EC88F07F8}" destId="{4B26E9BB-7814-4722-963C-2694C046260E}" srcOrd="1" destOrd="0" presId="urn:microsoft.com/office/officeart/2009/3/layout/HorizontalOrganizationChart"/>
    <dgm:cxn modelId="{12CB78B4-DF89-4225-842B-8A227AEAC51E}" type="presParOf" srcId="{6368D85D-115F-48FB-A20D-4B27C52D91B3}" destId="{A9C1C99B-ACB9-47DF-8F10-2A696319476A}" srcOrd="1" destOrd="0" presId="urn:microsoft.com/office/officeart/2009/3/layout/HorizontalOrganizationChart"/>
    <dgm:cxn modelId="{E2E762D9-4435-4305-9687-CAB46088763B}" type="presParOf" srcId="{6368D85D-115F-48FB-A20D-4B27C52D91B3}" destId="{8CE30930-410D-4AB1-A6F1-715FF8FA43C8}" srcOrd="2" destOrd="0" presId="urn:microsoft.com/office/officeart/2009/3/layout/HorizontalOrganizationChart"/>
    <dgm:cxn modelId="{C456065E-2839-4D22-AB6B-A2F44E6C7B27}" type="presParOf" srcId="{8221B591-DAFB-4496-AA41-60F6AF1C6C17}" destId="{8483E2FD-26EE-47DC-8811-AC428095BA27}" srcOrd="2" destOrd="0" presId="urn:microsoft.com/office/officeart/2009/3/layout/HorizontalOrganizationChar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FFAF59C-CAA7-4224-908A-9BBA7E4F48A2}" type="doc">
      <dgm:prSet loTypeId="urn:microsoft.com/office/officeart/2005/8/layout/radial6" loCatId="relationship" qsTypeId="urn:microsoft.com/office/officeart/2005/8/quickstyle/simple3" qsCatId="simple" csTypeId="urn:microsoft.com/office/officeart/2005/8/colors/colorful2" csCatId="colorful" phldr="1"/>
      <dgm:spPr/>
      <dgm:t>
        <a:bodyPr/>
        <a:lstStyle/>
        <a:p>
          <a:endParaRPr lang="pt-BR"/>
        </a:p>
      </dgm:t>
    </dgm:pt>
    <dgm:pt modelId="{702473D2-7134-4D39-AE42-2D4592257774}">
      <dgm:prSet phldrT="[Texto]" custT="1">
        <dgm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pt-BR" sz="2000" dirty="0">
              <a:latin typeface="Arial" pitchFamily="34" charset="0"/>
              <a:cs typeface="Arial" pitchFamily="34" charset="0"/>
            </a:rPr>
            <a:t>Rede de Serviços Privados</a:t>
          </a:r>
        </a:p>
      </dgm:t>
    </dgm:pt>
    <dgm:pt modelId="{47963FDC-F01E-4600-86AC-80CCC88B267B}" type="parTrans" cxnId="{105EC8B2-16BA-4A42-B6EB-67F5914A6EDD}">
      <dgm:prSet/>
      <dgm:spPr/>
      <dgm:t>
        <a:bodyPr/>
        <a:lstStyle/>
        <a:p>
          <a:endParaRPr lang="pt-BR"/>
        </a:p>
      </dgm:t>
    </dgm:pt>
    <dgm:pt modelId="{B2D38FF7-00FE-45A8-9736-8083D73D7088}" type="sibTrans" cxnId="{105EC8B2-16BA-4A42-B6EB-67F5914A6EDD}">
      <dgm:prSet/>
      <dgm:spPr/>
      <dgm:t>
        <a:bodyPr/>
        <a:lstStyle/>
        <a:p>
          <a:endParaRPr lang="pt-BR"/>
        </a:p>
      </dgm:t>
    </dgm:pt>
    <dgm:pt modelId="{808BE574-1458-41DF-B6BB-4E1EFFB29DFB}">
      <dgm:prSet phldrT="[Texto]" custT="1"/>
      <dgm:spPr/>
      <dgm:t>
        <a:bodyPr/>
        <a:lstStyle/>
        <a:p>
          <a:r>
            <a:rPr lang="pt-BR" sz="2000" dirty="0">
              <a:latin typeface="Arial" pitchFamily="34" charset="0"/>
              <a:cs typeface="Arial" pitchFamily="34" charset="0"/>
            </a:rPr>
            <a:t>Instância de Gestão</a:t>
          </a:r>
        </a:p>
      </dgm:t>
    </dgm:pt>
    <dgm:pt modelId="{19C023DD-AC30-44E9-84A1-CB14FF15A324}" type="parTrans" cxnId="{180925DD-9E81-44FC-9862-290E1B9011DE}">
      <dgm:prSet/>
      <dgm:spPr/>
      <dgm:t>
        <a:bodyPr/>
        <a:lstStyle/>
        <a:p>
          <a:endParaRPr lang="pt-BR"/>
        </a:p>
      </dgm:t>
    </dgm:pt>
    <dgm:pt modelId="{5AAA0724-D5F0-4A5A-BF32-E3253ABC979D}" type="sibTrans" cxnId="{180925DD-9E81-44FC-9862-290E1B9011DE}">
      <dgm:prSet/>
      <dgm:spPr/>
      <dgm:t>
        <a:bodyPr/>
        <a:lstStyle/>
        <a:p>
          <a:endParaRPr lang="pt-BR">
            <a:latin typeface="Calibri" panose="020F0502020204030204" pitchFamily="34" charset="0"/>
          </a:endParaRPr>
        </a:p>
      </dgm:t>
    </dgm:pt>
    <dgm:pt modelId="{5455FF94-B28F-423B-85F0-B7E99986EBC9}">
      <dgm:prSet phldrT="[Texto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t-BR" sz="2000" dirty="0">
              <a:latin typeface="Arial" pitchFamily="34" charset="0"/>
              <a:cs typeface="Arial" pitchFamily="34" charset="0"/>
            </a:rPr>
            <a:t>Instância de Negociação e </a:t>
          </a:r>
          <a:r>
            <a:rPr lang="pt-BR" sz="2000" dirty="0" err="1">
              <a:latin typeface="Arial" pitchFamily="34" charset="0"/>
              <a:cs typeface="Arial" pitchFamily="34" charset="0"/>
            </a:rPr>
            <a:t>Pactuação</a:t>
          </a:r>
          <a:endParaRPr lang="pt-BR" sz="2000" dirty="0">
            <a:latin typeface="Arial" pitchFamily="34" charset="0"/>
            <a:cs typeface="Arial" pitchFamily="34" charset="0"/>
          </a:endParaRPr>
        </a:p>
      </dgm:t>
    </dgm:pt>
    <dgm:pt modelId="{7B57A609-C5E3-4D6A-BDE7-756F5D4C2183}" type="parTrans" cxnId="{5FE0CD06-7E99-4963-8DBE-88034936B179}">
      <dgm:prSet/>
      <dgm:spPr/>
      <dgm:t>
        <a:bodyPr/>
        <a:lstStyle/>
        <a:p>
          <a:endParaRPr lang="pt-BR"/>
        </a:p>
      </dgm:t>
    </dgm:pt>
    <dgm:pt modelId="{2D604D0A-C19D-48F5-9D00-544EA78B06EB}" type="sibTrans" cxnId="{5FE0CD06-7E99-4963-8DBE-88034936B179}">
      <dgm:prSet/>
      <dgm:spPr/>
      <dgm:t>
        <a:bodyPr/>
        <a:lstStyle/>
        <a:p>
          <a:endParaRPr lang="pt-BR">
            <a:latin typeface="Calibri" panose="020F0502020204030204" pitchFamily="34" charset="0"/>
          </a:endParaRPr>
        </a:p>
      </dgm:t>
    </dgm:pt>
    <dgm:pt modelId="{899B1D89-20D4-4E36-B6AD-1993654EFB87}">
      <dgm:prSet phldrT="[Texto]"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t-BR" sz="2000" dirty="0">
              <a:latin typeface="Arial" pitchFamily="34" charset="0"/>
              <a:cs typeface="Arial" pitchFamily="34" charset="0"/>
            </a:rPr>
            <a:t>Instância de Deliberação e Controle Social</a:t>
          </a:r>
        </a:p>
      </dgm:t>
    </dgm:pt>
    <dgm:pt modelId="{F815B54B-1EEC-4478-A1DB-686EE1BBE770}" type="parTrans" cxnId="{DC528A3C-4980-45E4-904E-901AAA9B5C70}">
      <dgm:prSet/>
      <dgm:spPr/>
      <dgm:t>
        <a:bodyPr/>
        <a:lstStyle/>
        <a:p>
          <a:endParaRPr lang="pt-BR"/>
        </a:p>
      </dgm:t>
    </dgm:pt>
    <dgm:pt modelId="{42AE66E0-A4B1-4BAD-83E3-6A2D519F8FA3}" type="sibTrans" cxnId="{DC528A3C-4980-45E4-904E-901AAA9B5C70}">
      <dgm:prSet/>
      <dgm:spPr/>
      <dgm:t>
        <a:bodyPr/>
        <a:lstStyle/>
        <a:p>
          <a:endParaRPr lang="pt-BR"/>
        </a:p>
      </dgm:t>
    </dgm:pt>
    <dgm:pt modelId="{9C675651-E48F-4936-8B5B-FFEBF580CF2C}">
      <dgm:prSet phldrT="[Texto]" custT="1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r>
            <a:rPr lang="pt-BR" sz="2000" dirty="0">
              <a:latin typeface="Arial" pitchFamily="34" charset="0"/>
              <a:cs typeface="Arial" pitchFamily="34" charset="0"/>
            </a:rPr>
            <a:t>Instâncias de Financiamento </a:t>
          </a:r>
        </a:p>
      </dgm:t>
    </dgm:pt>
    <dgm:pt modelId="{F8BDE4A7-737C-486E-BC9F-514A8BAAE493}" type="parTrans" cxnId="{5F2A5457-E041-46A7-8C96-7A090D075F7E}">
      <dgm:prSet/>
      <dgm:spPr/>
      <dgm:t>
        <a:bodyPr/>
        <a:lstStyle/>
        <a:p>
          <a:endParaRPr lang="pt-BR"/>
        </a:p>
      </dgm:t>
    </dgm:pt>
    <dgm:pt modelId="{DCBA07D7-3D4B-459B-AD4F-8B6D2178B85F}" type="sibTrans" cxnId="{5F2A5457-E041-46A7-8C96-7A090D075F7E}">
      <dgm:prSet/>
      <dgm:spPr/>
      <dgm:t>
        <a:bodyPr/>
        <a:lstStyle/>
        <a:p>
          <a:endParaRPr lang="pt-BR"/>
        </a:p>
      </dgm:t>
    </dgm:pt>
    <dgm:pt modelId="{9757FE60-7FE9-4F62-B3DC-5FB550C30B8A}" type="pres">
      <dgm:prSet presAssocID="{BFFAF59C-CAA7-4224-908A-9BBA7E4F48A2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CC5D3DEA-AB0B-48D6-8E6C-9396CA5CC75B}" type="pres">
      <dgm:prSet presAssocID="{702473D2-7134-4D39-AE42-2D4592257774}" presName="centerShape" presStyleLbl="node0" presStyleIdx="0" presStyleCnt="1" custScaleX="113512" custScaleY="116442" custLinFactNeighborX="85646" custLinFactNeighborY="-3766"/>
      <dgm:spPr/>
      <dgm:t>
        <a:bodyPr/>
        <a:lstStyle/>
        <a:p>
          <a:endParaRPr lang="pt-BR"/>
        </a:p>
      </dgm:t>
    </dgm:pt>
    <dgm:pt modelId="{AFE72303-220A-4FA2-8F21-4F7205640B61}" type="pres">
      <dgm:prSet presAssocID="{808BE574-1458-41DF-B6BB-4E1EFFB29DFB}" presName="node" presStyleLbl="node1" presStyleIdx="0" presStyleCnt="4" custScaleX="159387" custScaleY="133046" custRadScaleRad="122744" custRadScaleInc="-133678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826A82D9-522E-473F-B3A8-34D00CD5B4EF}" type="pres">
      <dgm:prSet presAssocID="{808BE574-1458-41DF-B6BB-4E1EFFB29DFB}" presName="dummy" presStyleCnt="0"/>
      <dgm:spPr/>
    </dgm:pt>
    <dgm:pt modelId="{F2E89EB9-FB21-4046-9D08-9EE41A6D44F7}" type="pres">
      <dgm:prSet presAssocID="{5AAA0724-D5F0-4A5A-BF32-E3253ABC979D}" presName="sibTrans" presStyleLbl="sibTrans2D1" presStyleIdx="0" presStyleCnt="4" custScaleX="116101" custScaleY="95377"/>
      <dgm:spPr/>
      <dgm:t>
        <a:bodyPr/>
        <a:lstStyle/>
        <a:p>
          <a:endParaRPr lang="pt-BR"/>
        </a:p>
      </dgm:t>
    </dgm:pt>
    <dgm:pt modelId="{0C2BECB5-49C1-44BB-B20D-3955AC7D8F5B}" type="pres">
      <dgm:prSet presAssocID="{5455FF94-B28F-423B-85F0-B7E99986EBC9}" presName="node" presStyleLbl="node1" presStyleIdx="1" presStyleCnt="4" custScaleX="191560" custScaleY="158729" custRadScaleRad="18002" custRadScaleInc="-136380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22BF7457-F7A1-4810-8E92-B74FC97A4602}" type="pres">
      <dgm:prSet presAssocID="{5455FF94-B28F-423B-85F0-B7E99986EBC9}" presName="dummy" presStyleCnt="0"/>
      <dgm:spPr/>
    </dgm:pt>
    <dgm:pt modelId="{339710A2-7911-4F26-BD8E-DE4AD2BC81F8}" type="pres">
      <dgm:prSet presAssocID="{2D604D0A-C19D-48F5-9D00-544EA78B06EB}" presName="sibTrans" presStyleLbl="sibTrans2D1" presStyleIdx="1" presStyleCnt="4" custScaleX="118293" custScaleY="90075"/>
      <dgm:spPr/>
      <dgm:t>
        <a:bodyPr/>
        <a:lstStyle/>
        <a:p>
          <a:endParaRPr lang="pt-BR"/>
        </a:p>
      </dgm:t>
    </dgm:pt>
    <dgm:pt modelId="{E0EADA66-C80E-41E3-8C9B-8CCF86600938}" type="pres">
      <dgm:prSet presAssocID="{899B1D89-20D4-4E36-B6AD-1993654EFB87}" presName="node" presStyleLbl="node1" presStyleIdx="2" presStyleCnt="4" custScaleX="164728" custScaleY="127803" custRadScaleRad="107625" custRadScaleInc="153045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E476B784-1202-4824-AF6D-AD1105B8991B}" type="pres">
      <dgm:prSet presAssocID="{899B1D89-20D4-4E36-B6AD-1993654EFB87}" presName="dummy" presStyleCnt="0"/>
      <dgm:spPr/>
    </dgm:pt>
    <dgm:pt modelId="{17FE7EC8-F940-4CDC-900D-149F3FC7A8A9}" type="pres">
      <dgm:prSet presAssocID="{42AE66E0-A4B1-4BAD-83E3-6A2D519F8FA3}" presName="sibTrans" presStyleLbl="sibTrans2D1" presStyleIdx="2" presStyleCnt="4" custScaleX="122158" custScaleY="112188" custLinFactNeighborX="2197" custLinFactNeighborY="-11801"/>
      <dgm:spPr/>
      <dgm:t>
        <a:bodyPr/>
        <a:lstStyle/>
        <a:p>
          <a:endParaRPr lang="pt-BR"/>
        </a:p>
      </dgm:t>
    </dgm:pt>
    <dgm:pt modelId="{3C1DD071-2D48-46C9-B5F9-8991F4D978F3}" type="pres">
      <dgm:prSet presAssocID="{9C675651-E48F-4936-8B5B-FFEBF580CF2C}" presName="node" presStyleLbl="node1" presStyleIdx="3" presStyleCnt="4" custScaleX="190297" custScaleY="157435" custRadScaleRad="168911" custRadScaleInc="9436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440BD844-5281-4C4F-997B-E2576C178283}" type="pres">
      <dgm:prSet presAssocID="{9C675651-E48F-4936-8B5B-FFEBF580CF2C}" presName="dummy" presStyleCnt="0"/>
      <dgm:spPr/>
    </dgm:pt>
    <dgm:pt modelId="{DEE016CD-BA91-4060-9F57-D38C784DAEBD}" type="pres">
      <dgm:prSet presAssocID="{DCBA07D7-3D4B-459B-AD4F-8B6D2178B85F}" presName="sibTrans" presStyleLbl="sibTrans2D1" presStyleIdx="3" presStyleCnt="4" custScaleX="114058" custScaleY="98920"/>
      <dgm:spPr/>
      <dgm:t>
        <a:bodyPr/>
        <a:lstStyle/>
        <a:p>
          <a:endParaRPr lang="pt-BR"/>
        </a:p>
      </dgm:t>
    </dgm:pt>
  </dgm:ptLst>
  <dgm:cxnLst>
    <dgm:cxn modelId="{0C0E4FF3-85E1-4ADA-95A1-7BB66EE04FB1}" type="presOf" srcId="{808BE574-1458-41DF-B6BB-4E1EFFB29DFB}" destId="{AFE72303-220A-4FA2-8F21-4F7205640B61}" srcOrd="0" destOrd="0" presId="urn:microsoft.com/office/officeart/2005/8/layout/radial6"/>
    <dgm:cxn modelId="{B1824CEF-F0C9-4E1A-89A3-AF5C488AB167}" type="presOf" srcId="{702473D2-7134-4D39-AE42-2D4592257774}" destId="{CC5D3DEA-AB0B-48D6-8E6C-9396CA5CC75B}" srcOrd="0" destOrd="0" presId="urn:microsoft.com/office/officeart/2005/8/layout/radial6"/>
    <dgm:cxn modelId="{B0EEE415-AC6B-4692-9F45-3D704B10A7FA}" type="presOf" srcId="{42AE66E0-A4B1-4BAD-83E3-6A2D519F8FA3}" destId="{17FE7EC8-F940-4CDC-900D-149F3FC7A8A9}" srcOrd="0" destOrd="0" presId="urn:microsoft.com/office/officeart/2005/8/layout/radial6"/>
    <dgm:cxn modelId="{5F2A5457-E041-46A7-8C96-7A090D075F7E}" srcId="{702473D2-7134-4D39-AE42-2D4592257774}" destId="{9C675651-E48F-4936-8B5B-FFEBF580CF2C}" srcOrd="3" destOrd="0" parTransId="{F8BDE4A7-737C-486E-BC9F-514A8BAAE493}" sibTransId="{DCBA07D7-3D4B-459B-AD4F-8B6D2178B85F}"/>
    <dgm:cxn modelId="{3035B9D9-1D9C-4603-9E6E-B05E8B70C625}" type="presOf" srcId="{2D604D0A-C19D-48F5-9D00-544EA78B06EB}" destId="{339710A2-7911-4F26-BD8E-DE4AD2BC81F8}" srcOrd="0" destOrd="0" presId="urn:microsoft.com/office/officeart/2005/8/layout/radial6"/>
    <dgm:cxn modelId="{34AA5DCA-9E3C-42F0-90DB-27691DC268C9}" type="presOf" srcId="{5455FF94-B28F-423B-85F0-B7E99986EBC9}" destId="{0C2BECB5-49C1-44BB-B20D-3955AC7D8F5B}" srcOrd="0" destOrd="0" presId="urn:microsoft.com/office/officeart/2005/8/layout/radial6"/>
    <dgm:cxn modelId="{105EC8B2-16BA-4A42-B6EB-67F5914A6EDD}" srcId="{BFFAF59C-CAA7-4224-908A-9BBA7E4F48A2}" destId="{702473D2-7134-4D39-AE42-2D4592257774}" srcOrd="0" destOrd="0" parTransId="{47963FDC-F01E-4600-86AC-80CCC88B267B}" sibTransId="{B2D38FF7-00FE-45A8-9736-8083D73D7088}"/>
    <dgm:cxn modelId="{5627537A-D1EC-491A-A556-0EDD9AFD3CF9}" type="presOf" srcId="{BFFAF59C-CAA7-4224-908A-9BBA7E4F48A2}" destId="{9757FE60-7FE9-4F62-B3DC-5FB550C30B8A}" srcOrd="0" destOrd="0" presId="urn:microsoft.com/office/officeart/2005/8/layout/radial6"/>
    <dgm:cxn modelId="{8ADFD516-3E72-4299-9CF9-758033599451}" type="presOf" srcId="{899B1D89-20D4-4E36-B6AD-1993654EFB87}" destId="{E0EADA66-C80E-41E3-8C9B-8CCF86600938}" srcOrd="0" destOrd="0" presId="urn:microsoft.com/office/officeart/2005/8/layout/radial6"/>
    <dgm:cxn modelId="{DC528A3C-4980-45E4-904E-901AAA9B5C70}" srcId="{702473D2-7134-4D39-AE42-2D4592257774}" destId="{899B1D89-20D4-4E36-B6AD-1993654EFB87}" srcOrd="2" destOrd="0" parTransId="{F815B54B-1EEC-4478-A1DB-686EE1BBE770}" sibTransId="{42AE66E0-A4B1-4BAD-83E3-6A2D519F8FA3}"/>
    <dgm:cxn modelId="{5FE0CD06-7E99-4963-8DBE-88034936B179}" srcId="{702473D2-7134-4D39-AE42-2D4592257774}" destId="{5455FF94-B28F-423B-85F0-B7E99986EBC9}" srcOrd="1" destOrd="0" parTransId="{7B57A609-C5E3-4D6A-BDE7-756F5D4C2183}" sibTransId="{2D604D0A-C19D-48F5-9D00-544EA78B06EB}"/>
    <dgm:cxn modelId="{180925DD-9E81-44FC-9862-290E1B9011DE}" srcId="{702473D2-7134-4D39-AE42-2D4592257774}" destId="{808BE574-1458-41DF-B6BB-4E1EFFB29DFB}" srcOrd="0" destOrd="0" parTransId="{19C023DD-AC30-44E9-84A1-CB14FF15A324}" sibTransId="{5AAA0724-D5F0-4A5A-BF32-E3253ABC979D}"/>
    <dgm:cxn modelId="{853D5FE3-A8FB-466D-84A6-6D0E2D992D1C}" type="presOf" srcId="{5AAA0724-D5F0-4A5A-BF32-E3253ABC979D}" destId="{F2E89EB9-FB21-4046-9D08-9EE41A6D44F7}" srcOrd="0" destOrd="0" presId="urn:microsoft.com/office/officeart/2005/8/layout/radial6"/>
    <dgm:cxn modelId="{DA2539C6-E517-4BC6-9AF8-A20A92B5C398}" type="presOf" srcId="{9C675651-E48F-4936-8B5B-FFEBF580CF2C}" destId="{3C1DD071-2D48-46C9-B5F9-8991F4D978F3}" srcOrd="0" destOrd="0" presId="urn:microsoft.com/office/officeart/2005/8/layout/radial6"/>
    <dgm:cxn modelId="{30BCD386-D38E-48BD-ADE0-69D03FC58559}" type="presOf" srcId="{DCBA07D7-3D4B-459B-AD4F-8B6D2178B85F}" destId="{DEE016CD-BA91-4060-9F57-D38C784DAEBD}" srcOrd="0" destOrd="0" presId="urn:microsoft.com/office/officeart/2005/8/layout/radial6"/>
    <dgm:cxn modelId="{7C863C39-A8F8-4290-B387-448E6D02F2AD}" type="presParOf" srcId="{9757FE60-7FE9-4F62-B3DC-5FB550C30B8A}" destId="{CC5D3DEA-AB0B-48D6-8E6C-9396CA5CC75B}" srcOrd="0" destOrd="0" presId="urn:microsoft.com/office/officeart/2005/8/layout/radial6"/>
    <dgm:cxn modelId="{80EC58DA-792C-4735-B1AF-4C733C480006}" type="presParOf" srcId="{9757FE60-7FE9-4F62-B3DC-5FB550C30B8A}" destId="{AFE72303-220A-4FA2-8F21-4F7205640B61}" srcOrd="1" destOrd="0" presId="urn:microsoft.com/office/officeart/2005/8/layout/radial6"/>
    <dgm:cxn modelId="{6BC62451-0F2B-49E8-9948-0EA3D8442FCA}" type="presParOf" srcId="{9757FE60-7FE9-4F62-B3DC-5FB550C30B8A}" destId="{826A82D9-522E-473F-B3A8-34D00CD5B4EF}" srcOrd="2" destOrd="0" presId="urn:microsoft.com/office/officeart/2005/8/layout/radial6"/>
    <dgm:cxn modelId="{A92A6CC6-BCBB-409F-B30C-45C7102CBF25}" type="presParOf" srcId="{9757FE60-7FE9-4F62-B3DC-5FB550C30B8A}" destId="{F2E89EB9-FB21-4046-9D08-9EE41A6D44F7}" srcOrd="3" destOrd="0" presId="urn:microsoft.com/office/officeart/2005/8/layout/radial6"/>
    <dgm:cxn modelId="{6AAD837A-8F88-401E-907C-B955FC307320}" type="presParOf" srcId="{9757FE60-7FE9-4F62-B3DC-5FB550C30B8A}" destId="{0C2BECB5-49C1-44BB-B20D-3955AC7D8F5B}" srcOrd="4" destOrd="0" presId="urn:microsoft.com/office/officeart/2005/8/layout/radial6"/>
    <dgm:cxn modelId="{4F6110C4-E877-4B09-873D-D43315BCBE97}" type="presParOf" srcId="{9757FE60-7FE9-4F62-B3DC-5FB550C30B8A}" destId="{22BF7457-F7A1-4810-8E92-B74FC97A4602}" srcOrd="5" destOrd="0" presId="urn:microsoft.com/office/officeart/2005/8/layout/radial6"/>
    <dgm:cxn modelId="{F582F07D-5B15-4AB0-84BD-0368F5520446}" type="presParOf" srcId="{9757FE60-7FE9-4F62-B3DC-5FB550C30B8A}" destId="{339710A2-7911-4F26-BD8E-DE4AD2BC81F8}" srcOrd="6" destOrd="0" presId="urn:microsoft.com/office/officeart/2005/8/layout/radial6"/>
    <dgm:cxn modelId="{6D797191-D1A6-46FB-A8EF-865A59CFF11C}" type="presParOf" srcId="{9757FE60-7FE9-4F62-B3DC-5FB550C30B8A}" destId="{E0EADA66-C80E-41E3-8C9B-8CCF86600938}" srcOrd="7" destOrd="0" presId="urn:microsoft.com/office/officeart/2005/8/layout/radial6"/>
    <dgm:cxn modelId="{06F8E465-E48E-487E-8C8C-396B0B38651A}" type="presParOf" srcId="{9757FE60-7FE9-4F62-B3DC-5FB550C30B8A}" destId="{E476B784-1202-4824-AF6D-AD1105B8991B}" srcOrd="8" destOrd="0" presId="urn:microsoft.com/office/officeart/2005/8/layout/radial6"/>
    <dgm:cxn modelId="{F8BA56C2-1BDD-43B7-BF7C-30783EFB52FA}" type="presParOf" srcId="{9757FE60-7FE9-4F62-B3DC-5FB550C30B8A}" destId="{17FE7EC8-F940-4CDC-900D-149F3FC7A8A9}" srcOrd="9" destOrd="0" presId="urn:microsoft.com/office/officeart/2005/8/layout/radial6"/>
    <dgm:cxn modelId="{E0370758-E6EB-4FFA-94EE-4DAA0B50230B}" type="presParOf" srcId="{9757FE60-7FE9-4F62-B3DC-5FB550C30B8A}" destId="{3C1DD071-2D48-46C9-B5F9-8991F4D978F3}" srcOrd="10" destOrd="0" presId="urn:microsoft.com/office/officeart/2005/8/layout/radial6"/>
    <dgm:cxn modelId="{4FFC3FF6-23CA-413A-A684-3D1B72A53339}" type="presParOf" srcId="{9757FE60-7FE9-4F62-B3DC-5FB550C30B8A}" destId="{440BD844-5281-4C4F-997B-E2576C178283}" srcOrd="11" destOrd="0" presId="urn:microsoft.com/office/officeart/2005/8/layout/radial6"/>
    <dgm:cxn modelId="{873CF166-94A7-4AE8-92A2-DCFBDF3EDCA2}" type="presParOf" srcId="{9757FE60-7FE9-4F62-B3DC-5FB550C30B8A}" destId="{DEE016CD-BA91-4060-9F57-D38C784DAEBD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1365691-F029-486E-9D67-038F2C439ACC}">
      <dsp:nvSpPr>
        <dsp:cNvPr id="0" name=""/>
        <dsp:cNvSpPr/>
      </dsp:nvSpPr>
      <dsp:spPr>
        <a:xfrm>
          <a:off x="3775732" y="2971800"/>
          <a:ext cx="754335" cy="16218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77167" y="0"/>
              </a:lnTo>
              <a:lnTo>
                <a:pt x="377167" y="1621821"/>
              </a:lnTo>
              <a:lnTo>
                <a:pt x="754335" y="1621821"/>
              </a:lnTo>
            </a:path>
          </a:pathLst>
        </a:custGeom>
        <a:noFill/>
        <a:ln w="15875" cap="rnd" cmpd="sng" algn="ctr">
          <a:solidFill>
            <a:schemeClr val="dk1"/>
          </a:solidFill>
          <a:prstDash val="solid"/>
        </a:ln>
        <a:effectLst/>
      </dsp:spPr>
      <dsp:style>
        <a:lnRef idx="2">
          <a:schemeClr val="dk1"/>
        </a:lnRef>
        <a:fillRef idx="0">
          <a:schemeClr val="dk1"/>
        </a:fillRef>
        <a:effectRef idx="1">
          <a:schemeClr val="dk1"/>
        </a:effectRef>
        <a:fontRef idx="minor">
          <a:schemeClr val="tx1"/>
        </a:fontRef>
      </dsp:style>
    </dsp:sp>
    <dsp:sp modelId="{0C168CB8-B744-404B-909C-8E91EB8DCB44}">
      <dsp:nvSpPr>
        <dsp:cNvPr id="0" name=""/>
        <dsp:cNvSpPr/>
      </dsp:nvSpPr>
      <dsp:spPr>
        <a:xfrm>
          <a:off x="3775732" y="2926080"/>
          <a:ext cx="75433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754335" y="45720"/>
              </a:lnTo>
            </a:path>
          </a:pathLst>
        </a:custGeom>
        <a:noFill/>
        <a:ln w="15875" cap="rnd" cmpd="sng" algn="ctr">
          <a:solidFill>
            <a:schemeClr val="dk1"/>
          </a:solidFill>
          <a:prstDash val="solid"/>
        </a:ln>
        <a:effectLst/>
      </dsp:spPr>
      <dsp:style>
        <a:lnRef idx="2">
          <a:schemeClr val="dk1"/>
        </a:lnRef>
        <a:fillRef idx="0">
          <a:schemeClr val="dk1"/>
        </a:fillRef>
        <a:effectRef idx="1">
          <a:schemeClr val="dk1"/>
        </a:effectRef>
        <a:fontRef idx="minor">
          <a:schemeClr val="tx1"/>
        </a:fontRef>
      </dsp:style>
    </dsp:sp>
    <dsp:sp modelId="{2FABDCD5-BE82-463B-8B24-F3D714F16F07}">
      <dsp:nvSpPr>
        <dsp:cNvPr id="0" name=""/>
        <dsp:cNvSpPr/>
      </dsp:nvSpPr>
      <dsp:spPr>
        <a:xfrm>
          <a:off x="3775732" y="1349978"/>
          <a:ext cx="754335" cy="1621821"/>
        </a:xfrm>
        <a:custGeom>
          <a:avLst/>
          <a:gdLst/>
          <a:ahLst/>
          <a:cxnLst/>
          <a:rect l="0" t="0" r="0" b="0"/>
          <a:pathLst>
            <a:path>
              <a:moveTo>
                <a:pt x="0" y="1621821"/>
              </a:moveTo>
              <a:lnTo>
                <a:pt x="377167" y="1621821"/>
              </a:lnTo>
              <a:lnTo>
                <a:pt x="377167" y="0"/>
              </a:lnTo>
              <a:lnTo>
                <a:pt x="754335" y="0"/>
              </a:lnTo>
            </a:path>
          </a:pathLst>
        </a:custGeom>
        <a:noFill/>
        <a:ln w="15875" cap="rnd" cmpd="sng" algn="ctr">
          <a:solidFill>
            <a:schemeClr val="dk1"/>
          </a:solidFill>
          <a:prstDash val="solid"/>
        </a:ln>
        <a:effectLst/>
      </dsp:spPr>
      <dsp:style>
        <a:lnRef idx="2">
          <a:schemeClr val="dk1"/>
        </a:lnRef>
        <a:fillRef idx="0">
          <a:schemeClr val="dk1"/>
        </a:fillRef>
        <a:effectRef idx="1">
          <a:schemeClr val="dk1"/>
        </a:effectRef>
        <a:fontRef idx="minor">
          <a:schemeClr val="tx1"/>
        </a:fontRef>
      </dsp:style>
    </dsp:sp>
    <dsp:sp modelId="{1CB3B823-E0A9-42BE-92C1-4459E376B647}">
      <dsp:nvSpPr>
        <dsp:cNvPr id="0" name=""/>
        <dsp:cNvSpPr/>
      </dsp:nvSpPr>
      <dsp:spPr>
        <a:xfrm>
          <a:off x="4055" y="2396619"/>
          <a:ext cx="3771676" cy="1150361"/>
        </a:xfrm>
        <a:prstGeom prst="rect">
          <a:avLst/>
        </a:prstGeom>
        <a:solidFill>
          <a:schemeClr val="accent6"/>
        </a:solidFill>
        <a:ln w="15875" cap="rnd" cmpd="sng" algn="ctr">
          <a:solidFill>
            <a:schemeClr val="accent6">
              <a:shade val="50000"/>
            </a:schemeClr>
          </a:solidFill>
          <a:prstDash val="solid"/>
        </a:ln>
        <a:effectLst/>
      </dsp:spPr>
      <dsp:style>
        <a:lnRef idx="2">
          <a:schemeClr val="accent6">
            <a:shade val="50000"/>
          </a:schemeClr>
        </a:lnRef>
        <a:fillRef idx="1">
          <a:schemeClr val="accent6"/>
        </a:fillRef>
        <a:effectRef idx="0">
          <a:schemeClr val="accent6"/>
        </a:effectRef>
        <a:fontRef idx="minor">
          <a:schemeClr val="lt1"/>
        </a:fontRef>
      </dsp:style>
      <dsp:txBody>
        <a:bodyPr spcFirstLastPara="0" vert="horz" wrap="square" lIns="22225" tIns="22225" rIns="22225" bIns="22225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3500" kern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Constituição de 88</a:t>
          </a:r>
        </a:p>
      </dsp:txBody>
      <dsp:txXfrm>
        <a:off x="4055" y="2396619"/>
        <a:ext cx="3771676" cy="1150361"/>
      </dsp:txXfrm>
    </dsp:sp>
    <dsp:sp modelId="{8E3B7B1E-F9E0-49C3-B3A1-484DF9BD5520}">
      <dsp:nvSpPr>
        <dsp:cNvPr id="0" name=""/>
        <dsp:cNvSpPr/>
      </dsp:nvSpPr>
      <dsp:spPr>
        <a:xfrm>
          <a:off x="4530067" y="774798"/>
          <a:ext cx="3771676" cy="1150361"/>
        </a:xfrm>
        <a:prstGeom prst="rect">
          <a:avLst/>
        </a:prstGeom>
        <a:solidFill>
          <a:schemeClr val="accent5">
            <a:tint val="70000"/>
            <a:lumMod val="104000"/>
          </a:schemeClr>
        </a:solidFill>
        <a:ln w="9525" cap="rnd" cmpd="sng" algn="ctr">
          <a:solidFill>
            <a:schemeClr val="accent5">
              <a:shade val="90000"/>
            </a:schemeClr>
          </a:solidFill>
          <a:prstDash val="solid"/>
        </a:ln>
        <a:effectLst/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22225" tIns="22225" rIns="22225" bIns="22225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3500" kern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rPr>
            <a:t>Art. 194 Seguridade Social </a:t>
          </a:r>
        </a:p>
      </dsp:txBody>
      <dsp:txXfrm>
        <a:off x="4530067" y="774798"/>
        <a:ext cx="3771676" cy="1150361"/>
      </dsp:txXfrm>
    </dsp:sp>
    <dsp:sp modelId="{3362403D-458C-4963-8D39-135FD19CE2D1}">
      <dsp:nvSpPr>
        <dsp:cNvPr id="0" name=""/>
        <dsp:cNvSpPr/>
      </dsp:nvSpPr>
      <dsp:spPr>
        <a:xfrm>
          <a:off x="4530067" y="2396619"/>
          <a:ext cx="3771676" cy="1150361"/>
        </a:xfrm>
        <a:prstGeom prst="rect">
          <a:avLst/>
        </a:prstGeom>
        <a:solidFill>
          <a:schemeClr val="accent5">
            <a:tint val="70000"/>
            <a:lumMod val="104000"/>
          </a:schemeClr>
        </a:solidFill>
        <a:ln w="9525" cap="rnd" cmpd="sng" algn="ctr">
          <a:solidFill>
            <a:schemeClr val="accent5">
              <a:shade val="90000"/>
            </a:schemeClr>
          </a:solidFill>
          <a:prstDash val="solid"/>
        </a:ln>
        <a:effectLst/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22225" tIns="22225" rIns="22225" bIns="22225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3500" kern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rPr>
            <a:t>Art. 203 Proteção Social	</a:t>
          </a:r>
        </a:p>
      </dsp:txBody>
      <dsp:txXfrm>
        <a:off x="4530067" y="2396619"/>
        <a:ext cx="3771676" cy="1150361"/>
      </dsp:txXfrm>
    </dsp:sp>
    <dsp:sp modelId="{F7572091-6879-4433-8F1B-E06BF7E5921F}">
      <dsp:nvSpPr>
        <dsp:cNvPr id="0" name=""/>
        <dsp:cNvSpPr/>
      </dsp:nvSpPr>
      <dsp:spPr>
        <a:xfrm>
          <a:off x="4530067" y="4018440"/>
          <a:ext cx="3771676" cy="1150361"/>
        </a:xfrm>
        <a:prstGeom prst="rect">
          <a:avLst/>
        </a:prstGeom>
        <a:solidFill>
          <a:schemeClr val="accent5">
            <a:tint val="70000"/>
            <a:lumMod val="104000"/>
          </a:schemeClr>
        </a:solidFill>
        <a:ln w="9525" cap="rnd" cmpd="sng" algn="ctr">
          <a:solidFill>
            <a:schemeClr val="accent5">
              <a:shade val="90000"/>
            </a:schemeClr>
          </a:solidFill>
          <a:prstDash val="solid"/>
        </a:ln>
        <a:effectLst/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22225" tIns="22225" rIns="22225" bIns="22225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3500" kern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rPr>
            <a:t>Art. 204 Participação Popular</a:t>
          </a:r>
        </a:p>
      </dsp:txBody>
      <dsp:txXfrm>
        <a:off x="4530067" y="4018440"/>
        <a:ext cx="3771676" cy="115036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EE016CD-BA91-4060-9F57-D38C784DAEBD}">
      <dsp:nvSpPr>
        <dsp:cNvPr id="0" name=""/>
        <dsp:cNvSpPr/>
      </dsp:nvSpPr>
      <dsp:spPr>
        <a:xfrm>
          <a:off x="892173" y="740835"/>
          <a:ext cx="4615966" cy="4003326"/>
        </a:xfrm>
        <a:prstGeom prst="blockArc">
          <a:avLst>
            <a:gd name="adj1" fmla="val 11255956"/>
            <a:gd name="adj2" fmla="val 15659648"/>
            <a:gd name="adj3" fmla="val 4641"/>
          </a:avLst>
        </a:prstGeom>
        <a:solidFill>
          <a:schemeClr val="accent2">
            <a:hueOff val="453165"/>
            <a:satOff val="-47993"/>
            <a:lumOff val="-117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17FE7EC8-F940-4CDC-900D-149F3FC7A8A9}">
      <dsp:nvSpPr>
        <dsp:cNvPr id="0" name=""/>
        <dsp:cNvSpPr/>
      </dsp:nvSpPr>
      <dsp:spPr>
        <a:xfrm>
          <a:off x="809515" y="-580159"/>
          <a:ext cx="4943776" cy="4540287"/>
        </a:xfrm>
        <a:prstGeom prst="blockArc">
          <a:avLst>
            <a:gd name="adj1" fmla="val 5865649"/>
            <a:gd name="adj2" fmla="val 10252368"/>
            <a:gd name="adj3" fmla="val 4641"/>
          </a:avLst>
        </a:prstGeom>
        <a:solidFill>
          <a:schemeClr val="accent2">
            <a:hueOff val="302110"/>
            <a:satOff val="-31995"/>
            <a:lumOff val="-784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339710A2-7911-4F26-BD8E-DE4AD2BC81F8}">
      <dsp:nvSpPr>
        <dsp:cNvPr id="0" name=""/>
        <dsp:cNvSpPr/>
      </dsp:nvSpPr>
      <dsp:spPr>
        <a:xfrm>
          <a:off x="368977" y="333512"/>
          <a:ext cx="4787358" cy="3645366"/>
        </a:xfrm>
        <a:prstGeom prst="blockArc">
          <a:avLst>
            <a:gd name="adj1" fmla="val 447841"/>
            <a:gd name="adj2" fmla="val 5116316"/>
            <a:gd name="adj3" fmla="val 4641"/>
          </a:avLst>
        </a:prstGeom>
        <a:solidFill>
          <a:schemeClr val="accent2">
            <a:hueOff val="151055"/>
            <a:satOff val="-15998"/>
            <a:lumOff val="-392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F2E89EB9-FB21-4046-9D08-9EE41A6D44F7}">
      <dsp:nvSpPr>
        <dsp:cNvPr id="0" name=""/>
        <dsp:cNvSpPr/>
      </dsp:nvSpPr>
      <dsp:spPr>
        <a:xfrm>
          <a:off x="427935" y="833634"/>
          <a:ext cx="4698647" cy="3859940"/>
        </a:xfrm>
        <a:prstGeom prst="blockArc">
          <a:avLst>
            <a:gd name="adj1" fmla="val 16397503"/>
            <a:gd name="adj2" fmla="val 20986893"/>
            <a:gd name="adj3" fmla="val 4641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CC5D3DEA-AB0B-48D6-8E6C-9396CA5CC75B}">
      <dsp:nvSpPr>
        <dsp:cNvPr id="0" name=""/>
        <dsp:cNvSpPr/>
      </dsp:nvSpPr>
      <dsp:spPr>
        <a:xfrm>
          <a:off x="6781814" y="1412358"/>
          <a:ext cx="2114932" cy="2169523"/>
        </a:xfrm>
        <a:prstGeom prst="ellipse">
          <a:avLst/>
        </a:prstGeom>
        <a:gradFill rotWithShape="1">
          <a:gsLst>
            <a:gs pos="0">
              <a:schemeClr val="accent5">
                <a:tint val="96000"/>
                <a:lumMod val="104000"/>
              </a:schemeClr>
            </a:gs>
            <a:gs pos="100000">
              <a:schemeClr val="accent5">
                <a:shade val="98000"/>
                <a:lumMod val="94000"/>
              </a:schemeClr>
            </a:gs>
          </a:gsLst>
          <a:lin ang="5400000" scaled="0"/>
        </a:gradFill>
        <a:ln w="9525" cap="rnd" cmpd="sng" algn="ctr">
          <a:solidFill>
            <a:schemeClr val="accent5">
              <a:shade val="9000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accent5"/>
        </a:lnRef>
        <a:fillRef idx="3">
          <a:schemeClr val="accent5"/>
        </a:fillRef>
        <a:effectRef idx="2">
          <a:schemeClr val="accent5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000" kern="1200" dirty="0">
              <a:latin typeface="Arial" pitchFamily="34" charset="0"/>
              <a:cs typeface="Arial" pitchFamily="34" charset="0"/>
            </a:rPr>
            <a:t>Rede de Serviços Privados</a:t>
          </a:r>
        </a:p>
      </dsp:txBody>
      <dsp:txXfrm>
        <a:off x="7091539" y="1730077"/>
        <a:ext cx="1495482" cy="1534085"/>
      </dsp:txXfrm>
    </dsp:sp>
    <dsp:sp modelId="{AFE72303-220A-4FA2-8F21-4F7205640B61}">
      <dsp:nvSpPr>
        <dsp:cNvPr id="0" name=""/>
        <dsp:cNvSpPr/>
      </dsp:nvSpPr>
      <dsp:spPr>
        <a:xfrm>
          <a:off x="1851370" y="-77309"/>
          <a:ext cx="2078765" cy="1735219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000" kern="1200" dirty="0">
              <a:latin typeface="Arial" pitchFamily="34" charset="0"/>
              <a:cs typeface="Arial" pitchFamily="34" charset="0"/>
            </a:rPr>
            <a:t>Instância de Gestão</a:t>
          </a:r>
        </a:p>
      </dsp:txBody>
      <dsp:txXfrm>
        <a:off x="2155798" y="176808"/>
        <a:ext cx="1469909" cy="1226985"/>
      </dsp:txXfrm>
    </dsp:sp>
    <dsp:sp modelId="{0C2BECB5-49C1-44BB-B20D-3955AC7D8F5B}">
      <dsp:nvSpPr>
        <dsp:cNvPr id="0" name=""/>
        <dsp:cNvSpPr/>
      </dsp:nvSpPr>
      <dsp:spPr>
        <a:xfrm>
          <a:off x="3473286" y="1377866"/>
          <a:ext cx="2498374" cy="2070184"/>
        </a:xfrm>
        <a:prstGeom prst="ellipse">
          <a:avLst/>
        </a:prstGeom>
        <a:solidFill>
          <a:schemeClr val="accent1">
            <a:tint val="70000"/>
            <a:lumMod val="104000"/>
          </a:schemeClr>
        </a:solidFill>
        <a:ln w="9525" cap="rnd" cmpd="sng" algn="ctr">
          <a:solidFill>
            <a:schemeClr val="accent1">
              <a:shade val="90000"/>
            </a:schemeClr>
          </a:solidFill>
          <a:prstDash val="solid"/>
        </a:ln>
        <a:effectLst/>
        <a:scene3d>
          <a:camera prst="orthographicFront"/>
          <a:lightRig rig="flat" dir="t"/>
        </a:scene3d>
        <a:sp3d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000" kern="1200" dirty="0">
              <a:latin typeface="Arial" pitchFamily="34" charset="0"/>
              <a:cs typeface="Arial" pitchFamily="34" charset="0"/>
            </a:rPr>
            <a:t>Instância de Negociação e </a:t>
          </a:r>
          <a:r>
            <a:rPr lang="pt-BR" sz="2000" kern="1200" dirty="0" err="1">
              <a:latin typeface="Arial" pitchFamily="34" charset="0"/>
              <a:cs typeface="Arial" pitchFamily="34" charset="0"/>
            </a:rPr>
            <a:t>Pactuação</a:t>
          </a:r>
          <a:endParaRPr lang="pt-BR" sz="2000" kern="1200" dirty="0">
            <a:latin typeface="Arial" pitchFamily="34" charset="0"/>
            <a:cs typeface="Arial" pitchFamily="34" charset="0"/>
          </a:endParaRPr>
        </a:p>
      </dsp:txBody>
      <dsp:txXfrm>
        <a:off x="3839164" y="1681037"/>
        <a:ext cx="1766618" cy="1463842"/>
      </dsp:txXfrm>
    </dsp:sp>
    <dsp:sp modelId="{E0EADA66-C80E-41E3-8C9B-8CCF86600938}">
      <dsp:nvSpPr>
        <dsp:cNvPr id="0" name=""/>
        <dsp:cNvSpPr/>
      </dsp:nvSpPr>
      <dsp:spPr>
        <a:xfrm>
          <a:off x="1851366" y="3292615"/>
          <a:ext cx="2148424" cy="1666839"/>
        </a:xfrm>
        <a:prstGeom prst="ellipse">
          <a:avLst/>
        </a:prstGeom>
        <a:solidFill>
          <a:schemeClr val="accent5">
            <a:tint val="70000"/>
            <a:lumMod val="104000"/>
          </a:schemeClr>
        </a:solidFill>
        <a:ln w="9525" cap="rnd" cmpd="sng" algn="ctr">
          <a:solidFill>
            <a:schemeClr val="accent5">
              <a:shade val="90000"/>
            </a:schemeClr>
          </a:solidFill>
          <a:prstDash val="solid"/>
        </a:ln>
        <a:effectLst/>
        <a:scene3d>
          <a:camera prst="orthographicFront"/>
          <a:lightRig rig="flat" dir="t"/>
        </a:scene3d>
        <a:sp3d/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000" kern="1200" dirty="0">
              <a:latin typeface="Arial" pitchFamily="34" charset="0"/>
              <a:cs typeface="Arial" pitchFamily="34" charset="0"/>
            </a:rPr>
            <a:t>Instância de Deliberação e Controle Social</a:t>
          </a:r>
        </a:p>
      </dsp:txBody>
      <dsp:txXfrm>
        <a:off x="2165995" y="3536718"/>
        <a:ext cx="1519166" cy="1178633"/>
      </dsp:txXfrm>
    </dsp:sp>
    <dsp:sp modelId="{3C1DD071-2D48-46C9-B5F9-8991F4D978F3}">
      <dsp:nvSpPr>
        <dsp:cNvPr id="0" name=""/>
        <dsp:cNvSpPr/>
      </dsp:nvSpPr>
      <dsp:spPr>
        <a:xfrm>
          <a:off x="0" y="1454457"/>
          <a:ext cx="2481902" cy="2053307"/>
        </a:xfrm>
        <a:prstGeom prst="ellipse">
          <a:avLst/>
        </a:prstGeom>
        <a:solidFill>
          <a:schemeClr val="accent6">
            <a:lumMod val="20000"/>
            <a:lumOff val="8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000" kern="1200" dirty="0">
              <a:latin typeface="Arial" pitchFamily="34" charset="0"/>
              <a:cs typeface="Arial" pitchFamily="34" charset="0"/>
            </a:rPr>
            <a:t>Instâncias de Financiamento </a:t>
          </a:r>
        </a:p>
      </dsp:txBody>
      <dsp:txXfrm>
        <a:off x="363466" y="1755157"/>
        <a:ext cx="1754970" cy="145190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256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5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noProof="0"/>
              <a:t>Clique para editar os estilos do texto mestre</a:t>
            </a:r>
          </a:p>
          <a:p>
            <a:pPr lvl="1"/>
            <a:r>
              <a:rPr lang="pt-BR" altLang="pt-BR" noProof="0"/>
              <a:t>Segundo nível</a:t>
            </a:r>
          </a:p>
          <a:p>
            <a:pPr lvl="2"/>
            <a:r>
              <a:rPr lang="pt-BR" altLang="pt-BR" noProof="0"/>
              <a:t>Terceiro nível</a:t>
            </a:r>
          </a:p>
          <a:p>
            <a:pPr lvl="3"/>
            <a:r>
              <a:rPr lang="pt-BR" altLang="pt-BR" noProof="0"/>
              <a:t>Quarto nível</a:t>
            </a:r>
          </a:p>
          <a:p>
            <a:pPr lvl="4"/>
            <a:r>
              <a:rPr lang="pt-BR" altLang="pt-BR" noProof="0"/>
              <a:t>Quinto nível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8E84A7B8-0F85-47AA-9D93-665B2401FB94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4766929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D1677BFB-A6FD-4BC3-A432-D021402C1DBF}" type="slidenum">
              <a:rPr lang="pt-BR" altLang="pt-BR"/>
              <a:pPr eaLnBrk="1" hangingPunct="1"/>
              <a:t>5</a:t>
            </a:fld>
            <a:endParaRPr lang="pt-BR" altLang="pt-BR"/>
          </a:p>
        </p:txBody>
      </p:sp>
      <p:sp>
        <p:nvSpPr>
          <p:cNvPr id="26627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8" name="Espaço Reservado para Anotações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pt-BR" altLang="pt-BR"/>
          </a:p>
        </p:txBody>
      </p:sp>
      <p:sp>
        <p:nvSpPr>
          <p:cNvPr id="26629" name="Espaço Reservado para Número de Slide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fld id="{30AEC58A-103D-4D8F-AFA1-695BFC0D30B8}" type="slidenum">
              <a:rPr lang="pt-BR" altLang="pt-BR" sz="1200"/>
              <a:pPr algn="r" eaLnBrk="1" hangingPunct="1"/>
              <a:t>5</a:t>
            </a:fld>
            <a:endParaRPr lang="pt-BR" altLang="pt-BR" sz="1200"/>
          </a:p>
        </p:txBody>
      </p:sp>
    </p:spTree>
    <p:extLst>
      <p:ext uri="{BB962C8B-B14F-4D97-AF65-F5344CB8AC3E}">
        <p14:creationId xmlns:p14="http://schemas.microsoft.com/office/powerpoint/2010/main" val="15571542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9206237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23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altLang="pt-BR"/>
          </a:p>
        </p:txBody>
      </p:sp>
      <p:sp>
        <p:nvSpPr>
          <p:cNvPr id="81924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</a:pPr>
            <a:fld id="{537DF0F0-0929-49BD-8D99-F3BFFEFE684E}" type="slidenum">
              <a:rPr lang="pt-BR" altLang="pt-BR"/>
              <a:pPr>
                <a:spcBef>
                  <a:spcPct val="0"/>
                </a:spcBef>
              </a:pPr>
              <a:t>17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7930561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alt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altLang="pt-BR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pPr>
              <a:defRPr/>
            </a:pPr>
            <a:fld id="{94A02204-A7F4-4247-B42D-2B8D2EE8555A}" type="slidenum">
              <a:rPr lang="pt-BR" altLang="pt-BR" smtClean="0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3350352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alt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altLang="pt-B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pPr>
              <a:defRPr/>
            </a:pPr>
            <a:fld id="{103CC124-DC68-4A9D-A685-495A2951249E}" type="slidenum">
              <a:rPr lang="pt-BR" altLang="pt-BR" smtClean="0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2511230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alt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altLang="pt-BR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pPr>
              <a:defRPr/>
            </a:pPr>
            <a:fld id="{103CC124-DC68-4A9D-A685-495A2951249E}" type="slidenum">
              <a:rPr lang="pt-BR" altLang="pt-BR" smtClean="0"/>
              <a:pPr>
                <a:defRPr/>
              </a:pPr>
              <a:t>‹nº›</a:t>
            </a:fld>
            <a:endParaRPr lang="pt-BR" altLang="pt-BR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815253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alt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altLang="pt-B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>
              <a:defRPr/>
            </a:pPr>
            <a:fld id="{103CC124-DC68-4A9D-A685-495A2951249E}" type="slidenum">
              <a:rPr lang="pt-BR" altLang="pt-BR" smtClean="0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1104808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alt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altLang="pt-BR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>
              <a:defRPr/>
            </a:pPr>
            <a:fld id="{103CC124-DC68-4A9D-A685-495A2951249E}" type="slidenum">
              <a:rPr lang="pt-BR" altLang="pt-BR" smtClean="0"/>
              <a:pPr>
                <a:defRPr/>
              </a:pPr>
              <a:t>‹nº›</a:t>
            </a:fld>
            <a:endParaRPr lang="pt-BR" altLang="pt-BR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930768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alt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altLang="pt-B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>
              <a:defRPr/>
            </a:pPr>
            <a:fld id="{103CC124-DC68-4A9D-A685-495A2951249E}" type="slidenum">
              <a:rPr lang="pt-BR" altLang="pt-BR" smtClean="0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7815136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alt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altLang="pt-B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420773-C3B7-4E49-8906-39BCE45B1BE5}" type="slidenum">
              <a:rPr lang="pt-BR" altLang="pt-BR" smtClean="0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4664293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alt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altLang="pt-B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537405-4006-47D2-B283-F7907833B35F}" type="slidenum">
              <a:rPr lang="pt-BR" altLang="pt-BR" smtClean="0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33853850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Título e diagrama ou organogra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SmartArt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pPr lvl="0"/>
            <a:endParaRPr lang="pt-BR" noProof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719C9D-8FED-471A-8CD3-F93BD52E60F7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7075354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4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7F2EBE-D432-4167-8F67-766E34309579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5978171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3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57938"/>
            <a:ext cx="500063" cy="500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Espaço Reservado para Número de Slide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DE14AAF-4DF4-45F3-A90A-4BB8DA48D9AC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855993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alt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altLang="pt-B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1E3ED6-A6A5-4E5F-A973-326CEFF5B124}" type="slidenum">
              <a:rPr lang="pt-BR" altLang="pt-BR" smtClean="0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52154987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3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57938"/>
            <a:ext cx="500063" cy="500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Espaço Reservado para Número de Slide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46EF7F2-9D10-42DC-A1C3-0B8FA2E29BE2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10926542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3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57938"/>
            <a:ext cx="500063" cy="500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Espaço Reservado para Número de Slide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DE14AAF-4DF4-45F3-A90A-4BB8DA48D9AC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85599306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3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57938"/>
            <a:ext cx="500063" cy="500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Espaço Reservado para Número de Slide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46EF7F2-9D10-42DC-A1C3-0B8FA2E29BE2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1092654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alt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altLang="pt-B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pPr>
              <a:defRPr/>
            </a:pPr>
            <a:fld id="{E120447D-F63D-49BB-BF62-C0B7E268BC71}" type="slidenum">
              <a:rPr lang="pt-BR" altLang="pt-BR" smtClean="0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1761055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alt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alt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pPr>
              <a:defRPr/>
            </a:pPr>
            <a:fld id="{71244F59-AA58-4280-ACF7-F8517C02E911}" type="slidenum">
              <a:rPr lang="pt-BR" altLang="pt-BR" smtClean="0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1718244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alt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altLang="pt-B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pPr>
              <a:defRPr/>
            </a:pPr>
            <a:fld id="{69564CD6-6D90-4F42-AC36-D26845453B88}" type="slidenum">
              <a:rPr lang="pt-BR" altLang="pt-BR" smtClean="0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9179367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alt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altLang="pt-B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CD0F87-D0B9-4CDF-806F-575184335DDA}" type="slidenum">
              <a:rPr lang="pt-BR" altLang="pt-BR" smtClean="0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6384021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alt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altLang="pt-B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5AC71F-E89B-4F04-ABC8-3927772142C6}" type="slidenum">
              <a:rPr lang="pt-BR" altLang="pt-BR" smtClean="0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157565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alt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altLang="pt-B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A7AD5D-7A02-4B28-B666-424EEC7144BB}" type="slidenum">
              <a:rPr lang="pt-BR" altLang="pt-BR" smtClean="0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60915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alt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altLang="pt-B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>
              <a:defRPr/>
            </a:pPr>
            <a:fld id="{14FF4501-17F8-40D1-819A-F862F2EEF53E}" type="slidenum">
              <a:rPr lang="pt-BR" altLang="pt-BR" smtClean="0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5738068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pPr>
              <a:defRPr/>
            </a:pPr>
            <a:fld id="{103CC124-DC68-4A9D-A685-495A2951249E}" type="slidenum">
              <a:rPr lang="pt-BR" altLang="pt-BR" smtClean="0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0491532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6" r:id="rId1"/>
    <p:sldLayoutId id="2147483887" r:id="rId2"/>
    <p:sldLayoutId id="2147483888" r:id="rId3"/>
    <p:sldLayoutId id="2147483889" r:id="rId4"/>
    <p:sldLayoutId id="2147483890" r:id="rId5"/>
    <p:sldLayoutId id="2147483891" r:id="rId6"/>
    <p:sldLayoutId id="2147483892" r:id="rId7"/>
    <p:sldLayoutId id="2147483893" r:id="rId8"/>
    <p:sldLayoutId id="2147483894" r:id="rId9"/>
    <p:sldLayoutId id="2147483895" r:id="rId10"/>
    <p:sldLayoutId id="2147483896" r:id="rId11"/>
    <p:sldLayoutId id="2147483897" r:id="rId12"/>
    <p:sldLayoutId id="2147483898" r:id="rId13"/>
    <p:sldLayoutId id="2147483899" r:id="rId14"/>
    <p:sldLayoutId id="2147483900" r:id="rId15"/>
    <p:sldLayoutId id="2147483901" r:id="rId16"/>
    <p:sldLayoutId id="2147483902" r:id="rId17"/>
    <p:sldLayoutId id="2147483903" r:id="rId18"/>
    <p:sldLayoutId id="2147483812" r:id="rId19"/>
    <p:sldLayoutId id="2147483813" r:id="rId20"/>
    <p:sldLayoutId id="2147483840" r:id="rId21"/>
    <p:sldLayoutId id="2147483841" r:id="rId22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Gildeth\Desktop\Carolina - MA\Material Teorico\Fotos para slides\SUAS - Logotip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3586742"/>
            <a:ext cx="4114800" cy="32769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838200" y="609600"/>
            <a:ext cx="8458200" cy="1829761"/>
          </a:xfrm>
        </p:spPr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pt-BR" sz="4000" b="1" dirty="0">
                <a:ln w="11430"/>
                <a:solidFill>
                  <a:schemeClr val="bg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ENCONTRO DE GESTORES MUNICIPAIS - 2017</a:t>
            </a:r>
          </a:p>
        </p:txBody>
      </p:sp>
    </p:spTree>
    <p:extLst>
      <p:ext uri="{BB962C8B-B14F-4D97-AF65-F5344CB8AC3E}">
        <p14:creationId xmlns:p14="http://schemas.microsoft.com/office/powerpoint/2010/main" val="1417148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1828800" y="609600"/>
            <a:ext cx="7162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>
                <a:solidFill>
                  <a:schemeClr val="bg2">
                    <a:lumMod val="50000"/>
                  </a:schemeClr>
                </a:solidFill>
                <a:latin typeface="+mj-lt"/>
              </a:rPr>
              <a:t>Estrutura</a:t>
            </a:r>
            <a:r>
              <a:rPr lang="en-US" sz="3600" dirty="0">
                <a:solidFill>
                  <a:schemeClr val="bg2">
                    <a:lumMod val="50000"/>
                  </a:schemeClr>
                </a:solidFill>
                <a:latin typeface="+mj-lt"/>
              </a:rPr>
              <a:t> </a:t>
            </a:r>
            <a:r>
              <a:rPr lang="en-US" sz="3600" dirty="0" err="1">
                <a:solidFill>
                  <a:schemeClr val="bg2">
                    <a:lumMod val="50000"/>
                  </a:schemeClr>
                </a:solidFill>
                <a:latin typeface="+mj-lt"/>
              </a:rPr>
              <a:t>geral</a:t>
            </a:r>
            <a:r>
              <a:rPr lang="en-US" sz="3600" dirty="0">
                <a:solidFill>
                  <a:schemeClr val="bg2">
                    <a:lumMod val="50000"/>
                  </a:schemeClr>
                </a:solidFill>
                <a:latin typeface="+mj-lt"/>
              </a:rPr>
              <a:t> do </a:t>
            </a:r>
            <a:r>
              <a:rPr lang="en-US" sz="3600" dirty="0" err="1">
                <a:solidFill>
                  <a:schemeClr val="bg2">
                    <a:lumMod val="50000"/>
                  </a:schemeClr>
                </a:solidFill>
                <a:latin typeface="+mj-lt"/>
              </a:rPr>
              <a:t>orçamento</a:t>
            </a:r>
            <a:endParaRPr lang="pt-BR" sz="3600" dirty="0">
              <a:solidFill>
                <a:schemeClr val="bg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95400" y="1770102"/>
            <a:ext cx="7010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>
                <a:latin typeface="+mn-lt"/>
              </a:rPr>
              <a:t>BLOCO DE FINANCIAMENTO DA GESTÃO DO SUAS- IGDSUAS</a:t>
            </a:r>
            <a:endParaRPr lang="pt-BR" dirty="0">
              <a:latin typeface="+mn-lt"/>
            </a:endParaRPr>
          </a:p>
          <a:p>
            <a:endParaRPr lang="pt-BR" dirty="0"/>
          </a:p>
        </p:txBody>
      </p:sp>
      <p:sp>
        <p:nvSpPr>
          <p:cNvPr id="4" name="TextBox 3"/>
          <p:cNvSpPr txBox="1"/>
          <p:nvPr/>
        </p:nvSpPr>
        <p:spPr>
          <a:xfrm>
            <a:off x="1524000" y="2819400"/>
            <a:ext cx="7010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/>
              <a:t>01-AÇÃO: </a:t>
            </a:r>
            <a:r>
              <a:rPr lang="pt-BR" dirty="0"/>
              <a:t>Aprimoramento da Organização e Gestão do Suas</a:t>
            </a:r>
          </a:p>
          <a:p>
            <a:r>
              <a:rPr lang="pt-BR" b="1" dirty="0"/>
              <a:t>02-AÇÃO: </a:t>
            </a:r>
            <a:r>
              <a:rPr lang="pt-BR" dirty="0"/>
              <a:t>Fortalecimento do controle Social</a:t>
            </a:r>
          </a:p>
          <a:p>
            <a:endParaRPr lang="pt-BR" dirty="0"/>
          </a:p>
        </p:txBody>
      </p:sp>
      <p:sp>
        <p:nvSpPr>
          <p:cNvPr id="5" name="TextBox 4"/>
          <p:cNvSpPr txBox="1"/>
          <p:nvPr/>
        </p:nvSpPr>
        <p:spPr>
          <a:xfrm>
            <a:off x="1295400" y="3902333"/>
            <a:ext cx="7696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/>
              <a:t>BLOCO DE FINANCIAMENTO DA GESTÃO DO PBF E CADÚNICO </a:t>
            </a:r>
            <a:endParaRPr lang="pt-BR" dirty="0"/>
          </a:p>
        </p:txBody>
      </p:sp>
      <p:sp>
        <p:nvSpPr>
          <p:cNvPr id="6" name="TextBox 5"/>
          <p:cNvSpPr txBox="1"/>
          <p:nvPr/>
        </p:nvSpPr>
        <p:spPr>
          <a:xfrm>
            <a:off x="1524000" y="4648200"/>
            <a:ext cx="7315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/>
              <a:t>01-AÇÃO: </a:t>
            </a:r>
            <a:r>
              <a:rPr lang="pt-BR" dirty="0"/>
              <a:t>Aprimoramento da  Organização e Gestão do PBF e </a:t>
            </a:r>
            <a:r>
              <a:rPr lang="pt-BR" dirty="0" err="1"/>
              <a:t>CadÚnico</a:t>
            </a:r>
            <a:r>
              <a:rPr lang="pt-BR" dirty="0"/>
              <a:t> – IGDPBF</a:t>
            </a:r>
          </a:p>
          <a:p>
            <a:r>
              <a:rPr lang="pt-BR" b="1" dirty="0"/>
              <a:t>02-AÇÃO: </a:t>
            </a:r>
            <a:r>
              <a:rPr lang="pt-BR" dirty="0"/>
              <a:t>Apoio ao fortalecimento do Conselho Municipal de assistência Social </a:t>
            </a:r>
          </a:p>
        </p:txBody>
      </p:sp>
    </p:spTree>
    <p:extLst>
      <p:ext uri="{BB962C8B-B14F-4D97-AF65-F5344CB8AC3E}">
        <p14:creationId xmlns:p14="http://schemas.microsoft.com/office/powerpoint/2010/main" val="1259913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00200" y="685800"/>
            <a:ext cx="6781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BLOCO DE FINANCIAMENTO DO SERVIÇO DE PROTEÇÃO SOCIAL BÁSICA</a:t>
            </a:r>
            <a:endParaRPr lang="pt-BR" dirty="0"/>
          </a:p>
          <a:p>
            <a:pPr algn="ctr"/>
            <a:endParaRPr lang="pt-BR" dirty="0"/>
          </a:p>
        </p:txBody>
      </p:sp>
      <p:sp>
        <p:nvSpPr>
          <p:cNvPr id="3" name="TextBox 2"/>
          <p:cNvSpPr txBox="1"/>
          <p:nvPr/>
        </p:nvSpPr>
        <p:spPr>
          <a:xfrm>
            <a:off x="1916723" y="1905000"/>
            <a:ext cx="7239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/>
              <a:t>AÇÃO: </a:t>
            </a:r>
            <a:r>
              <a:rPr lang="pt-BR" dirty="0"/>
              <a:t>Promoção dos Serviços de  Proteção Social Básico</a:t>
            </a:r>
          </a:p>
          <a:p>
            <a:endParaRPr lang="pt-BR" dirty="0"/>
          </a:p>
        </p:txBody>
      </p:sp>
      <p:sp>
        <p:nvSpPr>
          <p:cNvPr id="4" name="TextBox 3"/>
          <p:cNvSpPr txBox="1"/>
          <p:nvPr/>
        </p:nvSpPr>
        <p:spPr>
          <a:xfrm>
            <a:off x="1905000" y="2847201"/>
            <a:ext cx="6477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BLOCO DE FINANCIAMENTO DA PROTEÇÃO SOCIAL ESPECIAL</a:t>
            </a:r>
            <a:endParaRPr lang="pt-BR" dirty="0"/>
          </a:p>
        </p:txBody>
      </p:sp>
      <p:sp>
        <p:nvSpPr>
          <p:cNvPr id="5" name="TextBox 4"/>
          <p:cNvSpPr txBox="1"/>
          <p:nvPr/>
        </p:nvSpPr>
        <p:spPr>
          <a:xfrm>
            <a:off x="1916723" y="3789402"/>
            <a:ext cx="646527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/>
              <a:t>AÇÃO: </a:t>
            </a:r>
            <a:r>
              <a:rPr lang="pt-BR" dirty="0"/>
              <a:t>Promoção dos serviços de proteção social especial de média complexidade </a:t>
            </a:r>
          </a:p>
          <a:p>
            <a:r>
              <a:rPr lang="pt-BR" b="1" dirty="0"/>
              <a:t>AÇÃO: </a:t>
            </a:r>
            <a:r>
              <a:rPr lang="pt-BR" dirty="0"/>
              <a:t>Promoção dos serviços de proteção social especial de alta complexidade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28985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Imagem 5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4636" y="27708"/>
            <a:ext cx="9109364" cy="6830291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55503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83212" y="1295400"/>
            <a:ext cx="7565488" cy="53340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pt-BR" sz="2000" dirty="0"/>
          </a:p>
          <a:p>
            <a:pPr marL="0" indent="0" algn="just">
              <a:buNone/>
            </a:pPr>
            <a:r>
              <a:rPr lang="pt-BR" sz="2000" b="1" dirty="0"/>
              <a:t>I</a:t>
            </a:r>
            <a:r>
              <a:rPr lang="pt-BR" sz="2000" dirty="0"/>
              <a:t> - Organizar e coordenar o SUAS em seu âmbito, observando as deliberações e </a:t>
            </a:r>
            <a:r>
              <a:rPr lang="pt-BR" sz="2000" dirty="0" err="1"/>
              <a:t>pactuações</a:t>
            </a:r>
            <a:r>
              <a:rPr lang="pt-BR" sz="2000" dirty="0"/>
              <a:t> de suas respectivas instâncias; (.....)</a:t>
            </a:r>
          </a:p>
          <a:p>
            <a:pPr marL="0" indent="0" algn="just">
              <a:buNone/>
            </a:pPr>
            <a:r>
              <a:rPr lang="pt-BR" sz="2000" dirty="0"/>
              <a:t>III- Normatizar e regular a política de assistência social em cada esfera de governo em consonância com as normas da união.</a:t>
            </a:r>
          </a:p>
          <a:p>
            <a:pPr marL="0" indent="0" algn="just">
              <a:buNone/>
            </a:pPr>
            <a:r>
              <a:rPr lang="pt-BR" sz="2000" dirty="0"/>
              <a:t>V- Garantir o comando único das </a:t>
            </a:r>
          </a:p>
          <a:p>
            <a:pPr marL="0" indent="0" algn="just">
              <a:buNone/>
            </a:pPr>
            <a:endParaRPr lang="pt-BR" sz="2000" dirty="0"/>
          </a:p>
          <a:p>
            <a:pPr marL="0" indent="0" algn="just">
              <a:buNone/>
            </a:pPr>
            <a:r>
              <a:rPr lang="pt-BR" sz="2000" dirty="0"/>
              <a:t>VII -prover a infraestrutura necessária ao funcionamento do conselho de assistência social, garantindo recursos materiais, humanos e financeiros, inclusive para as despesas referentes a passagens e diárias de conselheiros representantes do governo ou da sociedade civil, no exercício de suas atribuições;</a:t>
            </a:r>
          </a:p>
          <a:p>
            <a:pPr algn="just"/>
            <a:endParaRPr lang="pt-BR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1600200" y="457200"/>
            <a:ext cx="70485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dirty="0">
                <a:latin typeface="+mj-lt"/>
              </a:rPr>
              <a:t>Art. 12. Constituem responsabilidades comuns à União, Estados, Distrito Federal e Municípios: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846964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08505" y="471710"/>
            <a:ext cx="6589199" cy="1280890"/>
          </a:xfrm>
        </p:spPr>
        <p:txBody>
          <a:bodyPr>
            <a:normAutofit fontScale="90000"/>
          </a:bodyPr>
          <a:lstStyle/>
          <a:p>
            <a:r>
              <a:rPr lang="pt-BR" dirty="0"/>
              <a:t>Art. 17. São responsabilidades dos Municípios:</a:t>
            </a:r>
            <a:br>
              <a:rPr lang="pt-BR" dirty="0"/>
            </a:b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47335" y="1752600"/>
            <a:ext cx="7315200" cy="4953000"/>
          </a:xfrm>
        </p:spPr>
        <p:txBody>
          <a:bodyPr>
            <a:normAutofit fontScale="92500" lnSpcReduction="10000"/>
          </a:bodyPr>
          <a:lstStyle/>
          <a:p>
            <a:r>
              <a:rPr lang="pt-BR" dirty="0"/>
              <a:t>I - destinar recursos financeiros para custeio dos benefícios eventuais de que trata</a:t>
            </a:r>
          </a:p>
          <a:p>
            <a:r>
              <a:rPr lang="pt-BR" dirty="0"/>
              <a:t>o art. 22, da LOAS, mediante critérios estabelecidos pelos Conselhos Municipais de e Assistência Social - CMAS; </a:t>
            </a:r>
          </a:p>
          <a:p>
            <a:r>
              <a:rPr lang="pt-BR" dirty="0"/>
              <a:t>VII - realizar o monitoramento e a avaliação da política de assistência social em seu âmbito; </a:t>
            </a:r>
          </a:p>
          <a:p>
            <a:r>
              <a:rPr lang="pt-BR" dirty="0"/>
              <a:t>VIII - aprimorar os equipamentos e serviços </a:t>
            </a:r>
            <a:r>
              <a:rPr lang="pt-BR" dirty="0" err="1"/>
              <a:t>socioassistenciais</a:t>
            </a:r>
            <a:r>
              <a:rPr lang="pt-BR" dirty="0"/>
              <a:t>, observando os indicadores de monitoramento e avaliação pactuados; </a:t>
            </a:r>
          </a:p>
          <a:p>
            <a:r>
              <a:rPr lang="pt-BR" dirty="0"/>
              <a:t> XIV - realizar a gestão local do BPC, garantindo aos seus beneficiários e famílias o acesso aos serviços, programas e projetos da rede </a:t>
            </a:r>
            <a:r>
              <a:rPr lang="pt-BR" dirty="0" err="1"/>
              <a:t>socioassistencial</a:t>
            </a:r>
            <a:r>
              <a:rPr lang="pt-BR" dirty="0"/>
              <a:t>; </a:t>
            </a:r>
          </a:p>
          <a:p>
            <a:r>
              <a:rPr lang="pt-BR" dirty="0"/>
              <a:t>XVII - prestar informações que subsidiem o acompanhamento estadual e federal da gestão municipal;</a:t>
            </a:r>
          </a:p>
          <a:p>
            <a:r>
              <a:rPr lang="pt-BR" dirty="0"/>
              <a:t>XIX - proceder o preenchimento do sistema de cadastro de entidades e organizações de assistência social de que trata o inciso XI do art. 19 da LOAS;</a:t>
            </a:r>
          </a:p>
        </p:txBody>
      </p:sp>
    </p:spTree>
    <p:extLst>
      <p:ext uri="{BB962C8B-B14F-4D97-AF65-F5344CB8AC3E}">
        <p14:creationId xmlns:p14="http://schemas.microsoft.com/office/powerpoint/2010/main" val="2306664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0807" y="304800"/>
            <a:ext cx="7315200" cy="1905000"/>
          </a:xfrm>
        </p:spPr>
        <p:txBody>
          <a:bodyPr>
            <a:noAutofit/>
          </a:bodyPr>
          <a:lstStyle/>
          <a:p>
            <a:r>
              <a:rPr lang="pt-BR" sz="2400" dirty="0"/>
              <a:t>Art. 18. O Plano de Assistência Social, de que trata o art. 30 da LOAS, é um instrumento de planejamento estratégico que organiza, regula e norteia a execução da PNAS na perspectiva do SUAS.</a:t>
            </a:r>
            <a:br>
              <a:rPr lang="pt-BR" sz="2400" dirty="0"/>
            </a:br>
            <a:endParaRPr lang="pt-BR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6400" y="3080378"/>
            <a:ext cx="6591985" cy="3777622"/>
          </a:xfrm>
        </p:spPr>
        <p:txBody>
          <a:bodyPr/>
          <a:lstStyle/>
          <a:p>
            <a:r>
              <a:rPr lang="pt-BR" sz="2400" dirty="0"/>
              <a:t>1º A elaboração do Plano de Assistência Social é de responsabilidade do órgão gestor da política que o submete à aprovação do conselho de assistência social.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72888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1828800"/>
            <a:ext cx="7315200" cy="1828800"/>
          </a:xfrm>
        </p:spPr>
        <p:txBody>
          <a:bodyPr>
            <a:noAutofit/>
          </a:bodyPr>
          <a:lstStyle/>
          <a:p>
            <a:r>
              <a:rPr lang="pt-BR" sz="2400" dirty="0"/>
              <a:t>Art. 20. A realização de diagnóstico </a:t>
            </a:r>
            <a:r>
              <a:rPr lang="pt-BR" sz="2400" dirty="0" err="1"/>
              <a:t>socioterritorial</a:t>
            </a:r>
            <a:r>
              <a:rPr lang="pt-BR" sz="2400" dirty="0"/>
              <a:t>, a cada quadriênio, compõe a elaboração dos Planos de Assistência Social em cada esfera de governo.</a:t>
            </a:r>
            <a:br>
              <a:rPr lang="pt-BR" sz="2400" dirty="0"/>
            </a:b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2975081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1524000" y="764704"/>
            <a:ext cx="6763071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altLang="pt-BR" sz="3200" dirty="0">
                <a:solidFill>
                  <a:schemeClr val="bg2">
                    <a:lumMod val="50000"/>
                  </a:schemeClr>
                </a:solidFill>
                <a:latin typeface="+mj-lt"/>
                <a:cs typeface="Arial" panose="020B0604020202020204" pitchFamily="34" charset="0"/>
              </a:rPr>
              <a:t>Equipes de Referência: </a:t>
            </a:r>
          </a:p>
          <a:p>
            <a:pPr algn="just"/>
            <a:endParaRPr lang="en-US" altLang="pt-BR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altLang="pt-BR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altLang="pt-BR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altLang="pt-BR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altLang="pt-BR" sz="2800" dirty="0">
                <a:latin typeface="+mj-lt"/>
                <a:cs typeface="Arial" panose="020B0604020202020204" pitchFamily="34" charset="0"/>
              </a:rPr>
              <a:t>São aquelas constituídas por servidores efetivos responsáveis pela organização e oferta de serviços, programas, projetos e benefícios de proteção social básica e especial.</a:t>
            </a:r>
          </a:p>
          <a:p>
            <a:pPr algn="just"/>
            <a:endParaRPr lang="pt-BR" alt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alt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alt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4391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 descr="https://craspsicologia.files.wordpress.com/2014/01/equipes-cras-e-creas1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304800"/>
            <a:ext cx="7924800" cy="65532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61624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 descr="C:\Users\Bruno\Desktop\quadro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914400"/>
            <a:ext cx="7134225" cy="533400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CaixaDeTexto 3"/>
          <p:cNvSpPr txBox="1"/>
          <p:nvPr/>
        </p:nvSpPr>
        <p:spPr>
          <a:xfrm>
            <a:off x="4267200" y="545068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CREAS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81344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95400" y="228600"/>
            <a:ext cx="8229600" cy="114300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t-BR" sz="4500" dirty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Objetivos: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1676400" y="2362200"/>
            <a:ext cx="6400800" cy="290848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just">
              <a:spcAft>
                <a:spcPts val="1800"/>
              </a:spcAft>
              <a:buFont typeface="Arial" panose="020B0604020202020204" pitchFamily="34" charset="0"/>
              <a:buChar char="•"/>
              <a:defRPr/>
            </a:pPr>
            <a:r>
              <a:rPr lang="pt-BR" sz="2800" dirty="0">
                <a:latin typeface="+mn-lt"/>
                <a:cs typeface="Arial" pitchFamily="34" charset="0"/>
              </a:rPr>
              <a:t>Nivelar conhecimento dos gestores e técnicos a respeito do SUAS;</a:t>
            </a:r>
          </a:p>
          <a:p>
            <a:pPr marL="457200" indent="-457200" algn="just">
              <a:buFont typeface="Arial" panose="020B0604020202020204" pitchFamily="34" charset="0"/>
              <a:buChar char="•"/>
              <a:defRPr/>
            </a:pPr>
            <a:r>
              <a:rPr lang="en-US" sz="2800" dirty="0" err="1">
                <a:latin typeface="+mn-lt"/>
              </a:rPr>
              <a:t>Discutir</a:t>
            </a:r>
            <a:r>
              <a:rPr lang="en-US" sz="2800" dirty="0">
                <a:latin typeface="+mn-lt"/>
              </a:rPr>
              <a:t> </a:t>
            </a:r>
            <a:r>
              <a:rPr lang="en-US" sz="2800" dirty="0" err="1">
                <a:latin typeface="+mn-lt"/>
              </a:rPr>
              <a:t>pontos</a:t>
            </a:r>
            <a:r>
              <a:rPr lang="en-US" sz="2800" dirty="0">
                <a:latin typeface="+mn-lt"/>
              </a:rPr>
              <a:t> </a:t>
            </a:r>
            <a:r>
              <a:rPr lang="en-US" sz="2800" dirty="0" err="1">
                <a:latin typeface="+mn-lt"/>
              </a:rPr>
              <a:t>importantes</a:t>
            </a:r>
            <a:r>
              <a:rPr lang="en-US" sz="2800" dirty="0">
                <a:latin typeface="+mn-lt"/>
              </a:rPr>
              <a:t> de </a:t>
            </a:r>
            <a:r>
              <a:rPr lang="en-US" sz="2800" dirty="0" err="1">
                <a:latin typeface="+mn-lt"/>
              </a:rPr>
              <a:t>responsabilidade</a:t>
            </a:r>
            <a:r>
              <a:rPr lang="en-US" sz="2800" dirty="0">
                <a:latin typeface="+mn-lt"/>
              </a:rPr>
              <a:t> da </a:t>
            </a:r>
            <a:r>
              <a:rPr lang="en-US" sz="2800" dirty="0" err="1">
                <a:latin typeface="+mn-lt"/>
              </a:rPr>
              <a:t>gestao</a:t>
            </a:r>
            <a:r>
              <a:rPr lang="en-US" sz="2800" dirty="0">
                <a:latin typeface="+mn-lt"/>
              </a:rPr>
              <a:t> municipal de </a:t>
            </a:r>
            <a:r>
              <a:rPr lang="en-US" sz="2800" dirty="0" err="1">
                <a:latin typeface="+mn-lt"/>
              </a:rPr>
              <a:t>assistencia</a:t>
            </a:r>
            <a:r>
              <a:rPr lang="en-US" sz="2800" dirty="0">
                <a:latin typeface="+mn-lt"/>
              </a:rPr>
              <a:t> social.</a:t>
            </a:r>
            <a:endParaRPr lang="pt-BR" sz="28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371600" y="457200"/>
            <a:ext cx="74676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b="1" dirty="0"/>
              <a:t>Estrutura Física </a:t>
            </a:r>
            <a:r>
              <a:rPr lang="pt-BR" dirty="0"/>
              <a:t>- disponibilidade de espaços </a:t>
            </a:r>
            <a:r>
              <a:rPr lang="pt-BR" dirty="0" smtClean="0"/>
              <a:t>físicos </a:t>
            </a:r>
            <a:r>
              <a:rPr lang="pt-BR" dirty="0"/>
              <a:t>que garantam o cumprimento das funções do CRAS, em especial a oferta do Programa de Atenção Integral à Família - PAIF; </a:t>
            </a:r>
            <a:endParaRPr lang="pt-BR" dirty="0" smtClean="0"/>
          </a:p>
          <a:p>
            <a:endParaRPr lang="en-US" b="1" dirty="0"/>
          </a:p>
          <a:p>
            <a:endParaRPr lang="pt-BR" b="1" dirty="0" smtClean="0"/>
          </a:p>
          <a:p>
            <a:r>
              <a:rPr lang="pt-BR" b="1" dirty="0" smtClean="0"/>
              <a:t>Funcionamento</a:t>
            </a:r>
            <a:r>
              <a:rPr lang="pt-BR" dirty="0" smtClean="0"/>
              <a:t> </a:t>
            </a:r>
            <a:r>
              <a:rPr lang="pt-BR" dirty="0"/>
              <a:t>- cumprimento do período de funcionamento esperado para um equipamento </a:t>
            </a:r>
            <a:r>
              <a:rPr lang="pt-BR" dirty="0" err="1"/>
              <a:t>pú</a:t>
            </a:r>
            <a:r>
              <a:rPr lang="pt-BR" dirty="0"/>
              <a:t>- </a:t>
            </a:r>
            <a:r>
              <a:rPr lang="pt-BR" dirty="0" err="1"/>
              <a:t>blico</a:t>
            </a:r>
            <a:r>
              <a:rPr lang="pt-BR" dirty="0"/>
              <a:t> (5 dias semanais e 8 horas diárias</a:t>
            </a:r>
            <a:r>
              <a:rPr lang="pt-BR" dirty="0" smtClean="0"/>
              <a:t>);</a:t>
            </a:r>
          </a:p>
          <a:p>
            <a:endParaRPr lang="en-US" dirty="0"/>
          </a:p>
          <a:p>
            <a:endParaRPr lang="pt-BR" dirty="0" smtClean="0"/>
          </a:p>
          <a:p>
            <a:r>
              <a:rPr lang="pt-BR" dirty="0" smtClean="0"/>
              <a:t> </a:t>
            </a:r>
            <a:r>
              <a:rPr lang="pt-BR" b="1" dirty="0"/>
              <a:t>Recursos Humanos </a:t>
            </a:r>
            <a:r>
              <a:rPr lang="pt-BR" dirty="0"/>
              <a:t>- composição da equipe de referência do CRAS conforme estabelecido pela NOBRH/SUAS; </a:t>
            </a:r>
            <a:endParaRPr lang="pt-BR" dirty="0" smtClean="0"/>
          </a:p>
          <a:p>
            <a:endParaRPr lang="en-US" dirty="0"/>
          </a:p>
          <a:p>
            <a:endParaRPr lang="pt-BR" dirty="0" smtClean="0"/>
          </a:p>
          <a:p>
            <a:r>
              <a:rPr lang="pt-BR" b="1" dirty="0" smtClean="0"/>
              <a:t>Atividades </a:t>
            </a:r>
            <a:r>
              <a:rPr lang="pt-BR" b="1" dirty="0"/>
              <a:t>Realizadas </a:t>
            </a:r>
            <a:r>
              <a:rPr lang="pt-BR" dirty="0"/>
              <a:t>- oferta do Programa de Atenção Integral à Família - PAIF. </a:t>
            </a:r>
          </a:p>
        </p:txBody>
      </p:sp>
    </p:spTree>
    <p:extLst>
      <p:ext uri="{BB962C8B-B14F-4D97-AF65-F5344CB8AC3E}">
        <p14:creationId xmlns:p14="http://schemas.microsoft.com/office/powerpoint/2010/main" val="1617390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Picture 2" descr="Image result for fundo branc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4636" y="0"/>
            <a:ext cx="9178636" cy="68813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aixaDeTexto 3"/>
          <p:cNvSpPr txBox="1"/>
          <p:nvPr/>
        </p:nvSpPr>
        <p:spPr>
          <a:xfrm>
            <a:off x="357188" y="908050"/>
            <a:ext cx="2643187" cy="923925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b="1" dirty="0"/>
              <a:t>Demanda para Serviços e Benefícios </a:t>
            </a:r>
            <a:r>
              <a:rPr lang="pt-BR" b="1" dirty="0" err="1"/>
              <a:t>Socioassistenciais</a:t>
            </a:r>
            <a:endParaRPr lang="pt-BR" b="1" dirty="0"/>
          </a:p>
        </p:txBody>
      </p:sp>
      <p:sp>
        <p:nvSpPr>
          <p:cNvPr id="5" name="CaixaDeTexto 4"/>
          <p:cNvSpPr txBox="1"/>
          <p:nvPr/>
        </p:nvSpPr>
        <p:spPr>
          <a:xfrm>
            <a:off x="4857750" y="1014413"/>
            <a:ext cx="2357438" cy="92392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b="1" dirty="0"/>
              <a:t>Ofertas da Política Assistência Social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b="1" dirty="0"/>
          </a:p>
        </p:txBody>
      </p:sp>
      <p:sp>
        <p:nvSpPr>
          <p:cNvPr id="6" name="CaixaDeTexto 5"/>
          <p:cNvSpPr txBox="1"/>
          <p:nvPr/>
        </p:nvSpPr>
        <p:spPr>
          <a:xfrm>
            <a:off x="5149850" y="2295525"/>
            <a:ext cx="1571625" cy="646113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b="1" dirty="0"/>
              <a:t>Serviços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b="1" dirty="0"/>
          </a:p>
        </p:txBody>
      </p:sp>
      <p:sp>
        <p:nvSpPr>
          <p:cNvPr id="7" name="CaixaDeTexto 6"/>
          <p:cNvSpPr txBox="1"/>
          <p:nvPr/>
        </p:nvSpPr>
        <p:spPr>
          <a:xfrm>
            <a:off x="5149093" y="3352085"/>
            <a:ext cx="1571625" cy="646113"/>
          </a:xfrm>
          <a:prstGeom prst="rect">
            <a:avLst/>
          </a:prstGeom>
        </p:spPr>
        <p:style>
          <a:lnRef idx="2">
            <a:schemeClr val="accent1"/>
          </a:lnRef>
          <a:fillRef idx="1002">
            <a:schemeClr val="lt2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b="1" dirty="0"/>
              <a:t>Benefícios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b="1" dirty="0"/>
          </a:p>
        </p:txBody>
      </p:sp>
      <p:sp>
        <p:nvSpPr>
          <p:cNvPr id="8" name="CaixaDeTexto 7"/>
          <p:cNvSpPr txBox="1"/>
          <p:nvPr/>
        </p:nvSpPr>
        <p:spPr>
          <a:xfrm>
            <a:off x="5143500" y="4470400"/>
            <a:ext cx="1571625" cy="646113"/>
          </a:xfrm>
          <a:prstGeom prst="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</p:spPr>
        <p:style>
          <a:lnRef idx="2">
            <a:schemeClr val="accent1"/>
          </a:lnRef>
          <a:fillRef idx="1002">
            <a:schemeClr val="dk2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b="1" dirty="0"/>
              <a:t>Programas e Projetos</a:t>
            </a:r>
          </a:p>
        </p:txBody>
      </p:sp>
      <p:sp>
        <p:nvSpPr>
          <p:cNvPr id="9" name="CaixaDeTexto 8"/>
          <p:cNvSpPr txBox="1"/>
          <p:nvPr/>
        </p:nvSpPr>
        <p:spPr>
          <a:xfrm>
            <a:off x="7215188" y="3830638"/>
            <a:ext cx="1500187" cy="523875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400" b="1" dirty="0"/>
              <a:t>Proteção  Básica</a:t>
            </a:r>
          </a:p>
        </p:txBody>
      </p:sp>
      <p:sp>
        <p:nvSpPr>
          <p:cNvPr id="10" name="CaixaDeTexto 9"/>
          <p:cNvSpPr txBox="1"/>
          <p:nvPr/>
        </p:nvSpPr>
        <p:spPr>
          <a:xfrm>
            <a:off x="7215188" y="4470400"/>
            <a:ext cx="1500187" cy="523875"/>
          </a:xfrm>
          <a:prstGeom prst="rect">
            <a:avLst/>
          </a:prstGeom>
          <a:gradFill flip="none" rotWithShape="1">
            <a:gsLst>
              <a:gs pos="0">
                <a:schemeClr val="bg2">
                  <a:lumMod val="75000"/>
                  <a:tint val="66000"/>
                  <a:satMod val="160000"/>
                </a:schemeClr>
              </a:gs>
              <a:gs pos="50000">
                <a:schemeClr val="bg2">
                  <a:lumMod val="75000"/>
                  <a:tint val="44500"/>
                  <a:satMod val="160000"/>
                </a:schemeClr>
              </a:gs>
              <a:gs pos="100000">
                <a:schemeClr val="bg2">
                  <a:lumMod val="75000"/>
                  <a:tint val="23500"/>
                  <a:satMod val="160000"/>
                </a:schemeClr>
              </a:gs>
            </a:gsLst>
            <a:lin ang="10800000" scaled="1"/>
            <a:tileRect/>
          </a:gra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400" b="1" dirty="0"/>
              <a:t>Proteção Especial</a:t>
            </a:r>
          </a:p>
        </p:txBody>
      </p:sp>
      <p:sp>
        <p:nvSpPr>
          <p:cNvPr id="11" name="CaixaDeTexto 10"/>
          <p:cNvSpPr txBox="1"/>
          <p:nvPr/>
        </p:nvSpPr>
        <p:spPr>
          <a:xfrm>
            <a:off x="549275" y="2632075"/>
            <a:ext cx="2259013" cy="646113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b="1" dirty="0"/>
              <a:t>Necessidades de Proteção Social</a:t>
            </a:r>
          </a:p>
        </p:txBody>
      </p:sp>
      <p:sp>
        <p:nvSpPr>
          <p:cNvPr id="12" name="CaixaDeTexto 11"/>
          <p:cNvSpPr txBox="1"/>
          <p:nvPr/>
        </p:nvSpPr>
        <p:spPr>
          <a:xfrm>
            <a:off x="579438" y="4148138"/>
            <a:ext cx="2079625" cy="646112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b="1" dirty="0"/>
              <a:t>Riscos e Vulnerabilidades</a:t>
            </a:r>
          </a:p>
        </p:txBody>
      </p:sp>
      <p:sp>
        <p:nvSpPr>
          <p:cNvPr id="13" name="Seta para cima 12"/>
          <p:cNvSpPr/>
          <p:nvPr/>
        </p:nvSpPr>
        <p:spPr>
          <a:xfrm>
            <a:off x="1404938" y="2012950"/>
            <a:ext cx="214312" cy="357188"/>
          </a:xfrm>
          <a:prstGeom prst="upArrow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b="1"/>
          </a:p>
        </p:txBody>
      </p:sp>
      <p:sp>
        <p:nvSpPr>
          <p:cNvPr id="14" name="Seta para cima 13"/>
          <p:cNvSpPr/>
          <p:nvPr/>
        </p:nvSpPr>
        <p:spPr>
          <a:xfrm>
            <a:off x="1371600" y="3425825"/>
            <a:ext cx="214313" cy="357188"/>
          </a:xfrm>
          <a:prstGeom prst="upArrow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b="1"/>
          </a:p>
        </p:txBody>
      </p:sp>
      <p:cxnSp>
        <p:nvCxnSpPr>
          <p:cNvPr id="15" name="Conector angulado 14"/>
          <p:cNvCxnSpPr>
            <a:endCxn id="6" idx="1"/>
          </p:cNvCxnSpPr>
          <p:nvPr/>
        </p:nvCxnSpPr>
        <p:spPr>
          <a:xfrm rot="16200000" flipH="1">
            <a:off x="4667250" y="2135188"/>
            <a:ext cx="679450" cy="28575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angulado 15"/>
          <p:cNvCxnSpPr/>
          <p:nvPr/>
        </p:nvCxnSpPr>
        <p:spPr>
          <a:xfrm rot="16200000" flipH="1">
            <a:off x="4291012" y="2711451"/>
            <a:ext cx="1431925" cy="28575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angulado 16"/>
          <p:cNvCxnSpPr/>
          <p:nvPr/>
        </p:nvCxnSpPr>
        <p:spPr>
          <a:xfrm rot="16200000" flipH="1">
            <a:off x="3802856" y="3531394"/>
            <a:ext cx="2395538" cy="28575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ector angulado 17"/>
          <p:cNvCxnSpPr>
            <a:stCxn id="6" idx="3"/>
            <a:endCxn id="9" idx="1"/>
          </p:cNvCxnSpPr>
          <p:nvPr/>
        </p:nvCxnSpPr>
        <p:spPr>
          <a:xfrm>
            <a:off x="6721475" y="2617788"/>
            <a:ext cx="493713" cy="1474787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ector angulado 18"/>
          <p:cNvCxnSpPr>
            <a:stCxn id="6" idx="3"/>
            <a:endCxn id="10" idx="1"/>
          </p:cNvCxnSpPr>
          <p:nvPr/>
        </p:nvCxnSpPr>
        <p:spPr>
          <a:xfrm>
            <a:off x="6721475" y="2617788"/>
            <a:ext cx="493713" cy="211455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Seta para a direita 19"/>
          <p:cNvSpPr/>
          <p:nvPr/>
        </p:nvSpPr>
        <p:spPr>
          <a:xfrm>
            <a:off x="3348038" y="1595438"/>
            <a:ext cx="1366837" cy="357187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b="1"/>
          </a:p>
        </p:txBody>
      </p:sp>
      <p:sp>
        <p:nvSpPr>
          <p:cNvPr id="24598" name="CaixaDeTexto 40"/>
          <p:cNvSpPr txBox="1">
            <a:spLocks noChangeArrowheads="1"/>
          </p:cNvSpPr>
          <p:nvPr/>
        </p:nvSpPr>
        <p:spPr bwMode="auto">
          <a:xfrm>
            <a:off x="476250" y="260350"/>
            <a:ext cx="18573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pt-BR" altLang="pt-BR" b="1">
                <a:solidFill>
                  <a:srgbClr val="7030A0"/>
                </a:solidFill>
                <a:latin typeface="Arial Rounded MT Bold" pitchFamily="34" charset="0"/>
              </a:rPr>
              <a:t>TERRITÓRIO</a:t>
            </a:r>
          </a:p>
        </p:txBody>
      </p:sp>
      <p:sp>
        <p:nvSpPr>
          <p:cNvPr id="24599" name="CaixaDeTexto 41"/>
          <p:cNvSpPr txBox="1">
            <a:spLocks noChangeArrowheads="1"/>
          </p:cNvSpPr>
          <p:nvPr/>
        </p:nvSpPr>
        <p:spPr bwMode="auto">
          <a:xfrm>
            <a:off x="549275" y="5473700"/>
            <a:ext cx="16637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pt-BR" altLang="pt-BR" b="1">
                <a:solidFill>
                  <a:srgbClr val="7030A0"/>
                </a:solidFill>
                <a:latin typeface="Arial Rounded MT Bold" pitchFamily="34" charset="0"/>
              </a:rPr>
              <a:t>TERRITÓRIO</a:t>
            </a:r>
          </a:p>
        </p:txBody>
      </p:sp>
      <p:sp>
        <p:nvSpPr>
          <p:cNvPr id="24600" name="CaixaDeTexto 42"/>
          <p:cNvSpPr txBox="1">
            <a:spLocks noChangeArrowheads="1"/>
          </p:cNvSpPr>
          <p:nvPr/>
        </p:nvSpPr>
        <p:spPr bwMode="auto">
          <a:xfrm>
            <a:off x="6761163" y="5473700"/>
            <a:ext cx="16414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pt-BR" altLang="pt-BR" b="1">
                <a:solidFill>
                  <a:srgbClr val="7030A0"/>
                </a:solidFill>
                <a:latin typeface="Arial Rounded MT Bold" pitchFamily="34" charset="0"/>
              </a:rPr>
              <a:t>TERRITÓRIO</a:t>
            </a:r>
          </a:p>
        </p:txBody>
      </p:sp>
      <p:sp>
        <p:nvSpPr>
          <p:cNvPr id="24601" name="CaixaDeTexto 43"/>
          <p:cNvSpPr txBox="1">
            <a:spLocks noChangeArrowheads="1"/>
          </p:cNvSpPr>
          <p:nvPr/>
        </p:nvSpPr>
        <p:spPr bwMode="auto">
          <a:xfrm>
            <a:off x="6721475" y="241300"/>
            <a:ext cx="16811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pt-BR" altLang="pt-BR" b="1">
                <a:solidFill>
                  <a:srgbClr val="7030A0"/>
                </a:solidFill>
                <a:latin typeface="Arial Rounded MT Bold" pitchFamily="34" charset="0"/>
              </a:rPr>
              <a:t>TERRITÓRIO</a:t>
            </a:r>
          </a:p>
        </p:txBody>
      </p:sp>
    </p:spTree>
    <p:extLst>
      <p:ext uri="{BB962C8B-B14F-4D97-AF65-F5344CB8AC3E}">
        <p14:creationId xmlns:p14="http://schemas.microsoft.com/office/powerpoint/2010/main" val="2466158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Espaço Reservado para Conteúdo 2"/>
          <p:cNvSpPr>
            <a:spLocks noGrp="1"/>
          </p:cNvSpPr>
          <p:nvPr>
            <p:ph type="body" sz="half" idx="4294967295"/>
          </p:nvPr>
        </p:nvSpPr>
        <p:spPr>
          <a:xfrm>
            <a:off x="1981200" y="5443538"/>
            <a:ext cx="7162800" cy="647700"/>
          </a:xfrm>
        </p:spPr>
        <p:txBody>
          <a:bodyPr/>
          <a:lstStyle/>
          <a:p>
            <a:pPr marR="0">
              <a:buFontTx/>
              <a:buNone/>
            </a:pPr>
            <a:endParaRPr lang="pt-BR" altLang="pt-BR" b="1" dirty="0"/>
          </a:p>
          <a:p>
            <a:pPr marR="0"/>
            <a:endParaRPr lang="pt-BR" altLang="pt-BR" dirty="0"/>
          </a:p>
        </p:txBody>
      </p:sp>
      <p:sp>
        <p:nvSpPr>
          <p:cNvPr id="12" name="CaixaDeTexto 6"/>
          <p:cNvSpPr txBox="1">
            <a:spLocks noChangeArrowheads="1"/>
          </p:cNvSpPr>
          <p:nvPr/>
        </p:nvSpPr>
        <p:spPr bwMode="auto">
          <a:xfrm>
            <a:off x="1229645" y="1371600"/>
            <a:ext cx="7749301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defRPr/>
            </a:pPr>
            <a:r>
              <a:rPr lang="pt-BR" altLang="pt-BR" sz="4400" b="1" dirty="0">
                <a:ln w="11430"/>
                <a:solidFill>
                  <a:schemeClr val="bg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libri" pitchFamily="34" charset="0"/>
              </a:rPr>
              <a:t>GILDETH EVANGELISTA MACEDO</a:t>
            </a:r>
          </a:p>
          <a:p>
            <a:pPr algn="ctr">
              <a:defRPr/>
            </a:pPr>
            <a:r>
              <a:rPr lang="pt-BR" altLang="pt-BR" sz="4400" b="1" dirty="0">
                <a:ln w="11430"/>
                <a:solidFill>
                  <a:schemeClr val="bg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libri" pitchFamily="34" charset="0"/>
              </a:rPr>
              <a:t>ASSISTENTE SOCIAL</a:t>
            </a:r>
          </a:p>
        </p:txBody>
      </p:sp>
      <p:sp>
        <p:nvSpPr>
          <p:cNvPr id="2" name="CaixaDeTexto 1"/>
          <p:cNvSpPr txBox="1"/>
          <p:nvPr/>
        </p:nvSpPr>
        <p:spPr>
          <a:xfrm>
            <a:off x="2284895" y="4419600"/>
            <a:ext cx="5638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/>
              <a:t>Contato:</a:t>
            </a:r>
          </a:p>
          <a:p>
            <a:r>
              <a:rPr lang="pt-BR" sz="2400" dirty="0"/>
              <a:t>gestaodosuas@gmail.com</a:t>
            </a:r>
          </a:p>
          <a:p>
            <a:endParaRPr lang="pt-B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Image result for fundo branc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0" y="1"/>
            <a:ext cx="9220200" cy="6961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2742778221"/>
              </p:ext>
            </p:extLst>
          </p:nvPr>
        </p:nvGraphicFramePr>
        <p:xfrm>
          <a:off x="457200" y="381000"/>
          <a:ext cx="8305800" cy="5943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CaixaDeTexto 6"/>
          <p:cNvSpPr txBox="1">
            <a:spLocks noChangeArrowheads="1"/>
          </p:cNvSpPr>
          <p:nvPr/>
        </p:nvSpPr>
        <p:spPr bwMode="auto">
          <a:xfrm>
            <a:off x="2019300" y="2022764"/>
            <a:ext cx="5943600" cy="332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eaLnBrk="1" hangingPunct="1"/>
            <a:r>
              <a:rPr lang="pt-BR" altLang="pt-BR" sz="2400" dirty="0"/>
              <a:t>Art. 1º A assistência social, direito do cidadão e dever do Estado, é Política de Seguridade Social não contributiva, que provê os mínimos sociais, realizada através de um conjunto integrado de ações de iniciativa pública e da sociedade, para garantir o atendimento as necessidades básicas.     </a:t>
            </a:r>
            <a:r>
              <a:rPr lang="pt-BR" altLang="pt-BR" sz="2400" b="1" dirty="0"/>
              <a:t>(LOAS/93)</a:t>
            </a:r>
          </a:p>
          <a:p>
            <a:pPr eaLnBrk="1" hangingPunct="1"/>
            <a:endParaRPr lang="pt-BR" altLang="pt-BR" dirty="0"/>
          </a:p>
        </p:txBody>
      </p:sp>
      <p:sp>
        <p:nvSpPr>
          <p:cNvPr id="2" name="CaixaDeTexto 1"/>
          <p:cNvSpPr txBox="1"/>
          <p:nvPr/>
        </p:nvSpPr>
        <p:spPr>
          <a:xfrm>
            <a:off x="1447800" y="381000"/>
            <a:ext cx="6858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altLang="pt-BR" sz="4400" dirty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</a:rPr>
              <a:t>Política de Assistência </a:t>
            </a:r>
            <a:r>
              <a:rPr lang="pt-BR" sz="4400" dirty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Social</a:t>
            </a:r>
          </a:p>
        </p:txBody>
      </p:sp>
      <p:pic>
        <p:nvPicPr>
          <p:cNvPr id="8194" name="Picture 2" descr="Image result for LOAS 9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5181600"/>
            <a:ext cx="3090704" cy="151101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Espaço Reservado para Número de Slide 3"/>
          <p:cNvSpPr txBox="1">
            <a:spLocks noGrp="1"/>
          </p:cNvSpPr>
          <p:nvPr/>
        </p:nvSpPr>
        <p:spPr bwMode="auto">
          <a:xfrm>
            <a:off x="8647113" y="6408738"/>
            <a:ext cx="366712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fld id="{88AEF54D-E696-4FEB-91E3-F4C979F1D182}" type="slidenum">
              <a:rPr lang="es-ES" altLang="pt-BR" sz="1000"/>
              <a:pPr algn="r" eaLnBrk="1" hangingPunct="1"/>
              <a:t>5</a:t>
            </a:fld>
            <a:endParaRPr lang="es-ES" altLang="pt-BR" sz="1000"/>
          </a:p>
        </p:txBody>
      </p:sp>
      <p:sp>
        <p:nvSpPr>
          <p:cNvPr id="16391" name="CaixaDeTexto 9"/>
          <p:cNvSpPr txBox="1">
            <a:spLocks noChangeArrowheads="1"/>
          </p:cNvSpPr>
          <p:nvPr/>
        </p:nvSpPr>
        <p:spPr bwMode="auto">
          <a:xfrm>
            <a:off x="5857081" y="4380603"/>
            <a:ext cx="1762919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pt-BR" altLang="pt-B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Assistência</a:t>
            </a:r>
          </a:p>
          <a:p>
            <a:pPr algn="ctr" eaLnBrk="1" hangingPunct="1"/>
            <a:r>
              <a:rPr lang="pt-BR" altLang="pt-B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Social</a:t>
            </a:r>
          </a:p>
        </p:txBody>
      </p:sp>
      <p:sp>
        <p:nvSpPr>
          <p:cNvPr id="16393" name="CaixaDeTexto 11"/>
          <p:cNvSpPr txBox="1">
            <a:spLocks noChangeArrowheads="1"/>
          </p:cNvSpPr>
          <p:nvPr/>
        </p:nvSpPr>
        <p:spPr bwMode="auto">
          <a:xfrm>
            <a:off x="4606925" y="5636058"/>
            <a:ext cx="1500188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pt-BR" altLang="pt-BR" sz="22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Defesa de </a:t>
            </a:r>
          </a:p>
          <a:p>
            <a:pPr eaLnBrk="1" hangingPunct="1"/>
            <a:r>
              <a:rPr lang="pt-BR" altLang="pt-BR" sz="22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Direitos</a:t>
            </a:r>
          </a:p>
        </p:txBody>
      </p:sp>
      <p:sp>
        <p:nvSpPr>
          <p:cNvPr id="16394" name="CaixaDeTexto 12"/>
          <p:cNvSpPr txBox="1">
            <a:spLocks noChangeArrowheads="1"/>
          </p:cNvSpPr>
          <p:nvPr/>
        </p:nvSpPr>
        <p:spPr bwMode="auto">
          <a:xfrm>
            <a:off x="7321550" y="5707496"/>
            <a:ext cx="1857375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pt-BR" altLang="pt-BR" sz="22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Proteção </a:t>
            </a:r>
          </a:p>
          <a:p>
            <a:pPr eaLnBrk="1" hangingPunct="1"/>
            <a:r>
              <a:rPr lang="pt-BR" altLang="pt-BR" sz="22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social</a:t>
            </a:r>
          </a:p>
        </p:txBody>
      </p:sp>
      <p:sp>
        <p:nvSpPr>
          <p:cNvPr id="10252" name="CaixaDeTexto 13"/>
          <p:cNvSpPr txBox="1">
            <a:spLocks noChangeArrowheads="1"/>
          </p:cNvSpPr>
          <p:nvPr/>
        </p:nvSpPr>
        <p:spPr bwMode="auto">
          <a:xfrm>
            <a:off x="1219200" y="138484"/>
            <a:ext cx="8118910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pt-BR" sz="3800" dirty="0">
                <a:ln w="11430"/>
                <a:solidFill>
                  <a:schemeClr val="bg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Função da Política de Assistência Social:</a:t>
            </a:r>
          </a:p>
        </p:txBody>
      </p:sp>
      <p:sp>
        <p:nvSpPr>
          <p:cNvPr id="10253" name="CaixaDeTexto 12"/>
          <p:cNvSpPr txBox="1">
            <a:spLocks noChangeArrowheads="1"/>
          </p:cNvSpPr>
          <p:nvPr/>
        </p:nvSpPr>
        <p:spPr bwMode="auto">
          <a:xfrm>
            <a:off x="928624" y="1543243"/>
            <a:ext cx="4071938" cy="45704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pt-BR" sz="2100" b="1" dirty="0"/>
              <a:t>Art. 1º</a:t>
            </a:r>
            <a:r>
              <a:rPr lang="pt-BR" sz="2100" dirty="0"/>
              <a:t> </a:t>
            </a:r>
            <a:r>
              <a:rPr lang="pt-BR" sz="2000" dirty="0">
                <a:latin typeface="+mn-lt"/>
              </a:rPr>
              <a:t>A política de assistência social, que tem por funções a proteção social, a vigilância </a:t>
            </a:r>
            <a:r>
              <a:rPr lang="pt-BR" sz="2000" dirty="0" err="1">
                <a:latin typeface="+mn-lt"/>
              </a:rPr>
              <a:t>socioassistencial</a:t>
            </a:r>
            <a:r>
              <a:rPr lang="pt-BR" sz="2000" dirty="0">
                <a:latin typeface="+mn-lt"/>
              </a:rPr>
              <a:t> e a defesa de direitos, organiza-se sob a forma de sistema público não contributivo, descentralizado e participativo, denominado Sistema Único de Assistência Social – SUAS.</a:t>
            </a:r>
          </a:p>
          <a:p>
            <a:pPr algn="just">
              <a:defRPr/>
            </a:pPr>
            <a:endParaRPr lang="pt-BR" b="1" dirty="0"/>
          </a:p>
          <a:p>
            <a:pPr algn="just">
              <a:defRPr/>
            </a:pPr>
            <a:endParaRPr lang="pt-BR" dirty="0"/>
          </a:p>
          <a:p>
            <a:pPr algn="just">
              <a:defRPr/>
            </a:pPr>
            <a:endParaRPr lang="pt-BR" dirty="0"/>
          </a:p>
          <a:p>
            <a:pPr algn="just">
              <a:defRPr/>
            </a:pPr>
            <a:endParaRPr lang="pt-BR" b="1" dirty="0"/>
          </a:p>
          <a:p>
            <a:pPr>
              <a:defRPr/>
            </a:pPr>
            <a:endParaRPr lang="pt-BR" dirty="0"/>
          </a:p>
        </p:txBody>
      </p:sp>
      <p:sp>
        <p:nvSpPr>
          <p:cNvPr id="16397" name="CaixaDeTexto 15"/>
          <p:cNvSpPr txBox="1">
            <a:spLocks noChangeArrowheads="1"/>
          </p:cNvSpPr>
          <p:nvPr/>
        </p:nvSpPr>
        <p:spPr bwMode="auto">
          <a:xfrm>
            <a:off x="1014614" y="4360131"/>
            <a:ext cx="4071938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eaLnBrk="1" hangingPunct="1"/>
            <a:endParaRPr lang="pt-BR" altLang="pt-BR" b="1" dirty="0"/>
          </a:p>
          <a:p>
            <a:pPr algn="just" eaLnBrk="1" hangingPunct="1">
              <a:buFont typeface="Arial" charset="0"/>
              <a:buChar char="•"/>
            </a:pPr>
            <a:endParaRPr lang="pt-BR" altLang="pt-BR" dirty="0"/>
          </a:p>
          <a:p>
            <a:pPr algn="just" eaLnBrk="1" hangingPunct="1">
              <a:buFont typeface="Arial" charset="0"/>
              <a:buChar char="•"/>
            </a:pPr>
            <a:endParaRPr lang="pt-BR" altLang="pt-BR" dirty="0"/>
          </a:p>
          <a:p>
            <a:pPr algn="just" eaLnBrk="1" hangingPunct="1">
              <a:buFont typeface="Arial" charset="0"/>
              <a:buChar char="•"/>
            </a:pPr>
            <a:endParaRPr lang="pt-BR" altLang="pt-BR" dirty="0"/>
          </a:p>
          <a:p>
            <a:pPr algn="just" eaLnBrk="1" hangingPunct="1"/>
            <a:r>
              <a:rPr lang="pt-BR" altLang="pt-BR" b="1" dirty="0"/>
              <a:t>(NOB SUAS -2012 )</a:t>
            </a:r>
          </a:p>
          <a:p>
            <a:pPr algn="just" eaLnBrk="1" hangingPunct="1"/>
            <a:endParaRPr lang="pt-BR" altLang="pt-BR" dirty="0"/>
          </a:p>
          <a:p>
            <a:pPr algn="just" eaLnBrk="1" hangingPunct="1"/>
            <a:endParaRPr lang="pt-BR" altLang="pt-BR" dirty="0"/>
          </a:p>
          <a:p>
            <a:pPr eaLnBrk="1" hangingPunct="1"/>
            <a:endParaRPr lang="pt-BR" altLang="pt-BR" dirty="0"/>
          </a:p>
        </p:txBody>
      </p:sp>
      <p:sp>
        <p:nvSpPr>
          <p:cNvPr id="14" name="Triângulo isósceles 13"/>
          <p:cNvSpPr/>
          <p:nvPr/>
        </p:nvSpPr>
        <p:spPr>
          <a:xfrm rot="10800000">
            <a:off x="5312917" y="3841028"/>
            <a:ext cx="2428875" cy="2786063"/>
          </a:xfrm>
          <a:prstGeom prst="triangl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 dirty="0"/>
          </a:p>
        </p:txBody>
      </p:sp>
      <p:sp>
        <p:nvSpPr>
          <p:cNvPr id="15" name="Triângulo isósceles 14"/>
          <p:cNvSpPr/>
          <p:nvPr/>
        </p:nvSpPr>
        <p:spPr>
          <a:xfrm>
            <a:off x="6598792" y="3912466"/>
            <a:ext cx="2428875" cy="2771775"/>
          </a:xfrm>
          <a:prstGeom prst="triangl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16" name="Triângulo isósceles 15"/>
          <p:cNvSpPr/>
          <p:nvPr/>
        </p:nvSpPr>
        <p:spPr>
          <a:xfrm>
            <a:off x="3955605" y="3912466"/>
            <a:ext cx="2489200" cy="2771775"/>
          </a:xfrm>
          <a:prstGeom prst="triangl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17" name="Triângulo isósceles 16"/>
          <p:cNvSpPr/>
          <p:nvPr/>
        </p:nvSpPr>
        <p:spPr>
          <a:xfrm>
            <a:off x="5241480" y="1269278"/>
            <a:ext cx="2500312" cy="2500313"/>
          </a:xfrm>
          <a:prstGeom prst="triangl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pt-BR" sz="15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CaixaDeTexto 9"/>
          <p:cNvSpPr txBox="1">
            <a:spLocks noChangeArrowheads="1"/>
          </p:cNvSpPr>
          <p:nvPr/>
        </p:nvSpPr>
        <p:spPr bwMode="auto">
          <a:xfrm>
            <a:off x="5705823" y="4300073"/>
            <a:ext cx="1762919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pt-BR" altLang="pt-B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Assistência</a:t>
            </a:r>
          </a:p>
          <a:p>
            <a:pPr algn="ctr" eaLnBrk="1" hangingPunct="1"/>
            <a:r>
              <a:rPr lang="pt-BR" altLang="pt-B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Social</a:t>
            </a:r>
          </a:p>
        </p:txBody>
      </p:sp>
      <p:sp>
        <p:nvSpPr>
          <p:cNvPr id="19" name="CaixaDeTexto 10"/>
          <p:cNvSpPr txBox="1">
            <a:spLocks noChangeArrowheads="1"/>
          </p:cNvSpPr>
          <p:nvPr/>
        </p:nvSpPr>
        <p:spPr bwMode="auto">
          <a:xfrm>
            <a:off x="5276405" y="2877416"/>
            <a:ext cx="2428875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pt-BR" altLang="pt-B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Vigilância</a:t>
            </a:r>
          </a:p>
          <a:p>
            <a:pPr algn="ctr" eaLnBrk="1" hangingPunct="1"/>
            <a:r>
              <a:rPr lang="pt-BR" altLang="pt-BR" sz="2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Socioassistêncial</a:t>
            </a:r>
            <a:endParaRPr lang="pt-BR" altLang="pt-BR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" name="CaixaDeTexto 11"/>
          <p:cNvSpPr txBox="1">
            <a:spLocks noChangeArrowheads="1"/>
          </p:cNvSpPr>
          <p:nvPr/>
        </p:nvSpPr>
        <p:spPr bwMode="auto">
          <a:xfrm>
            <a:off x="4455667" y="5555528"/>
            <a:ext cx="1500188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pt-BR" altLang="pt-BR" sz="22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Defesa de </a:t>
            </a:r>
          </a:p>
          <a:p>
            <a:pPr eaLnBrk="1" hangingPunct="1"/>
            <a:r>
              <a:rPr lang="pt-BR" altLang="pt-BR" sz="22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Direitos</a:t>
            </a:r>
          </a:p>
        </p:txBody>
      </p:sp>
      <p:sp>
        <p:nvSpPr>
          <p:cNvPr id="21" name="CaixaDeTexto 12"/>
          <p:cNvSpPr txBox="1">
            <a:spLocks noChangeArrowheads="1"/>
          </p:cNvSpPr>
          <p:nvPr/>
        </p:nvSpPr>
        <p:spPr bwMode="auto">
          <a:xfrm>
            <a:off x="7170292" y="5626966"/>
            <a:ext cx="1857375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pt-BR" altLang="pt-BR" sz="22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Proteção </a:t>
            </a:r>
          </a:p>
          <a:p>
            <a:pPr eaLnBrk="1" hangingPunct="1"/>
            <a:r>
              <a:rPr lang="pt-BR" altLang="pt-BR" sz="22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social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762000" y="2275"/>
            <a:ext cx="8638308" cy="1446550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pt-BR" sz="4400" dirty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Sistema Único de Assistência Social</a:t>
            </a:r>
          </a:p>
        </p:txBody>
      </p:sp>
      <p:graphicFrame>
        <p:nvGraphicFramePr>
          <p:cNvPr id="6" name="Diagrama 5"/>
          <p:cNvGraphicFramePr/>
          <p:nvPr>
            <p:extLst>
              <p:ext uri="{D42A27DB-BD31-4B8C-83A1-F6EECF244321}">
                <p14:modId xmlns:p14="http://schemas.microsoft.com/office/powerpoint/2010/main" val="1083803516"/>
              </p:ext>
            </p:extLst>
          </p:nvPr>
        </p:nvGraphicFramePr>
        <p:xfrm>
          <a:off x="228600" y="2057400"/>
          <a:ext cx="8915400" cy="5257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Seta para a esquerda e para a direita 6"/>
          <p:cNvSpPr/>
          <p:nvPr/>
        </p:nvSpPr>
        <p:spPr>
          <a:xfrm>
            <a:off x="6248400" y="4343400"/>
            <a:ext cx="596900" cy="288925"/>
          </a:xfrm>
          <a:prstGeom prst="left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AutoShape 20" descr="Esfera"/>
          <p:cNvSpPr>
            <a:spLocks noChangeArrowheads="1"/>
          </p:cNvSpPr>
          <p:nvPr/>
        </p:nvSpPr>
        <p:spPr bwMode="auto">
          <a:xfrm>
            <a:off x="381000" y="1752600"/>
            <a:ext cx="1828800" cy="649288"/>
          </a:xfrm>
          <a:prstGeom prst="flowChartAlternateProcess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GB" altLang="pt-BR" sz="2000" b="1" dirty="0" err="1"/>
              <a:t>Serviços</a:t>
            </a:r>
            <a:endParaRPr lang="en-GB" altLang="pt-BR" sz="2000" b="1" dirty="0"/>
          </a:p>
          <a:p>
            <a:pPr algn="ctr" eaLnBrk="1" hangingPunct="1"/>
            <a:r>
              <a:rPr lang="en-GB" altLang="pt-BR" sz="2000" b="1" dirty="0" err="1"/>
              <a:t>Assistenciais</a:t>
            </a:r>
            <a:endParaRPr lang="pt-BR" altLang="pt-BR" sz="2000" b="1" dirty="0"/>
          </a:p>
        </p:txBody>
      </p:sp>
      <p:sp>
        <p:nvSpPr>
          <p:cNvPr id="21507" name="WordArt 23"/>
          <p:cNvSpPr>
            <a:spLocks noChangeArrowheads="1" noChangeShapeType="1" noTextEdit="1"/>
          </p:cNvSpPr>
          <p:nvPr/>
        </p:nvSpPr>
        <p:spPr bwMode="auto">
          <a:xfrm>
            <a:off x="2895600" y="228600"/>
            <a:ext cx="2476500" cy="8715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bg2">
                    <a:lumMod val="75000"/>
                  </a:schemeClr>
                </a:solidFill>
                <a:latin typeface="Arial Black"/>
              </a:rPr>
              <a:t>SUAS</a:t>
            </a:r>
          </a:p>
        </p:txBody>
      </p:sp>
      <p:sp>
        <p:nvSpPr>
          <p:cNvPr id="21508" name="AutoShape 25" descr="Esfera"/>
          <p:cNvSpPr>
            <a:spLocks noChangeArrowheads="1"/>
          </p:cNvSpPr>
          <p:nvPr/>
        </p:nvSpPr>
        <p:spPr bwMode="auto">
          <a:xfrm>
            <a:off x="4953000" y="1752600"/>
            <a:ext cx="1676400" cy="649288"/>
          </a:xfrm>
          <a:prstGeom prst="flowChartAlternateProcess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GB" altLang="pt-BR" sz="2000" b="1" dirty="0" err="1"/>
              <a:t>Projetos</a:t>
            </a:r>
            <a:endParaRPr lang="pt-BR" altLang="pt-BR" sz="2000" b="1" dirty="0"/>
          </a:p>
        </p:txBody>
      </p:sp>
      <p:sp>
        <p:nvSpPr>
          <p:cNvPr id="21509" name="AutoShape 26" descr="Esfera"/>
          <p:cNvSpPr>
            <a:spLocks noChangeArrowheads="1"/>
          </p:cNvSpPr>
          <p:nvPr/>
        </p:nvSpPr>
        <p:spPr bwMode="auto">
          <a:xfrm>
            <a:off x="2667000" y="1752600"/>
            <a:ext cx="1695450" cy="649288"/>
          </a:xfrm>
          <a:prstGeom prst="flowChartAlternateProcess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GB" altLang="pt-BR" sz="2000" b="1"/>
              <a:t>Programas</a:t>
            </a:r>
            <a:endParaRPr lang="pt-BR" altLang="pt-BR" sz="2000" b="1"/>
          </a:p>
        </p:txBody>
      </p:sp>
      <p:sp>
        <p:nvSpPr>
          <p:cNvPr id="21510" name="AutoShape 27" descr="Esfera"/>
          <p:cNvSpPr>
            <a:spLocks noChangeArrowheads="1"/>
          </p:cNvSpPr>
          <p:nvPr/>
        </p:nvSpPr>
        <p:spPr bwMode="auto">
          <a:xfrm>
            <a:off x="7162800" y="1752600"/>
            <a:ext cx="1644650" cy="649288"/>
          </a:xfrm>
          <a:prstGeom prst="flowChartAlternateProcess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GB" altLang="pt-BR" sz="2000" b="1"/>
              <a:t>Benefícios</a:t>
            </a:r>
            <a:endParaRPr lang="pt-BR" altLang="pt-BR" sz="2000" b="1"/>
          </a:p>
        </p:txBody>
      </p:sp>
      <p:sp>
        <p:nvSpPr>
          <p:cNvPr id="21511" name="AutoShape 28"/>
          <p:cNvSpPr>
            <a:spLocks noChangeArrowheads="1"/>
          </p:cNvSpPr>
          <p:nvPr/>
        </p:nvSpPr>
        <p:spPr bwMode="auto">
          <a:xfrm>
            <a:off x="381000" y="2794000"/>
            <a:ext cx="1828800" cy="558800"/>
          </a:xfrm>
          <a:prstGeom prst="flowChartAlternateProcess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GB" altLang="pt-BR" sz="2000"/>
              <a:t>Art. 23</a:t>
            </a:r>
          </a:p>
          <a:p>
            <a:pPr algn="ctr" eaLnBrk="1" hangingPunct="1"/>
            <a:r>
              <a:rPr lang="en-GB" altLang="pt-BR" sz="2000"/>
              <a:t>LOAS</a:t>
            </a:r>
            <a:endParaRPr lang="pt-BR" altLang="pt-BR" sz="2000"/>
          </a:p>
        </p:txBody>
      </p:sp>
      <p:sp>
        <p:nvSpPr>
          <p:cNvPr id="21512" name="AutoShape 32"/>
          <p:cNvSpPr>
            <a:spLocks noChangeArrowheads="1"/>
          </p:cNvSpPr>
          <p:nvPr/>
        </p:nvSpPr>
        <p:spPr bwMode="auto">
          <a:xfrm>
            <a:off x="1028700" y="2435225"/>
            <a:ext cx="217488" cy="217488"/>
          </a:xfrm>
          <a:prstGeom prst="downArrow">
            <a:avLst>
              <a:gd name="adj1" fmla="val 50000"/>
              <a:gd name="adj2" fmla="val 25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21513" name="AutoShape 33"/>
          <p:cNvSpPr>
            <a:spLocks noChangeArrowheads="1"/>
          </p:cNvSpPr>
          <p:nvPr/>
        </p:nvSpPr>
        <p:spPr bwMode="auto">
          <a:xfrm>
            <a:off x="3333750" y="2435225"/>
            <a:ext cx="217488" cy="217488"/>
          </a:xfrm>
          <a:prstGeom prst="downArrow">
            <a:avLst>
              <a:gd name="adj1" fmla="val 50000"/>
              <a:gd name="adj2" fmla="val 25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21514" name="AutoShape 34"/>
          <p:cNvSpPr>
            <a:spLocks noChangeArrowheads="1"/>
          </p:cNvSpPr>
          <p:nvPr/>
        </p:nvSpPr>
        <p:spPr bwMode="auto">
          <a:xfrm>
            <a:off x="5564188" y="2435225"/>
            <a:ext cx="217487" cy="217488"/>
          </a:xfrm>
          <a:prstGeom prst="downArrow">
            <a:avLst>
              <a:gd name="adj1" fmla="val 50000"/>
              <a:gd name="adj2" fmla="val 25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21515" name="AutoShape 35"/>
          <p:cNvSpPr>
            <a:spLocks noChangeArrowheads="1"/>
          </p:cNvSpPr>
          <p:nvPr/>
        </p:nvSpPr>
        <p:spPr bwMode="auto">
          <a:xfrm>
            <a:off x="7724775" y="2435225"/>
            <a:ext cx="217488" cy="217488"/>
          </a:xfrm>
          <a:prstGeom prst="downArrow">
            <a:avLst>
              <a:gd name="adj1" fmla="val 50000"/>
              <a:gd name="adj2" fmla="val 25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21516" name="AutoShape 36"/>
          <p:cNvSpPr>
            <a:spLocks noChangeArrowheads="1"/>
          </p:cNvSpPr>
          <p:nvPr/>
        </p:nvSpPr>
        <p:spPr bwMode="auto">
          <a:xfrm>
            <a:off x="152400" y="3733799"/>
            <a:ext cx="1741488" cy="2737723"/>
          </a:xfrm>
          <a:prstGeom prst="flowChartAlternateProcess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GB" altLang="pt-BR" sz="2000" b="1" dirty="0" err="1">
                <a:solidFill>
                  <a:srgbClr val="000000"/>
                </a:solidFill>
              </a:rPr>
              <a:t>Atividades</a:t>
            </a:r>
            <a:r>
              <a:rPr lang="en-GB" altLang="pt-BR" sz="2000" b="1" dirty="0">
                <a:solidFill>
                  <a:srgbClr val="000000"/>
                </a:solidFill>
              </a:rPr>
              <a:t> </a:t>
            </a:r>
          </a:p>
          <a:p>
            <a:pPr algn="ctr" eaLnBrk="1" hangingPunct="1"/>
            <a:r>
              <a:rPr lang="en-GB" altLang="pt-BR" sz="2000" b="1" dirty="0" err="1">
                <a:solidFill>
                  <a:srgbClr val="000000"/>
                </a:solidFill>
              </a:rPr>
              <a:t>Continuadas</a:t>
            </a:r>
            <a:endParaRPr lang="en-GB" altLang="pt-BR" sz="2000" b="1" dirty="0">
              <a:solidFill>
                <a:srgbClr val="000000"/>
              </a:solidFill>
            </a:endParaRPr>
          </a:p>
          <a:p>
            <a:pPr algn="ctr" eaLnBrk="1" hangingPunct="1"/>
            <a:r>
              <a:rPr lang="en-GB" altLang="pt-BR" sz="2000" b="1" dirty="0" err="1">
                <a:solidFill>
                  <a:srgbClr val="000000"/>
                </a:solidFill>
              </a:rPr>
              <a:t>Garantia</a:t>
            </a:r>
            <a:r>
              <a:rPr lang="en-GB" altLang="pt-BR" sz="2000" b="1" dirty="0">
                <a:solidFill>
                  <a:srgbClr val="000000"/>
                </a:solidFill>
              </a:rPr>
              <a:t> dos</a:t>
            </a:r>
          </a:p>
          <a:p>
            <a:pPr algn="ctr" eaLnBrk="1" hangingPunct="1"/>
            <a:r>
              <a:rPr lang="en-GB" altLang="pt-BR" sz="2000" b="1" dirty="0">
                <a:solidFill>
                  <a:srgbClr val="000000"/>
                </a:solidFill>
              </a:rPr>
              <a:t> </a:t>
            </a:r>
            <a:r>
              <a:rPr lang="en-GB" altLang="pt-BR" sz="2000" b="1" dirty="0" err="1">
                <a:solidFill>
                  <a:srgbClr val="000000"/>
                </a:solidFill>
              </a:rPr>
              <a:t>mínimos</a:t>
            </a:r>
            <a:endParaRPr lang="en-GB" altLang="pt-BR" sz="2000" b="1" dirty="0">
              <a:solidFill>
                <a:srgbClr val="000000"/>
              </a:solidFill>
            </a:endParaRPr>
          </a:p>
          <a:p>
            <a:pPr algn="ctr" eaLnBrk="1" hangingPunct="1"/>
            <a:r>
              <a:rPr lang="en-GB" altLang="pt-BR" sz="2000" b="1" dirty="0">
                <a:solidFill>
                  <a:srgbClr val="000000"/>
                </a:solidFill>
              </a:rPr>
              <a:t> </a:t>
            </a:r>
            <a:r>
              <a:rPr lang="en-GB" altLang="pt-BR" sz="2000" b="1" dirty="0" err="1">
                <a:solidFill>
                  <a:srgbClr val="000000"/>
                </a:solidFill>
              </a:rPr>
              <a:t>necessários</a:t>
            </a:r>
            <a:endParaRPr lang="pt-BR" altLang="pt-BR" sz="2000" b="1" dirty="0">
              <a:solidFill>
                <a:srgbClr val="000000"/>
              </a:solidFill>
            </a:endParaRPr>
          </a:p>
        </p:txBody>
      </p:sp>
      <p:sp>
        <p:nvSpPr>
          <p:cNvPr id="21517" name="AutoShape 38"/>
          <p:cNvSpPr>
            <a:spLocks noChangeArrowheads="1"/>
          </p:cNvSpPr>
          <p:nvPr/>
        </p:nvSpPr>
        <p:spPr bwMode="auto">
          <a:xfrm>
            <a:off x="1066800" y="3429000"/>
            <a:ext cx="217488" cy="217488"/>
          </a:xfrm>
          <a:prstGeom prst="downArrow">
            <a:avLst>
              <a:gd name="adj1" fmla="val 50000"/>
              <a:gd name="adj2" fmla="val 25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21518" name="AutoShape 39"/>
          <p:cNvSpPr>
            <a:spLocks noChangeArrowheads="1"/>
          </p:cNvSpPr>
          <p:nvPr/>
        </p:nvSpPr>
        <p:spPr bwMode="auto">
          <a:xfrm>
            <a:off x="1962150" y="3733800"/>
            <a:ext cx="2438400" cy="2737722"/>
          </a:xfrm>
          <a:prstGeom prst="flowChartAlternateProcess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endParaRPr lang="pt-BR" altLang="pt-BR" sz="2000" b="1" dirty="0">
              <a:solidFill>
                <a:srgbClr val="000000"/>
              </a:solidFill>
            </a:endParaRPr>
          </a:p>
        </p:txBody>
      </p:sp>
      <p:sp>
        <p:nvSpPr>
          <p:cNvPr id="21519" name="AutoShape 42"/>
          <p:cNvSpPr>
            <a:spLocks noChangeArrowheads="1"/>
          </p:cNvSpPr>
          <p:nvPr/>
        </p:nvSpPr>
        <p:spPr bwMode="auto">
          <a:xfrm>
            <a:off x="2743200" y="2795588"/>
            <a:ext cx="1619250" cy="558800"/>
          </a:xfrm>
          <a:prstGeom prst="flowChartAlternateProcess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GB" altLang="pt-BR" sz="2000" dirty="0"/>
              <a:t>Art. 24</a:t>
            </a:r>
          </a:p>
          <a:p>
            <a:pPr algn="ctr" eaLnBrk="1" hangingPunct="1"/>
            <a:r>
              <a:rPr lang="en-GB" altLang="pt-BR" sz="2000" dirty="0"/>
              <a:t>LOAS</a:t>
            </a:r>
            <a:endParaRPr lang="pt-BR" altLang="pt-BR" sz="2000" dirty="0"/>
          </a:p>
        </p:txBody>
      </p:sp>
      <p:sp>
        <p:nvSpPr>
          <p:cNvPr id="21520" name="AutoShape 43"/>
          <p:cNvSpPr>
            <a:spLocks noChangeArrowheads="1"/>
          </p:cNvSpPr>
          <p:nvPr/>
        </p:nvSpPr>
        <p:spPr bwMode="auto">
          <a:xfrm>
            <a:off x="3352800" y="3429000"/>
            <a:ext cx="217488" cy="217488"/>
          </a:xfrm>
          <a:prstGeom prst="downArrow">
            <a:avLst>
              <a:gd name="adj1" fmla="val 50000"/>
              <a:gd name="adj2" fmla="val 25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21521" name="AutoShape 44"/>
          <p:cNvSpPr>
            <a:spLocks noChangeArrowheads="1"/>
          </p:cNvSpPr>
          <p:nvPr/>
        </p:nvSpPr>
        <p:spPr bwMode="auto">
          <a:xfrm>
            <a:off x="4953000" y="2795588"/>
            <a:ext cx="1676400" cy="558800"/>
          </a:xfrm>
          <a:prstGeom prst="flowChartAlternateProcess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GB" altLang="pt-BR" sz="2000"/>
              <a:t>Art. 25</a:t>
            </a:r>
          </a:p>
          <a:p>
            <a:pPr algn="ctr" eaLnBrk="1" hangingPunct="1"/>
            <a:r>
              <a:rPr lang="en-GB" altLang="pt-BR" sz="2000"/>
              <a:t>LOAS</a:t>
            </a:r>
            <a:endParaRPr lang="pt-BR" altLang="pt-BR" sz="2000"/>
          </a:p>
        </p:txBody>
      </p:sp>
      <p:sp>
        <p:nvSpPr>
          <p:cNvPr id="21522" name="AutoShape 45"/>
          <p:cNvSpPr>
            <a:spLocks noChangeArrowheads="1"/>
          </p:cNvSpPr>
          <p:nvPr/>
        </p:nvSpPr>
        <p:spPr bwMode="auto">
          <a:xfrm>
            <a:off x="5562600" y="3429000"/>
            <a:ext cx="217488" cy="217488"/>
          </a:xfrm>
          <a:prstGeom prst="downArrow">
            <a:avLst>
              <a:gd name="adj1" fmla="val 50000"/>
              <a:gd name="adj2" fmla="val 25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21523" name="AutoShape 46"/>
          <p:cNvSpPr>
            <a:spLocks noChangeArrowheads="1"/>
          </p:cNvSpPr>
          <p:nvPr/>
        </p:nvSpPr>
        <p:spPr bwMode="auto">
          <a:xfrm>
            <a:off x="7162800" y="2743200"/>
            <a:ext cx="1644650" cy="558800"/>
          </a:xfrm>
          <a:prstGeom prst="flowChartAlternateProcess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GB" altLang="pt-BR" sz="2000" dirty="0"/>
              <a:t>Art. 22</a:t>
            </a:r>
          </a:p>
          <a:p>
            <a:pPr algn="ctr" eaLnBrk="1" hangingPunct="1"/>
            <a:r>
              <a:rPr lang="en-GB" altLang="pt-BR" sz="2000" dirty="0"/>
              <a:t>LOAS</a:t>
            </a:r>
            <a:endParaRPr lang="pt-BR" altLang="pt-BR" sz="2000" dirty="0"/>
          </a:p>
        </p:txBody>
      </p:sp>
      <p:sp>
        <p:nvSpPr>
          <p:cNvPr id="21524" name="AutoShape 47"/>
          <p:cNvSpPr>
            <a:spLocks noChangeArrowheads="1"/>
          </p:cNvSpPr>
          <p:nvPr/>
        </p:nvSpPr>
        <p:spPr bwMode="auto">
          <a:xfrm>
            <a:off x="7772400" y="3352800"/>
            <a:ext cx="217488" cy="217488"/>
          </a:xfrm>
          <a:prstGeom prst="downArrow">
            <a:avLst>
              <a:gd name="adj1" fmla="val 50000"/>
              <a:gd name="adj2" fmla="val 25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21525" name="AutoShape 48"/>
          <p:cNvSpPr>
            <a:spLocks noChangeArrowheads="1"/>
          </p:cNvSpPr>
          <p:nvPr/>
        </p:nvSpPr>
        <p:spPr bwMode="auto">
          <a:xfrm>
            <a:off x="4495800" y="3733799"/>
            <a:ext cx="2452688" cy="2737723"/>
          </a:xfrm>
          <a:prstGeom prst="flowChartAlternateProcess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GB" altLang="pt-BR" sz="2000" b="1"/>
              <a:t>Projeto de </a:t>
            </a:r>
          </a:p>
          <a:p>
            <a:pPr algn="ctr" eaLnBrk="1" hangingPunct="1"/>
            <a:r>
              <a:rPr lang="en-GB" altLang="pt-BR" sz="2000" b="1"/>
              <a:t>enfrentamento</a:t>
            </a:r>
          </a:p>
          <a:p>
            <a:pPr algn="ctr" eaLnBrk="1" hangingPunct="1"/>
            <a:r>
              <a:rPr lang="en-GB" altLang="pt-BR" sz="2000" b="1"/>
              <a:t>à pobreza,</a:t>
            </a:r>
          </a:p>
          <a:p>
            <a:pPr algn="ctr" eaLnBrk="1" hangingPunct="1"/>
            <a:r>
              <a:rPr lang="en-GB" altLang="pt-BR" sz="2000" b="1"/>
              <a:t> investimento</a:t>
            </a:r>
          </a:p>
          <a:p>
            <a:pPr algn="ctr" eaLnBrk="1" hangingPunct="1"/>
            <a:r>
              <a:rPr lang="en-GB" altLang="pt-BR" sz="2000" b="1"/>
              <a:t>econômico - social</a:t>
            </a:r>
            <a:endParaRPr lang="pt-BR" altLang="pt-BR" sz="2000" b="1"/>
          </a:p>
        </p:txBody>
      </p:sp>
      <p:sp>
        <p:nvSpPr>
          <p:cNvPr id="21526" name="AutoShape 50"/>
          <p:cNvSpPr>
            <a:spLocks noChangeArrowheads="1"/>
          </p:cNvSpPr>
          <p:nvPr/>
        </p:nvSpPr>
        <p:spPr bwMode="auto">
          <a:xfrm>
            <a:off x="7078663" y="3659187"/>
            <a:ext cx="1912937" cy="2833461"/>
          </a:xfrm>
          <a:prstGeom prst="flowChartAlternateProcess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GB" altLang="pt-BR" sz="2000" b="1" dirty="0" err="1"/>
              <a:t>Socioassistência</a:t>
            </a:r>
            <a:endParaRPr lang="en-GB" altLang="pt-BR" sz="2000" b="1" dirty="0"/>
          </a:p>
          <a:p>
            <a:pPr algn="ctr" eaLnBrk="1" hangingPunct="1"/>
            <a:r>
              <a:rPr lang="en-GB" altLang="pt-BR" sz="2000" b="1" dirty="0"/>
              <a:t>BPC</a:t>
            </a:r>
          </a:p>
          <a:p>
            <a:pPr algn="ctr" eaLnBrk="1" hangingPunct="1"/>
            <a:r>
              <a:rPr lang="en-GB" altLang="pt-BR" sz="2000" b="1" dirty="0" err="1"/>
              <a:t>Benefícios</a:t>
            </a:r>
            <a:r>
              <a:rPr lang="en-GB" altLang="pt-BR" sz="2000" b="1" dirty="0"/>
              <a:t> </a:t>
            </a:r>
          </a:p>
          <a:p>
            <a:pPr algn="ctr" eaLnBrk="1" hangingPunct="1"/>
            <a:r>
              <a:rPr lang="en-GB" altLang="pt-BR" sz="2000" b="1" dirty="0" err="1"/>
              <a:t>Eventuais</a:t>
            </a:r>
            <a:endParaRPr lang="en-GB" altLang="pt-BR" sz="2000" b="1" dirty="0"/>
          </a:p>
          <a:p>
            <a:pPr algn="ctr" eaLnBrk="1" hangingPunct="1"/>
            <a:r>
              <a:rPr lang="en-GB" altLang="pt-BR" sz="2000" b="1" dirty="0" err="1"/>
              <a:t>Benefícios</a:t>
            </a:r>
            <a:r>
              <a:rPr lang="en-GB" altLang="pt-BR" sz="2000" b="1" dirty="0"/>
              <a:t> </a:t>
            </a:r>
          </a:p>
          <a:p>
            <a:pPr algn="ctr" eaLnBrk="1" hangingPunct="1"/>
            <a:r>
              <a:rPr lang="en-GB" altLang="pt-BR" sz="2000" b="1" dirty="0" err="1"/>
              <a:t>transferência</a:t>
            </a:r>
            <a:endParaRPr lang="en-GB" altLang="pt-BR" sz="2000" b="1" dirty="0"/>
          </a:p>
          <a:p>
            <a:pPr algn="ctr" eaLnBrk="1" hangingPunct="1"/>
            <a:r>
              <a:rPr lang="en-GB" altLang="pt-BR" sz="2000" b="1" dirty="0"/>
              <a:t> de </a:t>
            </a:r>
            <a:r>
              <a:rPr lang="en-GB" altLang="pt-BR" sz="2000" b="1" dirty="0" err="1"/>
              <a:t>renda</a:t>
            </a:r>
            <a:endParaRPr lang="pt-BR" altLang="pt-BR" sz="2000" b="1" dirty="0"/>
          </a:p>
        </p:txBody>
      </p:sp>
      <p:sp>
        <p:nvSpPr>
          <p:cNvPr id="2" name="CaixaDeTexto 1"/>
          <p:cNvSpPr txBox="1"/>
          <p:nvPr/>
        </p:nvSpPr>
        <p:spPr>
          <a:xfrm>
            <a:off x="2057400" y="3886200"/>
            <a:ext cx="22098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1" hangingPunct="1"/>
            <a:r>
              <a:rPr lang="en-GB" altLang="pt-BR" b="1" dirty="0" err="1">
                <a:solidFill>
                  <a:srgbClr val="000000"/>
                </a:solidFill>
              </a:rPr>
              <a:t>Ações</a:t>
            </a:r>
            <a:r>
              <a:rPr lang="en-GB" altLang="pt-BR" b="1" dirty="0">
                <a:solidFill>
                  <a:srgbClr val="000000"/>
                </a:solidFill>
              </a:rPr>
              <a:t> </a:t>
            </a:r>
            <a:r>
              <a:rPr lang="en-GB" altLang="pt-BR" b="1" dirty="0" err="1">
                <a:solidFill>
                  <a:srgbClr val="000000"/>
                </a:solidFill>
              </a:rPr>
              <a:t>integradas</a:t>
            </a:r>
            <a:endParaRPr lang="en-GB" altLang="pt-BR" b="1" dirty="0">
              <a:solidFill>
                <a:srgbClr val="000000"/>
              </a:solidFill>
            </a:endParaRPr>
          </a:p>
          <a:p>
            <a:pPr algn="ctr" eaLnBrk="1" hangingPunct="1"/>
            <a:r>
              <a:rPr lang="en-GB" altLang="pt-BR" b="1" dirty="0">
                <a:solidFill>
                  <a:srgbClr val="000000"/>
                </a:solidFill>
              </a:rPr>
              <a:t>e </a:t>
            </a:r>
            <a:r>
              <a:rPr lang="en-GB" altLang="pt-BR" b="1" dirty="0" err="1">
                <a:solidFill>
                  <a:srgbClr val="000000"/>
                </a:solidFill>
              </a:rPr>
              <a:t>contínuas</a:t>
            </a:r>
            <a:r>
              <a:rPr lang="en-GB" altLang="pt-BR" b="1" dirty="0">
                <a:solidFill>
                  <a:srgbClr val="000000"/>
                </a:solidFill>
              </a:rPr>
              <a:t>, </a:t>
            </a:r>
            <a:r>
              <a:rPr lang="en-GB" altLang="pt-BR" b="1" dirty="0" err="1">
                <a:solidFill>
                  <a:srgbClr val="000000"/>
                </a:solidFill>
              </a:rPr>
              <a:t>trabalho</a:t>
            </a:r>
            <a:endParaRPr lang="en-GB" altLang="pt-BR" b="1" dirty="0">
              <a:solidFill>
                <a:srgbClr val="000000"/>
              </a:solidFill>
            </a:endParaRPr>
          </a:p>
          <a:p>
            <a:pPr algn="ctr" eaLnBrk="1" hangingPunct="1"/>
            <a:r>
              <a:rPr lang="en-GB" altLang="pt-BR" b="1" dirty="0">
                <a:solidFill>
                  <a:srgbClr val="000000"/>
                </a:solidFill>
              </a:rPr>
              <a:t> social</a:t>
            </a:r>
          </a:p>
          <a:p>
            <a:pPr algn="ctr" eaLnBrk="1" hangingPunct="1"/>
            <a:r>
              <a:rPr lang="en-GB" altLang="pt-BR" b="1" dirty="0">
                <a:solidFill>
                  <a:srgbClr val="000000"/>
                </a:solidFill>
              </a:rPr>
              <a:t>Com as </a:t>
            </a:r>
            <a:r>
              <a:rPr lang="en-GB" altLang="pt-BR" b="1" dirty="0" err="1">
                <a:solidFill>
                  <a:srgbClr val="000000"/>
                </a:solidFill>
              </a:rPr>
              <a:t>famílias</a:t>
            </a:r>
            <a:r>
              <a:rPr lang="en-GB" altLang="pt-BR" b="1" dirty="0">
                <a:solidFill>
                  <a:srgbClr val="000000"/>
                </a:solidFill>
              </a:rPr>
              <a:t>,</a:t>
            </a:r>
          </a:p>
          <a:p>
            <a:pPr algn="ctr" eaLnBrk="1" hangingPunct="1"/>
            <a:r>
              <a:rPr lang="en-GB" altLang="pt-BR" b="1" dirty="0" err="1">
                <a:solidFill>
                  <a:srgbClr val="000000"/>
                </a:solidFill>
              </a:rPr>
              <a:t>Prevenir</a:t>
            </a:r>
            <a:r>
              <a:rPr lang="en-GB" altLang="pt-BR" b="1" dirty="0">
                <a:solidFill>
                  <a:srgbClr val="000000"/>
                </a:solidFill>
              </a:rPr>
              <a:t> </a:t>
            </a:r>
            <a:r>
              <a:rPr lang="en-GB" altLang="pt-BR" b="1" dirty="0" err="1">
                <a:solidFill>
                  <a:srgbClr val="000000"/>
                </a:solidFill>
              </a:rPr>
              <a:t>rompimento</a:t>
            </a:r>
            <a:endParaRPr lang="en-GB" altLang="pt-BR" b="1" dirty="0">
              <a:solidFill>
                <a:srgbClr val="000000"/>
              </a:solidFill>
            </a:endParaRPr>
          </a:p>
          <a:p>
            <a:pPr algn="ctr" eaLnBrk="1" hangingPunct="1"/>
            <a:r>
              <a:rPr lang="en-GB" altLang="pt-BR" b="1" dirty="0">
                <a:solidFill>
                  <a:srgbClr val="000000"/>
                </a:solidFill>
              </a:rPr>
              <a:t> de </a:t>
            </a:r>
            <a:r>
              <a:rPr lang="en-GB" altLang="pt-BR" b="1" dirty="0" err="1">
                <a:solidFill>
                  <a:srgbClr val="000000"/>
                </a:solidFill>
              </a:rPr>
              <a:t>vínculos</a:t>
            </a:r>
            <a:r>
              <a:rPr lang="en-GB" altLang="pt-BR" b="1" dirty="0">
                <a:solidFill>
                  <a:srgbClr val="000000"/>
                </a:solidFill>
              </a:rPr>
              <a:t>.  </a:t>
            </a:r>
            <a:endParaRPr lang="pt-BR" altLang="pt-BR" b="1" dirty="0">
              <a:solidFill>
                <a:srgbClr val="000000"/>
              </a:solidFill>
            </a:endParaRP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1219200" y="2057400"/>
            <a:ext cx="7772400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pt-BR" altLang="pt-BR" sz="3200" dirty="0">
                <a:solidFill>
                  <a:schemeClr val="bg2">
                    <a:lumMod val="50000"/>
                  </a:schemeClr>
                </a:solidFill>
                <a:latin typeface="+mn-lt"/>
                <a:cs typeface="Arial" pitchFamily="34" charset="0"/>
              </a:rPr>
              <a:t>Sugestão ideal para estruturação da Secretaria de acordo com o SUAS</a:t>
            </a:r>
            <a:endParaRPr lang="pt-BR" sz="3200" dirty="0">
              <a:solidFill>
                <a:schemeClr val="bg2">
                  <a:lumMod val="50000"/>
                </a:schemeClr>
              </a:solidFill>
              <a:latin typeface="+mn-lt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tângulo 1"/>
          <p:cNvSpPr>
            <a:spLocks noChangeArrowheads="1"/>
          </p:cNvSpPr>
          <p:nvPr/>
        </p:nvSpPr>
        <p:spPr bwMode="auto">
          <a:xfrm>
            <a:off x="1189892" y="609600"/>
            <a:ext cx="7924800" cy="18825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>
              <a:spcAft>
                <a:spcPts val="1000"/>
              </a:spcAft>
            </a:pPr>
            <a:r>
              <a:rPr lang="pt-BR" altLang="pt-BR" sz="3600" dirty="0">
                <a:solidFill>
                  <a:schemeClr val="bg2">
                    <a:lumMod val="50000"/>
                  </a:schemeClr>
                </a:solidFill>
                <a:latin typeface="+mj-lt"/>
                <a:cs typeface="Arial" pitchFamily="34" charset="0"/>
              </a:rPr>
              <a:t> Instrumentos de planejamento das Ações de assistência Sociais</a:t>
            </a:r>
          </a:p>
          <a:p>
            <a:pPr algn="ctr" eaLnBrk="1" hangingPunct="1">
              <a:spcAft>
                <a:spcPts val="1000"/>
              </a:spcAft>
            </a:pPr>
            <a:endParaRPr lang="pt-BR" altLang="pt-BR" sz="3600" dirty="0">
              <a:solidFill>
                <a:schemeClr val="bg2">
                  <a:lumMod val="50000"/>
                </a:schemeClr>
              </a:solidFill>
              <a:latin typeface="+mj-lt"/>
              <a:cs typeface="Arial" pitchFamily="34" charset="0"/>
            </a:endParaRPr>
          </a:p>
        </p:txBody>
      </p:sp>
      <p:pic>
        <p:nvPicPr>
          <p:cNvPr id="10244" name="Picture 4" descr="Image result for gestao public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7432" y="3886200"/>
            <a:ext cx="4868880" cy="2711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6569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acho">
  <a:themeElements>
    <a:clrScheme name="Cacho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Cacho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acho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2252</TotalTime>
  <Words>925</Words>
  <Application>Microsoft Office PowerPoint</Application>
  <PresentationFormat>Apresentação na tela (4:3)</PresentationFormat>
  <Paragraphs>149</Paragraphs>
  <Slides>22</Slides>
  <Notes>3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22</vt:i4>
      </vt:variant>
    </vt:vector>
  </HeadingPairs>
  <TitlesOfParts>
    <vt:vector size="29" baseType="lpstr">
      <vt:lpstr>Arial</vt:lpstr>
      <vt:lpstr>Arial Black</vt:lpstr>
      <vt:lpstr>Arial Rounded MT Bold</vt:lpstr>
      <vt:lpstr>Calibri</vt:lpstr>
      <vt:lpstr>Century Gothic</vt:lpstr>
      <vt:lpstr>Wingdings 3</vt:lpstr>
      <vt:lpstr>Cacho</vt:lpstr>
      <vt:lpstr>ENCONTRO DE GESTORES MUNICIPAIS - 2017</vt:lpstr>
      <vt:lpstr>Objetivos: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Art. 17. São responsabilidades dos Municípios: </vt:lpstr>
      <vt:lpstr>Art. 18. O Plano de Assistência Social, de que trata o art. 30 da LOAS, é um instrumento de planejamento estratégico que organiza, regula e norteia a execução da PNAS na perspectiva do SUAS. </vt:lpstr>
      <vt:lpstr>Art. 20. A realização de diagnóstico socioterritorial, a cada quadriênio, compõe a elaboração dos Planos de Assistência Social em cada esfera de governo. 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setas</dc:creator>
  <cp:lastModifiedBy>Bruno</cp:lastModifiedBy>
  <cp:revision>92</cp:revision>
  <cp:lastPrinted>1601-01-01T00:00:00Z</cp:lastPrinted>
  <dcterms:created xsi:type="dcterms:W3CDTF">2013-11-04T01:01:45Z</dcterms:created>
  <dcterms:modified xsi:type="dcterms:W3CDTF">2017-03-14T02:23:00Z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