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3" r:id="rId2"/>
    <p:sldId id="257" r:id="rId3"/>
    <p:sldId id="258" r:id="rId4"/>
    <p:sldId id="261" r:id="rId5"/>
    <p:sldId id="259" r:id="rId6"/>
    <p:sldId id="262" r:id="rId7"/>
    <p:sldId id="267" r:id="rId8"/>
    <p:sldId id="265" r:id="rId9"/>
    <p:sldId id="260" r:id="rId10"/>
    <p:sldId id="266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2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237D6-0EA4-48BF-B4EF-68AA603DAE5B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63442-F2B4-4EFA-91AB-DA714E59FBA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1570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89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3768F4-F79B-4774-8B36-25255BB99A7C}" type="slidenum">
              <a:rPr lang="pt-BR" smtClean="0"/>
              <a:pPr/>
              <a:t>1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75FA18F-B39F-4FC0-945C-8F5684D9030F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293D303-7464-4D77-BE03-5864DE34E2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A18F-B39F-4FC0-945C-8F5684D9030F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3D303-7464-4D77-BE03-5864DE34E2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A18F-B39F-4FC0-945C-8F5684D9030F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3D303-7464-4D77-BE03-5864DE34E2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A18F-B39F-4FC0-945C-8F5684D9030F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3D303-7464-4D77-BE03-5864DE34E2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A18F-B39F-4FC0-945C-8F5684D9030F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3D303-7464-4D77-BE03-5864DE34E2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A18F-B39F-4FC0-945C-8F5684D9030F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3D303-7464-4D77-BE03-5864DE34E2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5FA18F-B39F-4FC0-945C-8F5684D9030F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93D303-7464-4D77-BE03-5864DE34E24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75FA18F-B39F-4FC0-945C-8F5684D9030F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293D303-7464-4D77-BE03-5864DE34E2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A18F-B39F-4FC0-945C-8F5684D9030F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3D303-7464-4D77-BE03-5864DE34E2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A18F-B39F-4FC0-945C-8F5684D9030F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3D303-7464-4D77-BE03-5864DE34E2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A18F-B39F-4FC0-945C-8F5684D9030F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3D303-7464-4D77-BE03-5864DE34E2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75FA18F-B39F-4FC0-945C-8F5684D9030F}" type="datetimeFigureOut">
              <a:rPr lang="pt-BR" smtClean="0"/>
              <a:pPr/>
              <a:t>08/05/2017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293D303-7464-4D77-BE03-5864DE34E2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dst.tocantins@gmai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07-Nota%20informativa%20-%201&#170;%20distribui&#231;&#227;o%20-%20Penicilina%20Cristalina%20ou%20%20Pot&#225;ssica%20(21.03.17).pdf" TargetMode="External"/><Relationship Id="rId2" Type="http://schemas.openxmlformats.org/officeDocument/2006/relationships/hyperlink" Target="1-Resolucao_CIB_N&#186;.034.2010.part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PCDT_TRANMISS&#195;O%20VERTICAL.pdf" TargetMode="External"/><Relationship Id="rId5" Type="http://schemas.openxmlformats.org/officeDocument/2006/relationships/hyperlink" Target="NI%2068-2016TRATAMENTO%20S&#205;FILIS%20CONGENITA%20E%20NEUROS&#205;FILIS.pdf" TargetMode="External"/><Relationship Id="rId4" Type="http://schemas.openxmlformats.org/officeDocument/2006/relationships/hyperlink" Target="3-Nota%20informativa%20-%201&#170;%20distribui&#231;&#227;o%20-%20Penicilina%20Cristalina%20ou%20%20Pot&#225;ssica%20(21.03.17)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ctrTitle"/>
          </p:nvPr>
        </p:nvSpPr>
        <p:spPr>
          <a:xfrm>
            <a:off x="428596" y="1500174"/>
            <a:ext cx="8458200" cy="135732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t-BR" sz="2400" b="1" dirty="0" smtClean="0"/>
              <a:t>FLUXO E CRITÉRIOS DE DISTRIBUIÇÃO DA PENICILINA G POTÁSSICA (CRISTALINA) 5.000.000 UI PARA HOSPITAIS E MATERNIDADES</a:t>
            </a:r>
            <a:endParaRPr lang="pt-BR" sz="2600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5565775"/>
            <a:ext cx="9144000" cy="12922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pt-BR" sz="1200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  <a:cs typeface="Arial" pitchFamily="34" charset="0"/>
              </a:rPr>
              <a:t>	</a:t>
            </a:r>
            <a:r>
              <a:rPr lang="pt-BR" sz="12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Arial" pitchFamily="34" charset="0"/>
              </a:rPr>
              <a:t>Superintendência de Vigilância, Promoção e Proteção à Saúde</a:t>
            </a:r>
          </a:p>
          <a:p>
            <a:pPr algn="r">
              <a:defRPr/>
            </a:pPr>
            <a:r>
              <a:rPr lang="pt-BR" sz="12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Arial" pitchFamily="34" charset="0"/>
              </a:rPr>
              <a:t>Diretoria de Vig. </a:t>
            </a:r>
            <a:r>
              <a:rPr lang="pt-BR" sz="1200" b="1" dirty="0" err="1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Arial" pitchFamily="34" charset="0"/>
              </a:rPr>
              <a:t>Epid</a:t>
            </a:r>
            <a:r>
              <a:rPr lang="pt-BR" sz="12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Arial" pitchFamily="34" charset="0"/>
              </a:rPr>
              <a:t>. das Doenças Transmissíveis e Não Transmissíveis</a:t>
            </a:r>
          </a:p>
        </p:txBody>
      </p:sp>
      <p:sp>
        <p:nvSpPr>
          <p:cNvPr id="7172" name="CaixaDeTexto 6"/>
          <p:cNvSpPr txBox="1">
            <a:spLocks noChangeArrowheads="1"/>
          </p:cNvSpPr>
          <p:nvPr/>
        </p:nvSpPr>
        <p:spPr bwMode="auto">
          <a:xfrm>
            <a:off x="428625" y="4643438"/>
            <a:ext cx="48399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000" b="1" dirty="0">
                <a:latin typeface="+mj-lt"/>
              </a:rPr>
              <a:t>CAROLINE </a:t>
            </a:r>
            <a:r>
              <a:rPr lang="pt-BR" sz="2000" b="1" dirty="0" smtClean="0">
                <a:latin typeface="+mj-lt"/>
              </a:rPr>
              <a:t>BISERRA COSTA </a:t>
            </a:r>
            <a:r>
              <a:rPr lang="pt-BR" sz="2000" b="1" dirty="0">
                <a:latin typeface="+mj-lt"/>
              </a:rPr>
              <a:t>DA LUZ</a:t>
            </a:r>
          </a:p>
          <a:p>
            <a:pPr algn="ctr"/>
            <a:r>
              <a:rPr lang="pt-BR" sz="2000" b="1" dirty="0">
                <a:solidFill>
                  <a:srgbClr val="C00000"/>
                </a:solidFill>
                <a:latin typeface="+mj-lt"/>
              </a:rPr>
              <a:t>Gerente </a:t>
            </a:r>
            <a:r>
              <a:rPr lang="pt-BR" sz="2000" b="1" dirty="0" smtClean="0">
                <a:solidFill>
                  <a:srgbClr val="C00000"/>
                </a:solidFill>
                <a:latin typeface="+mj-lt"/>
              </a:rPr>
              <a:t>de </a:t>
            </a:r>
            <a:r>
              <a:rPr lang="pt-BR" sz="2000" b="1" dirty="0">
                <a:solidFill>
                  <a:srgbClr val="C00000"/>
                </a:solidFill>
                <a:latin typeface="+mj-lt"/>
              </a:rPr>
              <a:t>DST/</a:t>
            </a:r>
            <a:r>
              <a:rPr lang="pt-BR" sz="2000" b="1" dirty="0" err="1">
                <a:solidFill>
                  <a:srgbClr val="C00000"/>
                </a:solidFill>
                <a:latin typeface="+mj-lt"/>
              </a:rPr>
              <a:t>Aids</a:t>
            </a:r>
            <a:r>
              <a:rPr lang="pt-BR" sz="2000" b="1" dirty="0">
                <a:solidFill>
                  <a:srgbClr val="C00000"/>
                </a:solidFill>
                <a:latin typeface="+mj-lt"/>
              </a:rPr>
              <a:t> e Hepatites Virais</a:t>
            </a:r>
          </a:p>
        </p:txBody>
      </p:sp>
      <p:pic>
        <p:nvPicPr>
          <p:cNvPr id="7173" name="Imagem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m 3" descr="laço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241333">
            <a:off x="6890296" y="4187952"/>
            <a:ext cx="1331502" cy="191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1"/>
          <p:cNvSpPr>
            <a:spLocks noGrp="1"/>
          </p:cNvSpPr>
          <p:nvPr>
            <p:ph type="ctrTitle" idx="4294967295"/>
          </p:nvPr>
        </p:nvSpPr>
        <p:spPr>
          <a:xfrm>
            <a:off x="285720" y="2401888"/>
            <a:ext cx="8458200" cy="14700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sz="4400" dirty="0" smtClean="0">
                <a:latin typeface="Calibri" pitchFamily="34" charset="0"/>
                <a:cs typeface="Calibri" pitchFamily="34" charset="0"/>
              </a:rPr>
              <a:t>Obrigada!</a:t>
            </a:r>
            <a:r>
              <a:rPr lang="pt-BR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pt-BR" dirty="0" smtClean="0">
                <a:latin typeface="Calibri" pitchFamily="34" charset="0"/>
                <a:cs typeface="Calibri" pitchFamily="34" charset="0"/>
              </a:rPr>
            </a:br>
            <a:r>
              <a:rPr lang="pt-BR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pt-BR" dirty="0" smtClean="0">
                <a:latin typeface="Calibri" pitchFamily="34" charset="0"/>
                <a:cs typeface="Calibri" pitchFamily="34" charset="0"/>
              </a:rPr>
            </a:br>
            <a:r>
              <a:rPr lang="pt-BR" dirty="0" smtClean="0">
                <a:latin typeface="Calibri" pitchFamily="34" charset="0"/>
                <a:cs typeface="Calibri" pitchFamily="34" charset="0"/>
              </a:rPr>
              <a:t>Gerência de DST/AIDS E HEPATITES VIRAIS </a:t>
            </a:r>
            <a:br>
              <a:rPr lang="pt-BR" dirty="0" smtClean="0">
                <a:latin typeface="Calibri" pitchFamily="34" charset="0"/>
                <a:cs typeface="Calibri" pitchFamily="34" charset="0"/>
              </a:rPr>
            </a:br>
            <a:r>
              <a:rPr lang="pt-BR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pt-BR" dirty="0" smtClean="0">
                <a:latin typeface="Calibri" pitchFamily="34" charset="0"/>
                <a:cs typeface="Calibri" pitchFamily="34" charset="0"/>
              </a:rPr>
            </a:br>
            <a:r>
              <a:rPr lang="pt-BR" dirty="0" smtClean="0">
                <a:latin typeface="Calibri" pitchFamily="34" charset="0"/>
                <a:cs typeface="Calibri" pitchFamily="34" charset="0"/>
              </a:rPr>
              <a:t>e-mail: </a:t>
            </a:r>
            <a:r>
              <a:rPr lang="pt-BR" dirty="0" smtClean="0">
                <a:latin typeface="Calibri" pitchFamily="34" charset="0"/>
                <a:cs typeface="Calibri" pitchFamily="34" charset="0"/>
                <a:hlinkClick r:id="rId2"/>
              </a:rPr>
              <a:t>dst.tocantins@gmail.com</a:t>
            </a:r>
            <a:r>
              <a:rPr lang="pt-BR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pt-BR" dirty="0" smtClean="0">
                <a:latin typeface="Calibri" pitchFamily="34" charset="0"/>
                <a:cs typeface="Calibri" pitchFamily="34" charset="0"/>
              </a:rPr>
            </a:br>
            <a:r>
              <a:rPr lang="pt-BR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pt-BR" dirty="0" smtClean="0">
                <a:latin typeface="Calibri" pitchFamily="34" charset="0"/>
                <a:cs typeface="Calibri" pitchFamily="34" charset="0"/>
              </a:rPr>
            </a:br>
            <a:r>
              <a:rPr lang="pt-BR" dirty="0" smtClean="0">
                <a:latin typeface="Calibri" pitchFamily="34" charset="0"/>
                <a:cs typeface="Calibri" pitchFamily="34" charset="0"/>
              </a:rPr>
              <a:t>(63) 3218-4888/1768</a:t>
            </a:r>
            <a:br>
              <a:rPr lang="pt-BR" dirty="0" smtClean="0">
                <a:latin typeface="Calibri" pitchFamily="34" charset="0"/>
                <a:cs typeface="Calibri" pitchFamily="34" charset="0"/>
              </a:rPr>
            </a:br>
            <a:r>
              <a:rPr lang="pt-BR" dirty="0" smtClean="0">
                <a:latin typeface="Calibri" pitchFamily="34" charset="0"/>
                <a:cs typeface="Calibri" pitchFamily="34" charset="0"/>
              </a:rPr>
              <a:t>Disque </a:t>
            </a:r>
            <a:r>
              <a:rPr lang="pt-BR" dirty="0" err="1" smtClean="0">
                <a:latin typeface="Calibri" pitchFamily="34" charset="0"/>
                <a:cs typeface="Calibri" pitchFamily="34" charset="0"/>
              </a:rPr>
              <a:t>aids</a:t>
            </a:r>
            <a:r>
              <a:rPr lang="pt-BR" dirty="0" smtClean="0">
                <a:latin typeface="Calibri" pitchFamily="34" charset="0"/>
                <a:cs typeface="Calibri" pitchFamily="34" charset="0"/>
              </a:rPr>
              <a:t> TO: 0800-645-0112</a:t>
            </a:r>
          </a:p>
        </p:txBody>
      </p:sp>
      <p:pic>
        <p:nvPicPr>
          <p:cNvPr id="36867" name="Imagem 3" descr="laço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241333">
            <a:off x="7919848" y="5130411"/>
            <a:ext cx="924156" cy="1326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OBJETIVOS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 </a:t>
            </a:r>
            <a:r>
              <a:rPr lang="pt-BR" dirty="0" err="1" smtClean="0"/>
              <a:t>Pactuação</a:t>
            </a:r>
            <a:r>
              <a:rPr lang="pt-BR" dirty="0" smtClean="0"/>
              <a:t> e aprovação do </a:t>
            </a:r>
            <a:r>
              <a:rPr lang="pt-BR" b="1" u="sng" dirty="0" smtClean="0"/>
              <a:t>FLUXO</a:t>
            </a:r>
            <a:r>
              <a:rPr lang="pt-BR" dirty="0" smtClean="0"/>
              <a:t> de distribuição Penicilina G </a:t>
            </a:r>
            <a:r>
              <a:rPr lang="pt-BR" dirty="0" err="1" smtClean="0"/>
              <a:t>potássica</a:t>
            </a:r>
            <a:r>
              <a:rPr lang="pt-BR" dirty="0" smtClean="0"/>
              <a:t> (cristalina) 5.000.000 UI para os Hospitais que realizam parto.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err="1" smtClean="0"/>
              <a:t>Pactuação</a:t>
            </a:r>
            <a:r>
              <a:rPr lang="pt-BR" dirty="0" smtClean="0"/>
              <a:t> e aprovação de </a:t>
            </a:r>
            <a:r>
              <a:rPr lang="pt-BR" b="1" u="sng" dirty="0" smtClean="0"/>
              <a:t>CRITÉRIOS</a:t>
            </a:r>
            <a:r>
              <a:rPr lang="pt-BR" dirty="0" smtClean="0"/>
              <a:t> para a distribuição Penicilina G </a:t>
            </a:r>
            <a:r>
              <a:rPr lang="pt-BR" dirty="0" err="1" smtClean="0"/>
              <a:t>potássica</a:t>
            </a:r>
            <a:r>
              <a:rPr lang="pt-BR" dirty="0" smtClean="0"/>
              <a:t> (cristalina) 5.000.000 UI para os Hospitais que realizam parto;</a:t>
            </a:r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229600" cy="106680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LEGISLAÇÃO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sz="2400" dirty="0" smtClean="0">
                <a:hlinkClick r:id="rId2" action="ppaction://hlinkfile"/>
              </a:rPr>
              <a:t>Resolução CIB Nº34/2010, de 15 de abril de 2010 </a:t>
            </a:r>
            <a:r>
              <a:rPr lang="pt-BR" sz="1300" dirty="0" smtClean="0">
                <a:hlinkClick r:id="rId2" action="ppaction://hlinkfile"/>
              </a:rPr>
              <a:t>(Dispõe sobre a repactuação de medicamentos  de  Infecção Oportunista);</a:t>
            </a:r>
            <a:endParaRPr lang="pt-BR" sz="1300" dirty="0" smtClean="0">
              <a:hlinkClick r:id="rId3" action="ppaction://hlinkfile"/>
            </a:endParaRPr>
          </a:p>
          <a:p>
            <a:pPr algn="just">
              <a:buNone/>
            </a:pPr>
            <a:endParaRPr lang="pt-BR" sz="2400" dirty="0" smtClean="0">
              <a:hlinkClick r:id="rId3" action="ppaction://hlinkfile"/>
            </a:endParaRPr>
          </a:p>
          <a:p>
            <a:pPr algn="just"/>
            <a:r>
              <a:rPr lang="pt-BR" sz="2400" dirty="0" smtClean="0">
                <a:hlinkClick r:id="rId4" action="ppaction://hlinkfile"/>
              </a:rPr>
              <a:t>Nota informativa conjunta N° 024/2017 – DIAHV/SVS e DAF/SCTIE/MS </a:t>
            </a:r>
            <a:r>
              <a:rPr lang="pt-BR" sz="1300" dirty="0" smtClean="0">
                <a:hlinkClick r:id="rId4" action="ppaction://hlinkfile"/>
              </a:rPr>
              <a:t>(Distribuição de Penicilina G </a:t>
            </a:r>
            <a:r>
              <a:rPr lang="pt-BR" sz="1300" dirty="0" err="1" smtClean="0">
                <a:hlinkClick r:id="rId4" action="ppaction://hlinkfile"/>
              </a:rPr>
              <a:t>potássica</a:t>
            </a:r>
            <a:r>
              <a:rPr lang="pt-BR" sz="1300" dirty="0" smtClean="0">
                <a:hlinkClick r:id="rId4" action="ppaction://hlinkfile"/>
              </a:rPr>
              <a:t>/cristalina 5.000.000 UI para as Centrais de Abastecimento Farmacêutico (CAF) dos estados e do Distrito Federal.);</a:t>
            </a:r>
            <a:endParaRPr lang="pt-BR" sz="1200" dirty="0" smtClean="0"/>
          </a:p>
          <a:p>
            <a:pPr algn="just">
              <a:buNone/>
            </a:pPr>
            <a:endParaRPr lang="pt-BR" sz="2400" dirty="0" smtClean="0"/>
          </a:p>
          <a:p>
            <a:pPr algn="just"/>
            <a:r>
              <a:rPr lang="pt-BR" sz="2400" dirty="0" smtClean="0"/>
              <a:t> </a:t>
            </a:r>
            <a:r>
              <a:rPr lang="pt-BR" sz="2400" dirty="0" smtClean="0">
                <a:hlinkClick r:id="rId5" action="ppaction://hlinkfile"/>
              </a:rPr>
              <a:t>Nota informativa conjunta N° 68/2016 – DDAHV/SVS/MS e DAPES/SAS/MS </a:t>
            </a:r>
            <a:r>
              <a:rPr lang="pt-BR" sz="1200" dirty="0" smtClean="0">
                <a:hlinkClick r:id="rId5" action="ppaction://hlinkfile"/>
              </a:rPr>
              <a:t>(Orienta sobre o tratamento da sífilis congênita e </a:t>
            </a:r>
            <a:r>
              <a:rPr lang="pt-BR" sz="1200" dirty="0" err="1" smtClean="0">
                <a:hlinkClick r:id="rId5" action="ppaction://hlinkfile"/>
              </a:rPr>
              <a:t>neurosífilis</a:t>
            </a:r>
            <a:r>
              <a:rPr lang="pt-BR" sz="1200" dirty="0" smtClean="0">
                <a:hlinkClick r:id="rId5" action="ppaction://hlinkfile"/>
              </a:rPr>
              <a:t> em </a:t>
            </a:r>
            <a:r>
              <a:rPr lang="pt-BR" sz="1200" dirty="0" err="1" smtClean="0">
                <a:hlinkClick r:id="rId5" action="ppaction://hlinkfile"/>
              </a:rPr>
              <a:t>recém-nacidos</a:t>
            </a:r>
            <a:r>
              <a:rPr lang="pt-BR" sz="1200" dirty="0" smtClean="0">
                <a:hlinkClick r:id="rId5" action="ppaction://hlinkfile"/>
              </a:rPr>
              <a:t> somente na indisponibilidade  de Penicilina G Cristalina ou </a:t>
            </a:r>
            <a:r>
              <a:rPr lang="pt-BR" sz="1200" dirty="0" err="1" smtClean="0">
                <a:hlinkClick r:id="rId5" action="ppaction://hlinkfile"/>
              </a:rPr>
              <a:t>potássica</a:t>
            </a:r>
            <a:r>
              <a:rPr lang="pt-BR" sz="1200" dirty="0" smtClean="0">
                <a:hlinkClick r:id="rId5" action="ppaction://hlinkfile"/>
              </a:rPr>
              <a:t>)</a:t>
            </a:r>
            <a:r>
              <a:rPr lang="pt-BR" sz="2400" dirty="0" smtClean="0">
                <a:hlinkClick r:id="rId5" action="ppaction://hlinkfile"/>
              </a:rPr>
              <a:t>;</a:t>
            </a:r>
            <a:endParaRPr lang="pt-BR" sz="2400" dirty="0" smtClean="0"/>
          </a:p>
          <a:p>
            <a:pPr algn="just">
              <a:buNone/>
            </a:pPr>
            <a:endParaRPr lang="pt-BR" sz="2400" dirty="0" smtClean="0"/>
          </a:p>
          <a:p>
            <a:pPr algn="just"/>
            <a:r>
              <a:rPr lang="pt-BR" sz="2400" dirty="0" smtClean="0">
                <a:hlinkClick r:id="rId6" action="ppaction://hlinkfile"/>
              </a:rPr>
              <a:t>Protocolo clínico e diretrizes terapêuticas para a prevenção da transmissão vertical de HIV, Sífilis e Hepatites Virais – MS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2643206"/>
          </a:xfrm>
        </p:spPr>
        <p:txBody>
          <a:bodyPr>
            <a:normAutofit/>
          </a:bodyPr>
          <a:lstStyle/>
          <a:p>
            <a:r>
              <a:rPr lang="pt-BR" dirty="0" smtClean="0"/>
              <a:t>ESQUEMA TERAPÊUTICO</a:t>
            </a:r>
            <a:br>
              <a:rPr lang="pt-BR" dirty="0" smtClean="0"/>
            </a:br>
            <a:r>
              <a:rPr lang="pt-BR" sz="3200" dirty="0" smtClean="0">
                <a:solidFill>
                  <a:srgbClr val="FF0000"/>
                </a:solidFill>
              </a:rPr>
              <a:t>A nota informativa (N° 024/2017) se refere à dose de 50.000 UI de 12/12hs. (Recebemos frascos de 5.000.000 UI)</a:t>
            </a:r>
            <a:endParaRPr lang="pt-BR" sz="3200" dirty="0">
              <a:solidFill>
                <a:srgbClr val="FF0000"/>
              </a:solidFill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539552" y="3501008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5324"/>
                <a:gridCol w="40542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PERÍODO</a:t>
                      </a:r>
                      <a:r>
                        <a:rPr lang="pt-BR" baseline="0" dirty="0" smtClean="0"/>
                        <a:t> NEONATAL (</a:t>
                      </a:r>
                      <a:r>
                        <a:rPr kumimoji="0" lang="pt-BR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até os 28 dias de vida)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PERÍODO</a:t>
                      </a:r>
                      <a:r>
                        <a:rPr lang="pt-BR" baseline="0" dirty="0" smtClean="0"/>
                        <a:t> PÓS NEONATAL </a:t>
                      </a:r>
                      <a:r>
                        <a:rPr kumimoji="0" lang="pt-BR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(após 28 dias de vida)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Penicilina G cristalina</a:t>
                      </a:r>
                      <a:r>
                        <a:rPr lang="pt-BR" baseline="0" dirty="0" smtClean="0"/>
                        <a:t> 50.000 UI/Kg/dose.</a:t>
                      </a:r>
                    </a:p>
                    <a:p>
                      <a:pPr algn="just"/>
                      <a:endParaRPr lang="pt-BR" baseline="0" dirty="0" smtClean="0"/>
                    </a:p>
                    <a:p>
                      <a:pPr algn="just"/>
                      <a:r>
                        <a:rPr lang="pt-BR" baseline="0" dirty="0" err="1" smtClean="0"/>
                        <a:t>Intratravenosa</a:t>
                      </a:r>
                      <a:r>
                        <a:rPr lang="pt-BR" baseline="0" dirty="0" smtClean="0"/>
                        <a:t>:</a:t>
                      </a:r>
                    </a:p>
                    <a:p>
                      <a:pPr algn="just"/>
                      <a:r>
                        <a:rPr lang="pt-BR" baseline="0" dirty="0" smtClean="0"/>
                        <a:t>-12/12 horas (nos primeiros sete dias de vida);</a:t>
                      </a:r>
                    </a:p>
                    <a:p>
                      <a:pPr algn="just">
                        <a:buFontTx/>
                        <a:buChar char="-"/>
                      </a:pPr>
                      <a:r>
                        <a:rPr lang="pt-BR" dirty="0" smtClean="0"/>
                        <a:t>8/8</a:t>
                      </a:r>
                      <a:r>
                        <a:rPr lang="pt-BR" baseline="0" dirty="0" smtClean="0"/>
                        <a:t> horas (após sete dias de vida);</a:t>
                      </a:r>
                    </a:p>
                    <a:p>
                      <a:pPr algn="just">
                        <a:buFontTx/>
                        <a:buNone/>
                      </a:pPr>
                      <a:r>
                        <a:rPr lang="pt-BR" baseline="0" dirty="0" smtClean="0"/>
                        <a:t> Durante 10 dias</a:t>
                      </a:r>
                    </a:p>
                    <a:p>
                      <a:pPr algn="just">
                        <a:buFontTx/>
                        <a:buNone/>
                      </a:pPr>
                      <a:r>
                        <a:rPr lang="pt-BR" baseline="0" dirty="0" smtClean="0"/>
                        <a:t>(inclusive nos casos de neurossífilis)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Penicilina G cristalina</a:t>
                      </a:r>
                      <a:r>
                        <a:rPr lang="pt-BR" baseline="0" dirty="0" smtClean="0"/>
                        <a:t> 50.000 UI/Kg/ dose.</a:t>
                      </a:r>
                    </a:p>
                    <a:p>
                      <a:pPr algn="just"/>
                      <a:endParaRPr lang="pt-BR" baseline="0" dirty="0" smtClean="0"/>
                    </a:p>
                    <a:p>
                      <a:pPr algn="just"/>
                      <a:r>
                        <a:rPr lang="pt-BR" baseline="0" dirty="0" err="1" smtClean="0"/>
                        <a:t>Intratravenosa</a:t>
                      </a:r>
                      <a:r>
                        <a:rPr lang="pt-BR" baseline="0" dirty="0" smtClean="0"/>
                        <a:t>:</a:t>
                      </a:r>
                    </a:p>
                    <a:p>
                      <a:pPr algn="just">
                        <a:buFontTx/>
                        <a:buChar char="-"/>
                      </a:pPr>
                      <a:r>
                        <a:rPr lang="pt-BR" baseline="0" dirty="0" smtClean="0"/>
                        <a:t>4/4 horas;</a:t>
                      </a:r>
                    </a:p>
                    <a:p>
                      <a:pPr algn="just">
                        <a:buFontTx/>
                        <a:buNone/>
                      </a:pPr>
                      <a:r>
                        <a:rPr lang="pt-BR" baseline="0" dirty="0" smtClean="0"/>
                        <a:t>Durante dez dias </a:t>
                      </a:r>
                    </a:p>
                    <a:p>
                      <a:pPr algn="just">
                        <a:buFontTx/>
                        <a:buNone/>
                      </a:pPr>
                      <a:r>
                        <a:rPr lang="pt-BR" baseline="0" dirty="0" smtClean="0"/>
                        <a:t>(inclusive nos casos de neurossífilis)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CRITÉRIOS PARA A DISTRIBUIÇÃO PENICILINA G POTÁSSICA (CRISTALINA) 5.000.000 UI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500462"/>
          </a:xfrm>
        </p:spPr>
        <p:txBody>
          <a:bodyPr>
            <a:normAutofit fontScale="92500"/>
          </a:bodyPr>
          <a:lstStyle/>
          <a:p>
            <a:pPr algn="just">
              <a:buFont typeface="Arial" pitchFamily="34" charset="0"/>
              <a:buChar char="•"/>
            </a:pPr>
            <a:r>
              <a:rPr lang="pt-BR" dirty="0" smtClean="0"/>
              <a:t>Média de notificações de Sífilis Congênita do </a:t>
            </a:r>
            <a:r>
              <a:rPr lang="pt-BR" dirty="0" err="1" smtClean="0"/>
              <a:t>1º</a:t>
            </a:r>
            <a:r>
              <a:rPr lang="pt-BR" dirty="0" smtClean="0"/>
              <a:t>quadrimestre de 2017 por maternidade (SINAN-HOSPITAIS-NVEH);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Serão distribuídos 10 frascos para a realização do tratamento de cada caso notificado nas maternidades do Estado, para que haja um estoque mínimo no intuito de atender futuras demandas;</a:t>
            </a:r>
          </a:p>
          <a:p>
            <a:pPr algn="just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0034" y="6215082"/>
            <a:ext cx="8072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NVEH- Núcleo de Vigilância Epidemiológica Hospitalar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32" y="500042"/>
            <a:ext cx="8515352" cy="706090"/>
          </a:xfrm>
          <a:noFill/>
        </p:spPr>
        <p:txBody>
          <a:bodyPr>
            <a:normAutofit fontScale="90000"/>
          </a:bodyPr>
          <a:lstStyle/>
          <a:p>
            <a:r>
              <a:rPr lang="pt-BR" sz="3200" dirty="0" smtClean="0">
                <a:solidFill>
                  <a:schemeClr val="accent6">
                    <a:lumMod val="50000"/>
                  </a:schemeClr>
                </a:solidFill>
              </a:rPr>
              <a:t>NÚMERO DE CASOS NOTIFICADOS </a:t>
            </a:r>
            <a:br>
              <a:rPr lang="pt-BR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sz="3200" dirty="0" smtClean="0">
                <a:solidFill>
                  <a:schemeClr val="accent6">
                    <a:lumMod val="50000"/>
                  </a:schemeClr>
                </a:solidFill>
              </a:rPr>
              <a:t>DE SÍFILIS CONGÊNITA.  TOCANTINS, 2016 e 2017*</a:t>
            </a:r>
            <a:endParaRPr lang="pt-BR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285720" y="1357297"/>
          <a:ext cx="8496944" cy="51174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33960"/>
                <a:gridCol w="2966766"/>
                <a:gridCol w="2996218"/>
              </a:tblGrid>
              <a:tr h="548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HOSPITAIS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CASOS REAGENTES SÍFILIS CONGÊNITA 2016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CASOS REAGENTES SÍFILIS CONGÊNITA </a:t>
                      </a:r>
                      <a:r>
                        <a:rPr lang="pt-BR" sz="1600" dirty="0" smtClean="0"/>
                        <a:t>2017*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 Dom </a:t>
                      </a:r>
                      <a:r>
                        <a:rPr lang="pt-BR" sz="1200" dirty="0" err="1"/>
                        <a:t>Orione</a:t>
                      </a:r>
                      <a:r>
                        <a:rPr lang="pt-BR" sz="1200" dirty="0"/>
                        <a:t> (</a:t>
                      </a:r>
                      <a:r>
                        <a:rPr lang="pt-BR" sz="1200" dirty="0" err="1"/>
                        <a:t>Araguaina</a:t>
                      </a:r>
                      <a:r>
                        <a:rPr lang="pt-BR" sz="1200" dirty="0"/>
                        <a:t>)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104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33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Dona Regina (Palmas)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78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15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Tia Dedé (Porto Nacional)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23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11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Colinas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1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/>
                        <a:t>Araguaçú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1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/>
                        <a:t>Augustinópolis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39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2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/>
                        <a:t>Gurupi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4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2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Miracema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4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1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Paraíso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9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Pedro Afonso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2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/>
                        <a:t>Guaraí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/>
                        <a:t>Arapoema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Arraias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/>
                        <a:t>Dianópolis</a:t>
                      </a:r>
                      <a:r>
                        <a:rPr lang="pt-BR" sz="1200" dirty="0"/>
                        <a:t> 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Xambioá 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latin typeface="Calibri"/>
                          <a:ea typeface="Calibri"/>
                          <a:cs typeface="Times New Roman"/>
                        </a:rPr>
                        <a:t>TOTAL </a:t>
                      </a:r>
                      <a:endParaRPr lang="pt-B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latin typeface="Calibri"/>
                          <a:ea typeface="Calibri"/>
                          <a:cs typeface="Times New Roman"/>
                        </a:rPr>
                        <a:t>265</a:t>
                      </a:r>
                      <a:endParaRPr lang="pt-B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latin typeface="Calibri"/>
                          <a:ea typeface="Calibri"/>
                          <a:cs typeface="Times New Roman"/>
                        </a:rPr>
                        <a:t>64</a:t>
                      </a:r>
                      <a:endParaRPr lang="pt-B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85720" y="6396335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chemeClr val="accent6">
                    <a:lumMod val="50000"/>
                  </a:schemeClr>
                </a:solidFill>
              </a:rPr>
              <a:t>SINAN/TO – 03/05/2017</a:t>
            </a:r>
            <a:br>
              <a:rPr lang="pt-BR" sz="1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sz="1200" dirty="0" smtClean="0">
                <a:solidFill>
                  <a:schemeClr val="accent6">
                    <a:lumMod val="50000"/>
                  </a:schemeClr>
                </a:solidFill>
              </a:rPr>
              <a:t>* Dados parciais 1º quadrimestre</a:t>
            </a:r>
            <a:endParaRPr lang="pt-BR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57159" y="1357298"/>
          <a:ext cx="8501121" cy="51888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50337"/>
                <a:gridCol w="3093264"/>
                <a:gridCol w="2857520"/>
              </a:tblGrid>
              <a:tr h="519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HOSPITAIS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CASOS REAGENTES SÍFILIS CONGÊNITA </a:t>
                      </a:r>
                      <a:r>
                        <a:rPr lang="pt-BR" sz="1600" dirty="0" smtClean="0"/>
                        <a:t>2017*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  <a:t>Média  simples</a:t>
                      </a:r>
                      <a:b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  <a:t>(Nº casos</a:t>
                      </a:r>
                      <a:r>
                        <a:rPr lang="pt-BR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  <a:t>/4 meses)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 Dom </a:t>
                      </a:r>
                      <a:r>
                        <a:rPr lang="pt-BR" sz="1200" dirty="0" err="1"/>
                        <a:t>Orione</a:t>
                      </a:r>
                      <a:r>
                        <a:rPr lang="pt-BR" sz="1200" dirty="0"/>
                        <a:t> (</a:t>
                      </a:r>
                      <a:r>
                        <a:rPr lang="pt-BR" sz="1200" dirty="0" err="1"/>
                        <a:t>Araguaina</a:t>
                      </a:r>
                      <a:r>
                        <a:rPr lang="pt-BR" sz="1200" dirty="0"/>
                        <a:t>)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33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  <a:t>8,25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Dona Regina (Palmas)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15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  <a:t>3,75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Tia Dedé (Porto Nacional)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11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  <a:t>2,75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Colinas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/>
                        <a:t>Araguaçú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/>
                        <a:t>Augustinópolis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2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  <a:t>0,5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/>
                        <a:t>Gurupi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2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  <a:t>0,5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Miracema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1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  <a:t>0,25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Paraíso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Pedro Afonso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/>
                        <a:t>Guaraí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/>
                        <a:t>Arapoema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Arraias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/>
                        <a:t>Dianópolis</a:t>
                      </a:r>
                      <a:r>
                        <a:rPr lang="pt-BR" sz="1200" dirty="0"/>
                        <a:t> 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Xambioá 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/>
                        <a:t>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pt-B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9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TOTAL </a:t>
                      </a:r>
                      <a:endParaRPr lang="pt-BR" sz="1400" b="1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64</a:t>
                      </a:r>
                      <a:endParaRPr lang="pt-BR" sz="1400" b="1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16</a:t>
                      </a:r>
                      <a:endParaRPr lang="pt-BR" sz="1400" b="1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0" y="428604"/>
            <a:ext cx="85725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9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MÉTODO DE CÁLCULO PARA DISTRIBUIÇÃO INICIAL DA PENICILINA AOS HOSPITAIS E MATERNIDADES </a:t>
            </a:r>
            <a:endParaRPr lang="pt-BR" sz="29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0" y="6581001"/>
            <a:ext cx="24192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accent6">
                    <a:lumMod val="50000"/>
                  </a:schemeClr>
                </a:solidFill>
              </a:rPr>
              <a:t>* Dados parciais 1º quadrimestre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28604"/>
            <a:ext cx="8658196" cy="706090"/>
          </a:xfrm>
          <a:noFill/>
        </p:spPr>
        <p:txBody>
          <a:bodyPr>
            <a:noAutofit/>
          </a:bodyPr>
          <a:lstStyle/>
          <a:p>
            <a:r>
              <a:rPr lang="pt-BR" sz="2900" dirty="0" smtClean="0">
                <a:solidFill>
                  <a:schemeClr val="accent6">
                    <a:lumMod val="50000"/>
                  </a:schemeClr>
                </a:solidFill>
              </a:rPr>
              <a:t>QUANTIDADE DE FRASCOS PARA </a:t>
            </a:r>
            <a:br>
              <a:rPr lang="pt-BR" sz="29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sz="2900" dirty="0" smtClean="0">
                <a:solidFill>
                  <a:schemeClr val="accent6">
                    <a:lumMod val="50000"/>
                  </a:schemeClr>
                </a:solidFill>
              </a:rPr>
              <a:t>DISTRIBUIÇÃO IMEDIATA POR HOSPITAL</a:t>
            </a:r>
            <a:endParaRPr lang="pt-BR" sz="29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142844" y="1214422"/>
          <a:ext cx="8820472" cy="54173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30443"/>
                <a:gridCol w="3189665"/>
                <a:gridCol w="3000364"/>
              </a:tblGrid>
              <a:tr h="540537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Hospitais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de notificações do 1º quadrimestre 2017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 smtClean="0"/>
                    </a:p>
                    <a:p>
                      <a:pPr algn="ctr"/>
                      <a:r>
                        <a:rPr lang="pt-BR" sz="1400" dirty="0" smtClean="0"/>
                        <a:t>Quantidade de frascos</a:t>
                      </a:r>
                      <a:endParaRPr lang="pt-BR" sz="1400" dirty="0"/>
                    </a:p>
                  </a:txBody>
                  <a:tcPr/>
                </a:tc>
              </a:tr>
              <a:tr h="30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 Dom </a:t>
                      </a:r>
                      <a:r>
                        <a:rPr lang="pt-BR" sz="1200" dirty="0" err="1"/>
                        <a:t>Orione</a:t>
                      </a:r>
                      <a:r>
                        <a:rPr lang="pt-BR" sz="1200" dirty="0"/>
                        <a:t> (</a:t>
                      </a:r>
                      <a:r>
                        <a:rPr lang="pt-BR" sz="1200" dirty="0" err="1"/>
                        <a:t>Araguaina</a:t>
                      </a:r>
                      <a:r>
                        <a:rPr lang="pt-BR" sz="1200" dirty="0"/>
                        <a:t>)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400" kern="1200" dirty="0" smtClean="0"/>
                        <a:t>8,25</a:t>
                      </a:r>
                      <a:endParaRPr lang="pt-BR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90</a:t>
                      </a:r>
                      <a:endParaRPr lang="pt-BR" sz="1400" dirty="0"/>
                    </a:p>
                  </a:txBody>
                  <a:tcPr/>
                </a:tc>
              </a:tr>
              <a:tr h="30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Dona Regina (Palmas)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/>
                        <a:t>3,75</a:t>
                      </a:r>
                      <a:endParaRPr lang="pt-BR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40</a:t>
                      </a:r>
                      <a:endParaRPr lang="pt-BR" sz="1400" dirty="0"/>
                    </a:p>
                  </a:txBody>
                  <a:tcPr/>
                </a:tc>
              </a:tr>
              <a:tr h="30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Tia Dedé (Porto Nacional)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400" kern="1200" dirty="0" smtClean="0"/>
                        <a:t>2,75</a:t>
                      </a:r>
                      <a:endParaRPr lang="pt-BR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30</a:t>
                      </a:r>
                      <a:endParaRPr lang="pt-BR" sz="1400" dirty="0"/>
                    </a:p>
                  </a:txBody>
                  <a:tcPr/>
                </a:tc>
              </a:tr>
              <a:tr h="30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Colinas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/>
                        <a:t>0</a:t>
                      </a:r>
                      <a:endParaRPr lang="pt-BR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</a:t>
                      </a:r>
                      <a:endParaRPr lang="pt-BR" sz="1400" dirty="0"/>
                    </a:p>
                  </a:txBody>
                  <a:tcPr/>
                </a:tc>
              </a:tr>
              <a:tr h="30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/>
                        <a:t>Araguaçú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/>
                        <a:t>0</a:t>
                      </a:r>
                      <a:endParaRPr lang="pt-BR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</a:t>
                      </a:r>
                      <a:endParaRPr lang="pt-BR" sz="1400" dirty="0"/>
                    </a:p>
                  </a:txBody>
                  <a:tcPr/>
                </a:tc>
              </a:tr>
              <a:tr h="30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/>
                        <a:t>Augustinópolis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/>
                        <a:t>0,5</a:t>
                      </a:r>
                      <a:endParaRPr lang="pt-BR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10</a:t>
                      </a:r>
                      <a:endParaRPr lang="pt-BR" sz="1400" dirty="0"/>
                    </a:p>
                  </a:txBody>
                  <a:tcPr/>
                </a:tc>
              </a:tr>
              <a:tr h="30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/>
                        <a:t>Gurupi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/>
                        <a:t>0,5</a:t>
                      </a:r>
                      <a:endParaRPr lang="pt-BR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10</a:t>
                      </a:r>
                      <a:endParaRPr lang="pt-BR" sz="1400" dirty="0"/>
                    </a:p>
                  </a:txBody>
                  <a:tcPr/>
                </a:tc>
              </a:tr>
              <a:tr h="30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Miracema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400" kern="1200" dirty="0" smtClean="0"/>
                        <a:t>0,25</a:t>
                      </a:r>
                      <a:endParaRPr lang="pt-BR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10</a:t>
                      </a:r>
                      <a:endParaRPr lang="pt-BR" sz="1400" dirty="0"/>
                    </a:p>
                  </a:txBody>
                  <a:tcPr/>
                </a:tc>
              </a:tr>
              <a:tr h="30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Paraíso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/>
                        <a:t>0</a:t>
                      </a:r>
                      <a:endParaRPr lang="pt-BR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</a:t>
                      </a:r>
                      <a:endParaRPr lang="pt-BR" sz="1400" dirty="0"/>
                    </a:p>
                  </a:txBody>
                  <a:tcPr/>
                </a:tc>
              </a:tr>
              <a:tr h="30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Pedro Afonso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/>
                        <a:t>0</a:t>
                      </a:r>
                      <a:endParaRPr lang="pt-BR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</a:t>
                      </a:r>
                      <a:endParaRPr lang="pt-BR" sz="1400" dirty="0"/>
                    </a:p>
                  </a:txBody>
                  <a:tcPr/>
                </a:tc>
              </a:tr>
              <a:tr h="30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/>
                        <a:t>Guaraí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/>
                        <a:t>0</a:t>
                      </a:r>
                      <a:endParaRPr lang="pt-BR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</a:t>
                      </a:r>
                      <a:endParaRPr lang="pt-BR" sz="1400" dirty="0"/>
                    </a:p>
                  </a:txBody>
                  <a:tcPr/>
                </a:tc>
              </a:tr>
              <a:tr h="30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/>
                        <a:t>Arapoema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/>
                        <a:t>0</a:t>
                      </a:r>
                      <a:endParaRPr lang="pt-BR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</a:t>
                      </a:r>
                      <a:endParaRPr lang="pt-BR" sz="1400" dirty="0"/>
                    </a:p>
                  </a:txBody>
                  <a:tcPr/>
                </a:tc>
              </a:tr>
              <a:tr h="30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Arraias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/>
                        <a:t>0</a:t>
                      </a:r>
                      <a:endParaRPr lang="pt-BR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</a:t>
                      </a:r>
                      <a:endParaRPr lang="pt-BR" sz="1400" dirty="0"/>
                    </a:p>
                  </a:txBody>
                  <a:tcPr/>
                </a:tc>
              </a:tr>
              <a:tr h="30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/>
                        <a:t>Dianópolis</a:t>
                      </a:r>
                      <a:r>
                        <a:rPr lang="pt-BR" sz="1200" dirty="0"/>
                        <a:t> 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/>
                        <a:t>0</a:t>
                      </a:r>
                      <a:endParaRPr lang="pt-BR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</a:t>
                      </a:r>
                      <a:endParaRPr lang="pt-BR" sz="1400" dirty="0"/>
                    </a:p>
                  </a:txBody>
                  <a:tcPr/>
                </a:tc>
              </a:tr>
              <a:tr h="30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/>
                        <a:t>Xambioá </a:t>
                      </a:r>
                      <a:endParaRPr lang="pt-B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/>
                        <a:t>0</a:t>
                      </a:r>
                      <a:endParaRPr lang="pt-BR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</a:t>
                      </a:r>
                      <a:endParaRPr lang="pt-BR" sz="1400" dirty="0"/>
                    </a:p>
                  </a:txBody>
                  <a:tcPr/>
                </a:tc>
              </a:tr>
              <a:tr h="300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TOTAL</a:t>
                      </a:r>
                      <a:endParaRPr lang="pt-BR" sz="1400" b="1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16</a:t>
                      </a:r>
                      <a:endParaRPr lang="pt-BR" sz="1400" b="1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Calibri" pitchFamily="34" charset="0"/>
                          <a:cs typeface="Calibri" pitchFamily="34" charset="0"/>
                        </a:rPr>
                        <a:t>190</a:t>
                      </a:r>
                      <a:endParaRPr lang="pt-B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0" y="6581001"/>
            <a:ext cx="29354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accent6">
                    <a:lumMod val="50000"/>
                  </a:schemeClr>
                </a:solidFill>
              </a:rPr>
              <a:t>Estoque recebido: 1050 Frascos/Ampola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FLUXO DE DISTRIBUIÇÃO PENICILINA G POTÁSSICA (CRISTALINA) 5.000.000 UI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A distribuição da Penicilina G </a:t>
            </a:r>
            <a:r>
              <a:rPr lang="pt-BR" dirty="0" err="1" smtClean="0"/>
              <a:t>potássica</a:t>
            </a:r>
            <a:r>
              <a:rPr lang="pt-BR" dirty="0" smtClean="0"/>
              <a:t> (cristalina) 5.000.000 UI será realizada de acordo com o número de notificações realizadas pelos Hospitais, mensalmente se necessário;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A Penicilina G </a:t>
            </a:r>
            <a:r>
              <a:rPr lang="pt-BR" dirty="0" err="1" smtClean="0"/>
              <a:t>potássica</a:t>
            </a:r>
            <a:r>
              <a:rPr lang="pt-BR" dirty="0" smtClean="0"/>
              <a:t> será retirada na </a:t>
            </a:r>
            <a:r>
              <a:rPr lang="pt-BR" dirty="0" err="1" smtClean="0"/>
              <a:t>Assitência</a:t>
            </a:r>
            <a:r>
              <a:rPr lang="pt-BR" dirty="0" smtClean="0"/>
              <a:t> Farmacêutica Estadual </a:t>
            </a:r>
            <a:r>
              <a:rPr lang="pt-BR" b="1" u="sng" dirty="0" smtClean="0"/>
              <a:t>somente</a:t>
            </a:r>
            <a:r>
              <a:rPr lang="pt-BR" dirty="0" smtClean="0"/>
              <a:t> mediante a apresentação da guia de remessa emitida previamente pela Gerência de DST/</a:t>
            </a:r>
            <a:r>
              <a:rPr lang="pt-BR" dirty="0" err="1" smtClean="0"/>
              <a:t>Aids</a:t>
            </a:r>
            <a:r>
              <a:rPr lang="pt-BR" dirty="0" smtClean="0"/>
              <a:t> e HV do Estado;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416</TotalTime>
  <Words>658</Words>
  <Application>Microsoft Office PowerPoint</Application>
  <PresentationFormat>Apresentação na tela (4:3)</PresentationFormat>
  <Paragraphs>209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Urbano</vt:lpstr>
      <vt:lpstr>FLUXO E CRITÉRIOS DE DISTRIBUIÇÃO DA PENICILINA G POTÁSSICA (CRISTALINA) 5.000.000 UI PARA HOSPITAIS E MATERNIDADES</vt:lpstr>
      <vt:lpstr>OBJETIVOS</vt:lpstr>
      <vt:lpstr>LEGISLAÇÃO</vt:lpstr>
      <vt:lpstr>ESQUEMA TERAPÊUTICO A nota informativa (N° 024/2017) se refere à dose de 50.000 UI de 12/12hs. (Recebemos frascos de 5.000.000 UI)</vt:lpstr>
      <vt:lpstr>CRITÉRIOS PARA A DISTRIBUIÇÃO PENICILINA G POTÁSSICA (CRISTALINA) 5.000.000 UI</vt:lpstr>
      <vt:lpstr>NÚMERO DE CASOS NOTIFICADOS  DE SÍFILIS CONGÊNITA.  TOCANTINS, 2016 e 2017*</vt:lpstr>
      <vt:lpstr>Apresentação do PowerPoint</vt:lpstr>
      <vt:lpstr>QUANTIDADE DE FRASCOS PARA  DISTRIBUIÇÃO IMEDIATA POR HOSPITAL</vt:lpstr>
      <vt:lpstr>FLUXO DE DISTRIBUIÇÃO PENICILINA G POTÁSSICA (CRISTALINA) 5.000.000 UI</vt:lpstr>
      <vt:lpstr>Obrigada!  Gerência de DST/AIDS E HEPATITES VIRAIS   e-mail: dst.tocantins@gmail.com  (63) 3218-4888/1768 Disque aids TO: 0800-645-0112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Marudney</dc:creator>
  <cp:lastModifiedBy>Leticia de Oliveira da Silva</cp:lastModifiedBy>
  <cp:revision>42</cp:revision>
  <dcterms:created xsi:type="dcterms:W3CDTF">2017-05-04T01:20:40Z</dcterms:created>
  <dcterms:modified xsi:type="dcterms:W3CDTF">2017-05-08T16:43:31Z</dcterms:modified>
</cp:coreProperties>
</file>