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97" autoAdjust="0"/>
    <p:restoredTop sz="94660"/>
  </p:normalViewPr>
  <p:slideViewPr>
    <p:cSldViewPr>
      <p:cViewPr varScale="1">
        <p:scale>
          <a:sx n="68" d="100"/>
          <a:sy n="68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A52CCE-02B7-4CCF-B789-AFA866812E32}" type="datetimeFigureOut">
              <a:rPr lang="pt-BR" smtClean="0"/>
              <a:pPr/>
              <a:t>18/08/2016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62A7C0-0C25-4B78-9A1D-00A8244FC1B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52CCE-02B7-4CCF-B789-AFA866812E32}" type="datetimeFigureOut">
              <a:rPr lang="pt-BR" smtClean="0"/>
              <a:pPr/>
              <a:t>18/08/2016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62A7C0-0C25-4B78-9A1D-00A8244FC1B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52CCE-02B7-4CCF-B789-AFA866812E32}" type="datetimeFigureOut">
              <a:rPr lang="pt-BR" smtClean="0"/>
              <a:pPr/>
              <a:t>18/08/2016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62A7C0-0C25-4B78-9A1D-00A8244FC1B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52CCE-02B7-4CCF-B789-AFA866812E32}" type="datetimeFigureOut">
              <a:rPr lang="pt-BR" smtClean="0"/>
              <a:pPr/>
              <a:t>18/08/2016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62A7C0-0C25-4B78-9A1D-00A8244FC1B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52CCE-02B7-4CCF-B789-AFA866812E32}" type="datetimeFigureOut">
              <a:rPr lang="pt-BR" smtClean="0"/>
              <a:pPr/>
              <a:t>18/08/2016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62A7C0-0C25-4B78-9A1D-00A8244FC1B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52CCE-02B7-4CCF-B789-AFA866812E32}" type="datetimeFigureOut">
              <a:rPr lang="pt-BR" smtClean="0"/>
              <a:pPr/>
              <a:t>18/08/2016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62A7C0-0C25-4B78-9A1D-00A8244FC1B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52CCE-02B7-4CCF-B789-AFA866812E32}" type="datetimeFigureOut">
              <a:rPr lang="pt-BR" smtClean="0"/>
              <a:pPr/>
              <a:t>18/08/2016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62A7C0-0C25-4B78-9A1D-00A8244FC1B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52CCE-02B7-4CCF-B789-AFA866812E32}" type="datetimeFigureOut">
              <a:rPr lang="pt-BR" smtClean="0"/>
              <a:pPr/>
              <a:t>18/08/2016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62A7C0-0C25-4B78-9A1D-00A8244FC1B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52CCE-02B7-4CCF-B789-AFA866812E32}" type="datetimeFigureOut">
              <a:rPr lang="pt-BR" smtClean="0"/>
              <a:pPr/>
              <a:t>18/08/2016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62A7C0-0C25-4B78-9A1D-00A8244FC1B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BA52CCE-02B7-4CCF-B789-AFA866812E32}" type="datetimeFigureOut">
              <a:rPr lang="pt-BR" smtClean="0"/>
              <a:pPr/>
              <a:t>18/08/2016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62A7C0-0C25-4B78-9A1D-00A8244FC1B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A52CCE-02B7-4CCF-B789-AFA866812E32}" type="datetimeFigureOut">
              <a:rPr lang="pt-BR" smtClean="0"/>
              <a:pPr/>
              <a:t>18/08/2016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62A7C0-0C25-4B78-9A1D-00A8244FC1B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BA52CCE-02B7-4CCF-B789-AFA866812E32}" type="datetimeFigureOut">
              <a:rPr lang="pt-BR" smtClean="0"/>
              <a:pPr/>
              <a:t>18/08/2016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62A7C0-0C25-4B78-9A1D-00A8244FC1B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smtClean="0"/>
              <a:t>PROJETO CIRURGIAS OFTALMOLÓGICAS ELETIVAS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5515444"/>
            <a:ext cx="7772400" cy="1199704"/>
          </a:xfrm>
        </p:spPr>
        <p:txBody>
          <a:bodyPr/>
          <a:lstStyle/>
          <a:p>
            <a:pPr algn="ctr"/>
            <a:r>
              <a:rPr lang="pt-BR" b="1" dirty="0" smtClean="0"/>
              <a:t>PALMAS</a:t>
            </a:r>
          </a:p>
          <a:p>
            <a:pPr algn="ctr"/>
            <a:r>
              <a:rPr lang="pt-BR" b="1" dirty="0" smtClean="0"/>
              <a:t>18 DE AGOSTO DE 2016</a:t>
            </a:r>
            <a:endParaRPr lang="pt-B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3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4 – MONITORAMENTO E AVALIAÇÃO: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1000100" y="1357298"/>
            <a:ext cx="764386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2400" dirty="0" smtClean="0"/>
              <a:t> O </a:t>
            </a:r>
            <a:r>
              <a:rPr lang="pt-BR" sz="2400" dirty="0"/>
              <a:t>município executor deverá apresentar relatórios quadrimestrais de desempenho das quantidades físicas e financeiras das cirurgias oftalmológicas por município </a:t>
            </a:r>
            <a:r>
              <a:rPr lang="pt-BR" sz="2400" dirty="0" smtClean="0"/>
              <a:t>encaminhador.</a:t>
            </a:r>
          </a:p>
          <a:p>
            <a:pPr lvl="0">
              <a:buFont typeface="Wingdings" pitchFamily="2" charset="2"/>
              <a:buChar char="Ø"/>
            </a:pPr>
            <a:r>
              <a:rPr lang="pt-BR" sz="2400" b="1" dirty="0"/>
              <a:t> </a:t>
            </a:r>
            <a:r>
              <a:rPr lang="pt-BR" sz="2400" dirty="0"/>
              <a:t>No caso de haver saldo financeiro no fechamento de cada mês os valores deverão estar disponíveis no mês ou meses subsequentes e o município executor e encaminhador deverão pactuar a utilização dos saldos remanescentes.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/>
              <a:t>Todas as cirurgias oftalmológicas objetos desta pactuação deverão ser disponibilizados em um Sistema de Regulação (SISREG) de acordo com o financeiro </a:t>
            </a:r>
            <a:r>
              <a:rPr lang="pt-BR" sz="2400" dirty="0" smtClean="0"/>
              <a:t>pactuado.</a:t>
            </a:r>
            <a:endParaRPr lang="pt-BR" sz="2400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3600" dirty="0" smtClean="0"/>
              <a:t>Organizar o fluxo de atendimento das cirurgias oftalmológicas eletivas nas regiões de saúde do estado do Tocantins.</a:t>
            </a:r>
            <a:endParaRPr lang="pt-BR" sz="3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 – OBJETIVO: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1 – Os recursos serão repassados para os municípios de Palmas, Araguaína, Gurupi e Porto Nacional fundo a fundo, transferidos do Fundo Nacional de Saúde para os Fundos Municipais de Saúde.</a:t>
            </a:r>
          </a:p>
          <a:p>
            <a:r>
              <a:rPr lang="pt-BR" sz="2400" dirty="0" smtClean="0"/>
              <a:t>2 - Os valores financeiros discriminados nesta pactuação poderão ser remanejados entre os diferentes tipos de cirurgias oftalmológicas, até o limite financeiro estabelecido.</a:t>
            </a:r>
          </a:p>
          <a:p>
            <a:r>
              <a:rPr lang="pt-BR" sz="2400" dirty="0" smtClean="0"/>
              <a:t>3 – O critério para divisão dos recursos adotado é populacional com base na estimativa do IBGE 2015. 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3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 – CRITÉRIOS: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400" dirty="0" smtClean="0"/>
              <a:t>4 – Os recursos destinados aos procedimentos necessários ao pré e pós operatório deverão ser referenciados pelos municípios encaminhadores para os executores.</a:t>
            </a:r>
          </a:p>
          <a:p>
            <a:r>
              <a:rPr lang="pt-BR" sz="2400" dirty="0" smtClean="0"/>
              <a:t>5 – O município de Palmas ficará com a referência das regiões de saúde Capim Dourado, Sudeste (Almas, Aurora do Tocantins, Conceição do Tocantins, </a:t>
            </a:r>
            <a:r>
              <a:rPr lang="pt-BR" sz="2400" dirty="0" err="1" smtClean="0"/>
              <a:t>Dianópolis</a:t>
            </a:r>
            <a:r>
              <a:rPr lang="pt-BR" sz="2400" dirty="0" smtClean="0"/>
              <a:t>, Lavandeira, Novo Alegre, Novo Jardim, </a:t>
            </a:r>
            <a:r>
              <a:rPr lang="pt-BR" sz="2400" dirty="0" err="1" smtClean="0"/>
              <a:t>Paranã</a:t>
            </a:r>
            <a:r>
              <a:rPr lang="pt-BR" sz="2400" dirty="0" smtClean="0"/>
              <a:t>, Ponte Alta do Bom Jesus, </a:t>
            </a:r>
            <a:r>
              <a:rPr lang="pt-BR" sz="2400" dirty="0" smtClean="0"/>
              <a:t>Rio </a:t>
            </a:r>
            <a:r>
              <a:rPr lang="pt-BR" sz="2400" dirty="0" smtClean="0"/>
              <a:t>da Conceição e Taipa do Tocantins) e Cantão.</a:t>
            </a:r>
          </a:p>
          <a:p>
            <a:r>
              <a:rPr lang="pt-BR" sz="2400" dirty="0" smtClean="0"/>
              <a:t>6 – O município de Araguaína ficará com a referência das regiões de saúde Médio Norte Araguaia, Bico do Papagaio e Cerrado Tocantins Araguaia.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3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 – CRITÉRIOS: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400" dirty="0" smtClean="0"/>
              <a:t>7 – O município de Gurupi ficará com a referência da região de saúde Ilha do Bananal.</a:t>
            </a:r>
          </a:p>
          <a:p>
            <a:r>
              <a:rPr lang="pt-BR" sz="2400" dirty="0" smtClean="0"/>
              <a:t>8 – O município de Porto Nacional ficará com a referência das regiões de saúde do Amor Perfeito e Sudeste (Arraias, </a:t>
            </a:r>
            <a:r>
              <a:rPr lang="pt-BR" sz="2400" dirty="0" smtClean="0"/>
              <a:t>Combinado, Porto Alegre do </a:t>
            </a:r>
            <a:r>
              <a:rPr lang="pt-BR" sz="2400" dirty="0" smtClean="0"/>
              <a:t>Tocantins </a:t>
            </a:r>
            <a:r>
              <a:rPr lang="pt-BR" sz="2400" dirty="0" smtClean="0"/>
              <a:t>e Taguatinga.</a:t>
            </a:r>
          </a:p>
          <a:p>
            <a:r>
              <a:rPr lang="pt-BR" sz="2400" dirty="0" smtClean="0"/>
              <a:t>9 – A regulação para acesso à cirurgia oftalmológica será realizada pela Central de Regulação do município executor, mediante solicitação via SISREG.</a:t>
            </a:r>
          </a:p>
          <a:p>
            <a:r>
              <a:rPr lang="pt-BR" sz="2400" dirty="0" smtClean="0"/>
              <a:t>10 - Os pacientes a serem operados deverão obedecer rigorosamente a fila de cirurgias disponíveis no sistema de gerenciamento de lista de espera de eletivas da Secretaria Estadual de Saúde.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3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 – CRITÉRIOS: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400" b="1" dirty="0" smtClean="0"/>
              <a:t>1ª Etapa: </a:t>
            </a:r>
            <a:r>
              <a:rPr lang="pt-BR" sz="2400" dirty="0" smtClean="0"/>
              <a:t>Proposta de realização de cirurgias oftalmológicas no valor total de R$ 843.000,00, sendo dividido entre os municípios executores em duas parcelas mensais. As regiões de saúde do Cantão e do Cerrado Tocantins Araguaia não participarão desta 1ª Etapa, em virtude de sua demanda já ter sido atendida.</a:t>
            </a:r>
          </a:p>
          <a:p>
            <a:r>
              <a:rPr lang="pt-BR" sz="2400" dirty="0" smtClean="0"/>
              <a:t>Aprovar o remanejamento de recursos financeiros de média e alta complexidade da gestão estadual para a gestão dos municípios de Araguaína, Palmas, Porto Nacional e Gurupi para realização de cirurgias oftalmológicas eletivas conforme quadro a seguir: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3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 – FASES: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/>
              <a:t>1ª Etapa:</a:t>
            </a:r>
          </a:p>
          <a:p>
            <a:pPr>
              <a:buNone/>
            </a:pPr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3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 – FASES:</a:t>
            </a:r>
            <a:endParaRPr lang="pt-BR" dirty="0"/>
          </a:p>
        </p:txBody>
      </p:sp>
      <p:pic>
        <p:nvPicPr>
          <p:cNvPr id="6" name="Imagem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857364"/>
            <a:ext cx="678661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pt-BR" sz="2400" b="1" dirty="0" smtClean="0"/>
              <a:t>2ª Etapa: </a:t>
            </a:r>
            <a:r>
              <a:rPr lang="pt-BR" sz="2400" dirty="0" smtClean="0"/>
              <a:t>Proposta de realização de cirurgias oftalmológicas eletivas no valor total de R$ 2.402.550,00 por ano, sendo dividido entre os municípios executores em 12 parcelas mensais e sucessivas, conforme distribuição nas tabelas a seguir, que iniciará o repasse em seguida a realização da 1ª Etapa.</a:t>
            </a:r>
          </a:p>
          <a:p>
            <a:pPr>
              <a:buFont typeface="Wingdings" pitchFamily="2" charset="2"/>
              <a:buChar char="Ø"/>
            </a:pPr>
            <a:r>
              <a:rPr lang="pt-BR" sz="2400" dirty="0" smtClean="0"/>
              <a:t>Aprovar o remanejamento de recursos financeiros de média e alta complexidade da gestão estadual para a gestão dos municípios de Araguaína, Palmas, Porto Nacional e Gurupi para realização de cirurgias oftalmológicas eletivas conforme quadro a seguir:</a:t>
            </a:r>
          </a:p>
          <a:p>
            <a:pPr>
              <a:buNone/>
            </a:pPr>
            <a:endParaRPr lang="pt-BR" sz="2400" dirty="0" smtClean="0"/>
          </a:p>
          <a:p>
            <a:pPr>
              <a:buNone/>
            </a:pPr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3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 – FASES: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36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 – FASES: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000100" y="1357298"/>
            <a:ext cx="76438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2ª Etapa:</a:t>
            </a:r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endParaRPr lang="pt-BR" b="1" dirty="0"/>
          </a:p>
          <a:p>
            <a:endParaRPr lang="pt-BR" dirty="0"/>
          </a:p>
        </p:txBody>
      </p:sp>
      <p:pic>
        <p:nvPicPr>
          <p:cNvPr id="7" name="Imagem 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000240"/>
            <a:ext cx="657229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</TotalTime>
  <Words>631</Words>
  <Application>Microsoft Office PowerPoint</Application>
  <PresentationFormat>Apresentação na tela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Concurso</vt:lpstr>
      <vt:lpstr>PROJETO CIRURGIAS OFTALMOLÓGICAS ELETIVAS</vt:lpstr>
      <vt:lpstr>1 – OBJETIVO:</vt:lpstr>
      <vt:lpstr>2 – CRITÉRIOS:</vt:lpstr>
      <vt:lpstr>2 – CRITÉRIOS:</vt:lpstr>
      <vt:lpstr>2 – CRITÉRIOS:</vt:lpstr>
      <vt:lpstr>3 – FASES:</vt:lpstr>
      <vt:lpstr>3 – FASES:</vt:lpstr>
      <vt:lpstr>3 – FASES:</vt:lpstr>
      <vt:lpstr>3 – FASES:</vt:lpstr>
      <vt:lpstr>4 – MONITORAMENTO E AVALIAÇÃO: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CIRURGIAS OFTALMOLÓGICAS ELETIVAS</dc:title>
  <dc:creator>simoneborges</dc:creator>
  <cp:lastModifiedBy>simoneborges</cp:lastModifiedBy>
  <cp:revision>7</cp:revision>
  <dcterms:created xsi:type="dcterms:W3CDTF">2016-08-15T11:53:02Z</dcterms:created>
  <dcterms:modified xsi:type="dcterms:W3CDTF">2016-08-18T14:00:08Z</dcterms:modified>
</cp:coreProperties>
</file>