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76" r:id="rId2"/>
    <p:sldId id="284" r:id="rId3"/>
    <p:sldId id="260" r:id="rId4"/>
    <p:sldId id="278" r:id="rId5"/>
    <p:sldId id="283" r:id="rId6"/>
    <p:sldId id="282" r:id="rId7"/>
    <p:sldId id="286" r:id="rId8"/>
    <p:sldId id="285" r:id="rId9"/>
    <p:sldId id="281" r:id="rId10"/>
  </p:sldIdLst>
  <p:sldSz cx="9144000" cy="6858000" type="screen4x3"/>
  <p:notesSz cx="6669088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86465-302C-43F3-AEF8-EF14EF70CEDC}" type="datetimeFigureOut">
              <a:rPr lang="pt-BR" smtClean="0"/>
              <a:pPr/>
              <a:t>22/2/2017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6AB0D-235F-4097-8451-0D0CFE69C5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145070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663B2-3E0C-4B3B-97FA-03D69E328DF3}" type="datetimeFigureOut">
              <a:rPr lang="pt-BR" smtClean="0"/>
              <a:pPr/>
              <a:t>22/2/2017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B24A01-5B5D-47BA-A13A-CD0F1AFA3A8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47992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4A01-5B5D-47BA-A13A-CD0F1AFA3A8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90630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4A01-5B5D-47BA-A13A-CD0F1AFA3A82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21767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5068A0D-8004-47DB-BCCE-1E2F0C310E1F}" type="datetimeFigureOut">
              <a:rPr lang="pt-BR" smtClean="0"/>
              <a:pPr/>
              <a:t>22/2/2017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3CE9660-3FC7-4E68-BAA0-E40B361B189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A0D-8004-47DB-BCCE-1E2F0C310E1F}" type="datetimeFigureOut">
              <a:rPr lang="pt-BR" smtClean="0"/>
              <a:pPr/>
              <a:t>22/2/2017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9660-3FC7-4E68-BAA0-E40B361B189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A0D-8004-47DB-BCCE-1E2F0C310E1F}" type="datetimeFigureOut">
              <a:rPr lang="pt-BR" smtClean="0"/>
              <a:pPr/>
              <a:t>22/2/2017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9660-3FC7-4E68-BAA0-E40B361B189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A0D-8004-47DB-BCCE-1E2F0C310E1F}" type="datetimeFigureOut">
              <a:rPr lang="pt-BR" smtClean="0"/>
              <a:pPr/>
              <a:t>22/2/2017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9660-3FC7-4E68-BAA0-E40B361B189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5068A0D-8004-47DB-BCCE-1E2F0C310E1F}" type="datetimeFigureOut">
              <a:rPr lang="pt-BR" smtClean="0"/>
              <a:pPr/>
              <a:t>22/2/2017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3CE9660-3FC7-4E68-BAA0-E40B361B189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A0D-8004-47DB-BCCE-1E2F0C310E1F}" type="datetimeFigureOut">
              <a:rPr lang="pt-BR" smtClean="0"/>
              <a:pPr/>
              <a:t>22/2/2017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9660-3FC7-4E68-BAA0-E40B361B189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A0D-8004-47DB-BCCE-1E2F0C310E1F}" type="datetimeFigureOut">
              <a:rPr lang="pt-BR" smtClean="0"/>
              <a:pPr/>
              <a:t>22/2/2017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9660-3FC7-4E68-BAA0-E40B361B189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A0D-8004-47DB-BCCE-1E2F0C310E1F}" type="datetimeFigureOut">
              <a:rPr lang="pt-BR" smtClean="0"/>
              <a:pPr/>
              <a:t>22/2/2017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9660-3FC7-4E68-BAA0-E40B361B189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A0D-8004-47DB-BCCE-1E2F0C310E1F}" type="datetimeFigureOut">
              <a:rPr lang="pt-BR" smtClean="0"/>
              <a:pPr/>
              <a:t>22/2/2017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9660-3FC7-4E68-BAA0-E40B361B189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A0D-8004-47DB-BCCE-1E2F0C310E1F}" type="datetimeFigureOut">
              <a:rPr lang="pt-BR" smtClean="0"/>
              <a:pPr/>
              <a:t>22/2/2017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9660-3FC7-4E68-BAA0-E40B361B189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8A0D-8004-47DB-BCCE-1E2F0C310E1F}" type="datetimeFigureOut">
              <a:rPr lang="pt-BR" smtClean="0"/>
              <a:pPr/>
              <a:t>22/2/2017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E9660-3FC7-4E68-BAA0-E40B361B189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5068A0D-8004-47DB-BCCE-1E2F0C310E1F}" type="datetimeFigureOut">
              <a:rPr lang="pt-BR" smtClean="0"/>
              <a:pPr/>
              <a:t>22/2/2017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CE9660-3FC7-4E68-BAA0-E40B361B189A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1489372"/>
            <a:ext cx="8606760" cy="4667587"/>
          </a:xfrm>
        </p:spPr>
        <p:txBody>
          <a:bodyPr/>
          <a:lstStyle/>
          <a:p>
            <a:pPr algn="ctr"/>
            <a:endParaRPr lang="pt-B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SECRETARIA </a:t>
            </a:r>
            <a:r>
              <a:rPr lang="pt-B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ESTADO DA SÁUDE</a:t>
            </a:r>
          </a:p>
          <a:p>
            <a:pPr algn="ctr"/>
            <a:r>
              <a:rPr lang="pt-BR" sz="1800" b="1" dirty="0">
                <a:latin typeface="Arial" pitchFamily="34" charset="0"/>
                <a:cs typeface="Arial" pitchFamily="34" charset="0"/>
              </a:rPr>
              <a:t>SUPERINTENDÊNCIA DE POLÍTICAS DE ATENÇÃO </a:t>
            </a: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À </a:t>
            </a:r>
            <a:r>
              <a:rPr lang="pt-BR" sz="1800" b="1" dirty="0">
                <a:latin typeface="Arial" pitchFamily="34" charset="0"/>
                <a:cs typeface="Arial" pitchFamily="34" charset="0"/>
              </a:rPr>
              <a:t>SAÚDE</a:t>
            </a:r>
          </a:p>
          <a:p>
            <a:pPr algn="ctr"/>
            <a:r>
              <a:rPr lang="pt-BR" sz="1800" b="1" dirty="0">
                <a:latin typeface="Arial" pitchFamily="34" charset="0"/>
                <a:cs typeface="Arial" pitchFamily="34" charset="0"/>
              </a:rPr>
              <a:t>DIRETORIA DE ATENÇÃO ESPECIALIZADA</a:t>
            </a:r>
          </a:p>
          <a:p>
            <a:pPr algn="ctr"/>
            <a:r>
              <a:rPr lang="pt-BR" sz="1800" b="1" dirty="0" smtClean="0">
                <a:latin typeface="Arial" pitchFamily="34" charset="0"/>
                <a:cs typeface="Arial" pitchFamily="34" charset="0"/>
              </a:rPr>
              <a:t>REDE DE ATENÇÃO ÀS URGÊNCIAS</a:t>
            </a:r>
          </a:p>
          <a:p>
            <a:pPr marL="0" indent="0" algn="ctr">
              <a:buNone/>
            </a:pPr>
            <a:endParaRPr lang="pt-BR" sz="2800" b="1" dirty="0" smtClean="0"/>
          </a:p>
          <a:p>
            <a:pPr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	PACTUAÇÃO E APROVAÇÃO DOS REPASSES FINANCEIROS PARA A UPA 24h DE TOCANTINÓPOLIS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m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0"/>
            <a:ext cx="7613650" cy="1124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0367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UNIDADE DE PRONTO ATENDIMENTO (UPA 24H)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441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	As Unidades de Pronto Atendimento (UPA 24H) são estruturas do componente pré-hospitalar fixo, de complexidade intermediária entre as Unidades Básicas de Saúde e as portas de urgência e emergência dos hospitalares</a:t>
            </a:r>
            <a:r>
              <a:rPr lang="pt-BR" sz="2800" dirty="0" smtClean="0"/>
              <a:t>. </a:t>
            </a:r>
          </a:p>
          <a:p>
            <a:pPr marL="0" indent="0" algn="just">
              <a:buNone/>
            </a:pPr>
            <a:r>
              <a:rPr lang="pt-BR" sz="2800" dirty="0" smtClean="0"/>
              <a:t>	Durante o estudo da região Bico do Papagaio, observou-se a necessidade de implantação de 01 UPA Porte I em </a:t>
            </a:r>
            <a:r>
              <a:rPr lang="pt-BR" sz="2800" b="1" dirty="0" smtClean="0"/>
              <a:t>Tocantinópolis</a:t>
            </a:r>
            <a:r>
              <a:rPr lang="pt-BR" sz="2800" dirty="0" smtClean="0"/>
              <a:t> e Augustinópolis, considerando a densidade populacional da região e localização geográfica.</a:t>
            </a:r>
          </a:p>
        </p:txBody>
      </p:sp>
    </p:spTree>
    <p:extLst>
      <p:ext uri="{BB962C8B-B14F-4D97-AF65-F5344CB8AC3E}">
        <p14:creationId xmlns:p14="http://schemas.microsoft.com/office/powerpoint/2010/main" xmlns="" val="346994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OBJETIVO: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8136904" cy="46721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Aprovar a contrapartida estadual do repasse financeiro mensal para o custeio e funcionamento da UPA 24h do município de Tocantinópolis</a:t>
            </a:r>
            <a:r>
              <a:rPr lang="pt-BR" dirty="0" smtClean="0"/>
              <a:t>.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912" y="4221088"/>
            <a:ext cx="4848200" cy="2028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JUSTIFICATIVA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just">
              <a:buNone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despesas de custeio mensal da UPA 24h são de responsabilidade compartilhada, de forma tripartite, entre a União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, Estados e Municípios, sendo 50% da União, 25% Estado e 25% município, a fim de ofertar atendimento de urgência e emergência com qualidade e resolutividade aos usuários do SUS. (Fonte: Lei 8.142/1990 e Portaria nº 342 de 04 de março de 2013).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373616" cy="792088"/>
          </a:xfrm>
        </p:spPr>
        <p:txBody>
          <a:bodyPr>
            <a:noAutofit/>
          </a:bodyPr>
          <a:lstStyle/>
          <a:p>
            <a:pPr algn="ctr"/>
            <a:r>
              <a:rPr lang="pt-BR" b="1" dirty="0" smtClean="0"/>
              <a:t>CONTRAPARTIDA DE REPASSE TRIPARTITE</a:t>
            </a:r>
            <a:endParaRPr lang="pt-BR" b="1" dirty="0"/>
          </a:p>
        </p:txBody>
      </p:sp>
      <p:graphicFrame>
        <p:nvGraphicFramePr>
          <p:cNvPr id="8" name="Espaço Reservado para Conteúdo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829268013"/>
              </p:ext>
            </p:extLst>
          </p:nvPr>
        </p:nvGraphicFramePr>
        <p:xfrm>
          <a:off x="971600" y="2204864"/>
          <a:ext cx="7128792" cy="288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248"/>
                <a:gridCol w="1684200"/>
                <a:gridCol w="1568335"/>
                <a:gridCol w="1644009"/>
              </a:tblGrid>
              <a:tr h="89186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HABILITAÇÃO DA UPA 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DE TOCANTINÓPOLIS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- PORTE </a:t>
                      </a: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091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INSTÂNCIAS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R$ ano MS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R$ ano SES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R$ ano SMS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VALOR DO REPASSE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1. 560.000,00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600.000,00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600.000,00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5797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445624" cy="801960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LEGISLAÇÕES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251520" y="1268760"/>
            <a:ext cx="8640960" cy="489654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Portaria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GM/MS nº </a:t>
            </a:r>
            <a:r>
              <a:rPr lang="pt-BR" dirty="0">
                <a:latin typeface="Arial" pitchFamily="34" charset="0"/>
                <a:cs typeface="Arial" pitchFamily="34" charset="0"/>
              </a:rPr>
              <a:t>342 de 04 de março –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2013 </a:t>
            </a:r>
            <a:r>
              <a:rPr lang="pt-BR" dirty="0"/>
              <a:t>Redefine as diretrizes para implantação do Componente </a:t>
            </a:r>
            <a:r>
              <a:rPr lang="pt-BR" dirty="0" smtClean="0"/>
              <a:t>(</a:t>
            </a:r>
            <a:r>
              <a:rPr lang="pt-BR" dirty="0"/>
              <a:t>UPA 24h) em conformidade com a Política Nacional de Atenção às Urgências, e dispõe sobre incentivo financeiro de investimento para </a:t>
            </a:r>
            <a:r>
              <a:rPr lang="pt-BR" dirty="0" smtClean="0"/>
              <a:t>novas (</a:t>
            </a:r>
            <a:r>
              <a:rPr lang="pt-BR" dirty="0"/>
              <a:t>UPA Nova) e UPA 24h ampliadas  </a:t>
            </a:r>
            <a:r>
              <a:rPr lang="pt-BR" dirty="0" smtClean="0"/>
              <a:t> e </a:t>
            </a:r>
            <a:r>
              <a:rPr lang="pt-BR" dirty="0"/>
              <a:t>respectivo incentivo financeiro de custeio mensal."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;</a:t>
            </a:r>
          </a:p>
          <a:p>
            <a:pPr marL="0" indent="0"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Resolução CIB nº 311 de 05 de dezembro 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2013; Dispõe </a:t>
            </a:r>
            <a:r>
              <a:rPr lang="pt-BR" dirty="0">
                <a:latin typeface="Arial" pitchFamily="34" charset="0"/>
                <a:cs typeface="Arial" pitchFamily="34" charset="0"/>
              </a:rPr>
              <a:t>sobre o Plano de Ação Regional da Rede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        de </a:t>
            </a:r>
            <a:r>
              <a:rPr lang="pt-BR" dirty="0">
                <a:latin typeface="Arial" pitchFamily="34" charset="0"/>
                <a:cs typeface="Arial" pitchFamily="34" charset="0"/>
              </a:rPr>
              <a:t>Urgência e Emergência da Região de Saúde BICO DO PAPAGAIO.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356124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LEGISLAÇÕES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Portaria </a:t>
            </a:r>
            <a:r>
              <a:rPr lang="pt-BR" dirty="0">
                <a:latin typeface="Arial" pitchFamily="34" charset="0"/>
                <a:cs typeface="Arial" pitchFamily="34" charset="0"/>
              </a:rPr>
              <a:t>GM/MS nº 2.583 de 30 de novembro de 2016; </a:t>
            </a:r>
            <a:r>
              <a:rPr lang="pt-BR" dirty="0"/>
              <a:t>Habilita a Unidade de Pronto Atendimento (UPA 24h, Porte I), no Município de Tocantinópolis (TO) e estabelece recursos a serem destinados ao Estado de Tocantins e Município de Tocantinópolis (TO).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616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01960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CONSIDERAÇÕES FINAIS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8136904" cy="49685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Diante 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exposto solicitamos 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aprovação</a:t>
            </a:r>
          </a:p>
          <a:p>
            <a:pPr algn="just">
              <a:buNone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do 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incentivo financeiro estadual 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para a</a:t>
            </a:r>
          </a:p>
          <a:p>
            <a:pPr algn="just">
              <a:buNone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UPA 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24h de </a:t>
            </a:r>
            <a:r>
              <a:rPr lang="pt-BR" sz="3600" dirty="0" err="1" smtClean="0">
                <a:latin typeface="Arial" pitchFamily="34" charset="0"/>
                <a:cs typeface="Arial" pitchFamily="34" charset="0"/>
              </a:rPr>
              <a:t>Tocantinópolis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, retroativo</a:t>
            </a:r>
          </a:p>
          <a:p>
            <a:pPr algn="just">
              <a:buNone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a outubro 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de 2016.</a:t>
            </a:r>
          </a:p>
          <a:p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endParaRPr lang="pt-BR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35896" y="4149080"/>
            <a:ext cx="484820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134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424847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pt-BR" sz="5400" dirty="0" smtClean="0"/>
          </a:p>
          <a:p>
            <a:pPr algn="ctr">
              <a:buNone/>
            </a:pPr>
            <a:endParaRPr lang="pt-BR" sz="5400" dirty="0"/>
          </a:p>
          <a:p>
            <a:pPr algn="ctr">
              <a:buNone/>
            </a:pPr>
            <a:r>
              <a:rPr lang="pt-BR" sz="5400" dirty="0" smtClean="0"/>
              <a:t>Obrigada!</a:t>
            </a:r>
          </a:p>
          <a:p>
            <a:pPr algn="ctr">
              <a:buNone/>
            </a:pPr>
            <a:r>
              <a:rPr lang="pt-BR" sz="5400" dirty="0" smtClean="0">
                <a:solidFill>
                  <a:srgbClr val="7030A0"/>
                </a:solidFill>
              </a:rPr>
              <a:t>urg.emerg.to@gmail.com</a:t>
            </a:r>
          </a:p>
          <a:p>
            <a:pPr algn="ctr">
              <a:buNone/>
            </a:pPr>
            <a:r>
              <a:rPr lang="pt-BR" sz="5400" dirty="0" smtClean="0">
                <a:solidFill>
                  <a:srgbClr val="7030A0"/>
                </a:solidFill>
              </a:rPr>
              <a:t>63 3218 6238</a:t>
            </a:r>
          </a:p>
          <a:p>
            <a:pPr>
              <a:buNone/>
            </a:pPr>
            <a:endParaRPr lang="pt-BR" sz="54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3373</TotalTime>
  <Words>330</Words>
  <Application>Microsoft Office PowerPoint</Application>
  <PresentationFormat>Apresentação na tela (4:3)</PresentationFormat>
  <Paragraphs>52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Origem</vt:lpstr>
      <vt:lpstr>Slide 1</vt:lpstr>
      <vt:lpstr>UNIDADE DE PRONTO ATENDIMENTO (UPA 24H)</vt:lpstr>
      <vt:lpstr>OBJETIVO:</vt:lpstr>
      <vt:lpstr>Slide 4</vt:lpstr>
      <vt:lpstr>CONTRAPARTIDA DE REPASSE TRIPARTITE</vt:lpstr>
      <vt:lpstr>LEGISLAÇÕES</vt:lpstr>
      <vt:lpstr>LEGISLAÇÕES</vt:lpstr>
      <vt:lpstr>CONSIDERAÇÕES FINAIS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jessicamarinho</dc:creator>
  <cp:lastModifiedBy>delmarizsilva</cp:lastModifiedBy>
  <cp:revision>331</cp:revision>
  <cp:lastPrinted>2015-10-19T11:05:52Z</cp:lastPrinted>
  <dcterms:created xsi:type="dcterms:W3CDTF">2015-10-02T19:27:55Z</dcterms:created>
  <dcterms:modified xsi:type="dcterms:W3CDTF">2017-02-22T16:15:35Z</dcterms:modified>
</cp:coreProperties>
</file>