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9" r:id="rId8"/>
    <p:sldId id="274" r:id="rId9"/>
    <p:sldId id="277" r:id="rId10"/>
    <p:sldId id="267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4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158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 smtClean="0"/>
              <a:t>“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rtão de Identific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Cartão de Identific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pt-BR" dirty="0" smtClean="0"/>
              <a:t>“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2" name="Espaço Reservado para Tex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9" name="Espaço Reservado para Imagem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30" name="Espaço Reservado para Imagem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31" name="Espaço Reservado para Imagem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7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lipse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pt-BR" smtClean="0"/>
              <a:pPr/>
              <a:t>21/02/2017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634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mailto:saudeprisiona@g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238" y="1970398"/>
            <a:ext cx="9785561" cy="3072984"/>
          </a:xfrm>
          <a:noFill/>
          <a:ln>
            <a:noFill/>
          </a:ln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DESCENTRALIZAÇÃO DO REPASSE FINANCEIRO DO MS PARA EXECUÇÃO DO COMPONENTE BÁSICO DA ASSISTÊNCIA FARMACÊUTICA AOS  MUNICÍPIOS COM ADESÃO A POLÍTICA NACIONAL DE ATENÇÃO INTEGRAL À SAÚDE DAS PESSOAS PRIVADAS DE LIBERDADE NO SISTEMA PRISIONAL (PNAISP).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AutoShape 2" descr="Governo do Estado do Tocant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3" name="AutoShape 5" descr="Governo do Estado do Tocant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295" name="Picture 7" descr="C:\Users\Ionete\Downloads\oie_transparent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275" y="0"/>
            <a:ext cx="3327816" cy="1499016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3291306" y="5747691"/>
            <a:ext cx="55828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Palmas, março de 2017</a:t>
            </a:r>
            <a:endParaRPr lang="pt-BR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 descr="Bloco de No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80807" y="230667"/>
            <a:ext cx="1210925" cy="131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922417" y="2166607"/>
            <a:ext cx="783617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Anna  Nunes/ Ivete/ Ionete </a:t>
            </a:r>
            <a:br>
              <a:rPr lang="pt-B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Área Técnica de Saúde Prisional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SESAU/SAPS/DAP/GAE</a:t>
            </a:r>
            <a:br>
              <a:rPr lang="pt-B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saudeprisiona@gmail.com</a:t>
            </a:r>
            <a:endParaRPr lang="pt-B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Telefone: 32181771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83592" y="291272"/>
            <a:ext cx="31774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OBRIGADA!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 descr="Bloco de No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80807" y="230667"/>
            <a:ext cx="1210925" cy="131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1387"/>
          </a:xfrm>
        </p:spPr>
        <p:txBody>
          <a:bodyPr/>
          <a:lstStyle/>
          <a:p>
            <a:pPr lvl="0"/>
            <a:r>
              <a:rPr lang="pt-B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BASES LEGAIS</a:t>
            </a:r>
            <a:r>
              <a:rPr lang="pt-B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94675" y="1513273"/>
            <a:ext cx="11107712" cy="46476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PORTARIA INTERMINISTERIAL Nº 1, DE 2 DE JANEIRO DE 2014 que institui a PNAISP.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PORTARIA Nº 2.765, DE 12 DE DEZEMBRO DE 2014 que dispõe sobre as normas para financiamento e execução do Componente Básico da Assistência Farmacêutica no âmbito da PNAISP, e dá outras providências.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RESOLUÇÃO - CIB Nº 024/2015, de 18 de março 2015 que Dispõe sobre Descentralização do Repasse Financeiro para Execução  do Componente Básico da Assistência Farmacêutica para os municípios que aderiram à Política Nacional  de Atenção Integral à Saúde das Pessoas Privadas  no Sistema Prisional, do Fundo Nacional de Saúde para o Fundo Municipal de Saúde, conforme Portaria GM/MS Nº.2765, de 12 de dezembro de 2014.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 descr="Bloco de No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0807" y="230667"/>
            <a:ext cx="1210925" cy="131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FINANCIAMENTO</a:t>
            </a:r>
            <a:endParaRPr lang="pt-BR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 descr="Bloco de No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0807" y="230667"/>
            <a:ext cx="1210925" cy="131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99805" y="1708145"/>
            <a:ext cx="11227631" cy="4362871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Finalidade - Exclusivamente para aquisição dos medicamentos e insumos especificados na RENAME (Anexo I e IV).</a:t>
            </a:r>
          </a:p>
          <a:p>
            <a:pPr algn="just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Valores - R$ 17,73 (dezessete reais e setenta e três centavos) por pessoa privada de liberdade no Sistema Prisional. </a:t>
            </a:r>
          </a:p>
          <a:p>
            <a:pPr algn="just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Utilizar-se-á como base de dados da população privada de liberdade  informações provenientes do Sistema Geopresídio do Conselho Nacional de Justiça e Sistema de Informações Penitenciárias (</a:t>
            </a:r>
            <a:r>
              <a:rPr lang="pt-BR" sz="2800" b="1" dirty="0" err="1" smtClean="0">
                <a:latin typeface="Times New Roman" pitchFamily="18" charset="0"/>
                <a:cs typeface="Times New Roman" pitchFamily="18" charset="0"/>
              </a:rPr>
              <a:t>InfoPen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3777" y="748145"/>
            <a:ext cx="93340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A Descentralização do Recurso Federal para execução do Componente Básico da Assistência Farmacêutica ao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Fundo Municipal de Saúde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os municípios com adesão à PNAISP fica condicionada à publicação da Portaria de Adesão, aprovada pelo Ministério da Saúde, a partir da  competência 2017, e nos anos seguintes.</a:t>
            </a:r>
          </a:p>
          <a:p>
            <a:pPr algn="just"/>
            <a:endParaRPr lang="pt-B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valores serão repassados anualmente pelo Ministério da Saúde para o fundo de saúde </a:t>
            </a:r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municipal.</a:t>
            </a:r>
            <a:endParaRPr lang="pt-B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9863" y="452718"/>
            <a:ext cx="10358204" cy="1196200"/>
          </a:xfrm>
        </p:spPr>
        <p:txBody>
          <a:bodyPr/>
          <a:lstStyle/>
          <a:p>
            <a:pPr lvl="0"/>
            <a: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RESPONSABILIDADES DOS MUNICÍPIOS</a:t>
            </a:r>
            <a: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m 5" descr="Bloco de No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0807" y="230667"/>
            <a:ext cx="1210925" cy="131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Conteúdo 7"/>
          <p:cNvSpPr txBox="1">
            <a:spLocks noGrp="1"/>
          </p:cNvSpPr>
          <p:nvPr>
            <p:ph idx="1"/>
          </p:nvPr>
        </p:nvSpPr>
        <p:spPr>
          <a:xfrm>
            <a:off x="869430" y="2052918"/>
            <a:ext cx="10298242" cy="297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Para execução das ações e serviços de saúde referentes ao Componente Básico da Assistência Farmacêutica no âmbito da PNAISP: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Selecionar, programar, adquirir, armazenar, controlar os estoques e prazos de validade e distribuir e dispensar os medicamentos e insumos, respeitando-se a forma de organização, responsabilidade e financiamento dos Componentes da Assistência Farmacêutica.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56750" y="2424022"/>
            <a:ext cx="9404723" cy="1400530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SITUAÇÃO ATUAL DOS MUNICÍPIOS COM ESTABELECIMENTOS PRISIONAIS NO TOCANTINS EM RELAÇÃO À PNAISP.</a:t>
            </a:r>
            <a:endParaRPr lang="pt-BR" sz="2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59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39844" y="194870"/>
          <a:ext cx="11287593" cy="5963279"/>
        </p:xfrm>
        <a:graphic>
          <a:graphicData uri="http://schemas.openxmlformats.org/drawingml/2006/table">
            <a:tbl>
              <a:tblPr/>
              <a:tblGrid>
                <a:gridCol w="2005577"/>
                <a:gridCol w="2816856"/>
                <a:gridCol w="1776686"/>
                <a:gridCol w="2263159"/>
                <a:gridCol w="2425315"/>
              </a:tblGrid>
              <a:tr h="72886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MUNICÍPIOS COM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ADESÃO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À PNAISP 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SEM   DESCENTRALIZAÇÃO  DO  RECURSO  REFERENTE  AO</a:t>
                      </a:r>
                    </a:p>
                    <a:p>
                      <a:pPr algn="ctr" fontAlgn="b"/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COMPONENTE BÁSICO  DA ASSISTÊNCIA FARMACÊUTICA.</a:t>
                      </a:r>
                    </a:p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65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MUNICÍPIO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NOME DA UNIDADE PRISIONAL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QUANT. DE PRESOS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VALOR DO REPASSE 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VALOR TOTAL DO REPASSE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89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ANANÁS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ANANÁS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R$ 531,90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CRISTALÂNDIA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CRISTALÂNDIA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R$ 815,58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FIGUEIRÓPOLIS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DELEGACIA DE POLÍCIA DE FIGUEIRÓPOLIS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R$ 354,60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PALMEIRÓPOLIS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PALMEIRÓPOLIS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R$ 514,17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LAGOA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 CONFUSÃO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LAGOA DA CONFUSÃO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R$ 141,84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TOCANTINÓPOLIS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TOCANTINÓPOLIS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R$ 656,01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WANDERLÂNDIA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DELEGACIA DE POLÍCIA CIVIL DE WANDERLÂNDIA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R$ 248,22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5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XAMBIOÁ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XAMBIOÁ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R$ 354,60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69822" y="6211669"/>
            <a:ext cx="10583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Base populacional –Sistemas Geopresídio do Conselho Nacional de Justiça e sistema de Informações Penitenciárias (InfoPen),16/02/2017.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24656" y="316585"/>
          <a:ext cx="10882859" cy="57084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32158"/>
                <a:gridCol w="2225048"/>
                <a:gridCol w="1388866"/>
                <a:gridCol w="1653172"/>
                <a:gridCol w="3583615"/>
              </a:tblGrid>
              <a:tr h="5138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MUNICÍPIOS QUE NÃO ADERIRAM A PNAISP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68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MUNICÍPIOS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NOME DA UNIDADE PRISIONAL E MUNICÍPIO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QUANT. DE PRESOS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VALOR DO REPASSE         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VALOR TOTAL DO REPASSE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22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ARAGUAÇU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CADEIA PÚBLICA DE ARAGUAÇU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R$ 638,28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63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ARAGUAÍNA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CASA DE PRISÃO PROVISÓRIA DE ARAGUAÍNA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R$ 234,36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0167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UNIDADE DE TRATAMENTO PENAL BARRA DA GROTA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472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R$ 8.368,56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422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ARAPOEMA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CADEIA PÚBLICA DE ARAPOEMA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R$ 283,68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844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NOVO ALEGRE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DELEGACIA DE POLÍCIA E CADEIA PÚBLICA DE NOVO ALEGRE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R$ 478,71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63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BERNARDO SAYÃO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CADEIA PÚBLICA DE BERNARDO SAYÃO-TO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R$ 301,41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422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COLMEIA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CADEIA PÚBLICA DE COLMEIA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R$ 212,76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809469" y="6211669"/>
            <a:ext cx="10762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Base populacional –Sistemas Geopresídio do Conselho Nacional de Justiça e sistema de Informações Penitenciárias (InfoPen),16/02/2017.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94479" y="374753"/>
          <a:ext cx="10792918" cy="5693168"/>
        </p:xfrm>
        <a:graphic>
          <a:graphicData uri="http://schemas.openxmlformats.org/drawingml/2006/table">
            <a:tbl>
              <a:tblPr/>
              <a:tblGrid>
                <a:gridCol w="2100635"/>
                <a:gridCol w="2607684"/>
                <a:gridCol w="1931619"/>
                <a:gridCol w="2076490"/>
                <a:gridCol w="2076490"/>
              </a:tblGrid>
              <a:tr h="5056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FORMOSO DO ARAGUAIA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FORMOSO DO ARAGUAIA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R$ 531,90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GUARAÍ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GUARAÍ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R$ 1.968,03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6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GURUPI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CASA DE PRISÃO PROVISÓRIA DE GURUPI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R$ 2.127,60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BARROLÂNDIA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BARROLÂNDIA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R$ 514,17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NATIVIDADE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DELEGACIA DE POLICIA - RECOLHIMENTO PROVISÓRIO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R$ 531,90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PALMAS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UNIDADE DE REGIME SEMIABERTO MASCULINO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R$ 1.241,10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UNIDADE DE REGIME SEMIABERTO FEMININO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R$ 212,76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1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UNIDADE PRISIONAL FEMININA DE PALMAS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R$ 957,42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PIUM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PIUM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R$ 354,60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PEIXE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PEIXE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R$ 407,79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6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TAGUATINGA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CADEIA PÚBLICA DE TAGUATINGA-TO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R$ 17,73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R$ 531,90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809469" y="6211669"/>
            <a:ext cx="10762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Base populacional –Sistemas Geopresídio do Conselho Nacional de Justiça e sistema de Informações Penitenciárias (InfoPen),16/02/2017.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3039516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e5d022ff-4ce9-4922-b5a4-f245e35e2aac" xsi:nil="true"/>
    <AssetExpire xmlns="e5d022ff-4ce9-4922-b5a4-f245e35e2aac">2029-01-01T08:00:00+00:00</AssetExpire>
    <CampaignTagsTaxHTField0 xmlns="e5d022ff-4ce9-4922-b5a4-f245e35e2aac">
      <Terms xmlns="http://schemas.microsoft.com/office/infopath/2007/PartnerControls"/>
    </CampaignTagsTaxHTField0>
    <IntlLangReviewDate xmlns="e5d022ff-4ce9-4922-b5a4-f245e35e2aac" xsi:nil="true"/>
    <TPFriendlyName xmlns="e5d022ff-4ce9-4922-b5a4-f245e35e2aac" xsi:nil="true"/>
    <IntlLangReview xmlns="e5d022ff-4ce9-4922-b5a4-f245e35e2aac">false</IntlLangReview>
    <LocLastLocAttemptVersionLookup xmlns="e5d022ff-4ce9-4922-b5a4-f245e35e2aac">847778</LocLastLocAttemptVersionLookup>
    <PolicheckWords xmlns="e5d022ff-4ce9-4922-b5a4-f245e35e2aac" xsi:nil="true"/>
    <SubmitterId xmlns="e5d022ff-4ce9-4922-b5a4-f245e35e2aac" xsi:nil="true"/>
    <AcquiredFrom xmlns="e5d022ff-4ce9-4922-b5a4-f245e35e2aac">Internal MS</AcquiredFrom>
    <EditorialStatus xmlns="e5d022ff-4ce9-4922-b5a4-f245e35e2aac">Complete</EditorialStatus>
    <Markets xmlns="e5d022ff-4ce9-4922-b5a4-f245e35e2aac"/>
    <OriginAsset xmlns="e5d022ff-4ce9-4922-b5a4-f245e35e2aac" xsi:nil="true"/>
    <AssetStart xmlns="e5d022ff-4ce9-4922-b5a4-f245e35e2aac">2012-07-18T23:36:00+00:00</AssetStart>
    <FriendlyTitle xmlns="e5d022ff-4ce9-4922-b5a4-f245e35e2aac" xsi:nil="true"/>
    <MarketSpecific xmlns="e5d022ff-4ce9-4922-b5a4-f245e35e2aac">false</MarketSpecific>
    <TPNamespace xmlns="e5d022ff-4ce9-4922-b5a4-f245e35e2aac" xsi:nil="true"/>
    <PublishStatusLookup xmlns="e5d022ff-4ce9-4922-b5a4-f245e35e2aac">
      <Value>455288</Value>
    </PublishStatusLookup>
    <APAuthor xmlns="e5d022ff-4ce9-4922-b5a4-f245e35e2aac">
      <UserInfo>
        <DisplayName>REDMOND\v-alekha</DisplayName>
        <AccountId>2912</AccountId>
        <AccountType/>
      </UserInfo>
    </APAuthor>
    <TPCommandLine xmlns="e5d022ff-4ce9-4922-b5a4-f245e35e2aac" xsi:nil="true"/>
    <IntlLangReviewer xmlns="e5d022ff-4ce9-4922-b5a4-f245e35e2aac" xsi:nil="true"/>
    <OpenTemplate xmlns="e5d022ff-4ce9-4922-b5a4-f245e35e2aac">true</OpenTemplate>
    <CSXSubmissionDate xmlns="e5d022ff-4ce9-4922-b5a4-f245e35e2aac" xsi:nil="true"/>
    <TaxCatchAll xmlns="e5d022ff-4ce9-4922-b5a4-f245e35e2aac"/>
    <Manager xmlns="e5d022ff-4ce9-4922-b5a4-f245e35e2aac" xsi:nil="true"/>
    <NumericId xmlns="e5d022ff-4ce9-4922-b5a4-f245e35e2aac" xsi:nil="true"/>
    <ParentAssetId xmlns="e5d022ff-4ce9-4922-b5a4-f245e35e2aac" xsi:nil="true"/>
    <OriginalSourceMarket xmlns="e5d022ff-4ce9-4922-b5a4-f245e35e2aac">english</OriginalSourceMarket>
    <ApprovalStatus xmlns="e5d022ff-4ce9-4922-b5a4-f245e35e2aac">InProgress</ApprovalStatus>
    <TPComponent xmlns="e5d022ff-4ce9-4922-b5a4-f245e35e2aac" xsi:nil="true"/>
    <EditorialTags xmlns="e5d022ff-4ce9-4922-b5a4-f245e35e2aac" xsi:nil="true"/>
    <TPExecutable xmlns="e5d022ff-4ce9-4922-b5a4-f245e35e2aac" xsi:nil="true"/>
    <TPLaunchHelpLink xmlns="e5d022ff-4ce9-4922-b5a4-f245e35e2aac" xsi:nil="true"/>
    <LocComments xmlns="e5d022ff-4ce9-4922-b5a4-f245e35e2aac" xsi:nil="true"/>
    <LocRecommendedHandoff xmlns="e5d022ff-4ce9-4922-b5a4-f245e35e2aac" xsi:nil="true"/>
    <SourceTitle xmlns="e5d022ff-4ce9-4922-b5a4-f245e35e2aac" xsi:nil="true"/>
    <CSXUpdate xmlns="e5d022ff-4ce9-4922-b5a4-f245e35e2aac">false</CSXUpdate>
    <IntlLocPriority xmlns="e5d022ff-4ce9-4922-b5a4-f245e35e2aac" xsi:nil="true"/>
    <UAProjectedTotalWords xmlns="e5d022ff-4ce9-4922-b5a4-f245e35e2aac" xsi:nil="true"/>
    <AssetType xmlns="e5d022ff-4ce9-4922-b5a4-f245e35e2aac">TP</AssetType>
    <MachineTranslated xmlns="e5d022ff-4ce9-4922-b5a4-f245e35e2aac">false</MachineTranslated>
    <OutputCachingOn xmlns="e5d022ff-4ce9-4922-b5a4-f245e35e2aac">false</OutputCachingOn>
    <TemplateStatus xmlns="e5d022ff-4ce9-4922-b5a4-f245e35e2aac">Complete</TemplateStatus>
    <IsSearchable xmlns="e5d022ff-4ce9-4922-b5a4-f245e35e2aac">true</IsSearchable>
    <ContentItem xmlns="e5d022ff-4ce9-4922-b5a4-f245e35e2aac" xsi:nil="true"/>
    <HandoffToMSDN xmlns="e5d022ff-4ce9-4922-b5a4-f245e35e2aac" xsi:nil="true"/>
    <ShowIn xmlns="e5d022ff-4ce9-4922-b5a4-f245e35e2aac">Show everywhere</ShowIn>
    <ThumbnailAssetId xmlns="e5d022ff-4ce9-4922-b5a4-f245e35e2aac" xsi:nil="true"/>
    <UALocComments xmlns="e5d022ff-4ce9-4922-b5a4-f245e35e2aac" xsi:nil="true"/>
    <UALocRecommendation xmlns="e5d022ff-4ce9-4922-b5a4-f245e35e2aac">Localize</UALocRecommendation>
    <LastModifiedDateTime xmlns="e5d022ff-4ce9-4922-b5a4-f245e35e2aac" xsi:nil="true"/>
    <LegacyData xmlns="e5d022ff-4ce9-4922-b5a4-f245e35e2aac" xsi:nil="true"/>
    <LocManualTestRequired xmlns="e5d022ff-4ce9-4922-b5a4-f245e35e2aac">false</LocManualTestRequired>
    <LocMarketGroupTiers2 xmlns="e5d022ff-4ce9-4922-b5a4-f245e35e2aac" xsi:nil="true"/>
    <ClipArtFilename xmlns="e5d022ff-4ce9-4922-b5a4-f245e35e2aac" xsi:nil="true"/>
    <TPApplication xmlns="e5d022ff-4ce9-4922-b5a4-f245e35e2aac" xsi:nil="true"/>
    <CSXHash xmlns="e5d022ff-4ce9-4922-b5a4-f245e35e2aac" xsi:nil="true"/>
    <DirectSourceMarket xmlns="e5d022ff-4ce9-4922-b5a4-f245e35e2aac">english</DirectSourceMarket>
    <PrimaryImageGen xmlns="e5d022ff-4ce9-4922-b5a4-f245e35e2aac">true</PrimaryImageGen>
    <PlannedPubDate xmlns="e5d022ff-4ce9-4922-b5a4-f245e35e2aac" xsi:nil="true"/>
    <CSXSubmissionMarket xmlns="e5d022ff-4ce9-4922-b5a4-f245e35e2aac" xsi:nil="true"/>
    <Downloads xmlns="e5d022ff-4ce9-4922-b5a4-f245e35e2aac">0</Downloads>
    <ArtSampleDocs xmlns="e5d022ff-4ce9-4922-b5a4-f245e35e2aac" xsi:nil="true"/>
    <TrustLevel xmlns="e5d022ff-4ce9-4922-b5a4-f245e35e2aac">1 Microsoft Managed Content</TrustLevel>
    <BlockPublish xmlns="e5d022ff-4ce9-4922-b5a4-f245e35e2aac">false</BlockPublish>
    <TPLaunchHelpLinkType xmlns="e5d022ff-4ce9-4922-b5a4-f245e35e2aac">Template</TPLaunchHelpLinkType>
    <LocalizationTagsTaxHTField0 xmlns="e5d022ff-4ce9-4922-b5a4-f245e35e2aac">
      <Terms xmlns="http://schemas.microsoft.com/office/infopath/2007/PartnerControls"/>
    </LocalizationTagsTaxHTField0>
    <BusinessGroup xmlns="e5d022ff-4ce9-4922-b5a4-f245e35e2aac" xsi:nil="true"/>
    <Providers xmlns="e5d022ff-4ce9-4922-b5a4-f245e35e2aac" xsi:nil="true"/>
    <TemplateTemplateType xmlns="e5d022ff-4ce9-4922-b5a4-f245e35e2aac">PowerPoint Presentation Template</TemplateTemplateType>
    <TimesCloned xmlns="e5d022ff-4ce9-4922-b5a4-f245e35e2aac" xsi:nil="true"/>
    <TPAppVersion xmlns="e5d022ff-4ce9-4922-b5a4-f245e35e2aac" xsi:nil="true"/>
    <VoteCount xmlns="e5d022ff-4ce9-4922-b5a4-f245e35e2aac" xsi:nil="true"/>
    <FeatureTagsTaxHTField0 xmlns="e5d022ff-4ce9-4922-b5a4-f245e35e2aac">
      <Terms xmlns="http://schemas.microsoft.com/office/infopath/2007/PartnerControls"/>
    </FeatureTagsTaxHTField0>
    <Provider xmlns="e5d022ff-4ce9-4922-b5a4-f245e35e2aac" xsi:nil="true"/>
    <UACurrentWords xmlns="e5d022ff-4ce9-4922-b5a4-f245e35e2aac" xsi:nil="true"/>
    <AssetId xmlns="e5d022ff-4ce9-4922-b5a4-f245e35e2aac">TP103039515</AssetId>
    <TPClientViewer xmlns="e5d022ff-4ce9-4922-b5a4-f245e35e2aac" xsi:nil="true"/>
    <DSATActionTaken xmlns="e5d022ff-4ce9-4922-b5a4-f245e35e2aac" xsi:nil="true"/>
    <APEditor xmlns="e5d022ff-4ce9-4922-b5a4-f245e35e2aac">
      <UserInfo>
        <DisplayName/>
        <AccountId xsi:nil="true"/>
        <AccountType/>
      </UserInfo>
    </APEditor>
    <TPInstallLocation xmlns="e5d022ff-4ce9-4922-b5a4-f245e35e2aac" xsi:nil="true"/>
    <OOCacheId xmlns="e5d022ff-4ce9-4922-b5a4-f245e35e2aac" xsi:nil="true"/>
    <IsDeleted xmlns="e5d022ff-4ce9-4922-b5a4-f245e35e2aac">false</IsDeleted>
    <PublishTargets xmlns="e5d022ff-4ce9-4922-b5a4-f245e35e2aac">OfficeOnlineVNext</PublishTargets>
    <ApprovalLog xmlns="e5d022ff-4ce9-4922-b5a4-f245e35e2aac" xsi:nil="true"/>
    <BugNumber xmlns="e5d022ff-4ce9-4922-b5a4-f245e35e2aac" xsi:nil="true"/>
    <CrawlForDependencies xmlns="e5d022ff-4ce9-4922-b5a4-f245e35e2aac">false</CrawlForDependencies>
    <InternalTagsTaxHTField0 xmlns="e5d022ff-4ce9-4922-b5a4-f245e35e2aac">
      <Terms xmlns="http://schemas.microsoft.com/office/infopath/2007/PartnerControls"/>
    </InternalTagsTaxHTField0>
    <LastHandOff xmlns="e5d022ff-4ce9-4922-b5a4-f245e35e2aac" xsi:nil="true"/>
    <Milestone xmlns="e5d022ff-4ce9-4922-b5a4-f245e35e2aac" xsi:nil="true"/>
    <OriginalRelease xmlns="e5d022ff-4ce9-4922-b5a4-f245e35e2aac">15</OriginalRelease>
    <RecommendationsModifier xmlns="e5d022ff-4ce9-4922-b5a4-f245e35e2aac" xsi:nil="true"/>
    <ScenarioTagsTaxHTField0 xmlns="e5d022ff-4ce9-4922-b5a4-f245e35e2aac">
      <Terms xmlns="http://schemas.microsoft.com/office/infopath/2007/PartnerControls"/>
    </ScenarioTagsTaxHTField0>
    <UANotes xmlns="e5d022ff-4ce9-4922-b5a4-f245e35e2aa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2057737089D604C8995D725789FFFFD0400C05BDBFCDB0BE84BA6AEC1D1A4F5E4CE" ma:contentTypeVersion="56" ma:contentTypeDescription="Create a new document." ma:contentTypeScope="" ma:versionID="c5c786f17e9890b7d2875e0bb647f603">
  <xsd:schema xmlns:xsd="http://www.w3.org/2001/XMLSchema" xmlns:xs="http://www.w3.org/2001/XMLSchema" xmlns:p="http://schemas.microsoft.com/office/2006/metadata/properties" xmlns:ns2="e5d022ff-4ce9-4922-b5a4-f245e35e2aac" targetNamespace="http://schemas.microsoft.com/office/2006/metadata/properties" ma:root="true" ma:fieldsID="3dddc4782ba87b44f6678511fd2b89e9" ns2:_="">
    <xsd:import namespace="e5d022ff-4ce9-4922-b5a4-f245e35e2aa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022ff-4ce9-4922-b5a4-f245e35e2aa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ae2f8e70-a23c-4d77-9ad6-ea38e2352880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E053CDA-25E6-45C3-8DB3-AEDB8C2D0B9A}" ma:internalName="CSXSubmissionMarket" ma:readOnly="false" ma:showField="MarketName" ma:web="e5d022ff-4ce9-4922-b5a4-f245e35e2aa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e79027b-5c14-42ce-a448-02002c169e4a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E1DF242F-2A85-4892-885C-E072ACF78A23}" ma:internalName="InProjectListLookup" ma:readOnly="true" ma:showField="InProjectLis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e822bdd4-da07-482e-8962-d405657c171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E1DF242F-2A85-4892-885C-E072ACF78A23}" ma:internalName="LastCompleteVersionLookup" ma:readOnly="true" ma:showField="LastComplete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E1DF242F-2A85-4892-885C-E072ACF78A23}" ma:internalName="LastPreviewErrorLookup" ma:readOnly="true" ma:showField="LastPreviewError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E1DF242F-2A85-4892-885C-E072ACF78A23}" ma:internalName="LastPreviewResultLookup" ma:readOnly="true" ma:showField="LastPreviewResul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E1DF242F-2A85-4892-885C-E072ACF78A23}" ma:internalName="LastPreviewAttemptDateLookup" ma:readOnly="true" ma:showField="LastPreviewAttemptDat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E1DF242F-2A85-4892-885C-E072ACF78A23}" ma:internalName="LastPreviewedByLookup" ma:readOnly="true" ma:showField="LastPreviewedBy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E1DF242F-2A85-4892-885C-E072ACF78A23}" ma:internalName="LastPreviewTimeLookup" ma:readOnly="true" ma:showField="LastPreviewTi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E1DF242F-2A85-4892-885C-E072ACF78A23}" ma:internalName="LastPreviewVersionLookup" ma:readOnly="true" ma:showField="LastPreview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E1DF242F-2A85-4892-885C-E072ACF78A23}" ma:internalName="LastPublishErrorLookup" ma:readOnly="true" ma:showField="LastPublishError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E1DF242F-2A85-4892-885C-E072ACF78A23}" ma:internalName="LastPublishResultLookup" ma:readOnly="true" ma:showField="LastPublishResul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E1DF242F-2A85-4892-885C-E072ACF78A23}" ma:internalName="LastPublishAttemptDateLookup" ma:readOnly="true" ma:showField="LastPublishAttemptDat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E1DF242F-2A85-4892-885C-E072ACF78A23}" ma:internalName="LastPublishedByLookup" ma:readOnly="true" ma:showField="LastPublishedBy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E1DF242F-2A85-4892-885C-E072ACF78A23}" ma:internalName="LastPublishTimeLookup" ma:readOnly="true" ma:showField="LastPublishTi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E1DF242F-2A85-4892-885C-E072ACF78A23}" ma:internalName="LastPublishVersionLookup" ma:readOnly="true" ma:showField="LastPublish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D8789D1B-66E7-4538-930C-3B8C6A9D68AA}" ma:internalName="LocLastLocAttemptVersionLookup" ma:readOnly="false" ma:showField="LastLocAttemptVersion" ma:web="e5d022ff-4ce9-4922-b5a4-f245e35e2aac">
      <xsd:simpleType>
        <xsd:restriction base="dms:Lookup"/>
      </xsd:simpleType>
    </xsd:element>
    <xsd:element name="LocLastLocAttemptVersionTypeLookup" ma:index="71" nillable="true" ma:displayName="Loc Last Loc Attempt Version Type" ma:default="" ma:list="{D8789D1B-66E7-4538-930C-3B8C6A9D68AA}" ma:internalName="LocLastLocAttemptVersionTypeLookup" ma:readOnly="true" ma:showField="LastLocAttemptVersionType" ma:web="e5d022ff-4ce9-4922-b5a4-f245e35e2aa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D8789D1B-66E7-4538-930C-3B8C6A9D68AA}" ma:internalName="LocNewPublishedVersionLookup" ma:readOnly="true" ma:showField="NewPublishedVersion" ma:web="e5d022ff-4ce9-4922-b5a4-f245e35e2aac">
      <xsd:simpleType>
        <xsd:restriction base="dms:Lookup"/>
      </xsd:simpleType>
    </xsd:element>
    <xsd:element name="LocOverallHandbackStatusLookup" ma:index="75" nillable="true" ma:displayName="Loc Overall Handback Status" ma:default="" ma:list="{D8789D1B-66E7-4538-930C-3B8C6A9D68AA}" ma:internalName="LocOverallHandbackStatusLookup" ma:readOnly="true" ma:showField="OverallHandbackStatus" ma:web="e5d022ff-4ce9-4922-b5a4-f245e35e2aac">
      <xsd:simpleType>
        <xsd:restriction base="dms:Lookup"/>
      </xsd:simpleType>
    </xsd:element>
    <xsd:element name="LocOverallLocStatusLookup" ma:index="76" nillable="true" ma:displayName="Loc Overall Localize Status" ma:default="" ma:list="{D8789D1B-66E7-4538-930C-3B8C6A9D68AA}" ma:internalName="LocOverallLocStatusLookup" ma:readOnly="true" ma:showField="OverallLocStatus" ma:web="e5d022ff-4ce9-4922-b5a4-f245e35e2aac">
      <xsd:simpleType>
        <xsd:restriction base="dms:Lookup"/>
      </xsd:simpleType>
    </xsd:element>
    <xsd:element name="LocOverallPreviewStatusLookup" ma:index="77" nillable="true" ma:displayName="Loc Overall Preview Status" ma:default="" ma:list="{D8789D1B-66E7-4538-930C-3B8C6A9D68AA}" ma:internalName="LocOverallPreviewStatusLookup" ma:readOnly="true" ma:showField="OverallPreviewStatus" ma:web="e5d022ff-4ce9-4922-b5a4-f245e35e2aac">
      <xsd:simpleType>
        <xsd:restriction base="dms:Lookup"/>
      </xsd:simpleType>
    </xsd:element>
    <xsd:element name="LocOverallPublishStatusLookup" ma:index="78" nillable="true" ma:displayName="Loc Overall Publish Status" ma:default="" ma:list="{D8789D1B-66E7-4538-930C-3B8C6A9D68AA}" ma:internalName="LocOverallPublishStatusLookup" ma:readOnly="true" ma:showField="OverallPublishStatus" ma:web="e5d022ff-4ce9-4922-b5a4-f245e35e2aa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D8789D1B-66E7-4538-930C-3B8C6A9D68AA}" ma:internalName="LocProcessedForHandoffsLookup" ma:readOnly="true" ma:showField="ProcessedForHandoffs" ma:web="e5d022ff-4ce9-4922-b5a4-f245e35e2aac">
      <xsd:simpleType>
        <xsd:restriction base="dms:Lookup"/>
      </xsd:simpleType>
    </xsd:element>
    <xsd:element name="LocProcessedForMarketsLookup" ma:index="81" nillable="true" ma:displayName="Loc Processed For Markets" ma:default="" ma:list="{D8789D1B-66E7-4538-930C-3B8C6A9D68AA}" ma:internalName="LocProcessedForMarketsLookup" ma:readOnly="true" ma:showField="ProcessedForMarkets" ma:web="e5d022ff-4ce9-4922-b5a4-f245e35e2aac">
      <xsd:simpleType>
        <xsd:restriction base="dms:Lookup"/>
      </xsd:simpleType>
    </xsd:element>
    <xsd:element name="LocPublishedDependentAssetsLookup" ma:index="82" nillable="true" ma:displayName="Loc Published Dependent Assets" ma:default="" ma:list="{D8789D1B-66E7-4538-930C-3B8C6A9D68AA}" ma:internalName="LocPublishedDependentAssetsLookup" ma:readOnly="true" ma:showField="PublishedDependentAssets" ma:web="e5d022ff-4ce9-4922-b5a4-f245e35e2aac">
      <xsd:simpleType>
        <xsd:restriction base="dms:Lookup"/>
      </xsd:simpleType>
    </xsd:element>
    <xsd:element name="LocPublishedLinkedAssetsLookup" ma:index="83" nillable="true" ma:displayName="Loc Published Linked Assets" ma:default="" ma:list="{D8789D1B-66E7-4538-930C-3B8C6A9D68AA}" ma:internalName="LocPublishedLinkedAssetsLookup" ma:readOnly="true" ma:showField="PublishedLinkedAssets" ma:web="e5d022ff-4ce9-4922-b5a4-f245e35e2aa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3236a87-6c6d-4a5b-9fe1-c805ecae0bb8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E053CDA-25E6-45C3-8DB3-AEDB8C2D0B9A}" ma:internalName="Markets" ma:readOnly="false" ma:showField="MarketNa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E1DF242F-2A85-4892-885C-E072ACF78A23}" ma:internalName="NumOfRatingsLookup" ma:readOnly="true" ma:showField="NumOfRatings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E1DF242F-2A85-4892-885C-E072ACF78A23}" ma:internalName="PublishStatusLookup" ma:readOnly="false" ma:showField="PublishStatus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67a15031-dfad-40a3-960d-7cc941d4a9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2f397b98-bdf6-47da-a1ac-484548f5e091}" ma:internalName="TaxCatchAll" ma:showField="CatchAllData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2f397b98-bdf6-47da-a1ac-484548f5e091}" ma:internalName="TaxCatchAllLabel" ma:readOnly="true" ma:showField="CatchAllDataLabel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AE737A-72D2-4F07-84A4-D46333E273A5}">
  <ds:schemaRefs>
    <ds:schemaRef ds:uri="http://schemas.microsoft.com/office/2006/metadata/properties"/>
    <ds:schemaRef ds:uri="http://schemas.microsoft.com/office/infopath/2007/PartnerControls"/>
    <ds:schemaRef ds:uri="e5d022ff-4ce9-4922-b5a4-f245e35e2aac"/>
  </ds:schemaRefs>
</ds:datastoreItem>
</file>

<file path=customXml/itemProps3.xml><?xml version="1.0" encoding="utf-8"?>
<ds:datastoreItem xmlns:ds="http://schemas.openxmlformats.org/officeDocument/2006/customXml" ds:itemID="{AD3CB85C-A7BD-4A39-8365-BB730B7CA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022ff-4ce9-4922-b5a4-f245e35e2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tf03039516</Template>
  <TotalTime>0</TotalTime>
  <Words>859</Words>
  <Application>Microsoft Office PowerPoint</Application>
  <PresentationFormat>Personalizar</PresentationFormat>
  <Paragraphs>167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tf03039516</vt:lpstr>
      <vt:lpstr>DESCENTRALIZAÇÃO DO REPASSE FINANCEIRO DO MS PARA EXECUÇÃO DO COMPONENTE BÁSICO DA ASSISTÊNCIA FARMACÊUTICA AOS  MUNICÍPIOS COM ADESÃO A POLÍTICA NACIONAL DE ATENÇÃO INTEGRAL À SAÚDE DAS PESSOAS PRIVADAS DE LIBERDADE NO SISTEMA PRISIONAL (PNAISP).  </vt:lpstr>
      <vt:lpstr>BASES LEGAIS </vt:lpstr>
      <vt:lpstr>FINANCIAMENTO</vt:lpstr>
      <vt:lpstr>Slide 4</vt:lpstr>
      <vt:lpstr> AS RESPONSABILIDADES DOS MUNICÍPIOS  </vt:lpstr>
      <vt:lpstr>SITUAÇÃO ATUAL DOS MUNICÍPIOS COM ESTABELECIMENTOS PRISIONAIS NO TOCANTINS EM RELAÇÃO À PNAISP.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2017-02-15T20:04:56Z</dcterms:created>
  <dcterms:modified xsi:type="dcterms:W3CDTF">2017-02-21T20:53:49Z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0x01010062057737089D604C8995D725789FFFFD0400C05BDBFCDB0BE84BA6AEC1D1A4F5E4CE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LocMarketGroupTiers">
    <vt:lpwstr/>
  </property>
  <property fmtid="{D5CDD505-2E9C-101B-9397-08002B2CF9AE}" pid="11" name="CategoryTagsTaxHTField0">
    <vt:lpwstr/>
  </property>
  <property fmtid="{D5CDD505-2E9C-101B-9397-08002B2CF9AE}" pid="12" name="HiddenCategoryTagsTaxHTField0">
    <vt:lpwstr/>
  </property>
</Properties>
</file>