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2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  <p:sldMasterId id="2147483678" r:id="rId3"/>
  </p:sldMasterIdLst>
  <p:notesMasterIdLst>
    <p:notesMasterId r:id="rId57"/>
  </p:notesMasterIdLst>
  <p:handoutMasterIdLst>
    <p:handoutMasterId r:id="rId58"/>
  </p:handoutMasterIdLst>
  <p:sldIdLst>
    <p:sldId id="257" r:id="rId4"/>
    <p:sldId id="496" r:id="rId5"/>
    <p:sldId id="426" r:id="rId6"/>
    <p:sldId id="427" r:id="rId7"/>
    <p:sldId id="453" r:id="rId8"/>
    <p:sldId id="457" r:id="rId9"/>
    <p:sldId id="468" r:id="rId10"/>
    <p:sldId id="497" r:id="rId11"/>
    <p:sldId id="499" r:id="rId12"/>
    <p:sldId id="500" r:id="rId13"/>
    <p:sldId id="501" r:id="rId14"/>
    <p:sldId id="528" r:id="rId15"/>
    <p:sldId id="503" r:id="rId16"/>
    <p:sldId id="508" r:id="rId17"/>
    <p:sldId id="509" r:id="rId18"/>
    <p:sldId id="513" r:id="rId19"/>
    <p:sldId id="514" r:id="rId20"/>
    <p:sldId id="466" r:id="rId21"/>
    <p:sldId id="319" r:id="rId22"/>
    <p:sldId id="519" r:id="rId23"/>
    <p:sldId id="483" r:id="rId24"/>
    <p:sldId id="520" r:id="rId25"/>
    <p:sldId id="521" r:id="rId26"/>
    <p:sldId id="522" r:id="rId27"/>
    <p:sldId id="523" r:id="rId28"/>
    <p:sldId id="524" r:id="rId29"/>
    <p:sldId id="525" r:id="rId30"/>
    <p:sldId id="470" r:id="rId31"/>
    <p:sldId id="448" r:id="rId32"/>
    <p:sldId id="430" r:id="rId33"/>
    <p:sldId id="526" r:id="rId34"/>
    <p:sldId id="449" r:id="rId35"/>
    <p:sldId id="471" r:id="rId36"/>
    <p:sldId id="432" r:id="rId37"/>
    <p:sldId id="472" r:id="rId38"/>
    <p:sldId id="527" r:id="rId39"/>
    <p:sldId id="492" r:id="rId40"/>
    <p:sldId id="487" r:id="rId41"/>
    <p:sldId id="488" r:id="rId42"/>
    <p:sldId id="489" r:id="rId43"/>
    <p:sldId id="490" r:id="rId44"/>
    <p:sldId id="491" r:id="rId45"/>
    <p:sldId id="495" r:id="rId46"/>
    <p:sldId id="493" r:id="rId47"/>
    <p:sldId id="494" r:id="rId48"/>
    <p:sldId id="474" r:id="rId49"/>
    <p:sldId id="475" r:id="rId50"/>
    <p:sldId id="476" r:id="rId51"/>
    <p:sldId id="477" r:id="rId52"/>
    <p:sldId id="484" r:id="rId53"/>
    <p:sldId id="485" r:id="rId54"/>
    <p:sldId id="486" r:id="rId55"/>
    <p:sldId id="293" r:id="rId56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111"/>
    <a:srgbClr val="0A0FF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01" autoAdjust="0"/>
    <p:restoredTop sz="92958" autoAdjust="0"/>
  </p:normalViewPr>
  <p:slideViewPr>
    <p:cSldViewPr>
      <p:cViewPr>
        <p:scale>
          <a:sx n="70" d="100"/>
          <a:sy n="70" d="100"/>
        </p:scale>
        <p:origin x="-207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664312-1E60-4034-8107-3E4731BA05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8B55535-9F5E-4C0D-B9DA-5D6398F3D6C5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4000" b="1" u="none" dirty="0" smtClean="0">
              <a:solidFill>
                <a:schemeClr val="tx1"/>
              </a:solidFill>
              <a:latin typeface="Berlin Sans FB Demi" pitchFamily="34" charset="0"/>
            </a:rPr>
            <a:t>PLANO DE SAÚDE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2600" dirty="0" smtClean="0">
              <a:solidFill>
                <a:schemeClr val="tx1"/>
              </a:solidFill>
            </a:rPr>
            <a:t> Diretrizes, objetivos, metas e indicadores – situação de saúde.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2600" dirty="0" smtClean="0">
              <a:solidFill>
                <a:schemeClr val="tx1"/>
              </a:solidFill>
            </a:rPr>
            <a:t>Elaborado de 4 em 4 anos e revisado anualmente.</a:t>
          </a:r>
          <a:endParaRPr lang="pt-BR" sz="2600" dirty="0">
            <a:solidFill>
              <a:schemeClr val="tx1"/>
            </a:solidFill>
          </a:endParaRPr>
        </a:p>
      </dgm:t>
    </dgm:pt>
    <dgm:pt modelId="{85A25A58-74BB-4E5D-A32C-319986A060B3}" type="parTrans" cxnId="{7383783A-841E-4918-8D64-63E3358013B1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AFD90D81-DCC6-4FFF-A4A2-324AEDC37496}" type="sibTrans" cxnId="{7383783A-841E-4918-8D64-63E3358013B1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A0D32886-9293-4ECB-927C-046A7E265216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3800" b="1" u="none" dirty="0" smtClean="0">
              <a:solidFill>
                <a:schemeClr val="tx1"/>
              </a:solidFill>
              <a:latin typeface="Berlin Sans FB Demi" pitchFamily="34" charset="0"/>
            </a:rPr>
            <a:t>PROGRAMAÇÃO ANUAL DE SAÚDE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2600" dirty="0" smtClean="0">
              <a:solidFill>
                <a:schemeClr val="tx1"/>
              </a:solidFill>
            </a:rPr>
            <a:t>Anualização das metas do Plano.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2600" dirty="0" smtClean="0">
              <a:solidFill>
                <a:schemeClr val="tx1"/>
              </a:solidFill>
            </a:rPr>
            <a:t>Ações anuais e orçamento.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2600" dirty="0" smtClean="0">
              <a:solidFill>
                <a:schemeClr val="tx1"/>
              </a:solidFill>
            </a:rPr>
            <a:t>Elaborada anualmente.</a:t>
          </a:r>
          <a:endParaRPr lang="pt-BR" sz="2600" dirty="0">
            <a:solidFill>
              <a:schemeClr val="tx1"/>
            </a:solidFill>
          </a:endParaRPr>
        </a:p>
      </dgm:t>
    </dgm:pt>
    <dgm:pt modelId="{DCEE192F-2788-4276-A176-8E6B7DC03778}" type="parTrans" cxnId="{86818667-F151-4C13-9B3E-E3AC92EC1087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F69F3A82-BBB8-486C-B3E9-36E03ABB2F37}" type="sibTrans" cxnId="{86818667-F151-4C13-9B3E-E3AC92EC1087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BD651D5C-2C8A-4962-B7F8-E05503038165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 rtl="0">
            <a:lnSpc>
              <a:spcPct val="90000"/>
            </a:lnSpc>
            <a:spcAft>
              <a:spcPct val="35000"/>
            </a:spcAft>
          </a:pPr>
          <a:endParaRPr lang="pt-BR" sz="1400" b="1" u="none" dirty="0" smtClean="0">
            <a:solidFill>
              <a:schemeClr val="tx1"/>
            </a:solidFill>
          </a:endParaRP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3800" b="1" u="none" dirty="0" smtClean="0">
              <a:solidFill>
                <a:schemeClr val="tx1"/>
              </a:solidFill>
              <a:latin typeface="Berlin Sans FB Demi" pitchFamily="34" charset="0"/>
            </a:rPr>
            <a:t>RELATÓRIOS DE GESTÃO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2600" dirty="0" smtClean="0">
              <a:solidFill>
                <a:schemeClr val="tx1"/>
              </a:solidFill>
            </a:rPr>
            <a:t>Resultados alcançados com a execução da Programação Anual de Saúde. Deve demonstrar os resultados da aplicação dos recursos.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2400" dirty="0" smtClean="0">
              <a:solidFill>
                <a:schemeClr val="tx1"/>
              </a:solidFill>
            </a:rPr>
            <a:t>Elaborado a cada quadrimestre  (RDQA) e ao fim do exercício (RAG).</a:t>
          </a:r>
          <a:endParaRPr lang="pt-BR" sz="2400" dirty="0">
            <a:solidFill>
              <a:schemeClr val="tx1"/>
            </a:solidFill>
          </a:endParaRPr>
        </a:p>
      </dgm:t>
    </dgm:pt>
    <dgm:pt modelId="{F5CF61F0-34C8-49F7-AD17-A8079BBDFE85}" type="parTrans" cxnId="{0C226431-4ABA-4B57-807E-CFDBBBE29B72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B6A9F3A9-76A7-4F8D-8C01-A4562EEE595D}" type="sibTrans" cxnId="{0C226431-4ABA-4B57-807E-CFDBBBE29B72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91CA2DD7-5A38-4662-A4FA-C62DA2B8A28C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pt-BR" sz="3800" b="1" dirty="0" smtClean="0">
              <a:solidFill>
                <a:schemeClr val="tx1"/>
              </a:solidFill>
              <a:latin typeface="Berlin Sans FB Demi" pitchFamily="34" charset="0"/>
            </a:rPr>
            <a:t>Instrumentos de Planejamento para a Gestão do SUS</a:t>
          </a:r>
          <a:endParaRPr lang="pt-BR" sz="3800" b="1" dirty="0">
            <a:solidFill>
              <a:schemeClr val="tx1"/>
            </a:solidFill>
            <a:latin typeface="Berlin Sans FB Demi" pitchFamily="34" charset="0"/>
          </a:endParaRPr>
        </a:p>
      </dgm:t>
    </dgm:pt>
    <dgm:pt modelId="{4BB50ED9-0E22-4D0F-8B2C-AF45B2DB2FCC}" type="parTrans" cxnId="{DA7B8053-DA01-4F08-A3D6-0A3CA7C49FC3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760BC3D8-A2B3-420C-AFDA-508D289AD456}" type="sibTrans" cxnId="{DA7B8053-DA01-4F08-A3D6-0A3CA7C49FC3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F3BBD74B-5145-4CE7-8B39-FD60900AFECE}" type="pres">
      <dgm:prSet presAssocID="{D9664312-1E60-4034-8107-3E4731BA05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3C8B04F-E8F4-41C0-8A4D-EA5041D0946C}" type="pres">
      <dgm:prSet presAssocID="{91CA2DD7-5A38-4662-A4FA-C62DA2B8A28C}" presName="parentText" presStyleLbl="node1" presStyleIdx="0" presStyleCnt="4" custScaleY="5209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40281B4-479A-4807-A729-718334DB0C6E}" type="pres">
      <dgm:prSet presAssocID="{760BC3D8-A2B3-420C-AFDA-508D289AD456}" presName="spacer" presStyleCnt="0"/>
      <dgm:spPr/>
    </dgm:pt>
    <dgm:pt modelId="{1E46ED3D-E76E-4D83-BE8D-B8B712F823E4}" type="pres">
      <dgm:prSet presAssocID="{C8B55535-9F5E-4C0D-B9DA-5D6398F3D6C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38BA67-5A09-48DD-B590-5216A161BFAF}" type="pres">
      <dgm:prSet presAssocID="{AFD90D81-DCC6-4FFF-A4A2-324AEDC37496}" presName="spacer" presStyleCnt="0"/>
      <dgm:spPr/>
    </dgm:pt>
    <dgm:pt modelId="{CA0A869C-A11F-4614-8FFA-31A02676500C}" type="pres">
      <dgm:prSet presAssocID="{A0D32886-9293-4ECB-927C-046A7E26521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B8A5C83-632A-49C7-B6BC-6683BCDBD068}" type="pres">
      <dgm:prSet presAssocID="{F69F3A82-BBB8-486C-B3E9-36E03ABB2F37}" presName="spacer" presStyleCnt="0"/>
      <dgm:spPr/>
    </dgm:pt>
    <dgm:pt modelId="{B9E4F955-DD55-44F8-8058-6C3B673E92EF}" type="pres">
      <dgm:prSet presAssocID="{BD651D5C-2C8A-4962-B7F8-E0550303816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6EC1ED5-D017-4720-905C-2879579E9B62}" type="presOf" srcId="{D9664312-1E60-4034-8107-3E4731BA0516}" destId="{F3BBD74B-5145-4CE7-8B39-FD60900AFECE}" srcOrd="0" destOrd="0" presId="urn:microsoft.com/office/officeart/2005/8/layout/vList2"/>
    <dgm:cxn modelId="{0C226431-4ABA-4B57-807E-CFDBBBE29B72}" srcId="{D9664312-1E60-4034-8107-3E4731BA0516}" destId="{BD651D5C-2C8A-4962-B7F8-E05503038165}" srcOrd="3" destOrd="0" parTransId="{F5CF61F0-34C8-49F7-AD17-A8079BBDFE85}" sibTransId="{B6A9F3A9-76A7-4F8D-8C01-A4562EEE595D}"/>
    <dgm:cxn modelId="{86818667-F151-4C13-9B3E-E3AC92EC1087}" srcId="{D9664312-1E60-4034-8107-3E4731BA0516}" destId="{A0D32886-9293-4ECB-927C-046A7E265216}" srcOrd="2" destOrd="0" parTransId="{DCEE192F-2788-4276-A176-8E6B7DC03778}" sibTransId="{F69F3A82-BBB8-486C-B3E9-36E03ABB2F37}"/>
    <dgm:cxn modelId="{6E8C49B1-3926-4E6E-AED4-F084EC1D18A0}" type="presOf" srcId="{A0D32886-9293-4ECB-927C-046A7E265216}" destId="{CA0A869C-A11F-4614-8FFA-31A02676500C}" srcOrd="0" destOrd="0" presId="urn:microsoft.com/office/officeart/2005/8/layout/vList2"/>
    <dgm:cxn modelId="{DA7B8053-DA01-4F08-A3D6-0A3CA7C49FC3}" srcId="{D9664312-1E60-4034-8107-3E4731BA0516}" destId="{91CA2DD7-5A38-4662-A4FA-C62DA2B8A28C}" srcOrd="0" destOrd="0" parTransId="{4BB50ED9-0E22-4D0F-8B2C-AF45B2DB2FCC}" sibTransId="{760BC3D8-A2B3-420C-AFDA-508D289AD456}"/>
    <dgm:cxn modelId="{E50EF0BF-EB55-4A4B-B9E2-CAC31AF10089}" type="presOf" srcId="{BD651D5C-2C8A-4962-B7F8-E05503038165}" destId="{B9E4F955-DD55-44F8-8058-6C3B673E92EF}" srcOrd="0" destOrd="0" presId="urn:microsoft.com/office/officeart/2005/8/layout/vList2"/>
    <dgm:cxn modelId="{57762E2D-A127-48C5-8EC5-DEC12A90B8B5}" type="presOf" srcId="{C8B55535-9F5E-4C0D-B9DA-5D6398F3D6C5}" destId="{1E46ED3D-E76E-4D83-BE8D-B8B712F823E4}" srcOrd="0" destOrd="0" presId="urn:microsoft.com/office/officeart/2005/8/layout/vList2"/>
    <dgm:cxn modelId="{7383783A-841E-4918-8D64-63E3358013B1}" srcId="{D9664312-1E60-4034-8107-3E4731BA0516}" destId="{C8B55535-9F5E-4C0D-B9DA-5D6398F3D6C5}" srcOrd="1" destOrd="0" parTransId="{85A25A58-74BB-4E5D-A32C-319986A060B3}" sibTransId="{AFD90D81-DCC6-4FFF-A4A2-324AEDC37496}"/>
    <dgm:cxn modelId="{03CE5F7F-19ED-493D-B03A-428554B9853B}" type="presOf" srcId="{91CA2DD7-5A38-4662-A4FA-C62DA2B8A28C}" destId="{23C8B04F-E8F4-41C0-8A4D-EA5041D0946C}" srcOrd="0" destOrd="0" presId="urn:microsoft.com/office/officeart/2005/8/layout/vList2"/>
    <dgm:cxn modelId="{22DEFDB9-7B8F-4E81-A88B-C2C33FE3CFF9}" type="presParOf" srcId="{F3BBD74B-5145-4CE7-8B39-FD60900AFECE}" destId="{23C8B04F-E8F4-41C0-8A4D-EA5041D0946C}" srcOrd="0" destOrd="0" presId="urn:microsoft.com/office/officeart/2005/8/layout/vList2"/>
    <dgm:cxn modelId="{5DBD214E-F968-4F82-AC23-EBF49584BFDB}" type="presParOf" srcId="{F3BBD74B-5145-4CE7-8B39-FD60900AFECE}" destId="{840281B4-479A-4807-A729-718334DB0C6E}" srcOrd="1" destOrd="0" presId="urn:microsoft.com/office/officeart/2005/8/layout/vList2"/>
    <dgm:cxn modelId="{0ADECFCC-0B4B-4302-936B-EBA231F8C39E}" type="presParOf" srcId="{F3BBD74B-5145-4CE7-8B39-FD60900AFECE}" destId="{1E46ED3D-E76E-4D83-BE8D-B8B712F823E4}" srcOrd="2" destOrd="0" presId="urn:microsoft.com/office/officeart/2005/8/layout/vList2"/>
    <dgm:cxn modelId="{2DDB7C28-8CA1-476F-9DB8-83BE18A4E474}" type="presParOf" srcId="{F3BBD74B-5145-4CE7-8B39-FD60900AFECE}" destId="{0638BA67-5A09-48DD-B590-5216A161BFAF}" srcOrd="3" destOrd="0" presId="urn:microsoft.com/office/officeart/2005/8/layout/vList2"/>
    <dgm:cxn modelId="{03D49A5A-8B0F-460A-AA85-7A1247118E00}" type="presParOf" srcId="{F3BBD74B-5145-4CE7-8B39-FD60900AFECE}" destId="{CA0A869C-A11F-4614-8FFA-31A02676500C}" srcOrd="4" destOrd="0" presId="urn:microsoft.com/office/officeart/2005/8/layout/vList2"/>
    <dgm:cxn modelId="{F9CE4854-08AF-4E92-84E2-7508568BDC91}" type="presParOf" srcId="{F3BBD74B-5145-4CE7-8B39-FD60900AFECE}" destId="{AB8A5C83-632A-49C7-B6BC-6683BCDBD068}" srcOrd="5" destOrd="0" presId="urn:microsoft.com/office/officeart/2005/8/layout/vList2"/>
    <dgm:cxn modelId="{AB833FA5-8E5C-44F6-8E2A-89C96A00BF36}" type="presParOf" srcId="{F3BBD74B-5145-4CE7-8B39-FD60900AFECE}" destId="{B9E4F955-DD55-44F8-8058-6C3B673E92EF}" srcOrd="6" destOrd="0" presId="urn:microsoft.com/office/officeart/2005/8/layout/vList2"/>
  </dgm:cxnLst>
  <dgm:bg>
    <a:solidFill>
      <a:schemeClr val="accent6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D8A0D57-C2DB-4FBF-978C-88561881FC22}" type="doc">
      <dgm:prSet loTypeId="urn:microsoft.com/office/officeart/2005/8/layout/vList3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F668E78-D575-4938-B42F-413B425CE99D}">
      <dgm:prSet custT="1"/>
      <dgm:spPr/>
      <dgm:t>
        <a:bodyPr/>
        <a:lstStyle/>
        <a:p>
          <a:pPr algn="just" rtl="0"/>
          <a:r>
            <a:rPr lang="pt-BR" sz="2200" dirty="0" smtClean="0"/>
            <a:t>Secretário de Saúde em Exercício</a:t>
          </a:r>
          <a:endParaRPr lang="pt-BR" sz="2200" dirty="0"/>
        </a:p>
      </dgm:t>
    </dgm:pt>
    <dgm:pt modelId="{FF4C6BAE-89F4-4DBC-8D85-E08D62042FFE}" type="parTrans" cxnId="{4D9EBA4F-7971-40F5-B8D1-0FED2CE03905}">
      <dgm:prSet/>
      <dgm:spPr/>
      <dgm:t>
        <a:bodyPr/>
        <a:lstStyle/>
        <a:p>
          <a:pPr algn="just"/>
          <a:endParaRPr lang="pt-BR" sz="2200"/>
        </a:p>
      </dgm:t>
    </dgm:pt>
    <dgm:pt modelId="{2533BFFB-6D3E-4654-B83A-AA665FB1F3F1}" type="sibTrans" cxnId="{4D9EBA4F-7971-40F5-B8D1-0FED2CE03905}">
      <dgm:prSet/>
      <dgm:spPr/>
      <dgm:t>
        <a:bodyPr/>
        <a:lstStyle/>
        <a:p>
          <a:pPr algn="just"/>
          <a:endParaRPr lang="pt-BR" sz="2200"/>
        </a:p>
      </dgm:t>
    </dgm:pt>
    <dgm:pt modelId="{B66A92C8-4AAC-40EF-9823-36FC842A7D0A}">
      <dgm:prSet custT="1"/>
      <dgm:spPr/>
      <dgm:t>
        <a:bodyPr/>
        <a:lstStyle/>
        <a:p>
          <a:pPr algn="just" rtl="0"/>
          <a:r>
            <a:rPr lang="pt-BR" sz="2200" smtClean="0"/>
            <a:t>Informações do Conselho de Saúde</a:t>
          </a:r>
          <a:endParaRPr lang="pt-BR" sz="2200"/>
        </a:p>
      </dgm:t>
    </dgm:pt>
    <dgm:pt modelId="{98FFE292-662F-45AE-A4EF-0E2CC526D5AF}" type="parTrans" cxnId="{14C9C105-5746-400A-9C97-186874C44A63}">
      <dgm:prSet/>
      <dgm:spPr/>
      <dgm:t>
        <a:bodyPr/>
        <a:lstStyle/>
        <a:p>
          <a:pPr algn="just"/>
          <a:endParaRPr lang="pt-BR" sz="2200"/>
        </a:p>
      </dgm:t>
    </dgm:pt>
    <dgm:pt modelId="{F2849808-9359-424E-8168-D0852B94EE11}" type="sibTrans" cxnId="{14C9C105-5746-400A-9C97-186874C44A63}">
      <dgm:prSet/>
      <dgm:spPr/>
      <dgm:t>
        <a:bodyPr/>
        <a:lstStyle/>
        <a:p>
          <a:pPr algn="just"/>
          <a:endParaRPr lang="pt-BR" sz="2200"/>
        </a:p>
      </dgm:t>
    </dgm:pt>
    <dgm:pt modelId="{5E00B034-AF1D-4A80-BF82-142853BBF240}">
      <dgm:prSet custT="1"/>
      <dgm:spPr/>
      <dgm:t>
        <a:bodyPr/>
        <a:lstStyle/>
        <a:p>
          <a:pPr algn="just" rtl="0"/>
          <a:r>
            <a:rPr lang="pt-BR" sz="2200" smtClean="0"/>
            <a:t>Conferência de Saúde</a:t>
          </a:r>
          <a:endParaRPr lang="pt-BR" sz="2200"/>
        </a:p>
      </dgm:t>
    </dgm:pt>
    <dgm:pt modelId="{7FF6373B-DA83-4875-9D34-03AED659F126}" type="parTrans" cxnId="{04B3EB93-5D7D-4360-98E7-EC06F4830AA4}">
      <dgm:prSet/>
      <dgm:spPr/>
      <dgm:t>
        <a:bodyPr/>
        <a:lstStyle/>
        <a:p>
          <a:pPr algn="just"/>
          <a:endParaRPr lang="pt-BR" sz="2200"/>
        </a:p>
      </dgm:t>
    </dgm:pt>
    <dgm:pt modelId="{5D87F42D-E8D9-4107-B08D-B017F37FA74B}" type="sibTrans" cxnId="{04B3EB93-5D7D-4360-98E7-EC06F4830AA4}">
      <dgm:prSet/>
      <dgm:spPr/>
      <dgm:t>
        <a:bodyPr/>
        <a:lstStyle/>
        <a:p>
          <a:pPr algn="just"/>
          <a:endParaRPr lang="pt-BR" sz="2200"/>
        </a:p>
      </dgm:t>
    </dgm:pt>
    <dgm:pt modelId="{C6DF7D0C-CAAC-44E9-B2D5-4AE5F677B557}">
      <dgm:prSet custT="1"/>
      <dgm:spPr/>
      <dgm:t>
        <a:bodyPr/>
        <a:lstStyle/>
        <a:p>
          <a:pPr algn="just" rtl="0"/>
          <a:r>
            <a:rPr lang="pt-BR" sz="2200" smtClean="0"/>
            <a:t>Plano de Saúde</a:t>
          </a:r>
          <a:endParaRPr lang="pt-BR" sz="2200"/>
        </a:p>
      </dgm:t>
    </dgm:pt>
    <dgm:pt modelId="{B23E399A-049B-4B22-9C03-39C1C78D3E15}" type="parTrans" cxnId="{A943975B-C302-4469-9867-75C07637C88F}">
      <dgm:prSet/>
      <dgm:spPr/>
      <dgm:t>
        <a:bodyPr/>
        <a:lstStyle/>
        <a:p>
          <a:pPr algn="just"/>
          <a:endParaRPr lang="pt-BR" sz="2200"/>
        </a:p>
      </dgm:t>
    </dgm:pt>
    <dgm:pt modelId="{E669B1FB-9BCD-46D7-A36D-6C518CAA45C7}" type="sibTrans" cxnId="{A943975B-C302-4469-9867-75C07637C88F}">
      <dgm:prSet/>
      <dgm:spPr/>
      <dgm:t>
        <a:bodyPr/>
        <a:lstStyle/>
        <a:p>
          <a:pPr algn="just"/>
          <a:endParaRPr lang="pt-BR" sz="2200"/>
        </a:p>
      </dgm:t>
    </dgm:pt>
    <dgm:pt modelId="{229B4C19-5FB4-48B7-9A2E-077C634A14EB}">
      <dgm:prSet custT="1"/>
      <dgm:spPr/>
      <dgm:t>
        <a:bodyPr/>
        <a:lstStyle/>
        <a:p>
          <a:pPr algn="just" rtl="0"/>
          <a:r>
            <a:rPr lang="pt-BR" sz="2200" smtClean="0"/>
            <a:t>Plano de Carreira, Cargos e Salários</a:t>
          </a:r>
          <a:endParaRPr lang="pt-BR" sz="2200"/>
        </a:p>
      </dgm:t>
    </dgm:pt>
    <dgm:pt modelId="{5E4F277E-5A1A-476F-B650-98C98101F9AA}" type="parTrans" cxnId="{58A46754-4822-4D03-9F35-6AC8DBA7F1CF}">
      <dgm:prSet/>
      <dgm:spPr/>
      <dgm:t>
        <a:bodyPr/>
        <a:lstStyle/>
        <a:p>
          <a:pPr algn="just"/>
          <a:endParaRPr lang="pt-BR" sz="2200"/>
        </a:p>
      </dgm:t>
    </dgm:pt>
    <dgm:pt modelId="{18CCF38B-4D9F-485A-9D3C-2C2B0DCBFBF6}" type="sibTrans" cxnId="{58A46754-4822-4D03-9F35-6AC8DBA7F1CF}">
      <dgm:prSet/>
      <dgm:spPr/>
      <dgm:t>
        <a:bodyPr/>
        <a:lstStyle/>
        <a:p>
          <a:pPr algn="just"/>
          <a:endParaRPr lang="pt-BR" sz="2200"/>
        </a:p>
      </dgm:t>
    </dgm:pt>
    <dgm:pt modelId="{16209570-DAF5-4870-80B8-AD9BE08E8B98}">
      <dgm:prSet custT="1"/>
      <dgm:spPr/>
      <dgm:t>
        <a:bodyPr/>
        <a:lstStyle/>
        <a:p>
          <a:pPr algn="just" rtl="0"/>
          <a:r>
            <a:rPr lang="pt-BR" sz="2200" smtClean="0"/>
            <a:t>Informações sobre Regionalização</a:t>
          </a:r>
          <a:endParaRPr lang="pt-BR" sz="2200"/>
        </a:p>
      </dgm:t>
    </dgm:pt>
    <dgm:pt modelId="{0BEEB440-555A-4434-B270-E7AA0E55458C}" type="parTrans" cxnId="{86075992-8165-49CE-AFB6-56D90F32D3B3}">
      <dgm:prSet/>
      <dgm:spPr/>
      <dgm:t>
        <a:bodyPr/>
        <a:lstStyle/>
        <a:p>
          <a:pPr algn="just"/>
          <a:endParaRPr lang="pt-BR" sz="2200"/>
        </a:p>
      </dgm:t>
    </dgm:pt>
    <dgm:pt modelId="{8AE0F9C5-AC32-44A6-BDFF-72B1F689D48E}" type="sibTrans" cxnId="{86075992-8165-49CE-AFB6-56D90F32D3B3}">
      <dgm:prSet/>
      <dgm:spPr/>
      <dgm:t>
        <a:bodyPr/>
        <a:lstStyle/>
        <a:p>
          <a:pPr algn="just"/>
          <a:endParaRPr lang="pt-BR" sz="2200"/>
        </a:p>
      </dgm:t>
    </dgm:pt>
    <dgm:pt modelId="{B1C0B35C-59C5-4B6C-817A-6E7EBB7F36B9}">
      <dgm:prSet custT="1"/>
      <dgm:spPr/>
      <dgm:t>
        <a:bodyPr/>
        <a:lstStyle/>
        <a:p>
          <a:pPr algn="just" rtl="0"/>
          <a:r>
            <a:rPr lang="pt-BR" sz="2200" dirty="0" smtClean="0"/>
            <a:t>Secretaria Municipal de Saúde</a:t>
          </a:r>
          <a:endParaRPr lang="pt-BR" sz="2200" dirty="0"/>
        </a:p>
      </dgm:t>
    </dgm:pt>
    <dgm:pt modelId="{66D62E3D-95FD-4570-91AE-2E473E6D0E2A}" type="parTrans" cxnId="{80CED590-8410-4F56-8ABB-F4CF29367089}">
      <dgm:prSet/>
      <dgm:spPr/>
      <dgm:t>
        <a:bodyPr/>
        <a:lstStyle/>
        <a:p>
          <a:pPr algn="just"/>
          <a:endParaRPr lang="pt-BR" sz="2200"/>
        </a:p>
      </dgm:t>
    </dgm:pt>
    <dgm:pt modelId="{4B3E1CF0-0DF5-40FE-AD86-F4AE9509DC85}" type="sibTrans" cxnId="{80CED590-8410-4F56-8ABB-F4CF29367089}">
      <dgm:prSet/>
      <dgm:spPr/>
      <dgm:t>
        <a:bodyPr/>
        <a:lstStyle/>
        <a:p>
          <a:pPr algn="just"/>
          <a:endParaRPr lang="pt-BR" sz="2200"/>
        </a:p>
      </dgm:t>
    </dgm:pt>
    <dgm:pt modelId="{6D564D32-C009-4866-8487-6F7CB10321C4}">
      <dgm:prSet custT="1"/>
      <dgm:spPr/>
      <dgm:t>
        <a:bodyPr/>
        <a:lstStyle/>
        <a:p>
          <a:pPr algn="just" rtl="0"/>
          <a:r>
            <a:rPr lang="pt-BR" sz="2200" smtClean="0"/>
            <a:t>Informações do Fundo Municipal de Saúde</a:t>
          </a:r>
          <a:endParaRPr lang="pt-BR" sz="2200"/>
        </a:p>
      </dgm:t>
    </dgm:pt>
    <dgm:pt modelId="{ADB81F9B-00C0-4A70-BF07-C58CBFEF31A1}" type="sibTrans" cxnId="{AF3B57D6-701A-4C6D-BE87-7A1DE6AA810D}">
      <dgm:prSet/>
      <dgm:spPr/>
      <dgm:t>
        <a:bodyPr/>
        <a:lstStyle/>
        <a:p>
          <a:pPr algn="just"/>
          <a:endParaRPr lang="pt-BR" sz="2200"/>
        </a:p>
      </dgm:t>
    </dgm:pt>
    <dgm:pt modelId="{B88A6F99-6533-4E5F-AD91-0B17C1C968D5}" type="parTrans" cxnId="{AF3B57D6-701A-4C6D-BE87-7A1DE6AA810D}">
      <dgm:prSet/>
      <dgm:spPr/>
      <dgm:t>
        <a:bodyPr/>
        <a:lstStyle/>
        <a:p>
          <a:pPr algn="just"/>
          <a:endParaRPr lang="pt-BR" sz="2200"/>
        </a:p>
      </dgm:t>
    </dgm:pt>
    <dgm:pt modelId="{213A2E7A-D8AC-46FC-8FCE-AD60B8D34780}" type="pres">
      <dgm:prSet presAssocID="{ED8A0D57-C2DB-4FBF-978C-88561881FC2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B3219BB-53C8-4336-840F-E88A5A84A262}" type="pres">
      <dgm:prSet presAssocID="{B1C0B35C-59C5-4B6C-817A-6E7EBB7F36B9}" presName="composite" presStyleCnt="0"/>
      <dgm:spPr/>
    </dgm:pt>
    <dgm:pt modelId="{06BCD8FE-5C45-46A1-97D3-4C5DBCD0D8AD}" type="pres">
      <dgm:prSet presAssocID="{B1C0B35C-59C5-4B6C-817A-6E7EBB7F36B9}" presName="imgShp" presStyleLbl="fgImgPlace1" presStyleIdx="0" presStyleCnt="8"/>
      <dgm:spPr/>
    </dgm:pt>
    <dgm:pt modelId="{9D6A7639-F44C-4AFD-AEEC-763F1C24F38A}" type="pres">
      <dgm:prSet presAssocID="{B1C0B35C-59C5-4B6C-817A-6E7EBB7F36B9}" presName="tx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8A6A886-B653-4134-9DA7-3337191BE901}" type="pres">
      <dgm:prSet presAssocID="{4B3E1CF0-0DF5-40FE-AD86-F4AE9509DC85}" presName="spacing" presStyleCnt="0"/>
      <dgm:spPr/>
    </dgm:pt>
    <dgm:pt modelId="{A44A861C-E8A1-420C-8440-3932EC908FDE}" type="pres">
      <dgm:prSet presAssocID="{5F668E78-D575-4938-B42F-413B425CE99D}" presName="composite" presStyleCnt="0"/>
      <dgm:spPr/>
    </dgm:pt>
    <dgm:pt modelId="{2C62EED7-2558-401E-8CAC-26A4A73F2F08}" type="pres">
      <dgm:prSet presAssocID="{5F668E78-D575-4938-B42F-413B425CE99D}" presName="imgShp" presStyleLbl="fgImgPlace1" presStyleIdx="1" presStyleCnt="8"/>
      <dgm:spPr/>
    </dgm:pt>
    <dgm:pt modelId="{4BEF2300-EC6F-4D57-AA54-7D1BBE2F7321}" type="pres">
      <dgm:prSet presAssocID="{5F668E78-D575-4938-B42F-413B425CE99D}" presName="tx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9F4C3F-07D6-4A62-8C6E-2D77F5814632}" type="pres">
      <dgm:prSet presAssocID="{2533BFFB-6D3E-4654-B83A-AA665FB1F3F1}" presName="spacing" presStyleCnt="0"/>
      <dgm:spPr/>
    </dgm:pt>
    <dgm:pt modelId="{71802B4B-A7C0-483F-AE33-0705984FC429}" type="pres">
      <dgm:prSet presAssocID="{6D564D32-C009-4866-8487-6F7CB10321C4}" presName="composite" presStyleCnt="0"/>
      <dgm:spPr/>
    </dgm:pt>
    <dgm:pt modelId="{10E80E9F-4D9B-4D30-94A3-552EFB19C0F0}" type="pres">
      <dgm:prSet presAssocID="{6D564D32-C009-4866-8487-6F7CB10321C4}" presName="imgShp" presStyleLbl="fgImgPlace1" presStyleIdx="2" presStyleCnt="8"/>
      <dgm:spPr/>
    </dgm:pt>
    <dgm:pt modelId="{BB78FB9C-0DC8-40E5-BE63-BDFEC8957373}" type="pres">
      <dgm:prSet presAssocID="{6D564D32-C009-4866-8487-6F7CB10321C4}" presName="txShp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9E37E4C-16E5-4DA0-905E-841AB1625542}" type="pres">
      <dgm:prSet presAssocID="{ADB81F9B-00C0-4A70-BF07-C58CBFEF31A1}" presName="spacing" presStyleCnt="0"/>
      <dgm:spPr/>
    </dgm:pt>
    <dgm:pt modelId="{2C1C001D-8D8D-4A9D-957D-11FA23F25DF8}" type="pres">
      <dgm:prSet presAssocID="{B66A92C8-4AAC-40EF-9823-36FC842A7D0A}" presName="composite" presStyleCnt="0"/>
      <dgm:spPr/>
    </dgm:pt>
    <dgm:pt modelId="{E5931176-BC29-4FFD-B436-6CE7DA2F9404}" type="pres">
      <dgm:prSet presAssocID="{B66A92C8-4AAC-40EF-9823-36FC842A7D0A}" presName="imgShp" presStyleLbl="fgImgPlace1" presStyleIdx="3" presStyleCnt="8"/>
      <dgm:spPr/>
    </dgm:pt>
    <dgm:pt modelId="{3A0A5D48-AAA7-4B6F-82B3-00D4EB96FED8}" type="pres">
      <dgm:prSet presAssocID="{B66A92C8-4AAC-40EF-9823-36FC842A7D0A}" presName="tx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3DFAE77-83A7-4B05-B6B3-73D6266391EA}" type="pres">
      <dgm:prSet presAssocID="{F2849808-9359-424E-8168-D0852B94EE11}" presName="spacing" presStyleCnt="0"/>
      <dgm:spPr/>
    </dgm:pt>
    <dgm:pt modelId="{B7DF0C37-92C6-4B62-9D67-C561A1982797}" type="pres">
      <dgm:prSet presAssocID="{5E00B034-AF1D-4A80-BF82-142853BBF240}" presName="composite" presStyleCnt="0"/>
      <dgm:spPr/>
    </dgm:pt>
    <dgm:pt modelId="{DC6BABE1-F07F-454A-9CD2-C282C5AF2EEE}" type="pres">
      <dgm:prSet presAssocID="{5E00B034-AF1D-4A80-BF82-142853BBF240}" presName="imgShp" presStyleLbl="fgImgPlace1" presStyleIdx="4" presStyleCnt="8"/>
      <dgm:spPr/>
    </dgm:pt>
    <dgm:pt modelId="{D4B9C060-CA26-4CAF-A5B3-028EADD165F6}" type="pres">
      <dgm:prSet presAssocID="{5E00B034-AF1D-4A80-BF82-142853BBF240}" presName="tx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F46D425-F0E1-4F53-9C54-3CF82BFAD06B}" type="pres">
      <dgm:prSet presAssocID="{5D87F42D-E8D9-4107-B08D-B017F37FA74B}" presName="spacing" presStyleCnt="0"/>
      <dgm:spPr/>
    </dgm:pt>
    <dgm:pt modelId="{20E17811-AD6F-4434-B50A-11940C43DDD6}" type="pres">
      <dgm:prSet presAssocID="{C6DF7D0C-CAAC-44E9-B2D5-4AE5F677B557}" presName="composite" presStyleCnt="0"/>
      <dgm:spPr/>
    </dgm:pt>
    <dgm:pt modelId="{BAC27178-8C77-40B6-9C4B-F61A297C8026}" type="pres">
      <dgm:prSet presAssocID="{C6DF7D0C-CAAC-44E9-B2D5-4AE5F677B557}" presName="imgShp" presStyleLbl="fgImgPlace1" presStyleIdx="5" presStyleCnt="8"/>
      <dgm:spPr/>
    </dgm:pt>
    <dgm:pt modelId="{BCDE3593-0965-47C0-8399-6E4D34E10437}" type="pres">
      <dgm:prSet presAssocID="{C6DF7D0C-CAAC-44E9-B2D5-4AE5F677B557}" presName="tx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8028064-54D1-431A-9D79-143E9E3E82A6}" type="pres">
      <dgm:prSet presAssocID="{E669B1FB-9BCD-46D7-A36D-6C518CAA45C7}" presName="spacing" presStyleCnt="0"/>
      <dgm:spPr/>
    </dgm:pt>
    <dgm:pt modelId="{4345AB12-DB84-4498-8242-5E25E1B26FB0}" type="pres">
      <dgm:prSet presAssocID="{229B4C19-5FB4-48B7-9A2E-077C634A14EB}" presName="composite" presStyleCnt="0"/>
      <dgm:spPr/>
    </dgm:pt>
    <dgm:pt modelId="{1D0682AE-919F-4A37-836C-E90BFD2C0C68}" type="pres">
      <dgm:prSet presAssocID="{229B4C19-5FB4-48B7-9A2E-077C634A14EB}" presName="imgShp" presStyleLbl="fgImgPlace1" presStyleIdx="6" presStyleCnt="8"/>
      <dgm:spPr/>
    </dgm:pt>
    <dgm:pt modelId="{7D8574B9-B5A4-4C72-8BC8-6930FAD33F58}" type="pres">
      <dgm:prSet presAssocID="{229B4C19-5FB4-48B7-9A2E-077C634A14EB}" presName="tx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CDCF9C3-88CB-4857-908B-13E0545C1A46}" type="pres">
      <dgm:prSet presAssocID="{18CCF38B-4D9F-485A-9D3C-2C2B0DCBFBF6}" presName="spacing" presStyleCnt="0"/>
      <dgm:spPr/>
    </dgm:pt>
    <dgm:pt modelId="{4ECA6F93-A14D-47A3-BC05-8897232E236E}" type="pres">
      <dgm:prSet presAssocID="{16209570-DAF5-4870-80B8-AD9BE08E8B98}" presName="composite" presStyleCnt="0"/>
      <dgm:spPr/>
    </dgm:pt>
    <dgm:pt modelId="{D0DE600D-2F3E-4B74-8E82-AA101E145908}" type="pres">
      <dgm:prSet presAssocID="{16209570-DAF5-4870-80B8-AD9BE08E8B98}" presName="imgShp" presStyleLbl="fgImgPlace1" presStyleIdx="7" presStyleCnt="8"/>
      <dgm:spPr/>
    </dgm:pt>
    <dgm:pt modelId="{597437A0-2B89-4582-9CEE-B98B431B1FB8}" type="pres">
      <dgm:prSet presAssocID="{16209570-DAF5-4870-80B8-AD9BE08E8B98}" presName="tx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BC41C17-DF24-467C-B358-97EF4343F5B1}" type="presOf" srcId="{6D564D32-C009-4866-8487-6F7CB10321C4}" destId="{BB78FB9C-0DC8-40E5-BE63-BDFEC8957373}" srcOrd="0" destOrd="0" presId="urn:microsoft.com/office/officeart/2005/8/layout/vList3#2"/>
    <dgm:cxn modelId="{AF3B57D6-701A-4C6D-BE87-7A1DE6AA810D}" srcId="{ED8A0D57-C2DB-4FBF-978C-88561881FC22}" destId="{6D564D32-C009-4866-8487-6F7CB10321C4}" srcOrd="2" destOrd="0" parTransId="{B88A6F99-6533-4E5F-AD91-0B17C1C968D5}" sibTransId="{ADB81F9B-00C0-4A70-BF07-C58CBFEF31A1}"/>
    <dgm:cxn modelId="{9EEBA74A-75D6-4774-9187-3885943573CF}" type="presOf" srcId="{B66A92C8-4AAC-40EF-9823-36FC842A7D0A}" destId="{3A0A5D48-AAA7-4B6F-82B3-00D4EB96FED8}" srcOrd="0" destOrd="0" presId="urn:microsoft.com/office/officeart/2005/8/layout/vList3#2"/>
    <dgm:cxn modelId="{04B3EB93-5D7D-4360-98E7-EC06F4830AA4}" srcId="{ED8A0D57-C2DB-4FBF-978C-88561881FC22}" destId="{5E00B034-AF1D-4A80-BF82-142853BBF240}" srcOrd="4" destOrd="0" parTransId="{7FF6373B-DA83-4875-9D34-03AED659F126}" sibTransId="{5D87F42D-E8D9-4107-B08D-B017F37FA74B}"/>
    <dgm:cxn modelId="{80CED590-8410-4F56-8ABB-F4CF29367089}" srcId="{ED8A0D57-C2DB-4FBF-978C-88561881FC22}" destId="{B1C0B35C-59C5-4B6C-817A-6E7EBB7F36B9}" srcOrd="0" destOrd="0" parTransId="{66D62E3D-95FD-4570-91AE-2E473E6D0E2A}" sibTransId="{4B3E1CF0-0DF5-40FE-AD86-F4AE9509DC85}"/>
    <dgm:cxn modelId="{4D9EBA4F-7971-40F5-B8D1-0FED2CE03905}" srcId="{ED8A0D57-C2DB-4FBF-978C-88561881FC22}" destId="{5F668E78-D575-4938-B42F-413B425CE99D}" srcOrd="1" destOrd="0" parTransId="{FF4C6BAE-89F4-4DBC-8D85-E08D62042FFE}" sibTransId="{2533BFFB-6D3E-4654-B83A-AA665FB1F3F1}"/>
    <dgm:cxn modelId="{58A46754-4822-4D03-9F35-6AC8DBA7F1CF}" srcId="{ED8A0D57-C2DB-4FBF-978C-88561881FC22}" destId="{229B4C19-5FB4-48B7-9A2E-077C634A14EB}" srcOrd="6" destOrd="0" parTransId="{5E4F277E-5A1A-476F-B650-98C98101F9AA}" sibTransId="{18CCF38B-4D9F-485A-9D3C-2C2B0DCBFBF6}"/>
    <dgm:cxn modelId="{41CF6F19-52EF-440C-A033-C25BBCC39A41}" type="presOf" srcId="{C6DF7D0C-CAAC-44E9-B2D5-4AE5F677B557}" destId="{BCDE3593-0965-47C0-8399-6E4D34E10437}" srcOrd="0" destOrd="0" presId="urn:microsoft.com/office/officeart/2005/8/layout/vList3#2"/>
    <dgm:cxn modelId="{DE53A26B-AF65-4704-9D06-80D78DA8AAD3}" type="presOf" srcId="{B1C0B35C-59C5-4B6C-817A-6E7EBB7F36B9}" destId="{9D6A7639-F44C-4AFD-AEEC-763F1C24F38A}" srcOrd="0" destOrd="0" presId="urn:microsoft.com/office/officeart/2005/8/layout/vList3#2"/>
    <dgm:cxn modelId="{BD1394BE-7DC6-46AA-93E3-201B028BEDF8}" type="presOf" srcId="{229B4C19-5FB4-48B7-9A2E-077C634A14EB}" destId="{7D8574B9-B5A4-4C72-8BC8-6930FAD33F58}" srcOrd="0" destOrd="0" presId="urn:microsoft.com/office/officeart/2005/8/layout/vList3#2"/>
    <dgm:cxn modelId="{8F6F33E1-BF0C-4911-B62A-4835A883AC65}" type="presOf" srcId="{5E00B034-AF1D-4A80-BF82-142853BBF240}" destId="{D4B9C060-CA26-4CAF-A5B3-028EADD165F6}" srcOrd="0" destOrd="0" presId="urn:microsoft.com/office/officeart/2005/8/layout/vList3#2"/>
    <dgm:cxn modelId="{A943975B-C302-4469-9867-75C07637C88F}" srcId="{ED8A0D57-C2DB-4FBF-978C-88561881FC22}" destId="{C6DF7D0C-CAAC-44E9-B2D5-4AE5F677B557}" srcOrd="5" destOrd="0" parTransId="{B23E399A-049B-4B22-9C03-39C1C78D3E15}" sibTransId="{E669B1FB-9BCD-46D7-A36D-6C518CAA45C7}"/>
    <dgm:cxn modelId="{86075992-8165-49CE-AFB6-56D90F32D3B3}" srcId="{ED8A0D57-C2DB-4FBF-978C-88561881FC22}" destId="{16209570-DAF5-4870-80B8-AD9BE08E8B98}" srcOrd="7" destOrd="0" parTransId="{0BEEB440-555A-4434-B270-E7AA0E55458C}" sibTransId="{8AE0F9C5-AC32-44A6-BDFF-72B1F689D48E}"/>
    <dgm:cxn modelId="{B8BBADC5-09A7-4830-A89B-5D538D02E5F8}" type="presOf" srcId="{16209570-DAF5-4870-80B8-AD9BE08E8B98}" destId="{597437A0-2B89-4582-9CEE-B98B431B1FB8}" srcOrd="0" destOrd="0" presId="urn:microsoft.com/office/officeart/2005/8/layout/vList3#2"/>
    <dgm:cxn modelId="{14C9C105-5746-400A-9C97-186874C44A63}" srcId="{ED8A0D57-C2DB-4FBF-978C-88561881FC22}" destId="{B66A92C8-4AAC-40EF-9823-36FC842A7D0A}" srcOrd="3" destOrd="0" parTransId="{98FFE292-662F-45AE-A4EF-0E2CC526D5AF}" sibTransId="{F2849808-9359-424E-8168-D0852B94EE11}"/>
    <dgm:cxn modelId="{D8A638FC-AB66-446B-9114-DCFA39491D60}" type="presOf" srcId="{5F668E78-D575-4938-B42F-413B425CE99D}" destId="{4BEF2300-EC6F-4D57-AA54-7D1BBE2F7321}" srcOrd="0" destOrd="0" presId="urn:microsoft.com/office/officeart/2005/8/layout/vList3#2"/>
    <dgm:cxn modelId="{DE8E2DF0-32D2-4701-AAE8-37E18679873F}" type="presOf" srcId="{ED8A0D57-C2DB-4FBF-978C-88561881FC22}" destId="{213A2E7A-D8AC-46FC-8FCE-AD60B8D34780}" srcOrd="0" destOrd="0" presId="urn:microsoft.com/office/officeart/2005/8/layout/vList3#2"/>
    <dgm:cxn modelId="{A82D1B22-7A63-4387-A87D-BC5119A484CC}" type="presParOf" srcId="{213A2E7A-D8AC-46FC-8FCE-AD60B8D34780}" destId="{0B3219BB-53C8-4336-840F-E88A5A84A262}" srcOrd="0" destOrd="0" presId="urn:microsoft.com/office/officeart/2005/8/layout/vList3#2"/>
    <dgm:cxn modelId="{9BA58A00-7724-449F-8A22-5CE5A2275E46}" type="presParOf" srcId="{0B3219BB-53C8-4336-840F-E88A5A84A262}" destId="{06BCD8FE-5C45-46A1-97D3-4C5DBCD0D8AD}" srcOrd="0" destOrd="0" presId="urn:microsoft.com/office/officeart/2005/8/layout/vList3#2"/>
    <dgm:cxn modelId="{31173AC0-268E-4C4D-A57E-E933B8E06BD3}" type="presParOf" srcId="{0B3219BB-53C8-4336-840F-E88A5A84A262}" destId="{9D6A7639-F44C-4AFD-AEEC-763F1C24F38A}" srcOrd="1" destOrd="0" presId="urn:microsoft.com/office/officeart/2005/8/layout/vList3#2"/>
    <dgm:cxn modelId="{1527D013-3256-4227-BCD8-CC9BC905020C}" type="presParOf" srcId="{213A2E7A-D8AC-46FC-8FCE-AD60B8D34780}" destId="{38A6A886-B653-4134-9DA7-3337191BE901}" srcOrd="1" destOrd="0" presId="urn:microsoft.com/office/officeart/2005/8/layout/vList3#2"/>
    <dgm:cxn modelId="{AFFB5F0B-41F5-4D20-894E-F355697C6AF3}" type="presParOf" srcId="{213A2E7A-D8AC-46FC-8FCE-AD60B8D34780}" destId="{A44A861C-E8A1-420C-8440-3932EC908FDE}" srcOrd="2" destOrd="0" presId="urn:microsoft.com/office/officeart/2005/8/layout/vList3#2"/>
    <dgm:cxn modelId="{302DE222-258B-468E-A830-2FE13FA5F15E}" type="presParOf" srcId="{A44A861C-E8A1-420C-8440-3932EC908FDE}" destId="{2C62EED7-2558-401E-8CAC-26A4A73F2F08}" srcOrd="0" destOrd="0" presId="urn:microsoft.com/office/officeart/2005/8/layout/vList3#2"/>
    <dgm:cxn modelId="{326236C2-5335-4C92-A96E-30ED0C336C43}" type="presParOf" srcId="{A44A861C-E8A1-420C-8440-3932EC908FDE}" destId="{4BEF2300-EC6F-4D57-AA54-7D1BBE2F7321}" srcOrd="1" destOrd="0" presId="urn:microsoft.com/office/officeart/2005/8/layout/vList3#2"/>
    <dgm:cxn modelId="{78BEA331-3FBA-4C50-BE17-22ED8EAAB1F9}" type="presParOf" srcId="{213A2E7A-D8AC-46FC-8FCE-AD60B8D34780}" destId="{FF9F4C3F-07D6-4A62-8C6E-2D77F5814632}" srcOrd="3" destOrd="0" presId="urn:microsoft.com/office/officeart/2005/8/layout/vList3#2"/>
    <dgm:cxn modelId="{C24C2E55-B357-4088-8448-172581B4F6BA}" type="presParOf" srcId="{213A2E7A-D8AC-46FC-8FCE-AD60B8D34780}" destId="{71802B4B-A7C0-483F-AE33-0705984FC429}" srcOrd="4" destOrd="0" presId="urn:microsoft.com/office/officeart/2005/8/layout/vList3#2"/>
    <dgm:cxn modelId="{1D10044D-9D49-42C4-ACC4-5D748E675377}" type="presParOf" srcId="{71802B4B-A7C0-483F-AE33-0705984FC429}" destId="{10E80E9F-4D9B-4D30-94A3-552EFB19C0F0}" srcOrd="0" destOrd="0" presId="urn:microsoft.com/office/officeart/2005/8/layout/vList3#2"/>
    <dgm:cxn modelId="{C98D6CF0-321D-4CAF-8A16-DF834CAAA34B}" type="presParOf" srcId="{71802B4B-A7C0-483F-AE33-0705984FC429}" destId="{BB78FB9C-0DC8-40E5-BE63-BDFEC8957373}" srcOrd="1" destOrd="0" presId="urn:microsoft.com/office/officeart/2005/8/layout/vList3#2"/>
    <dgm:cxn modelId="{B5F7D898-D5B6-489B-947E-FDBDCBD0CC4D}" type="presParOf" srcId="{213A2E7A-D8AC-46FC-8FCE-AD60B8D34780}" destId="{19E37E4C-16E5-4DA0-905E-841AB1625542}" srcOrd="5" destOrd="0" presId="urn:microsoft.com/office/officeart/2005/8/layout/vList3#2"/>
    <dgm:cxn modelId="{A367E6CB-0289-4314-86A4-BDB54EDBFFBA}" type="presParOf" srcId="{213A2E7A-D8AC-46FC-8FCE-AD60B8D34780}" destId="{2C1C001D-8D8D-4A9D-957D-11FA23F25DF8}" srcOrd="6" destOrd="0" presId="urn:microsoft.com/office/officeart/2005/8/layout/vList3#2"/>
    <dgm:cxn modelId="{359F0B2D-4630-46D5-9F5A-67DAB0CFC032}" type="presParOf" srcId="{2C1C001D-8D8D-4A9D-957D-11FA23F25DF8}" destId="{E5931176-BC29-4FFD-B436-6CE7DA2F9404}" srcOrd="0" destOrd="0" presId="urn:microsoft.com/office/officeart/2005/8/layout/vList3#2"/>
    <dgm:cxn modelId="{D9C7F93F-B5EB-43DF-8DF0-FC526D3E9B76}" type="presParOf" srcId="{2C1C001D-8D8D-4A9D-957D-11FA23F25DF8}" destId="{3A0A5D48-AAA7-4B6F-82B3-00D4EB96FED8}" srcOrd="1" destOrd="0" presId="urn:microsoft.com/office/officeart/2005/8/layout/vList3#2"/>
    <dgm:cxn modelId="{5DDC68C4-4C80-4D44-9AE8-1A35C4ACA5EE}" type="presParOf" srcId="{213A2E7A-D8AC-46FC-8FCE-AD60B8D34780}" destId="{C3DFAE77-83A7-4B05-B6B3-73D6266391EA}" srcOrd="7" destOrd="0" presId="urn:microsoft.com/office/officeart/2005/8/layout/vList3#2"/>
    <dgm:cxn modelId="{DE9DDDE1-A149-4CED-8DA2-37E56EE32C52}" type="presParOf" srcId="{213A2E7A-D8AC-46FC-8FCE-AD60B8D34780}" destId="{B7DF0C37-92C6-4B62-9D67-C561A1982797}" srcOrd="8" destOrd="0" presId="urn:microsoft.com/office/officeart/2005/8/layout/vList3#2"/>
    <dgm:cxn modelId="{FC5E447B-A0E7-49BC-BC5F-AD3B0B30EA87}" type="presParOf" srcId="{B7DF0C37-92C6-4B62-9D67-C561A1982797}" destId="{DC6BABE1-F07F-454A-9CD2-C282C5AF2EEE}" srcOrd="0" destOrd="0" presId="urn:microsoft.com/office/officeart/2005/8/layout/vList3#2"/>
    <dgm:cxn modelId="{47E60929-325A-45A7-8E61-42A3E3D847F2}" type="presParOf" srcId="{B7DF0C37-92C6-4B62-9D67-C561A1982797}" destId="{D4B9C060-CA26-4CAF-A5B3-028EADD165F6}" srcOrd="1" destOrd="0" presId="urn:microsoft.com/office/officeart/2005/8/layout/vList3#2"/>
    <dgm:cxn modelId="{5EA54796-215C-4939-BEDC-5F33F9F0D15D}" type="presParOf" srcId="{213A2E7A-D8AC-46FC-8FCE-AD60B8D34780}" destId="{5F46D425-F0E1-4F53-9C54-3CF82BFAD06B}" srcOrd="9" destOrd="0" presId="urn:microsoft.com/office/officeart/2005/8/layout/vList3#2"/>
    <dgm:cxn modelId="{62181043-F0DB-45BB-8A54-3FB0892C07F6}" type="presParOf" srcId="{213A2E7A-D8AC-46FC-8FCE-AD60B8D34780}" destId="{20E17811-AD6F-4434-B50A-11940C43DDD6}" srcOrd="10" destOrd="0" presId="urn:microsoft.com/office/officeart/2005/8/layout/vList3#2"/>
    <dgm:cxn modelId="{D6C48113-9473-4AFA-AF85-F9569B125C10}" type="presParOf" srcId="{20E17811-AD6F-4434-B50A-11940C43DDD6}" destId="{BAC27178-8C77-40B6-9C4B-F61A297C8026}" srcOrd="0" destOrd="0" presId="urn:microsoft.com/office/officeart/2005/8/layout/vList3#2"/>
    <dgm:cxn modelId="{B4DB91CF-FEE7-474C-8112-1BE0D2E5733C}" type="presParOf" srcId="{20E17811-AD6F-4434-B50A-11940C43DDD6}" destId="{BCDE3593-0965-47C0-8399-6E4D34E10437}" srcOrd="1" destOrd="0" presId="urn:microsoft.com/office/officeart/2005/8/layout/vList3#2"/>
    <dgm:cxn modelId="{BC5756D7-DAD2-4564-9F6A-C021632CBE23}" type="presParOf" srcId="{213A2E7A-D8AC-46FC-8FCE-AD60B8D34780}" destId="{E8028064-54D1-431A-9D79-143E9E3E82A6}" srcOrd="11" destOrd="0" presId="urn:microsoft.com/office/officeart/2005/8/layout/vList3#2"/>
    <dgm:cxn modelId="{447565B5-9E4F-486B-A00E-E49E969AD43F}" type="presParOf" srcId="{213A2E7A-D8AC-46FC-8FCE-AD60B8D34780}" destId="{4345AB12-DB84-4498-8242-5E25E1B26FB0}" srcOrd="12" destOrd="0" presId="urn:microsoft.com/office/officeart/2005/8/layout/vList3#2"/>
    <dgm:cxn modelId="{A398C729-3CC4-43F1-AD27-91122A8B95E8}" type="presParOf" srcId="{4345AB12-DB84-4498-8242-5E25E1B26FB0}" destId="{1D0682AE-919F-4A37-836C-E90BFD2C0C68}" srcOrd="0" destOrd="0" presId="urn:microsoft.com/office/officeart/2005/8/layout/vList3#2"/>
    <dgm:cxn modelId="{0061A8F7-5CF8-40BB-BE31-D4A5F92945E2}" type="presParOf" srcId="{4345AB12-DB84-4498-8242-5E25E1B26FB0}" destId="{7D8574B9-B5A4-4C72-8BC8-6930FAD33F58}" srcOrd="1" destOrd="0" presId="urn:microsoft.com/office/officeart/2005/8/layout/vList3#2"/>
    <dgm:cxn modelId="{1E288C92-1B75-4482-BD41-0D90023ADDA3}" type="presParOf" srcId="{213A2E7A-D8AC-46FC-8FCE-AD60B8D34780}" destId="{9CDCF9C3-88CB-4857-908B-13E0545C1A46}" srcOrd="13" destOrd="0" presId="urn:microsoft.com/office/officeart/2005/8/layout/vList3#2"/>
    <dgm:cxn modelId="{E75A9CCA-F1FC-40E2-8A96-B706F4C27014}" type="presParOf" srcId="{213A2E7A-D8AC-46FC-8FCE-AD60B8D34780}" destId="{4ECA6F93-A14D-47A3-BC05-8897232E236E}" srcOrd="14" destOrd="0" presId="urn:microsoft.com/office/officeart/2005/8/layout/vList3#2"/>
    <dgm:cxn modelId="{DE97E99B-8F43-47B1-A003-AB98262826F2}" type="presParOf" srcId="{4ECA6F93-A14D-47A3-BC05-8897232E236E}" destId="{D0DE600D-2F3E-4B74-8E82-AA101E145908}" srcOrd="0" destOrd="0" presId="urn:microsoft.com/office/officeart/2005/8/layout/vList3#2"/>
    <dgm:cxn modelId="{B633F457-3F9D-442C-8AF5-A93D9F6FCB77}" type="presParOf" srcId="{4ECA6F93-A14D-47A3-BC05-8897232E236E}" destId="{597437A0-2B89-4582-9CEE-B98B431B1FB8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75DB1B6-DA21-40EF-85A3-59D9C6F983C6}" type="doc">
      <dgm:prSet loTypeId="urn:microsoft.com/office/officeart/2008/layout/LinedList" loCatId="list" qsTypeId="urn:microsoft.com/office/officeart/2005/8/quickstyle/3d1" qsCatId="3D" csTypeId="urn:microsoft.com/office/officeart/2005/8/colors/accent3_4" csCatId="accent3" phldr="1"/>
      <dgm:spPr/>
      <dgm:t>
        <a:bodyPr/>
        <a:lstStyle/>
        <a:p>
          <a:endParaRPr lang="pt-BR"/>
        </a:p>
      </dgm:t>
    </dgm:pt>
    <dgm:pt modelId="{FE70601B-233F-4E4C-A3D0-9823D2E664AF}">
      <dgm:prSet custT="1"/>
      <dgm:spPr/>
      <dgm:t>
        <a:bodyPr/>
        <a:lstStyle/>
        <a:p>
          <a:pPr algn="just" rtl="0"/>
          <a:r>
            <a:rPr lang="pt-BR" sz="2600" dirty="0" smtClean="0"/>
            <a:t>As diretrizes, objetivos e indicadores do Plano de Saúde são importados para o RAG.</a:t>
          </a:r>
          <a:endParaRPr lang="pt-BR" sz="2600" dirty="0"/>
        </a:p>
      </dgm:t>
    </dgm:pt>
    <dgm:pt modelId="{28507219-F1B4-48E6-9815-70CB47EBAE67}" type="parTrans" cxnId="{85E4EA8A-D867-4618-9D0D-6E90744279BB}">
      <dgm:prSet/>
      <dgm:spPr/>
      <dgm:t>
        <a:bodyPr/>
        <a:lstStyle/>
        <a:p>
          <a:pPr algn="just"/>
          <a:endParaRPr lang="pt-BR" sz="2600"/>
        </a:p>
      </dgm:t>
    </dgm:pt>
    <dgm:pt modelId="{71BE85A4-1691-45BA-A22A-F120F8121B84}" type="sibTrans" cxnId="{85E4EA8A-D867-4618-9D0D-6E90744279BB}">
      <dgm:prSet/>
      <dgm:spPr/>
      <dgm:t>
        <a:bodyPr/>
        <a:lstStyle/>
        <a:p>
          <a:pPr algn="just"/>
          <a:endParaRPr lang="pt-BR" sz="2600"/>
        </a:p>
      </dgm:t>
    </dgm:pt>
    <dgm:pt modelId="{273A87DE-BDC6-408E-9E44-0A948EFFAA95}">
      <dgm:prSet custT="1"/>
      <dgm:spPr/>
      <dgm:t>
        <a:bodyPr/>
        <a:lstStyle/>
        <a:p>
          <a:pPr algn="just" rtl="0"/>
          <a:r>
            <a:rPr lang="pt-BR" sz="2400" dirty="0" smtClean="0"/>
            <a:t>No RAG vai ser demonstrado se houve o alcance das DIRETRIZES, através  da constatação dos resultados estabelecidos e alcançados nos OBJETIVOS, no momento de se avaliar as METAS e seus resultados, que são medidos pelos INDICADORES propostos no PLANO DE SAÚDE. </a:t>
          </a:r>
          <a:endParaRPr lang="pt-BR" sz="2400" dirty="0"/>
        </a:p>
      </dgm:t>
    </dgm:pt>
    <dgm:pt modelId="{DC0B80B5-CC32-4324-8ADA-DE57C05619DF}" type="parTrans" cxnId="{C924EA6B-DFD7-49F5-B9AE-4655540B1151}">
      <dgm:prSet/>
      <dgm:spPr/>
      <dgm:t>
        <a:bodyPr/>
        <a:lstStyle/>
        <a:p>
          <a:pPr algn="just"/>
          <a:endParaRPr lang="pt-BR" sz="2600"/>
        </a:p>
      </dgm:t>
    </dgm:pt>
    <dgm:pt modelId="{5661695F-4751-4443-ABA0-A435017F66B4}" type="sibTrans" cxnId="{C924EA6B-DFD7-49F5-B9AE-4655540B1151}">
      <dgm:prSet/>
      <dgm:spPr/>
      <dgm:t>
        <a:bodyPr/>
        <a:lstStyle/>
        <a:p>
          <a:pPr algn="just"/>
          <a:endParaRPr lang="pt-BR" sz="2600"/>
        </a:p>
      </dgm:t>
    </dgm:pt>
    <dgm:pt modelId="{4BEF5CA9-CE4E-4142-99DC-DFF0470866ED}">
      <dgm:prSet custT="1"/>
      <dgm:spPr/>
      <dgm:t>
        <a:bodyPr/>
        <a:lstStyle/>
        <a:p>
          <a:pPr algn="just" rtl="0"/>
          <a:r>
            <a:rPr lang="pt-BR" sz="2600" dirty="0" smtClean="0"/>
            <a:t>Diz respeito a demonstração dos resultados alcançados das metas anualizadas do plano de saúde.</a:t>
          </a:r>
          <a:endParaRPr lang="pt-BR" sz="2600" dirty="0"/>
        </a:p>
      </dgm:t>
    </dgm:pt>
    <dgm:pt modelId="{CDEA8B98-9BD0-4DB8-82B3-B99AE56ABF49}" type="parTrans" cxnId="{558E4BBF-9AB6-439D-AA38-290585CA36E7}">
      <dgm:prSet/>
      <dgm:spPr/>
      <dgm:t>
        <a:bodyPr/>
        <a:lstStyle/>
        <a:p>
          <a:pPr algn="just"/>
          <a:endParaRPr lang="pt-BR" sz="2600"/>
        </a:p>
      </dgm:t>
    </dgm:pt>
    <dgm:pt modelId="{C59920E4-9946-4718-B0DE-8D0067461941}" type="sibTrans" cxnId="{558E4BBF-9AB6-439D-AA38-290585CA36E7}">
      <dgm:prSet/>
      <dgm:spPr/>
      <dgm:t>
        <a:bodyPr/>
        <a:lstStyle/>
        <a:p>
          <a:pPr algn="just"/>
          <a:endParaRPr lang="pt-BR" sz="2600"/>
        </a:p>
      </dgm:t>
    </dgm:pt>
    <dgm:pt modelId="{6753E53F-9D4C-4228-B7EF-55A7CE516ACF}">
      <dgm:prSet custT="1"/>
      <dgm:spPr/>
      <dgm:t>
        <a:bodyPr/>
        <a:lstStyle/>
        <a:p>
          <a:pPr algn="just" rtl="0"/>
          <a:r>
            <a:rPr lang="pt-BR" sz="2600" smtClean="0"/>
            <a:t>Referem-se ainda aos resultados oriundos da execução das ações e serviços priorizados.           </a:t>
          </a:r>
          <a:endParaRPr lang="pt-BR" sz="2600"/>
        </a:p>
      </dgm:t>
    </dgm:pt>
    <dgm:pt modelId="{E6CA320B-8958-4DA9-8294-D3CA344F1D81}" type="parTrans" cxnId="{C73AD477-26F9-4E74-9BEE-41D1D224C939}">
      <dgm:prSet/>
      <dgm:spPr/>
      <dgm:t>
        <a:bodyPr/>
        <a:lstStyle/>
        <a:p>
          <a:pPr algn="just"/>
          <a:endParaRPr lang="pt-BR" sz="2600"/>
        </a:p>
      </dgm:t>
    </dgm:pt>
    <dgm:pt modelId="{07CEECCA-7942-4BB6-9180-8F5D54F1A0D6}" type="sibTrans" cxnId="{C73AD477-26F9-4E74-9BEE-41D1D224C939}">
      <dgm:prSet/>
      <dgm:spPr/>
      <dgm:t>
        <a:bodyPr/>
        <a:lstStyle/>
        <a:p>
          <a:pPr algn="just"/>
          <a:endParaRPr lang="pt-BR" sz="2600"/>
        </a:p>
      </dgm:t>
    </dgm:pt>
    <dgm:pt modelId="{38847534-7BBC-49B8-AFCD-99B3CD97AFB8}" type="pres">
      <dgm:prSet presAssocID="{E75DB1B6-DA21-40EF-85A3-59D9C6F983C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43B3CE57-B4FA-4B3F-8970-D0A10690056F}" type="pres">
      <dgm:prSet presAssocID="{FE70601B-233F-4E4C-A3D0-9823D2E664AF}" presName="thickLine" presStyleLbl="alignNode1" presStyleIdx="0" presStyleCnt="4"/>
      <dgm:spPr/>
    </dgm:pt>
    <dgm:pt modelId="{13484291-0DEC-4047-977C-294A998884F2}" type="pres">
      <dgm:prSet presAssocID="{FE70601B-233F-4E4C-A3D0-9823D2E664AF}" presName="horz1" presStyleCnt="0"/>
      <dgm:spPr/>
    </dgm:pt>
    <dgm:pt modelId="{C2B187A2-26C5-4B94-B9A6-E08D9AB61839}" type="pres">
      <dgm:prSet presAssocID="{FE70601B-233F-4E4C-A3D0-9823D2E664AF}" presName="tx1" presStyleLbl="revTx" presStyleIdx="0" presStyleCnt="4"/>
      <dgm:spPr/>
      <dgm:t>
        <a:bodyPr/>
        <a:lstStyle/>
        <a:p>
          <a:endParaRPr lang="pt-BR"/>
        </a:p>
      </dgm:t>
    </dgm:pt>
    <dgm:pt modelId="{6D3D5D80-60B7-4D16-B2AB-7EF530A6C988}" type="pres">
      <dgm:prSet presAssocID="{FE70601B-233F-4E4C-A3D0-9823D2E664AF}" presName="vert1" presStyleCnt="0"/>
      <dgm:spPr/>
    </dgm:pt>
    <dgm:pt modelId="{AA7D27FE-884A-4AF7-98A5-D3F7ACB79273}" type="pres">
      <dgm:prSet presAssocID="{273A87DE-BDC6-408E-9E44-0A948EFFAA95}" presName="thickLine" presStyleLbl="alignNode1" presStyleIdx="1" presStyleCnt="4"/>
      <dgm:spPr/>
    </dgm:pt>
    <dgm:pt modelId="{EDB1D80E-E43D-4CD1-9243-F20D21CB8F99}" type="pres">
      <dgm:prSet presAssocID="{273A87DE-BDC6-408E-9E44-0A948EFFAA95}" presName="horz1" presStyleCnt="0"/>
      <dgm:spPr/>
    </dgm:pt>
    <dgm:pt modelId="{59D42A8D-49BA-493F-8C86-DBB3FB24965C}" type="pres">
      <dgm:prSet presAssocID="{273A87DE-BDC6-408E-9E44-0A948EFFAA95}" presName="tx1" presStyleLbl="revTx" presStyleIdx="1" presStyleCnt="4" custScaleY="150820"/>
      <dgm:spPr/>
      <dgm:t>
        <a:bodyPr/>
        <a:lstStyle/>
        <a:p>
          <a:endParaRPr lang="pt-BR"/>
        </a:p>
      </dgm:t>
    </dgm:pt>
    <dgm:pt modelId="{A3F1B942-BDCA-410C-A5EA-76AF6017041D}" type="pres">
      <dgm:prSet presAssocID="{273A87DE-BDC6-408E-9E44-0A948EFFAA95}" presName="vert1" presStyleCnt="0"/>
      <dgm:spPr/>
    </dgm:pt>
    <dgm:pt modelId="{EA088521-7E43-4942-80C9-6EDF637FD55F}" type="pres">
      <dgm:prSet presAssocID="{4BEF5CA9-CE4E-4142-99DC-DFF0470866ED}" presName="thickLine" presStyleLbl="alignNode1" presStyleIdx="2" presStyleCnt="4"/>
      <dgm:spPr/>
    </dgm:pt>
    <dgm:pt modelId="{100E0C72-0992-41BB-891A-3E8053020B55}" type="pres">
      <dgm:prSet presAssocID="{4BEF5CA9-CE4E-4142-99DC-DFF0470866ED}" presName="horz1" presStyleCnt="0"/>
      <dgm:spPr/>
    </dgm:pt>
    <dgm:pt modelId="{FBE012E7-F5DF-44E7-8205-EA211973B49B}" type="pres">
      <dgm:prSet presAssocID="{4BEF5CA9-CE4E-4142-99DC-DFF0470866ED}" presName="tx1" presStyleLbl="revTx" presStyleIdx="2" presStyleCnt="4"/>
      <dgm:spPr/>
      <dgm:t>
        <a:bodyPr/>
        <a:lstStyle/>
        <a:p>
          <a:endParaRPr lang="pt-BR"/>
        </a:p>
      </dgm:t>
    </dgm:pt>
    <dgm:pt modelId="{F4570520-B990-4345-8958-7458E726C158}" type="pres">
      <dgm:prSet presAssocID="{4BEF5CA9-CE4E-4142-99DC-DFF0470866ED}" presName="vert1" presStyleCnt="0"/>
      <dgm:spPr/>
    </dgm:pt>
    <dgm:pt modelId="{ACA41451-BB0A-4ACD-ABB6-A7E4683E4D03}" type="pres">
      <dgm:prSet presAssocID="{6753E53F-9D4C-4228-B7EF-55A7CE516ACF}" presName="thickLine" presStyleLbl="alignNode1" presStyleIdx="3" presStyleCnt="4"/>
      <dgm:spPr/>
    </dgm:pt>
    <dgm:pt modelId="{4FE50B98-E6EE-46E3-84FB-4F7D3B843A57}" type="pres">
      <dgm:prSet presAssocID="{6753E53F-9D4C-4228-B7EF-55A7CE516ACF}" presName="horz1" presStyleCnt="0"/>
      <dgm:spPr/>
    </dgm:pt>
    <dgm:pt modelId="{42B01CA4-AB44-4395-A09D-FF453BC0AE2C}" type="pres">
      <dgm:prSet presAssocID="{6753E53F-9D4C-4228-B7EF-55A7CE516ACF}" presName="tx1" presStyleLbl="revTx" presStyleIdx="3" presStyleCnt="4"/>
      <dgm:spPr/>
      <dgm:t>
        <a:bodyPr/>
        <a:lstStyle/>
        <a:p>
          <a:endParaRPr lang="pt-BR"/>
        </a:p>
      </dgm:t>
    </dgm:pt>
    <dgm:pt modelId="{9BF7BB23-A588-40F4-93E7-1972CB2D9058}" type="pres">
      <dgm:prSet presAssocID="{6753E53F-9D4C-4228-B7EF-55A7CE516ACF}" presName="vert1" presStyleCnt="0"/>
      <dgm:spPr/>
    </dgm:pt>
  </dgm:ptLst>
  <dgm:cxnLst>
    <dgm:cxn modelId="{9397ABE6-507A-432F-97FF-9A148C923AF5}" type="presOf" srcId="{FE70601B-233F-4E4C-A3D0-9823D2E664AF}" destId="{C2B187A2-26C5-4B94-B9A6-E08D9AB61839}" srcOrd="0" destOrd="0" presId="urn:microsoft.com/office/officeart/2008/layout/LinedList"/>
    <dgm:cxn modelId="{3391D3A8-C2C3-46AF-B24A-97DA5D5F013D}" type="presOf" srcId="{6753E53F-9D4C-4228-B7EF-55A7CE516ACF}" destId="{42B01CA4-AB44-4395-A09D-FF453BC0AE2C}" srcOrd="0" destOrd="0" presId="urn:microsoft.com/office/officeart/2008/layout/LinedList"/>
    <dgm:cxn modelId="{87195626-DE6E-489B-8ECA-9C7E6ABFC3B4}" type="presOf" srcId="{E75DB1B6-DA21-40EF-85A3-59D9C6F983C6}" destId="{38847534-7BBC-49B8-AFCD-99B3CD97AFB8}" srcOrd="0" destOrd="0" presId="urn:microsoft.com/office/officeart/2008/layout/LinedList"/>
    <dgm:cxn modelId="{C73AD477-26F9-4E74-9BEE-41D1D224C939}" srcId="{E75DB1B6-DA21-40EF-85A3-59D9C6F983C6}" destId="{6753E53F-9D4C-4228-B7EF-55A7CE516ACF}" srcOrd="3" destOrd="0" parTransId="{E6CA320B-8958-4DA9-8294-D3CA344F1D81}" sibTransId="{07CEECCA-7942-4BB6-9180-8F5D54F1A0D6}"/>
    <dgm:cxn modelId="{558E4BBF-9AB6-439D-AA38-290585CA36E7}" srcId="{E75DB1B6-DA21-40EF-85A3-59D9C6F983C6}" destId="{4BEF5CA9-CE4E-4142-99DC-DFF0470866ED}" srcOrd="2" destOrd="0" parTransId="{CDEA8B98-9BD0-4DB8-82B3-B99AE56ABF49}" sibTransId="{C59920E4-9946-4718-B0DE-8D0067461941}"/>
    <dgm:cxn modelId="{C924EA6B-DFD7-49F5-B9AE-4655540B1151}" srcId="{E75DB1B6-DA21-40EF-85A3-59D9C6F983C6}" destId="{273A87DE-BDC6-408E-9E44-0A948EFFAA95}" srcOrd="1" destOrd="0" parTransId="{DC0B80B5-CC32-4324-8ADA-DE57C05619DF}" sibTransId="{5661695F-4751-4443-ABA0-A435017F66B4}"/>
    <dgm:cxn modelId="{B7F8141C-A38D-49F7-B201-E28F1B101A58}" type="presOf" srcId="{4BEF5CA9-CE4E-4142-99DC-DFF0470866ED}" destId="{FBE012E7-F5DF-44E7-8205-EA211973B49B}" srcOrd="0" destOrd="0" presId="urn:microsoft.com/office/officeart/2008/layout/LinedList"/>
    <dgm:cxn modelId="{85E4EA8A-D867-4618-9D0D-6E90744279BB}" srcId="{E75DB1B6-DA21-40EF-85A3-59D9C6F983C6}" destId="{FE70601B-233F-4E4C-A3D0-9823D2E664AF}" srcOrd="0" destOrd="0" parTransId="{28507219-F1B4-48E6-9815-70CB47EBAE67}" sibTransId="{71BE85A4-1691-45BA-A22A-F120F8121B84}"/>
    <dgm:cxn modelId="{83A87D14-A13A-4123-85E5-7DC3A91230A9}" type="presOf" srcId="{273A87DE-BDC6-408E-9E44-0A948EFFAA95}" destId="{59D42A8D-49BA-493F-8C86-DBB3FB24965C}" srcOrd="0" destOrd="0" presId="urn:microsoft.com/office/officeart/2008/layout/LinedList"/>
    <dgm:cxn modelId="{A49A8029-8F82-4AAA-9DA5-5F88957AD38A}" type="presParOf" srcId="{38847534-7BBC-49B8-AFCD-99B3CD97AFB8}" destId="{43B3CE57-B4FA-4B3F-8970-D0A10690056F}" srcOrd="0" destOrd="0" presId="urn:microsoft.com/office/officeart/2008/layout/LinedList"/>
    <dgm:cxn modelId="{1FA9AE74-2017-4A53-9F73-5A4D60AF5BBF}" type="presParOf" srcId="{38847534-7BBC-49B8-AFCD-99B3CD97AFB8}" destId="{13484291-0DEC-4047-977C-294A998884F2}" srcOrd="1" destOrd="0" presId="urn:microsoft.com/office/officeart/2008/layout/LinedList"/>
    <dgm:cxn modelId="{1BA440F6-F519-44E7-B6E4-C1D91A40FFCE}" type="presParOf" srcId="{13484291-0DEC-4047-977C-294A998884F2}" destId="{C2B187A2-26C5-4B94-B9A6-E08D9AB61839}" srcOrd="0" destOrd="0" presId="urn:microsoft.com/office/officeart/2008/layout/LinedList"/>
    <dgm:cxn modelId="{22DAF9D3-2C5F-4886-BBE6-7A906CA4A12A}" type="presParOf" srcId="{13484291-0DEC-4047-977C-294A998884F2}" destId="{6D3D5D80-60B7-4D16-B2AB-7EF530A6C988}" srcOrd="1" destOrd="0" presId="urn:microsoft.com/office/officeart/2008/layout/LinedList"/>
    <dgm:cxn modelId="{59381DE9-F129-4A68-A4B5-162AB6C178D6}" type="presParOf" srcId="{38847534-7BBC-49B8-AFCD-99B3CD97AFB8}" destId="{AA7D27FE-884A-4AF7-98A5-D3F7ACB79273}" srcOrd="2" destOrd="0" presId="urn:microsoft.com/office/officeart/2008/layout/LinedList"/>
    <dgm:cxn modelId="{1EFBC179-ED48-47C1-8960-056D93096083}" type="presParOf" srcId="{38847534-7BBC-49B8-AFCD-99B3CD97AFB8}" destId="{EDB1D80E-E43D-4CD1-9243-F20D21CB8F99}" srcOrd="3" destOrd="0" presId="urn:microsoft.com/office/officeart/2008/layout/LinedList"/>
    <dgm:cxn modelId="{F9FBFDF6-5EC9-469E-A815-A82722E1333E}" type="presParOf" srcId="{EDB1D80E-E43D-4CD1-9243-F20D21CB8F99}" destId="{59D42A8D-49BA-493F-8C86-DBB3FB24965C}" srcOrd="0" destOrd="0" presId="urn:microsoft.com/office/officeart/2008/layout/LinedList"/>
    <dgm:cxn modelId="{5DB5696C-2BCE-48F7-BDD4-65C4B203DF00}" type="presParOf" srcId="{EDB1D80E-E43D-4CD1-9243-F20D21CB8F99}" destId="{A3F1B942-BDCA-410C-A5EA-76AF6017041D}" srcOrd="1" destOrd="0" presId="urn:microsoft.com/office/officeart/2008/layout/LinedList"/>
    <dgm:cxn modelId="{FCC31DE6-009D-412B-82F2-5AB726B38F4D}" type="presParOf" srcId="{38847534-7BBC-49B8-AFCD-99B3CD97AFB8}" destId="{EA088521-7E43-4942-80C9-6EDF637FD55F}" srcOrd="4" destOrd="0" presId="urn:microsoft.com/office/officeart/2008/layout/LinedList"/>
    <dgm:cxn modelId="{F5530FCB-2BD9-457A-A1BA-3889ADEBADEC}" type="presParOf" srcId="{38847534-7BBC-49B8-AFCD-99B3CD97AFB8}" destId="{100E0C72-0992-41BB-891A-3E8053020B55}" srcOrd="5" destOrd="0" presId="urn:microsoft.com/office/officeart/2008/layout/LinedList"/>
    <dgm:cxn modelId="{C7145FB9-D8CF-4DDB-B00D-3C8044C15E41}" type="presParOf" srcId="{100E0C72-0992-41BB-891A-3E8053020B55}" destId="{FBE012E7-F5DF-44E7-8205-EA211973B49B}" srcOrd="0" destOrd="0" presId="urn:microsoft.com/office/officeart/2008/layout/LinedList"/>
    <dgm:cxn modelId="{7C0EA62A-F5C2-4B30-8715-F9B27D134A27}" type="presParOf" srcId="{100E0C72-0992-41BB-891A-3E8053020B55}" destId="{F4570520-B990-4345-8958-7458E726C158}" srcOrd="1" destOrd="0" presId="urn:microsoft.com/office/officeart/2008/layout/LinedList"/>
    <dgm:cxn modelId="{FB55A48C-2FF7-4288-8729-C0B72B6936E7}" type="presParOf" srcId="{38847534-7BBC-49B8-AFCD-99B3CD97AFB8}" destId="{ACA41451-BB0A-4ACD-ABB6-A7E4683E4D03}" srcOrd="6" destOrd="0" presId="urn:microsoft.com/office/officeart/2008/layout/LinedList"/>
    <dgm:cxn modelId="{8A979DD5-513B-4C1C-BE90-EAE3AB651E78}" type="presParOf" srcId="{38847534-7BBC-49B8-AFCD-99B3CD97AFB8}" destId="{4FE50B98-E6EE-46E3-84FB-4F7D3B843A57}" srcOrd="7" destOrd="0" presId="urn:microsoft.com/office/officeart/2008/layout/LinedList"/>
    <dgm:cxn modelId="{0325FAFC-3CD0-43A2-BA59-48872307C791}" type="presParOf" srcId="{4FE50B98-E6EE-46E3-84FB-4F7D3B843A57}" destId="{42B01CA4-AB44-4395-A09D-FF453BC0AE2C}" srcOrd="0" destOrd="0" presId="urn:microsoft.com/office/officeart/2008/layout/LinedList"/>
    <dgm:cxn modelId="{2C70D482-F5C7-4CD2-963E-9CE74CCF2E04}" type="presParOf" srcId="{4FE50B98-E6EE-46E3-84FB-4F7D3B843A57}" destId="{9BF7BB23-A588-40F4-93E7-1972CB2D905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437B0D-74D0-4D34-88F4-07CB3866D063}" type="doc">
      <dgm:prSet loTypeId="urn:microsoft.com/office/officeart/2008/layout/LinedList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pt-BR"/>
        </a:p>
      </dgm:t>
    </dgm:pt>
    <dgm:pt modelId="{43F66B4C-0003-4CF2-BE3B-3AC9A2BCF20E}">
      <dgm:prSet custT="1"/>
      <dgm:spPr/>
      <dgm:t>
        <a:bodyPr/>
        <a:lstStyle/>
        <a:p>
          <a:pPr algn="ctr" rtl="0"/>
          <a:r>
            <a:rPr lang="pt-BR" sz="2600" b="1" dirty="0" smtClean="0"/>
            <a:t>Indicadores Financeiros </a:t>
          </a:r>
        </a:p>
        <a:p>
          <a:pPr algn="l" rtl="0"/>
          <a:r>
            <a:rPr lang="pt-BR" sz="2600" dirty="0" smtClean="0"/>
            <a:t>Despesa total com saúde por habitante.</a:t>
          </a:r>
        </a:p>
        <a:p>
          <a:pPr algn="l" rtl="0"/>
          <a:r>
            <a:rPr lang="pt-BR" sz="2600" dirty="0" smtClean="0"/>
            <a:t>Participação da despesa com pessoal na despesa total com saúde; Participação da Receita Própria Aplicada em Saúde conforme a LC 141/12.</a:t>
          </a:r>
          <a:endParaRPr lang="pt-BR" sz="2600" dirty="0"/>
        </a:p>
      </dgm:t>
    </dgm:pt>
    <dgm:pt modelId="{0A0976B7-6D19-4C0D-B19D-F0A57A0A7CC5}" type="parTrans" cxnId="{14E23F3E-02C0-4EDC-83B1-2A4B2F500037}">
      <dgm:prSet/>
      <dgm:spPr/>
      <dgm:t>
        <a:bodyPr/>
        <a:lstStyle/>
        <a:p>
          <a:endParaRPr lang="pt-BR" sz="2600"/>
        </a:p>
      </dgm:t>
    </dgm:pt>
    <dgm:pt modelId="{0D30013D-B00C-4323-BF1B-6BC6E1DD92BB}" type="sibTrans" cxnId="{14E23F3E-02C0-4EDC-83B1-2A4B2F500037}">
      <dgm:prSet/>
      <dgm:spPr/>
      <dgm:t>
        <a:bodyPr/>
        <a:lstStyle/>
        <a:p>
          <a:endParaRPr lang="pt-BR" sz="2600"/>
        </a:p>
      </dgm:t>
    </dgm:pt>
    <dgm:pt modelId="{41A6D6BB-09F1-4C9B-A569-664033A0A1D7}">
      <dgm:prSet custT="1"/>
      <dgm:spPr/>
      <dgm:t>
        <a:bodyPr/>
        <a:lstStyle/>
        <a:p>
          <a:pPr algn="ctr" rtl="0"/>
          <a:r>
            <a:rPr lang="pt-BR" sz="2600" b="1" dirty="0" smtClean="0"/>
            <a:t>Demonstrativo da Utilização dos Recursos</a:t>
          </a:r>
        </a:p>
        <a:p>
          <a:pPr algn="l" rtl="0"/>
          <a:r>
            <a:rPr lang="pt-BR" sz="2600" dirty="0" smtClean="0"/>
            <a:t>Execução Financeira – por Bloco de Financiamento.</a:t>
          </a:r>
          <a:endParaRPr lang="pt-BR" sz="2600" dirty="0"/>
        </a:p>
      </dgm:t>
    </dgm:pt>
    <dgm:pt modelId="{23A2FCCF-2A7C-499E-9139-B734351E1C77}" type="parTrans" cxnId="{C2D7290D-128E-45AC-ABDC-60CFD28D4AA3}">
      <dgm:prSet/>
      <dgm:spPr/>
      <dgm:t>
        <a:bodyPr/>
        <a:lstStyle/>
        <a:p>
          <a:endParaRPr lang="pt-BR" sz="2600"/>
        </a:p>
      </dgm:t>
    </dgm:pt>
    <dgm:pt modelId="{16DCF94C-C03A-40F5-9A08-B0AE448447BC}" type="sibTrans" cxnId="{C2D7290D-128E-45AC-ABDC-60CFD28D4AA3}">
      <dgm:prSet/>
      <dgm:spPr/>
      <dgm:t>
        <a:bodyPr/>
        <a:lstStyle/>
        <a:p>
          <a:endParaRPr lang="pt-BR" sz="2600"/>
        </a:p>
      </dgm:t>
    </dgm:pt>
    <dgm:pt modelId="{54C5A89E-75E0-4A61-A92F-F9FF0CAD322B}">
      <dgm:prSet custT="1"/>
      <dgm:spPr/>
      <dgm:t>
        <a:bodyPr/>
        <a:lstStyle/>
        <a:p>
          <a:pPr algn="ctr" rtl="0"/>
          <a:r>
            <a:rPr lang="pt-BR" sz="2600" b="1" dirty="0" smtClean="0"/>
            <a:t>Demonstrativo Orçamentário - Despesas com Saúde - RREO </a:t>
          </a:r>
        </a:p>
        <a:p>
          <a:pPr algn="l" rtl="0"/>
          <a:r>
            <a:rPr lang="pt-BR" sz="2600" dirty="0" smtClean="0"/>
            <a:t>Demonstrativo da Receita de Impostos Líquida e das Despesas.</a:t>
          </a:r>
        </a:p>
        <a:p>
          <a:pPr algn="l" rtl="0"/>
          <a:r>
            <a:rPr lang="pt-BR" sz="2600" dirty="0" smtClean="0"/>
            <a:t>Próprias com Ações e Serviços Públicos de Saúde – bimestral.</a:t>
          </a:r>
          <a:endParaRPr lang="pt-BR" sz="2600" dirty="0"/>
        </a:p>
      </dgm:t>
    </dgm:pt>
    <dgm:pt modelId="{E6D154D5-2579-45D3-8A2B-70AF1B8E4672}" type="parTrans" cxnId="{8F7BAF0F-1A75-4C3F-883F-5B4B14E02277}">
      <dgm:prSet/>
      <dgm:spPr/>
      <dgm:t>
        <a:bodyPr/>
        <a:lstStyle/>
        <a:p>
          <a:endParaRPr lang="pt-BR" sz="2600"/>
        </a:p>
      </dgm:t>
    </dgm:pt>
    <dgm:pt modelId="{E0F3B8EA-EA17-4FEB-9949-5EC81D40B819}" type="sibTrans" cxnId="{8F7BAF0F-1A75-4C3F-883F-5B4B14E02277}">
      <dgm:prSet/>
      <dgm:spPr/>
      <dgm:t>
        <a:bodyPr/>
        <a:lstStyle/>
        <a:p>
          <a:endParaRPr lang="pt-BR" sz="2600"/>
        </a:p>
      </dgm:t>
    </dgm:pt>
    <dgm:pt modelId="{398D5456-90F0-4536-B8E0-8A8A44E3B143}" type="pres">
      <dgm:prSet presAssocID="{BD437B0D-74D0-4D34-88F4-07CB3866D06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B02BAED8-47D3-481F-B8A8-30078404F9A4}" type="pres">
      <dgm:prSet presAssocID="{43F66B4C-0003-4CF2-BE3B-3AC9A2BCF20E}" presName="thickLine" presStyleLbl="alignNode1" presStyleIdx="0" presStyleCnt="3"/>
      <dgm:spPr/>
    </dgm:pt>
    <dgm:pt modelId="{303019E5-A83E-4DB7-8E6E-6D26A453B604}" type="pres">
      <dgm:prSet presAssocID="{43F66B4C-0003-4CF2-BE3B-3AC9A2BCF20E}" presName="horz1" presStyleCnt="0"/>
      <dgm:spPr/>
    </dgm:pt>
    <dgm:pt modelId="{D60CAF18-DE1D-403D-89AA-2E73E2060950}" type="pres">
      <dgm:prSet presAssocID="{43F66B4C-0003-4CF2-BE3B-3AC9A2BCF20E}" presName="tx1" presStyleLbl="revTx" presStyleIdx="0" presStyleCnt="3" custScaleY="143188"/>
      <dgm:spPr/>
      <dgm:t>
        <a:bodyPr/>
        <a:lstStyle/>
        <a:p>
          <a:endParaRPr lang="pt-BR"/>
        </a:p>
      </dgm:t>
    </dgm:pt>
    <dgm:pt modelId="{FDB846C0-198B-445D-AFA6-9A65EA351AD8}" type="pres">
      <dgm:prSet presAssocID="{43F66B4C-0003-4CF2-BE3B-3AC9A2BCF20E}" presName="vert1" presStyleCnt="0"/>
      <dgm:spPr/>
    </dgm:pt>
    <dgm:pt modelId="{DBAD6803-0ECE-4530-8F97-48EB40FB07A8}" type="pres">
      <dgm:prSet presAssocID="{41A6D6BB-09F1-4C9B-A569-664033A0A1D7}" presName="thickLine" presStyleLbl="alignNode1" presStyleIdx="1" presStyleCnt="3"/>
      <dgm:spPr/>
    </dgm:pt>
    <dgm:pt modelId="{7C8E4B05-13BE-4FF8-AFAB-C695E0D9B50B}" type="pres">
      <dgm:prSet presAssocID="{41A6D6BB-09F1-4C9B-A569-664033A0A1D7}" presName="horz1" presStyleCnt="0"/>
      <dgm:spPr/>
    </dgm:pt>
    <dgm:pt modelId="{2C57CE88-CFE1-4FC1-9FC8-06E34E7CF8BB}" type="pres">
      <dgm:prSet presAssocID="{41A6D6BB-09F1-4C9B-A569-664033A0A1D7}" presName="tx1" presStyleLbl="revTx" presStyleIdx="1" presStyleCnt="3"/>
      <dgm:spPr/>
      <dgm:t>
        <a:bodyPr/>
        <a:lstStyle/>
        <a:p>
          <a:endParaRPr lang="pt-BR"/>
        </a:p>
      </dgm:t>
    </dgm:pt>
    <dgm:pt modelId="{58752330-7C0A-40DB-9854-7AE8D2177317}" type="pres">
      <dgm:prSet presAssocID="{41A6D6BB-09F1-4C9B-A569-664033A0A1D7}" presName="vert1" presStyleCnt="0"/>
      <dgm:spPr/>
    </dgm:pt>
    <dgm:pt modelId="{3C0C7385-5C91-4A56-9B68-AC3F00DE708D}" type="pres">
      <dgm:prSet presAssocID="{54C5A89E-75E0-4A61-A92F-F9FF0CAD322B}" presName="thickLine" presStyleLbl="alignNode1" presStyleIdx="2" presStyleCnt="3"/>
      <dgm:spPr/>
    </dgm:pt>
    <dgm:pt modelId="{1E1E24B9-57A9-44B6-A3FC-78B60C00AC90}" type="pres">
      <dgm:prSet presAssocID="{54C5A89E-75E0-4A61-A92F-F9FF0CAD322B}" presName="horz1" presStyleCnt="0"/>
      <dgm:spPr/>
    </dgm:pt>
    <dgm:pt modelId="{3CBFD3C9-3468-4F33-AB34-491AE965DA07}" type="pres">
      <dgm:prSet presAssocID="{54C5A89E-75E0-4A61-A92F-F9FF0CAD322B}" presName="tx1" presStyleLbl="revTx" presStyleIdx="2" presStyleCnt="3"/>
      <dgm:spPr/>
      <dgm:t>
        <a:bodyPr/>
        <a:lstStyle/>
        <a:p>
          <a:endParaRPr lang="pt-BR"/>
        </a:p>
      </dgm:t>
    </dgm:pt>
    <dgm:pt modelId="{F195FA32-FCD3-4BC6-9483-F769DA82FA1A}" type="pres">
      <dgm:prSet presAssocID="{54C5A89E-75E0-4A61-A92F-F9FF0CAD322B}" presName="vert1" presStyleCnt="0"/>
      <dgm:spPr/>
    </dgm:pt>
  </dgm:ptLst>
  <dgm:cxnLst>
    <dgm:cxn modelId="{8F7BAF0F-1A75-4C3F-883F-5B4B14E02277}" srcId="{BD437B0D-74D0-4D34-88F4-07CB3866D063}" destId="{54C5A89E-75E0-4A61-A92F-F9FF0CAD322B}" srcOrd="2" destOrd="0" parTransId="{E6D154D5-2579-45D3-8A2B-70AF1B8E4672}" sibTransId="{E0F3B8EA-EA17-4FEB-9949-5EC81D40B819}"/>
    <dgm:cxn modelId="{C42EE0C8-9AB1-426D-A143-A11F2827A694}" type="presOf" srcId="{43F66B4C-0003-4CF2-BE3B-3AC9A2BCF20E}" destId="{D60CAF18-DE1D-403D-89AA-2E73E2060950}" srcOrd="0" destOrd="0" presId="urn:microsoft.com/office/officeart/2008/layout/LinedList"/>
    <dgm:cxn modelId="{9C6A7A54-E5FD-47CD-B88E-064E9C4EAF8D}" type="presOf" srcId="{BD437B0D-74D0-4D34-88F4-07CB3866D063}" destId="{398D5456-90F0-4536-B8E0-8A8A44E3B143}" srcOrd="0" destOrd="0" presId="urn:microsoft.com/office/officeart/2008/layout/LinedList"/>
    <dgm:cxn modelId="{C2D7290D-128E-45AC-ABDC-60CFD28D4AA3}" srcId="{BD437B0D-74D0-4D34-88F4-07CB3866D063}" destId="{41A6D6BB-09F1-4C9B-A569-664033A0A1D7}" srcOrd="1" destOrd="0" parTransId="{23A2FCCF-2A7C-499E-9139-B734351E1C77}" sibTransId="{16DCF94C-C03A-40F5-9A08-B0AE448447BC}"/>
    <dgm:cxn modelId="{F51B0ADC-690D-423A-98AB-6C16FFC1AC7E}" type="presOf" srcId="{54C5A89E-75E0-4A61-A92F-F9FF0CAD322B}" destId="{3CBFD3C9-3468-4F33-AB34-491AE965DA07}" srcOrd="0" destOrd="0" presId="urn:microsoft.com/office/officeart/2008/layout/LinedList"/>
    <dgm:cxn modelId="{14E23F3E-02C0-4EDC-83B1-2A4B2F500037}" srcId="{BD437B0D-74D0-4D34-88F4-07CB3866D063}" destId="{43F66B4C-0003-4CF2-BE3B-3AC9A2BCF20E}" srcOrd="0" destOrd="0" parTransId="{0A0976B7-6D19-4C0D-B19D-F0A57A0A7CC5}" sibTransId="{0D30013D-B00C-4323-BF1B-6BC6E1DD92BB}"/>
    <dgm:cxn modelId="{A62B4228-26A8-43E9-9156-6A311CB67BB1}" type="presOf" srcId="{41A6D6BB-09F1-4C9B-A569-664033A0A1D7}" destId="{2C57CE88-CFE1-4FC1-9FC8-06E34E7CF8BB}" srcOrd="0" destOrd="0" presId="urn:microsoft.com/office/officeart/2008/layout/LinedList"/>
    <dgm:cxn modelId="{9AC16E3F-6A97-41B7-BF28-EE340B5ECF11}" type="presParOf" srcId="{398D5456-90F0-4536-B8E0-8A8A44E3B143}" destId="{B02BAED8-47D3-481F-B8A8-30078404F9A4}" srcOrd="0" destOrd="0" presId="urn:microsoft.com/office/officeart/2008/layout/LinedList"/>
    <dgm:cxn modelId="{5CCFBC62-A7CC-4722-98F4-DF77F91D9DC7}" type="presParOf" srcId="{398D5456-90F0-4536-B8E0-8A8A44E3B143}" destId="{303019E5-A83E-4DB7-8E6E-6D26A453B604}" srcOrd="1" destOrd="0" presId="urn:microsoft.com/office/officeart/2008/layout/LinedList"/>
    <dgm:cxn modelId="{83E45D5C-C0A8-4E45-84C6-8442FF05CB8C}" type="presParOf" srcId="{303019E5-A83E-4DB7-8E6E-6D26A453B604}" destId="{D60CAF18-DE1D-403D-89AA-2E73E2060950}" srcOrd="0" destOrd="0" presId="urn:microsoft.com/office/officeart/2008/layout/LinedList"/>
    <dgm:cxn modelId="{3642AAFF-8877-4E9A-BDC3-E3B9B3D28BC3}" type="presParOf" srcId="{303019E5-A83E-4DB7-8E6E-6D26A453B604}" destId="{FDB846C0-198B-445D-AFA6-9A65EA351AD8}" srcOrd="1" destOrd="0" presId="urn:microsoft.com/office/officeart/2008/layout/LinedList"/>
    <dgm:cxn modelId="{142BD080-F45E-4C9E-9337-B7FF8B856C5D}" type="presParOf" srcId="{398D5456-90F0-4536-B8E0-8A8A44E3B143}" destId="{DBAD6803-0ECE-4530-8F97-48EB40FB07A8}" srcOrd="2" destOrd="0" presId="urn:microsoft.com/office/officeart/2008/layout/LinedList"/>
    <dgm:cxn modelId="{0387B59F-E16A-49B0-AAD7-7604426286BE}" type="presParOf" srcId="{398D5456-90F0-4536-B8E0-8A8A44E3B143}" destId="{7C8E4B05-13BE-4FF8-AFAB-C695E0D9B50B}" srcOrd="3" destOrd="0" presId="urn:microsoft.com/office/officeart/2008/layout/LinedList"/>
    <dgm:cxn modelId="{1C47B800-8C16-4519-8B44-C42A86134FF3}" type="presParOf" srcId="{7C8E4B05-13BE-4FF8-AFAB-C695E0D9B50B}" destId="{2C57CE88-CFE1-4FC1-9FC8-06E34E7CF8BB}" srcOrd="0" destOrd="0" presId="urn:microsoft.com/office/officeart/2008/layout/LinedList"/>
    <dgm:cxn modelId="{D00EEADC-FBD5-4EBC-82E5-5E9B95A0A932}" type="presParOf" srcId="{7C8E4B05-13BE-4FF8-AFAB-C695E0D9B50B}" destId="{58752330-7C0A-40DB-9854-7AE8D2177317}" srcOrd="1" destOrd="0" presId="urn:microsoft.com/office/officeart/2008/layout/LinedList"/>
    <dgm:cxn modelId="{4074D6D0-A0E6-4F3E-8761-CF564C249351}" type="presParOf" srcId="{398D5456-90F0-4536-B8E0-8A8A44E3B143}" destId="{3C0C7385-5C91-4A56-9B68-AC3F00DE708D}" srcOrd="4" destOrd="0" presId="urn:microsoft.com/office/officeart/2008/layout/LinedList"/>
    <dgm:cxn modelId="{89A63507-0DF8-4D07-A651-A1C5325C01A2}" type="presParOf" srcId="{398D5456-90F0-4536-B8E0-8A8A44E3B143}" destId="{1E1E24B9-57A9-44B6-A3FC-78B60C00AC90}" srcOrd="5" destOrd="0" presId="urn:microsoft.com/office/officeart/2008/layout/LinedList"/>
    <dgm:cxn modelId="{B5064A6C-C59F-4029-86B9-059D718DFBC8}" type="presParOf" srcId="{1E1E24B9-57A9-44B6-A3FC-78B60C00AC90}" destId="{3CBFD3C9-3468-4F33-AB34-491AE965DA07}" srcOrd="0" destOrd="0" presId="urn:microsoft.com/office/officeart/2008/layout/LinedList"/>
    <dgm:cxn modelId="{9B174AFD-CFB1-4619-B18F-58F03E6CEAC9}" type="presParOf" srcId="{1E1E24B9-57A9-44B6-A3FC-78B60C00AC90}" destId="{F195FA32-FCD3-4BC6-9483-F769DA82FA1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D53EA31-BEB1-439E-BEAF-4E80FF6A380F}" type="doc">
      <dgm:prSet loTypeId="urn:microsoft.com/office/officeart/2005/8/layout/vList2" loCatId="list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42F07EEC-BDE4-4E33-A19F-E04DFD1DEB2B}">
      <dgm:prSet custT="1"/>
      <dgm:spPr/>
      <dgm:t>
        <a:bodyPr/>
        <a:lstStyle/>
        <a:p>
          <a:pPr algn="just" rtl="0"/>
          <a:r>
            <a:rPr lang="pt-BR" sz="2600" b="1" dirty="0" smtClean="0"/>
            <a:t>1° PASSO: </a:t>
          </a:r>
          <a:r>
            <a:rPr lang="pt-BR" sz="2600" dirty="0" smtClean="0"/>
            <a:t> calcular o alcance das metas físicas das ações da programação anual de saúde, com base no produto (PAS 2018);</a:t>
          </a:r>
          <a:endParaRPr lang="pt-BR" sz="2600" dirty="0"/>
        </a:p>
      </dgm:t>
    </dgm:pt>
    <dgm:pt modelId="{790B8D73-4430-48C5-B22A-1B37A7EE10C7}" type="parTrans" cxnId="{6C21528F-D174-4FA6-AC90-B4BCFB24C0D5}">
      <dgm:prSet/>
      <dgm:spPr/>
      <dgm:t>
        <a:bodyPr/>
        <a:lstStyle/>
        <a:p>
          <a:pPr algn="just"/>
          <a:endParaRPr lang="pt-BR"/>
        </a:p>
      </dgm:t>
    </dgm:pt>
    <dgm:pt modelId="{FF5070A0-00CA-41CD-89FC-298469DA5486}" type="sibTrans" cxnId="{6C21528F-D174-4FA6-AC90-B4BCFB24C0D5}">
      <dgm:prSet/>
      <dgm:spPr/>
      <dgm:t>
        <a:bodyPr/>
        <a:lstStyle/>
        <a:p>
          <a:pPr algn="just"/>
          <a:endParaRPr lang="pt-BR"/>
        </a:p>
      </dgm:t>
    </dgm:pt>
    <dgm:pt modelId="{EA8C4C8C-E57A-402C-83EA-66D0C7350CEB}">
      <dgm:prSet/>
      <dgm:spPr/>
      <dgm:t>
        <a:bodyPr/>
        <a:lstStyle/>
        <a:p>
          <a:pPr algn="just" rtl="0"/>
          <a:r>
            <a:rPr lang="pt-BR" b="1" dirty="0" smtClean="0"/>
            <a:t>2° PASSO:</a:t>
          </a:r>
          <a:r>
            <a:rPr lang="pt-BR" dirty="0" smtClean="0"/>
            <a:t> demonstrar a execução da meta física alcançada, indicando o beneficiário/público-alvo da ação anual com base na meta física da ação e o produto pretendido. (descrever o que foi desenvolvido conforme as PRINCIPAIS atividades da PAS – de forma sucinta);</a:t>
          </a:r>
          <a:endParaRPr lang="pt-BR" dirty="0"/>
        </a:p>
      </dgm:t>
    </dgm:pt>
    <dgm:pt modelId="{B67E643D-53A5-4F93-8D5A-D5561F615E22}" type="parTrans" cxnId="{820342F7-2F92-4F80-BD4F-6FD69A3C201C}">
      <dgm:prSet/>
      <dgm:spPr/>
      <dgm:t>
        <a:bodyPr/>
        <a:lstStyle/>
        <a:p>
          <a:pPr algn="just"/>
          <a:endParaRPr lang="pt-BR"/>
        </a:p>
      </dgm:t>
    </dgm:pt>
    <dgm:pt modelId="{ACF727AC-FE22-4486-B49A-B593A9215D32}" type="sibTrans" cxnId="{820342F7-2F92-4F80-BD4F-6FD69A3C201C}">
      <dgm:prSet/>
      <dgm:spPr/>
      <dgm:t>
        <a:bodyPr/>
        <a:lstStyle/>
        <a:p>
          <a:pPr algn="just"/>
          <a:endParaRPr lang="pt-BR"/>
        </a:p>
      </dgm:t>
    </dgm:pt>
    <dgm:pt modelId="{7562A999-C3F9-4761-A64F-5101947D8D86}">
      <dgm:prSet/>
      <dgm:spPr/>
      <dgm:t>
        <a:bodyPr/>
        <a:lstStyle/>
        <a:p>
          <a:pPr algn="just" rtl="0"/>
          <a:r>
            <a:rPr lang="pt-BR" b="1" dirty="0" smtClean="0"/>
            <a:t>3° PASSO:</a:t>
          </a:r>
          <a:r>
            <a:rPr lang="pt-BR" dirty="0" smtClean="0"/>
            <a:t> avaliar a utilização dos recursos orçamentários da ação, justificando a pouca ou inexecução, bem como movimentações dos recursos; avaliar a eficiência (correlação entre as metas físicas e financeiras executadas, levando em consideração o tempo utilizado para o alcance das metas físicas);</a:t>
          </a:r>
          <a:endParaRPr lang="pt-BR" dirty="0"/>
        </a:p>
      </dgm:t>
    </dgm:pt>
    <dgm:pt modelId="{6ED89B2C-9B5B-471E-B6F2-AFF68AF04218}" type="parTrans" cxnId="{ABE020CA-1F7B-44D3-9FDC-EFC6BB7A6249}">
      <dgm:prSet/>
      <dgm:spPr/>
      <dgm:t>
        <a:bodyPr/>
        <a:lstStyle/>
        <a:p>
          <a:pPr algn="just"/>
          <a:endParaRPr lang="pt-BR"/>
        </a:p>
      </dgm:t>
    </dgm:pt>
    <dgm:pt modelId="{F26BAFB0-05F6-4CB3-BFCC-1D7ADBD548C0}" type="sibTrans" cxnId="{ABE020CA-1F7B-44D3-9FDC-EFC6BB7A6249}">
      <dgm:prSet/>
      <dgm:spPr/>
      <dgm:t>
        <a:bodyPr/>
        <a:lstStyle/>
        <a:p>
          <a:pPr algn="just"/>
          <a:endParaRPr lang="pt-BR"/>
        </a:p>
      </dgm:t>
    </dgm:pt>
    <dgm:pt modelId="{D3C480C6-3EBB-455B-997D-19084B0CF99E}" type="pres">
      <dgm:prSet presAssocID="{0D53EA31-BEB1-439E-BEAF-4E80FF6A38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712E2CC-1FF5-4CCA-9C8D-31200814A52A}" type="pres">
      <dgm:prSet presAssocID="{42F07EEC-BDE4-4E33-A19F-E04DFD1DEB2B}" presName="parentText" presStyleLbl="node1" presStyleIdx="0" presStyleCnt="3" custLinFactY="-2694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4ED3DC6-37E0-49B3-B27B-886090ED8306}" type="pres">
      <dgm:prSet presAssocID="{FF5070A0-00CA-41CD-89FC-298469DA5486}" presName="spacer" presStyleCnt="0"/>
      <dgm:spPr/>
    </dgm:pt>
    <dgm:pt modelId="{7B8ABEC5-2AF3-4BA6-AA6E-0DA095D41D9F}" type="pres">
      <dgm:prSet presAssocID="{EA8C4C8C-E57A-402C-83EA-66D0C7350CEB}" presName="parentText" presStyleLbl="node1" presStyleIdx="1" presStyleCnt="3" custLinFactY="-1677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765D36-7A36-4C0C-98D7-03C34AE88E5D}" type="pres">
      <dgm:prSet presAssocID="{ACF727AC-FE22-4486-B49A-B593A9215D32}" presName="spacer" presStyleCnt="0"/>
      <dgm:spPr/>
    </dgm:pt>
    <dgm:pt modelId="{526E45BA-DAA9-4067-A935-84A1E9C3C3B1}" type="pres">
      <dgm:prSet presAssocID="{7562A999-C3F9-4761-A64F-5101947D8D86}" presName="parentText" presStyleLbl="node1" presStyleIdx="2" presStyleCnt="3" custLinFactY="-204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1C13B80-3519-4645-BAC7-9318D732052E}" type="presOf" srcId="{42F07EEC-BDE4-4E33-A19F-E04DFD1DEB2B}" destId="{B712E2CC-1FF5-4CCA-9C8D-31200814A52A}" srcOrd="0" destOrd="0" presId="urn:microsoft.com/office/officeart/2005/8/layout/vList2"/>
    <dgm:cxn modelId="{6C21528F-D174-4FA6-AC90-B4BCFB24C0D5}" srcId="{0D53EA31-BEB1-439E-BEAF-4E80FF6A380F}" destId="{42F07EEC-BDE4-4E33-A19F-E04DFD1DEB2B}" srcOrd="0" destOrd="0" parTransId="{790B8D73-4430-48C5-B22A-1B37A7EE10C7}" sibTransId="{FF5070A0-00CA-41CD-89FC-298469DA5486}"/>
    <dgm:cxn modelId="{0DB6E4E1-483A-4C01-82EB-DC4B38989FA5}" type="presOf" srcId="{7562A999-C3F9-4761-A64F-5101947D8D86}" destId="{526E45BA-DAA9-4067-A935-84A1E9C3C3B1}" srcOrd="0" destOrd="0" presId="urn:microsoft.com/office/officeart/2005/8/layout/vList2"/>
    <dgm:cxn modelId="{820342F7-2F92-4F80-BD4F-6FD69A3C201C}" srcId="{0D53EA31-BEB1-439E-BEAF-4E80FF6A380F}" destId="{EA8C4C8C-E57A-402C-83EA-66D0C7350CEB}" srcOrd="1" destOrd="0" parTransId="{B67E643D-53A5-4F93-8D5A-D5561F615E22}" sibTransId="{ACF727AC-FE22-4486-B49A-B593A9215D32}"/>
    <dgm:cxn modelId="{DF7C148A-A4B7-4D9C-874A-F00D5494AF37}" type="presOf" srcId="{0D53EA31-BEB1-439E-BEAF-4E80FF6A380F}" destId="{D3C480C6-3EBB-455B-997D-19084B0CF99E}" srcOrd="0" destOrd="0" presId="urn:microsoft.com/office/officeart/2005/8/layout/vList2"/>
    <dgm:cxn modelId="{7D440A82-B5E1-4BAA-A37E-043746FB1978}" type="presOf" srcId="{EA8C4C8C-E57A-402C-83EA-66D0C7350CEB}" destId="{7B8ABEC5-2AF3-4BA6-AA6E-0DA095D41D9F}" srcOrd="0" destOrd="0" presId="urn:microsoft.com/office/officeart/2005/8/layout/vList2"/>
    <dgm:cxn modelId="{ABE020CA-1F7B-44D3-9FDC-EFC6BB7A6249}" srcId="{0D53EA31-BEB1-439E-BEAF-4E80FF6A380F}" destId="{7562A999-C3F9-4761-A64F-5101947D8D86}" srcOrd="2" destOrd="0" parTransId="{6ED89B2C-9B5B-471E-B6F2-AFF68AF04218}" sibTransId="{F26BAFB0-05F6-4CB3-BFCC-1D7ADBD548C0}"/>
    <dgm:cxn modelId="{72C5A53D-7E8E-4500-A37F-A813F8926868}" type="presParOf" srcId="{D3C480C6-3EBB-455B-997D-19084B0CF99E}" destId="{B712E2CC-1FF5-4CCA-9C8D-31200814A52A}" srcOrd="0" destOrd="0" presId="urn:microsoft.com/office/officeart/2005/8/layout/vList2"/>
    <dgm:cxn modelId="{D6104D4E-F03E-43FF-B00F-660400A25965}" type="presParOf" srcId="{D3C480C6-3EBB-455B-997D-19084B0CF99E}" destId="{04ED3DC6-37E0-49B3-B27B-886090ED8306}" srcOrd="1" destOrd="0" presId="urn:microsoft.com/office/officeart/2005/8/layout/vList2"/>
    <dgm:cxn modelId="{7DE459E6-B9EA-4480-9852-62DA32755E26}" type="presParOf" srcId="{D3C480C6-3EBB-455B-997D-19084B0CF99E}" destId="{7B8ABEC5-2AF3-4BA6-AA6E-0DA095D41D9F}" srcOrd="2" destOrd="0" presId="urn:microsoft.com/office/officeart/2005/8/layout/vList2"/>
    <dgm:cxn modelId="{0FC41C52-789E-4A3A-A9B2-915BDF786A15}" type="presParOf" srcId="{D3C480C6-3EBB-455B-997D-19084B0CF99E}" destId="{F2765D36-7A36-4C0C-98D7-03C34AE88E5D}" srcOrd="3" destOrd="0" presId="urn:microsoft.com/office/officeart/2005/8/layout/vList2"/>
    <dgm:cxn modelId="{12996C11-DED4-48DA-90E0-BF5F90D20AB7}" type="presParOf" srcId="{D3C480C6-3EBB-455B-997D-19084B0CF99E}" destId="{526E45BA-DAA9-4067-A935-84A1E9C3C3B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D53EA31-BEB1-439E-BEAF-4E80FF6A380F}" type="doc">
      <dgm:prSet loTypeId="urn:microsoft.com/office/officeart/2005/8/layout/vList2" loCatId="list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42F07EEC-BDE4-4E33-A19F-E04DFD1DEB2B}">
      <dgm:prSet custT="1"/>
      <dgm:spPr/>
      <dgm:t>
        <a:bodyPr/>
        <a:lstStyle/>
        <a:p>
          <a:pPr algn="just" rtl="0"/>
          <a:r>
            <a:rPr lang="pt-BR" sz="2600" b="1" dirty="0" smtClean="0"/>
            <a:t>4° PASSO:</a:t>
          </a:r>
          <a:r>
            <a:rPr lang="pt-BR" sz="2600" dirty="0" smtClean="0"/>
            <a:t> Avaliar a economicidade da ação.</a:t>
          </a:r>
          <a:endParaRPr lang="pt-BR" sz="2600" dirty="0"/>
        </a:p>
      </dgm:t>
    </dgm:pt>
    <dgm:pt modelId="{790B8D73-4430-48C5-B22A-1B37A7EE10C7}" type="parTrans" cxnId="{6C21528F-D174-4FA6-AC90-B4BCFB24C0D5}">
      <dgm:prSet/>
      <dgm:spPr/>
      <dgm:t>
        <a:bodyPr/>
        <a:lstStyle/>
        <a:p>
          <a:pPr algn="just"/>
          <a:endParaRPr lang="pt-BR" sz="2200"/>
        </a:p>
      </dgm:t>
    </dgm:pt>
    <dgm:pt modelId="{FF5070A0-00CA-41CD-89FC-298469DA5486}" type="sibTrans" cxnId="{6C21528F-D174-4FA6-AC90-B4BCFB24C0D5}">
      <dgm:prSet/>
      <dgm:spPr/>
      <dgm:t>
        <a:bodyPr/>
        <a:lstStyle/>
        <a:p>
          <a:pPr algn="just"/>
          <a:endParaRPr lang="pt-BR" sz="2200"/>
        </a:p>
      </dgm:t>
    </dgm:pt>
    <dgm:pt modelId="{EA8C4C8C-E57A-402C-83EA-66D0C7350CEB}">
      <dgm:prSet custT="1"/>
      <dgm:spPr/>
      <dgm:t>
        <a:bodyPr/>
        <a:lstStyle/>
        <a:p>
          <a:pPr algn="just" rtl="0"/>
          <a:r>
            <a:rPr lang="pt-BR" sz="2200" b="1" dirty="0" smtClean="0"/>
            <a:t>5° PASSO:</a:t>
          </a:r>
          <a:r>
            <a:rPr lang="pt-BR" sz="2200" dirty="0" smtClean="0"/>
            <a:t> Informar, de forma sucinta, as dificuldades enfrentadas para executar a ação; Apresentar as razões para execução física da ação sem utilização de recursos; Apresentar as razões para a inexecução física mesmo utilizando os recursos orçamentários; Se a ação dependia de captação de recursos, demonstrar as razões da não captação (frustração da receita).</a:t>
          </a:r>
          <a:endParaRPr lang="pt-BR" sz="2200" dirty="0"/>
        </a:p>
      </dgm:t>
    </dgm:pt>
    <dgm:pt modelId="{B67E643D-53A5-4F93-8D5A-D5561F615E22}" type="parTrans" cxnId="{820342F7-2F92-4F80-BD4F-6FD69A3C201C}">
      <dgm:prSet/>
      <dgm:spPr/>
      <dgm:t>
        <a:bodyPr/>
        <a:lstStyle/>
        <a:p>
          <a:pPr algn="just"/>
          <a:endParaRPr lang="pt-BR" sz="2200"/>
        </a:p>
      </dgm:t>
    </dgm:pt>
    <dgm:pt modelId="{ACF727AC-FE22-4486-B49A-B593A9215D32}" type="sibTrans" cxnId="{820342F7-2F92-4F80-BD4F-6FD69A3C201C}">
      <dgm:prSet/>
      <dgm:spPr/>
      <dgm:t>
        <a:bodyPr/>
        <a:lstStyle/>
        <a:p>
          <a:pPr algn="just"/>
          <a:endParaRPr lang="pt-BR" sz="2200"/>
        </a:p>
      </dgm:t>
    </dgm:pt>
    <dgm:pt modelId="{7562A999-C3F9-4761-A64F-5101947D8D86}">
      <dgm:prSet custT="1"/>
      <dgm:spPr/>
      <dgm:t>
        <a:bodyPr/>
        <a:lstStyle/>
        <a:p>
          <a:pPr algn="just" rtl="0"/>
          <a:r>
            <a:rPr lang="pt-BR" sz="2600" b="1" dirty="0" smtClean="0"/>
            <a:t>OBS:</a:t>
          </a:r>
          <a:r>
            <a:rPr lang="pt-BR" sz="2600" dirty="0" smtClean="0"/>
            <a:t> Em caso de recurso de convênio, lembrar de informar o número do convênio e demonstrar a execução do plano de ação do mesmo.</a:t>
          </a:r>
          <a:endParaRPr lang="pt-BR" sz="2600" dirty="0"/>
        </a:p>
      </dgm:t>
    </dgm:pt>
    <dgm:pt modelId="{6ED89B2C-9B5B-471E-B6F2-AFF68AF04218}" type="parTrans" cxnId="{ABE020CA-1F7B-44D3-9FDC-EFC6BB7A6249}">
      <dgm:prSet/>
      <dgm:spPr/>
      <dgm:t>
        <a:bodyPr/>
        <a:lstStyle/>
        <a:p>
          <a:pPr algn="just"/>
          <a:endParaRPr lang="pt-BR" sz="2200"/>
        </a:p>
      </dgm:t>
    </dgm:pt>
    <dgm:pt modelId="{F26BAFB0-05F6-4CB3-BFCC-1D7ADBD548C0}" type="sibTrans" cxnId="{ABE020CA-1F7B-44D3-9FDC-EFC6BB7A6249}">
      <dgm:prSet/>
      <dgm:spPr/>
      <dgm:t>
        <a:bodyPr/>
        <a:lstStyle/>
        <a:p>
          <a:pPr algn="just"/>
          <a:endParaRPr lang="pt-BR" sz="2200"/>
        </a:p>
      </dgm:t>
    </dgm:pt>
    <dgm:pt modelId="{D3C480C6-3EBB-455B-997D-19084B0CF99E}" type="pres">
      <dgm:prSet presAssocID="{0D53EA31-BEB1-439E-BEAF-4E80FF6A38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712E2CC-1FF5-4CCA-9C8D-31200814A52A}" type="pres">
      <dgm:prSet presAssocID="{42F07EEC-BDE4-4E33-A19F-E04DFD1DEB2B}" presName="parentText" presStyleLbl="node1" presStyleIdx="0" presStyleCnt="3" custScaleY="67470" custLinFactY="-320450" custLinFactNeighborY="-40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4ED3DC6-37E0-49B3-B27B-886090ED8306}" type="pres">
      <dgm:prSet presAssocID="{FF5070A0-00CA-41CD-89FC-298469DA5486}" presName="spacer" presStyleCnt="0"/>
      <dgm:spPr/>
    </dgm:pt>
    <dgm:pt modelId="{7B8ABEC5-2AF3-4BA6-AA6E-0DA095D41D9F}" type="pres">
      <dgm:prSet presAssocID="{EA8C4C8C-E57A-402C-83EA-66D0C7350CEB}" presName="parentText" presStyleLbl="node1" presStyleIdx="1" presStyleCnt="3" custScaleY="196164" custLinFactY="-2328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765D36-7A36-4C0C-98D7-03C34AE88E5D}" type="pres">
      <dgm:prSet presAssocID="{ACF727AC-FE22-4486-B49A-B593A9215D32}" presName="spacer" presStyleCnt="0"/>
      <dgm:spPr/>
    </dgm:pt>
    <dgm:pt modelId="{526E45BA-DAA9-4067-A935-84A1E9C3C3B1}" type="pres">
      <dgm:prSet presAssocID="{7562A999-C3F9-4761-A64F-5101947D8D86}" presName="parentText" presStyleLbl="node1" presStyleIdx="2" presStyleCnt="3" custScaleY="143116" custLinFactY="3120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20342F7-2F92-4F80-BD4F-6FD69A3C201C}" srcId="{0D53EA31-BEB1-439E-BEAF-4E80FF6A380F}" destId="{EA8C4C8C-E57A-402C-83EA-66D0C7350CEB}" srcOrd="1" destOrd="0" parTransId="{B67E643D-53A5-4F93-8D5A-D5561F615E22}" sibTransId="{ACF727AC-FE22-4486-B49A-B593A9215D32}"/>
    <dgm:cxn modelId="{ABE020CA-1F7B-44D3-9FDC-EFC6BB7A6249}" srcId="{0D53EA31-BEB1-439E-BEAF-4E80FF6A380F}" destId="{7562A999-C3F9-4761-A64F-5101947D8D86}" srcOrd="2" destOrd="0" parTransId="{6ED89B2C-9B5B-471E-B6F2-AFF68AF04218}" sibTransId="{F26BAFB0-05F6-4CB3-BFCC-1D7ADBD548C0}"/>
    <dgm:cxn modelId="{119BD9A1-8BAC-45EE-8079-A52D6ABB11A1}" type="presOf" srcId="{0D53EA31-BEB1-439E-BEAF-4E80FF6A380F}" destId="{D3C480C6-3EBB-455B-997D-19084B0CF99E}" srcOrd="0" destOrd="0" presId="urn:microsoft.com/office/officeart/2005/8/layout/vList2"/>
    <dgm:cxn modelId="{A68EF3DA-4250-44C6-AFDD-20FB76266BC0}" type="presOf" srcId="{42F07EEC-BDE4-4E33-A19F-E04DFD1DEB2B}" destId="{B712E2CC-1FF5-4CCA-9C8D-31200814A52A}" srcOrd="0" destOrd="0" presId="urn:microsoft.com/office/officeart/2005/8/layout/vList2"/>
    <dgm:cxn modelId="{B9B1565C-70A0-43C1-A1BB-4660581E877A}" type="presOf" srcId="{7562A999-C3F9-4761-A64F-5101947D8D86}" destId="{526E45BA-DAA9-4067-A935-84A1E9C3C3B1}" srcOrd="0" destOrd="0" presId="urn:microsoft.com/office/officeart/2005/8/layout/vList2"/>
    <dgm:cxn modelId="{4C7B38C7-8E27-4E9D-A3A4-EA9C97446B0A}" type="presOf" srcId="{EA8C4C8C-E57A-402C-83EA-66D0C7350CEB}" destId="{7B8ABEC5-2AF3-4BA6-AA6E-0DA095D41D9F}" srcOrd="0" destOrd="0" presId="urn:microsoft.com/office/officeart/2005/8/layout/vList2"/>
    <dgm:cxn modelId="{6C21528F-D174-4FA6-AC90-B4BCFB24C0D5}" srcId="{0D53EA31-BEB1-439E-BEAF-4E80FF6A380F}" destId="{42F07EEC-BDE4-4E33-A19F-E04DFD1DEB2B}" srcOrd="0" destOrd="0" parTransId="{790B8D73-4430-48C5-B22A-1B37A7EE10C7}" sibTransId="{FF5070A0-00CA-41CD-89FC-298469DA5486}"/>
    <dgm:cxn modelId="{256C8A43-E1CB-4DB9-A7DA-2DEF64530F2B}" type="presParOf" srcId="{D3C480C6-3EBB-455B-997D-19084B0CF99E}" destId="{B712E2CC-1FF5-4CCA-9C8D-31200814A52A}" srcOrd="0" destOrd="0" presId="urn:microsoft.com/office/officeart/2005/8/layout/vList2"/>
    <dgm:cxn modelId="{5E279143-E1FE-491F-86C4-BC01C0C465A9}" type="presParOf" srcId="{D3C480C6-3EBB-455B-997D-19084B0CF99E}" destId="{04ED3DC6-37E0-49B3-B27B-886090ED8306}" srcOrd="1" destOrd="0" presId="urn:microsoft.com/office/officeart/2005/8/layout/vList2"/>
    <dgm:cxn modelId="{1165D53D-4D86-4146-8A97-7D520CCAC0A9}" type="presParOf" srcId="{D3C480C6-3EBB-455B-997D-19084B0CF99E}" destId="{7B8ABEC5-2AF3-4BA6-AA6E-0DA095D41D9F}" srcOrd="2" destOrd="0" presId="urn:microsoft.com/office/officeart/2005/8/layout/vList2"/>
    <dgm:cxn modelId="{6A27EF0C-C95E-4F7B-9DBC-CE414444E293}" type="presParOf" srcId="{D3C480C6-3EBB-455B-997D-19084B0CF99E}" destId="{F2765D36-7A36-4C0C-98D7-03C34AE88E5D}" srcOrd="3" destOrd="0" presId="urn:microsoft.com/office/officeart/2005/8/layout/vList2"/>
    <dgm:cxn modelId="{0B6F7B28-628B-4403-96AF-1AF0D5590EB2}" type="presParOf" srcId="{D3C480C6-3EBB-455B-997D-19084B0CF99E}" destId="{526E45BA-DAA9-4067-A935-84A1E9C3C3B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62D374-B09C-4379-992F-E5D8164095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4EF177F-ED79-460B-8887-4CA89640C0E7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pt-BR" b="1" dirty="0" smtClean="0">
              <a:solidFill>
                <a:schemeClr val="tx1"/>
              </a:solidFill>
            </a:rPr>
            <a:t>É um conjunto de informações utilizado para reportar resultados parciais ou totais de uma determinada atividade, experimento, projeto, ação, pesquisa, ou outro evento que esteja acabado ou em andamento.</a:t>
          </a:r>
          <a:endParaRPr lang="pt-BR" b="1" dirty="0">
            <a:solidFill>
              <a:schemeClr val="tx1"/>
            </a:solidFill>
          </a:endParaRPr>
        </a:p>
      </dgm:t>
    </dgm:pt>
    <dgm:pt modelId="{4180C4B6-D55A-4E00-8480-3F93165E022B}" type="parTrans" cxnId="{76767064-F70D-429E-B0ED-7534BC0A0107}">
      <dgm:prSet/>
      <dgm:spPr/>
      <dgm:t>
        <a:bodyPr/>
        <a:lstStyle/>
        <a:p>
          <a:endParaRPr lang="pt-BR"/>
        </a:p>
      </dgm:t>
    </dgm:pt>
    <dgm:pt modelId="{F3B1D62F-FABE-4786-8CC0-BCD137A97425}" type="sibTrans" cxnId="{76767064-F70D-429E-B0ED-7534BC0A0107}">
      <dgm:prSet/>
      <dgm:spPr/>
      <dgm:t>
        <a:bodyPr/>
        <a:lstStyle/>
        <a:p>
          <a:endParaRPr lang="pt-BR"/>
        </a:p>
      </dgm:t>
    </dgm:pt>
    <dgm:pt modelId="{0A303358-B9D3-4D55-B181-6E95A9E9A891}">
      <dgm:prSet/>
      <dgm:spPr/>
      <dgm:t>
        <a:bodyPr/>
        <a:lstStyle/>
        <a:p>
          <a:pPr rtl="0"/>
          <a:endParaRPr lang="pt-BR"/>
        </a:p>
      </dgm:t>
    </dgm:pt>
    <dgm:pt modelId="{D26B0043-767F-49D6-8CA6-AAE4E69E1176}" type="parTrans" cxnId="{A2B293CA-FD31-4C84-A18D-D6D697CE3D4D}">
      <dgm:prSet/>
      <dgm:spPr/>
      <dgm:t>
        <a:bodyPr/>
        <a:lstStyle/>
        <a:p>
          <a:endParaRPr lang="pt-BR"/>
        </a:p>
      </dgm:t>
    </dgm:pt>
    <dgm:pt modelId="{70D59B32-625C-4564-9514-E6EBBEE72A37}" type="sibTrans" cxnId="{A2B293CA-FD31-4C84-A18D-D6D697CE3D4D}">
      <dgm:prSet/>
      <dgm:spPr/>
      <dgm:t>
        <a:bodyPr/>
        <a:lstStyle/>
        <a:p>
          <a:endParaRPr lang="pt-BR"/>
        </a:p>
      </dgm:t>
    </dgm:pt>
    <dgm:pt modelId="{1095E5F4-3160-4E3B-910B-A8C905532096}" type="pres">
      <dgm:prSet presAssocID="{FD62D374-B09C-4379-992F-E5D8164095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56A09AF-3AEC-4F94-835C-0DB99CD07937}" type="pres">
      <dgm:prSet presAssocID="{A4EF177F-ED79-460B-8887-4CA89640C0E7}" presName="parentText" presStyleLbl="node1" presStyleIdx="0" presStyleCnt="1" custScaleY="10265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B1DC54F-D8C7-457D-AF78-2C9A612353F0}" type="pres">
      <dgm:prSet presAssocID="{A4EF177F-ED79-460B-8887-4CA89640C0E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8D6958A-9CB6-48D2-9203-538F027F4968}" type="presOf" srcId="{FD62D374-B09C-4379-992F-E5D816409510}" destId="{1095E5F4-3160-4E3B-910B-A8C905532096}" srcOrd="0" destOrd="0" presId="urn:microsoft.com/office/officeart/2005/8/layout/vList2"/>
    <dgm:cxn modelId="{6A1BD9FA-365F-49AB-8BDE-0C6954F57A04}" type="presOf" srcId="{0A303358-B9D3-4D55-B181-6E95A9E9A891}" destId="{5B1DC54F-D8C7-457D-AF78-2C9A612353F0}" srcOrd="0" destOrd="0" presId="urn:microsoft.com/office/officeart/2005/8/layout/vList2"/>
    <dgm:cxn modelId="{4614B04A-EEEE-4475-A3DD-8BA7EEFDBACD}" type="presOf" srcId="{A4EF177F-ED79-460B-8887-4CA89640C0E7}" destId="{356A09AF-3AEC-4F94-835C-0DB99CD07937}" srcOrd="0" destOrd="0" presId="urn:microsoft.com/office/officeart/2005/8/layout/vList2"/>
    <dgm:cxn modelId="{A2B293CA-FD31-4C84-A18D-D6D697CE3D4D}" srcId="{A4EF177F-ED79-460B-8887-4CA89640C0E7}" destId="{0A303358-B9D3-4D55-B181-6E95A9E9A891}" srcOrd="0" destOrd="0" parTransId="{D26B0043-767F-49D6-8CA6-AAE4E69E1176}" sibTransId="{70D59B32-625C-4564-9514-E6EBBEE72A37}"/>
    <dgm:cxn modelId="{76767064-F70D-429E-B0ED-7534BC0A0107}" srcId="{FD62D374-B09C-4379-992F-E5D816409510}" destId="{A4EF177F-ED79-460B-8887-4CA89640C0E7}" srcOrd="0" destOrd="0" parTransId="{4180C4B6-D55A-4E00-8480-3F93165E022B}" sibTransId="{F3B1D62F-FABE-4786-8CC0-BCD137A97425}"/>
    <dgm:cxn modelId="{48C9A3CD-658F-472B-B793-C9815B426540}" type="presParOf" srcId="{1095E5F4-3160-4E3B-910B-A8C905532096}" destId="{356A09AF-3AEC-4F94-835C-0DB99CD07937}" srcOrd="0" destOrd="0" presId="urn:microsoft.com/office/officeart/2005/8/layout/vList2"/>
    <dgm:cxn modelId="{291DE441-0785-4876-AAC4-A1684C514FBF}" type="presParOf" srcId="{1095E5F4-3160-4E3B-910B-A8C905532096}" destId="{5B1DC54F-D8C7-457D-AF78-2C9A612353F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963741-3DB3-4793-8120-1DE679B4F95E}" type="doc">
      <dgm:prSet loTypeId="urn:microsoft.com/office/officeart/2005/8/layout/hList6" loCatId="list" qsTypeId="urn:microsoft.com/office/officeart/2005/8/quickstyle/3d7" qsCatId="3D" csTypeId="urn:microsoft.com/office/officeart/2005/8/colors/colorful1#1" csCatId="colorful" phldr="1"/>
      <dgm:spPr/>
      <dgm:t>
        <a:bodyPr/>
        <a:lstStyle/>
        <a:p>
          <a:endParaRPr lang="pt-BR"/>
        </a:p>
      </dgm:t>
    </dgm:pt>
    <dgm:pt modelId="{16FB7727-FE06-4F2F-8752-BD15E88A38EB}">
      <dgm:prSet custT="1"/>
      <dgm:spPr/>
      <dgm:t>
        <a:bodyPr/>
        <a:lstStyle/>
        <a:p>
          <a:pPr rtl="0"/>
          <a:r>
            <a:rPr lang="pt-BR" sz="3000" b="1" dirty="0" smtClean="0"/>
            <a:t>Existem 3 tipos de relatórios:</a:t>
          </a:r>
          <a:endParaRPr lang="pt-BR" sz="3000" dirty="0"/>
        </a:p>
      </dgm:t>
    </dgm:pt>
    <dgm:pt modelId="{A70861D5-DACD-4846-A81F-77ED4E839F8B}" type="parTrans" cxnId="{88685332-988B-401C-85B1-00CBDA3F1C8C}">
      <dgm:prSet/>
      <dgm:spPr/>
      <dgm:t>
        <a:bodyPr/>
        <a:lstStyle/>
        <a:p>
          <a:endParaRPr lang="pt-BR"/>
        </a:p>
      </dgm:t>
    </dgm:pt>
    <dgm:pt modelId="{BF7038C2-B311-4019-9533-C986BC3D92D3}" type="sibTrans" cxnId="{88685332-988B-401C-85B1-00CBDA3F1C8C}">
      <dgm:prSet/>
      <dgm:spPr/>
      <dgm:t>
        <a:bodyPr/>
        <a:lstStyle/>
        <a:p>
          <a:endParaRPr lang="pt-BR"/>
        </a:p>
      </dgm:t>
    </dgm:pt>
    <dgm:pt modelId="{566F2894-DB21-472B-8899-82B4A031FE86}">
      <dgm:prSet custT="1"/>
      <dgm:spPr/>
      <dgm:t>
        <a:bodyPr/>
        <a:lstStyle/>
        <a:p>
          <a:pPr rtl="0"/>
          <a:r>
            <a:rPr lang="pt-BR" sz="4000" b="1" i="1" u="sng" dirty="0" smtClean="0"/>
            <a:t>CRÍTICO</a:t>
          </a:r>
          <a:r>
            <a:rPr lang="pt-BR" sz="2500" b="1" i="1" dirty="0" smtClean="0"/>
            <a:t>,</a:t>
          </a:r>
          <a:r>
            <a:rPr lang="pt-BR" sz="2500" b="1" dirty="0" smtClean="0"/>
            <a:t> descreve e opina sobre a maneira como uma atividade foi desenvolvida.</a:t>
          </a:r>
          <a:endParaRPr lang="pt-BR" sz="2500" dirty="0"/>
        </a:p>
      </dgm:t>
    </dgm:pt>
    <dgm:pt modelId="{3907C3B1-E8FC-411B-B257-BFE4A151BC04}" type="parTrans" cxnId="{6CED4F22-B11A-49FD-B16C-8BC358F807D0}">
      <dgm:prSet/>
      <dgm:spPr/>
      <dgm:t>
        <a:bodyPr/>
        <a:lstStyle/>
        <a:p>
          <a:endParaRPr lang="pt-BR"/>
        </a:p>
      </dgm:t>
    </dgm:pt>
    <dgm:pt modelId="{64F08B9C-E978-48A5-92A9-677215BFEBFE}" type="sibTrans" cxnId="{6CED4F22-B11A-49FD-B16C-8BC358F807D0}">
      <dgm:prSet/>
      <dgm:spPr/>
      <dgm:t>
        <a:bodyPr/>
        <a:lstStyle/>
        <a:p>
          <a:endParaRPr lang="pt-BR"/>
        </a:p>
      </dgm:t>
    </dgm:pt>
    <dgm:pt modelId="{19EAA89C-B1CB-4253-8CC6-69EFEB33AE8B}">
      <dgm:prSet custT="1"/>
      <dgm:spPr/>
      <dgm:t>
        <a:bodyPr/>
        <a:lstStyle/>
        <a:p>
          <a:pPr rtl="0"/>
          <a:r>
            <a:rPr lang="pt-BR" sz="3000" b="1" i="1" u="sng" dirty="0" smtClean="0"/>
            <a:t>SÍNTESE</a:t>
          </a:r>
          <a:r>
            <a:rPr lang="pt-BR" sz="2500" b="1" i="1" dirty="0" smtClean="0"/>
            <a:t>,</a:t>
          </a:r>
          <a:r>
            <a:rPr lang="pt-BR" sz="2500" b="1" dirty="0" smtClean="0"/>
            <a:t> menos elaborado, referente a relatórios anteriores.</a:t>
          </a:r>
          <a:endParaRPr lang="pt-BR" sz="2500" dirty="0"/>
        </a:p>
      </dgm:t>
    </dgm:pt>
    <dgm:pt modelId="{8F5C14C2-67EB-4173-8EFF-17CF7D083EC0}" type="parTrans" cxnId="{947C8DD8-51EF-4E5F-BD8F-1BE92AF2768C}">
      <dgm:prSet/>
      <dgm:spPr/>
      <dgm:t>
        <a:bodyPr/>
        <a:lstStyle/>
        <a:p>
          <a:endParaRPr lang="pt-BR"/>
        </a:p>
      </dgm:t>
    </dgm:pt>
    <dgm:pt modelId="{A4517A2B-8393-480A-A2E7-87714C0E72A6}" type="sibTrans" cxnId="{947C8DD8-51EF-4E5F-BD8F-1BE92AF2768C}">
      <dgm:prSet/>
      <dgm:spPr/>
      <dgm:t>
        <a:bodyPr/>
        <a:lstStyle/>
        <a:p>
          <a:endParaRPr lang="pt-BR"/>
        </a:p>
      </dgm:t>
    </dgm:pt>
    <dgm:pt modelId="{41D71B4D-9F8C-42C4-8147-6AE5F860883D}">
      <dgm:prSet/>
      <dgm:spPr/>
      <dgm:t>
        <a:bodyPr/>
        <a:lstStyle/>
        <a:p>
          <a:pPr rtl="0"/>
          <a:r>
            <a:rPr lang="pt-BR" b="1" i="1" u="sng" smtClean="0"/>
            <a:t>FORMAÇÃO</a:t>
          </a:r>
          <a:r>
            <a:rPr lang="pt-BR" b="1" i="1" smtClean="0"/>
            <a:t>,</a:t>
          </a:r>
          <a:r>
            <a:rPr lang="pt-BR" b="1" smtClean="0"/>
            <a:t> mais ou menos pormenorizado, apresentando atividades desenvolvidas durante um curso e/ou estágio.</a:t>
          </a:r>
          <a:endParaRPr lang="pt-BR"/>
        </a:p>
      </dgm:t>
    </dgm:pt>
    <dgm:pt modelId="{71FB78E9-DD78-47A4-ABA5-0A116B0CF496}" type="parTrans" cxnId="{ECE86B7A-46B5-47FD-9724-9740A69CB726}">
      <dgm:prSet/>
      <dgm:spPr/>
      <dgm:t>
        <a:bodyPr/>
        <a:lstStyle/>
        <a:p>
          <a:endParaRPr lang="pt-BR"/>
        </a:p>
      </dgm:t>
    </dgm:pt>
    <dgm:pt modelId="{CA969154-866E-4C70-997D-F75A5C7C6D43}" type="sibTrans" cxnId="{ECE86B7A-46B5-47FD-9724-9740A69CB726}">
      <dgm:prSet/>
      <dgm:spPr/>
      <dgm:t>
        <a:bodyPr/>
        <a:lstStyle/>
        <a:p>
          <a:endParaRPr lang="pt-BR"/>
        </a:p>
      </dgm:t>
    </dgm:pt>
    <dgm:pt modelId="{EA368961-1F55-4817-AE55-7A94E1E3EC6E}" type="pres">
      <dgm:prSet presAssocID="{99963741-3DB3-4793-8120-1DE679B4F95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0791AA7-91B0-4EB5-82C9-B703856A68F8}" type="pres">
      <dgm:prSet presAssocID="{16FB7727-FE06-4F2F-8752-BD15E88A38E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0BC35A-C379-4D45-9C92-A4AAE6BC1BDA}" type="pres">
      <dgm:prSet presAssocID="{BF7038C2-B311-4019-9533-C986BC3D92D3}" presName="sibTrans" presStyleCnt="0"/>
      <dgm:spPr/>
    </dgm:pt>
    <dgm:pt modelId="{40D67539-5EE7-476D-9945-E2D79C01BAE5}" type="pres">
      <dgm:prSet presAssocID="{566F2894-DB21-472B-8899-82B4A031FE8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C076DB3-C6F3-44B5-98B6-B0E2655F9547}" type="pres">
      <dgm:prSet presAssocID="{64F08B9C-E978-48A5-92A9-677215BFEBFE}" presName="sibTrans" presStyleCnt="0"/>
      <dgm:spPr/>
    </dgm:pt>
    <dgm:pt modelId="{02FF3BE8-31A4-4758-A62F-D81A5B076D0C}" type="pres">
      <dgm:prSet presAssocID="{19EAA89C-B1CB-4253-8CC6-69EFEB33AE8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DE08111-7CC1-44A4-9E1F-649115E58644}" type="pres">
      <dgm:prSet presAssocID="{A4517A2B-8393-480A-A2E7-87714C0E72A6}" presName="sibTrans" presStyleCnt="0"/>
      <dgm:spPr/>
    </dgm:pt>
    <dgm:pt modelId="{3B0E21F3-620E-4A44-B243-420719C18713}" type="pres">
      <dgm:prSet presAssocID="{41D71B4D-9F8C-42C4-8147-6AE5F860883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1B74FB4-BF4F-469A-9F3B-0EE1FF86B71C}" type="presOf" srcId="{566F2894-DB21-472B-8899-82B4A031FE86}" destId="{40D67539-5EE7-476D-9945-E2D79C01BAE5}" srcOrd="0" destOrd="0" presId="urn:microsoft.com/office/officeart/2005/8/layout/hList6"/>
    <dgm:cxn modelId="{947C8DD8-51EF-4E5F-BD8F-1BE92AF2768C}" srcId="{99963741-3DB3-4793-8120-1DE679B4F95E}" destId="{19EAA89C-B1CB-4253-8CC6-69EFEB33AE8B}" srcOrd="2" destOrd="0" parTransId="{8F5C14C2-67EB-4173-8EFF-17CF7D083EC0}" sibTransId="{A4517A2B-8393-480A-A2E7-87714C0E72A6}"/>
    <dgm:cxn modelId="{BC129899-E04D-49DA-9815-F443FBD54442}" type="presOf" srcId="{19EAA89C-B1CB-4253-8CC6-69EFEB33AE8B}" destId="{02FF3BE8-31A4-4758-A62F-D81A5B076D0C}" srcOrd="0" destOrd="0" presId="urn:microsoft.com/office/officeart/2005/8/layout/hList6"/>
    <dgm:cxn modelId="{6CED4F22-B11A-49FD-B16C-8BC358F807D0}" srcId="{99963741-3DB3-4793-8120-1DE679B4F95E}" destId="{566F2894-DB21-472B-8899-82B4A031FE86}" srcOrd="1" destOrd="0" parTransId="{3907C3B1-E8FC-411B-B257-BFE4A151BC04}" sibTransId="{64F08B9C-E978-48A5-92A9-677215BFEBFE}"/>
    <dgm:cxn modelId="{627CF165-16B4-4525-B751-9E3D5BC80C9A}" type="presOf" srcId="{99963741-3DB3-4793-8120-1DE679B4F95E}" destId="{EA368961-1F55-4817-AE55-7A94E1E3EC6E}" srcOrd="0" destOrd="0" presId="urn:microsoft.com/office/officeart/2005/8/layout/hList6"/>
    <dgm:cxn modelId="{ECE86B7A-46B5-47FD-9724-9740A69CB726}" srcId="{99963741-3DB3-4793-8120-1DE679B4F95E}" destId="{41D71B4D-9F8C-42C4-8147-6AE5F860883D}" srcOrd="3" destOrd="0" parTransId="{71FB78E9-DD78-47A4-ABA5-0A116B0CF496}" sibTransId="{CA969154-866E-4C70-997D-F75A5C7C6D43}"/>
    <dgm:cxn modelId="{A7002F4B-2CA8-4F88-9205-803AB426D737}" type="presOf" srcId="{41D71B4D-9F8C-42C4-8147-6AE5F860883D}" destId="{3B0E21F3-620E-4A44-B243-420719C18713}" srcOrd="0" destOrd="0" presId="urn:microsoft.com/office/officeart/2005/8/layout/hList6"/>
    <dgm:cxn modelId="{4D39F15A-19CA-4983-A72C-3A660679A003}" type="presOf" srcId="{16FB7727-FE06-4F2F-8752-BD15E88A38EB}" destId="{10791AA7-91B0-4EB5-82C9-B703856A68F8}" srcOrd="0" destOrd="0" presId="urn:microsoft.com/office/officeart/2005/8/layout/hList6"/>
    <dgm:cxn modelId="{88685332-988B-401C-85B1-00CBDA3F1C8C}" srcId="{99963741-3DB3-4793-8120-1DE679B4F95E}" destId="{16FB7727-FE06-4F2F-8752-BD15E88A38EB}" srcOrd="0" destOrd="0" parTransId="{A70861D5-DACD-4846-A81F-77ED4E839F8B}" sibTransId="{BF7038C2-B311-4019-9533-C986BC3D92D3}"/>
    <dgm:cxn modelId="{383A244C-7201-4A1F-AD28-6C51F74284B7}" type="presParOf" srcId="{EA368961-1F55-4817-AE55-7A94E1E3EC6E}" destId="{10791AA7-91B0-4EB5-82C9-B703856A68F8}" srcOrd="0" destOrd="0" presId="urn:microsoft.com/office/officeart/2005/8/layout/hList6"/>
    <dgm:cxn modelId="{BAC87141-9ECF-414E-A30B-309C9CC34216}" type="presParOf" srcId="{EA368961-1F55-4817-AE55-7A94E1E3EC6E}" destId="{DE0BC35A-C379-4D45-9C92-A4AAE6BC1BDA}" srcOrd="1" destOrd="0" presId="urn:microsoft.com/office/officeart/2005/8/layout/hList6"/>
    <dgm:cxn modelId="{61C51C0D-D514-4DD9-A75E-B4A4133FEA59}" type="presParOf" srcId="{EA368961-1F55-4817-AE55-7A94E1E3EC6E}" destId="{40D67539-5EE7-476D-9945-E2D79C01BAE5}" srcOrd="2" destOrd="0" presId="urn:microsoft.com/office/officeart/2005/8/layout/hList6"/>
    <dgm:cxn modelId="{6F6FD785-6E30-4B74-94B9-77CF063FFD4D}" type="presParOf" srcId="{EA368961-1F55-4817-AE55-7A94E1E3EC6E}" destId="{5C076DB3-C6F3-44B5-98B6-B0E2655F9547}" srcOrd="3" destOrd="0" presId="urn:microsoft.com/office/officeart/2005/8/layout/hList6"/>
    <dgm:cxn modelId="{285944DE-E167-424F-81C0-FB27671FA20E}" type="presParOf" srcId="{EA368961-1F55-4817-AE55-7A94E1E3EC6E}" destId="{02FF3BE8-31A4-4758-A62F-D81A5B076D0C}" srcOrd="4" destOrd="0" presId="urn:microsoft.com/office/officeart/2005/8/layout/hList6"/>
    <dgm:cxn modelId="{B1F6BF0C-94FC-494D-83D9-C3A584D40EA2}" type="presParOf" srcId="{EA368961-1F55-4817-AE55-7A94E1E3EC6E}" destId="{FDE08111-7CC1-44A4-9E1F-649115E58644}" srcOrd="5" destOrd="0" presId="urn:microsoft.com/office/officeart/2005/8/layout/hList6"/>
    <dgm:cxn modelId="{A8077374-1473-4E1E-A909-A33A309DEF15}" type="presParOf" srcId="{EA368961-1F55-4817-AE55-7A94E1E3EC6E}" destId="{3B0E21F3-620E-4A44-B243-420719C18713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A2074A-AD29-45AC-83BB-653E7EB9C709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25A03835-4E63-4078-9106-0D26D8F8D8ED}">
      <dgm:prSet custT="1"/>
      <dgm:spPr/>
      <dgm:t>
        <a:bodyPr/>
        <a:lstStyle/>
        <a:p>
          <a:pPr algn="just" rtl="0"/>
          <a:r>
            <a:rPr lang="pt-BR" sz="3200" b="1" dirty="0" smtClean="0"/>
            <a:t>É o Relatório Detalhado do Quadrimestre Anterior.</a:t>
          </a:r>
        </a:p>
        <a:p>
          <a:pPr algn="just" rtl="0"/>
          <a:r>
            <a:rPr lang="pt-BR" sz="3200" b="1" dirty="0" smtClean="0"/>
            <a:t>É um instrumento de monitoramento e acompanhamento da execução da PAS.</a:t>
          </a:r>
          <a:endParaRPr lang="pt-BR" sz="3200" dirty="0"/>
        </a:p>
      </dgm:t>
    </dgm:pt>
    <dgm:pt modelId="{24956800-7879-4D0C-9332-5A8CB9416EAB}" type="parTrans" cxnId="{A13B2FB2-33E9-4323-A1A0-8352C3555FA7}">
      <dgm:prSet/>
      <dgm:spPr/>
      <dgm:t>
        <a:bodyPr/>
        <a:lstStyle/>
        <a:p>
          <a:endParaRPr lang="pt-BR" sz="3000"/>
        </a:p>
      </dgm:t>
    </dgm:pt>
    <dgm:pt modelId="{772DF695-D644-4DC8-8F3B-9BF1AA72A2E0}" type="sibTrans" cxnId="{A13B2FB2-33E9-4323-A1A0-8352C3555FA7}">
      <dgm:prSet/>
      <dgm:spPr/>
      <dgm:t>
        <a:bodyPr/>
        <a:lstStyle/>
        <a:p>
          <a:endParaRPr lang="pt-BR" sz="3000"/>
        </a:p>
      </dgm:t>
    </dgm:pt>
    <dgm:pt modelId="{E04F1417-CC89-4958-A501-82AE5DCA326B}">
      <dgm:prSet custT="1"/>
      <dgm:spPr/>
      <dgm:t>
        <a:bodyPr/>
        <a:lstStyle/>
        <a:p>
          <a:pPr algn="just" rtl="0"/>
          <a:r>
            <a:rPr lang="pt-BR" sz="3200" b="1" dirty="0" smtClean="0"/>
            <a:t>Deve ser apresentado pelo gestor do SUS até o final dos meses de maio, setembro e fevereiro, em audiência pública, na Câmara de Vereadores.</a:t>
          </a:r>
          <a:endParaRPr lang="pt-BR" sz="3200" dirty="0"/>
        </a:p>
      </dgm:t>
    </dgm:pt>
    <dgm:pt modelId="{EBA44A00-6606-4823-A27C-8DBE8EF9BDD4}" type="parTrans" cxnId="{8B197023-483D-4896-8347-D73DF8C864C9}">
      <dgm:prSet/>
      <dgm:spPr/>
      <dgm:t>
        <a:bodyPr/>
        <a:lstStyle/>
        <a:p>
          <a:endParaRPr lang="pt-BR" sz="3000"/>
        </a:p>
      </dgm:t>
    </dgm:pt>
    <dgm:pt modelId="{CEEBE9BF-1064-489A-B75C-1126CC46B1A8}" type="sibTrans" cxnId="{8B197023-483D-4896-8347-D73DF8C864C9}">
      <dgm:prSet/>
      <dgm:spPr/>
      <dgm:t>
        <a:bodyPr/>
        <a:lstStyle/>
        <a:p>
          <a:endParaRPr lang="pt-BR" sz="3000"/>
        </a:p>
      </dgm:t>
    </dgm:pt>
    <dgm:pt modelId="{1A3379F4-38D0-4CD9-A20E-354F82E6688C}">
      <dgm:prSet custT="1"/>
      <dgm:spPr/>
      <dgm:t>
        <a:bodyPr/>
        <a:lstStyle/>
        <a:p>
          <a:pPr algn="just" rtl="0"/>
          <a:r>
            <a:rPr lang="pt-BR" sz="3400" b="1" dirty="0" smtClean="0"/>
            <a:t>Deve ser apresentado no Conselho de Saúde.</a:t>
          </a:r>
          <a:endParaRPr lang="pt-BR" sz="3400" dirty="0"/>
        </a:p>
      </dgm:t>
    </dgm:pt>
    <dgm:pt modelId="{975512D5-DF9C-44B9-87D6-6C5BFE9E88B4}" type="parTrans" cxnId="{D488DCAA-4D93-4FFF-84B9-53142B5FA20E}">
      <dgm:prSet/>
      <dgm:spPr/>
      <dgm:t>
        <a:bodyPr/>
        <a:lstStyle/>
        <a:p>
          <a:endParaRPr lang="pt-BR" sz="3000"/>
        </a:p>
      </dgm:t>
    </dgm:pt>
    <dgm:pt modelId="{52424B6C-ABA7-4B30-A18F-6C96841795C9}" type="sibTrans" cxnId="{D488DCAA-4D93-4FFF-84B9-53142B5FA20E}">
      <dgm:prSet/>
      <dgm:spPr/>
      <dgm:t>
        <a:bodyPr/>
        <a:lstStyle/>
        <a:p>
          <a:endParaRPr lang="pt-BR" sz="3000"/>
        </a:p>
      </dgm:t>
    </dgm:pt>
    <dgm:pt modelId="{DFBE4200-2442-4D5A-93B8-7E353E5C9A98}" type="pres">
      <dgm:prSet presAssocID="{70A2074A-AD29-45AC-83BB-653E7EB9C70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5643C09A-FF17-4A6F-A574-557060925290}" type="pres">
      <dgm:prSet presAssocID="{25A03835-4E63-4078-9106-0D26D8F8D8ED}" presName="thickLine" presStyleLbl="alignNode1" presStyleIdx="0" presStyleCnt="3"/>
      <dgm:spPr/>
    </dgm:pt>
    <dgm:pt modelId="{2A9D421A-E4E7-4CE7-A339-D72ABCB5C37D}" type="pres">
      <dgm:prSet presAssocID="{25A03835-4E63-4078-9106-0D26D8F8D8ED}" presName="horz1" presStyleCnt="0"/>
      <dgm:spPr/>
    </dgm:pt>
    <dgm:pt modelId="{2F6F6A81-D322-4B74-97F9-6EE10CDDD368}" type="pres">
      <dgm:prSet presAssocID="{25A03835-4E63-4078-9106-0D26D8F8D8ED}" presName="tx1" presStyleLbl="revTx" presStyleIdx="0" presStyleCnt="3" custScaleY="77749"/>
      <dgm:spPr/>
      <dgm:t>
        <a:bodyPr/>
        <a:lstStyle/>
        <a:p>
          <a:endParaRPr lang="pt-BR"/>
        </a:p>
      </dgm:t>
    </dgm:pt>
    <dgm:pt modelId="{330BBA4F-2E9B-4B81-96B3-6C44C1267D3B}" type="pres">
      <dgm:prSet presAssocID="{25A03835-4E63-4078-9106-0D26D8F8D8ED}" presName="vert1" presStyleCnt="0"/>
      <dgm:spPr/>
    </dgm:pt>
    <dgm:pt modelId="{2A907857-DA53-42B4-A152-884E82FCD68A}" type="pres">
      <dgm:prSet presAssocID="{E04F1417-CC89-4958-A501-82AE5DCA326B}" presName="thickLine" presStyleLbl="alignNode1" presStyleIdx="1" presStyleCnt="3"/>
      <dgm:spPr/>
    </dgm:pt>
    <dgm:pt modelId="{0F043004-7507-4975-8F01-B4E2403EC534}" type="pres">
      <dgm:prSet presAssocID="{E04F1417-CC89-4958-A501-82AE5DCA326B}" presName="horz1" presStyleCnt="0"/>
      <dgm:spPr/>
    </dgm:pt>
    <dgm:pt modelId="{D31518CB-2F16-4DB7-A77C-28A03863532B}" type="pres">
      <dgm:prSet presAssocID="{E04F1417-CC89-4958-A501-82AE5DCA326B}" presName="tx1" presStyleLbl="revTx" presStyleIdx="1" presStyleCnt="3"/>
      <dgm:spPr/>
      <dgm:t>
        <a:bodyPr/>
        <a:lstStyle/>
        <a:p>
          <a:endParaRPr lang="pt-BR"/>
        </a:p>
      </dgm:t>
    </dgm:pt>
    <dgm:pt modelId="{96D3216E-D068-4171-B6E5-67EC932DBB22}" type="pres">
      <dgm:prSet presAssocID="{E04F1417-CC89-4958-A501-82AE5DCA326B}" presName="vert1" presStyleCnt="0"/>
      <dgm:spPr/>
    </dgm:pt>
    <dgm:pt modelId="{D6F2272B-97D2-4186-A2AF-E4561BF00F3E}" type="pres">
      <dgm:prSet presAssocID="{1A3379F4-38D0-4CD9-A20E-354F82E6688C}" presName="thickLine" presStyleLbl="alignNode1" presStyleIdx="2" presStyleCnt="3"/>
      <dgm:spPr/>
    </dgm:pt>
    <dgm:pt modelId="{22105B8C-16B8-419A-A7D0-0B442620746A}" type="pres">
      <dgm:prSet presAssocID="{1A3379F4-38D0-4CD9-A20E-354F82E6688C}" presName="horz1" presStyleCnt="0"/>
      <dgm:spPr/>
    </dgm:pt>
    <dgm:pt modelId="{4492C0BE-905E-4616-ACFA-D7A2D06C137E}" type="pres">
      <dgm:prSet presAssocID="{1A3379F4-38D0-4CD9-A20E-354F82E6688C}" presName="tx1" presStyleLbl="revTx" presStyleIdx="2" presStyleCnt="3"/>
      <dgm:spPr/>
      <dgm:t>
        <a:bodyPr/>
        <a:lstStyle/>
        <a:p>
          <a:endParaRPr lang="pt-BR"/>
        </a:p>
      </dgm:t>
    </dgm:pt>
    <dgm:pt modelId="{A20177F5-08F1-4119-9479-DF18D7453959}" type="pres">
      <dgm:prSet presAssocID="{1A3379F4-38D0-4CD9-A20E-354F82E6688C}" presName="vert1" presStyleCnt="0"/>
      <dgm:spPr/>
    </dgm:pt>
  </dgm:ptLst>
  <dgm:cxnLst>
    <dgm:cxn modelId="{8B197023-483D-4896-8347-D73DF8C864C9}" srcId="{70A2074A-AD29-45AC-83BB-653E7EB9C709}" destId="{E04F1417-CC89-4958-A501-82AE5DCA326B}" srcOrd="1" destOrd="0" parTransId="{EBA44A00-6606-4823-A27C-8DBE8EF9BDD4}" sibTransId="{CEEBE9BF-1064-489A-B75C-1126CC46B1A8}"/>
    <dgm:cxn modelId="{579ED473-FD78-476C-85BD-66783BE84A64}" type="presOf" srcId="{E04F1417-CC89-4958-A501-82AE5DCA326B}" destId="{D31518CB-2F16-4DB7-A77C-28A03863532B}" srcOrd="0" destOrd="0" presId="urn:microsoft.com/office/officeart/2008/layout/LinedList"/>
    <dgm:cxn modelId="{1D647653-B85C-4037-8A63-CEFD5F378522}" type="presOf" srcId="{70A2074A-AD29-45AC-83BB-653E7EB9C709}" destId="{DFBE4200-2442-4D5A-93B8-7E353E5C9A98}" srcOrd="0" destOrd="0" presId="urn:microsoft.com/office/officeart/2008/layout/LinedList"/>
    <dgm:cxn modelId="{A13B2FB2-33E9-4323-A1A0-8352C3555FA7}" srcId="{70A2074A-AD29-45AC-83BB-653E7EB9C709}" destId="{25A03835-4E63-4078-9106-0D26D8F8D8ED}" srcOrd="0" destOrd="0" parTransId="{24956800-7879-4D0C-9332-5A8CB9416EAB}" sibTransId="{772DF695-D644-4DC8-8F3B-9BF1AA72A2E0}"/>
    <dgm:cxn modelId="{17B988AE-F74E-4D29-97D7-3C58EBB4D715}" type="presOf" srcId="{25A03835-4E63-4078-9106-0D26D8F8D8ED}" destId="{2F6F6A81-D322-4B74-97F9-6EE10CDDD368}" srcOrd="0" destOrd="0" presId="urn:microsoft.com/office/officeart/2008/layout/LinedList"/>
    <dgm:cxn modelId="{895EA461-9C6D-4DC0-8F12-610B79D18F5F}" type="presOf" srcId="{1A3379F4-38D0-4CD9-A20E-354F82E6688C}" destId="{4492C0BE-905E-4616-ACFA-D7A2D06C137E}" srcOrd="0" destOrd="0" presId="urn:microsoft.com/office/officeart/2008/layout/LinedList"/>
    <dgm:cxn modelId="{D488DCAA-4D93-4FFF-84B9-53142B5FA20E}" srcId="{70A2074A-AD29-45AC-83BB-653E7EB9C709}" destId="{1A3379F4-38D0-4CD9-A20E-354F82E6688C}" srcOrd="2" destOrd="0" parTransId="{975512D5-DF9C-44B9-87D6-6C5BFE9E88B4}" sibTransId="{52424B6C-ABA7-4B30-A18F-6C96841795C9}"/>
    <dgm:cxn modelId="{A2F1909B-B187-4CFD-9324-47E18CAD5F11}" type="presParOf" srcId="{DFBE4200-2442-4D5A-93B8-7E353E5C9A98}" destId="{5643C09A-FF17-4A6F-A574-557060925290}" srcOrd="0" destOrd="0" presId="urn:microsoft.com/office/officeart/2008/layout/LinedList"/>
    <dgm:cxn modelId="{C2A50F73-24E2-4753-B8D8-484C9F8AFEFC}" type="presParOf" srcId="{DFBE4200-2442-4D5A-93B8-7E353E5C9A98}" destId="{2A9D421A-E4E7-4CE7-A339-D72ABCB5C37D}" srcOrd="1" destOrd="0" presId="urn:microsoft.com/office/officeart/2008/layout/LinedList"/>
    <dgm:cxn modelId="{4889343D-299D-4FFC-970C-5BA375110553}" type="presParOf" srcId="{2A9D421A-E4E7-4CE7-A339-D72ABCB5C37D}" destId="{2F6F6A81-D322-4B74-97F9-6EE10CDDD368}" srcOrd="0" destOrd="0" presId="urn:microsoft.com/office/officeart/2008/layout/LinedList"/>
    <dgm:cxn modelId="{8E169A34-5C89-41A5-A5C6-062F5E120E4F}" type="presParOf" srcId="{2A9D421A-E4E7-4CE7-A339-D72ABCB5C37D}" destId="{330BBA4F-2E9B-4B81-96B3-6C44C1267D3B}" srcOrd="1" destOrd="0" presId="urn:microsoft.com/office/officeart/2008/layout/LinedList"/>
    <dgm:cxn modelId="{71F275C1-0E40-4D93-A6DA-40CAF94E31AC}" type="presParOf" srcId="{DFBE4200-2442-4D5A-93B8-7E353E5C9A98}" destId="{2A907857-DA53-42B4-A152-884E82FCD68A}" srcOrd="2" destOrd="0" presId="urn:microsoft.com/office/officeart/2008/layout/LinedList"/>
    <dgm:cxn modelId="{FD6DD657-AA04-486D-8AE9-D511F8C12672}" type="presParOf" srcId="{DFBE4200-2442-4D5A-93B8-7E353E5C9A98}" destId="{0F043004-7507-4975-8F01-B4E2403EC534}" srcOrd="3" destOrd="0" presId="urn:microsoft.com/office/officeart/2008/layout/LinedList"/>
    <dgm:cxn modelId="{36C2F6F1-9ED6-4F10-8AF9-500DBF288818}" type="presParOf" srcId="{0F043004-7507-4975-8F01-B4E2403EC534}" destId="{D31518CB-2F16-4DB7-A77C-28A03863532B}" srcOrd="0" destOrd="0" presId="urn:microsoft.com/office/officeart/2008/layout/LinedList"/>
    <dgm:cxn modelId="{1392C786-4FAC-405C-B7A3-AEA74E4B9FE7}" type="presParOf" srcId="{0F043004-7507-4975-8F01-B4E2403EC534}" destId="{96D3216E-D068-4171-B6E5-67EC932DBB22}" srcOrd="1" destOrd="0" presId="urn:microsoft.com/office/officeart/2008/layout/LinedList"/>
    <dgm:cxn modelId="{984583B2-FC69-4D3D-BE2E-1CF9D9EDC968}" type="presParOf" srcId="{DFBE4200-2442-4D5A-93B8-7E353E5C9A98}" destId="{D6F2272B-97D2-4186-A2AF-E4561BF00F3E}" srcOrd="4" destOrd="0" presId="urn:microsoft.com/office/officeart/2008/layout/LinedList"/>
    <dgm:cxn modelId="{F67F9F87-9519-4E82-ABBD-E83EC48B1A23}" type="presParOf" srcId="{DFBE4200-2442-4D5A-93B8-7E353E5C9A98}" destId="{22105B8C-16B8-419A-A7D0-0B442620746A}" srcOrd="5" destOrd="0" presId="urn:microsoft.com/office/officeart/2008/layout/LinedList"/>
    <dgm:cxn modelId="{5146F49D-7A0D-4655-B697-181FDCAA4C48}" type="presParOf" srcId="{22105B8C-16B8-419A-A7D0-0B442620746A}" destId="{4492C0BE-905E-4616-ACFA-D7A2D06C137E}" srcOrd="0" destOrd="0" presId="urn:microsoft.com/office/officeart/2008/layout/LinedList"/>
    <dgm:cxn modelId="{697160CF-9B3B-4812-84DE-10CE65426DAC}" type="presParOf" srcId="{22105B8C-16B8-419A-A7D0-0B442620746A}" destId="{A20177F5-08F1-4119-9479-DF18D745395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33CD1A0-18E0-4D91-B885-B3D2FA5BFB1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7FE8B82-D484-4585-874D-E01F57FE41D6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pt-BR" sz="4400" b="1" dirty="0" smtClean="0">
              <a:solidFill>
                <a:schemeClr val="tx1"/>
              </a:solidFill>
            </a:rPr>
            <a:t>Lei Complementar nº 141/2012</a:t>
          </a:r>
        </a:p>
        <a:p>
          <a:pPr algn="ctr" rtl="0"/>
          <a:r>
            <a:rPr lang="pt-BR" sz="4400" b="1" dirty="0" smtClean="0">
              <a:solidFill>
                <a:schemeClr val="tx1"/>
              </a:solidFill>
            </a:rPr>
            <a:t>Artigo 36</a:t>
          </a:r>
          <a:endParaRPr lang="pt-BR" sz="4400" dirty="0">
            <a:solidFill>
              <a:schemeClr val="tx1"/>
            </a:solidFill>
          </a:endParaRPr>
        </a:p>
      </dgm:t>
    </dgm:pt>
    <dgm:pt modelId="{9F4CC9F3-D72C-4C0F-B1B5-D3D80815F2B0}" type="parTrans" cxnId="{F852531D-48E7-4898-94A4-9A160E9FCE3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BF09843-1FD5-4282-97EF-83C8E52FEB08}" type="sibTrans" cxnId="{F852531D-48E7-4898-94A4-9A160E9FCE3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986B9A1-0EC0-45D2-8E51-24506D19C802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pt-BR" sz="4000" dirty="0" smtClean="0">
              <a:solidFill>
                <a:schemeClr val="tx1"/>
              </a:solidFill>
            </a:rPr>
            <a:t>“O gestor do SUS em cada ente da Federação elaborará Relatório detalhado referente ao quadrimestre anterior, o qual conterá, no mínimo, as seguintes informações:...”</a:t>
          </a:r>
          <a:endParaRPr lang="pt-BR" sz="4000" dirty="0">
            <a:solidFill>
              <a:schemeClr val="tx1"/>
            </a:solidFill>
          </a:endParaRPr>
        </a:p>
      </dgm:t>
    </dgm:pt>
    <dgm:pt modelId="{C191EB48-64F8-4215-8E5A-ABA2D0A16E01}" type="parTrans" cxnId="{14080F8A-35C5-40C7-A87D-05439DFE2A3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B2EDC25-660A-47A1-B23D-8A759C4F1720}" type="sibTrans" cxnId="{14080F8A-35C5-40C7-A87D-05439DFE2A3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4379C6A-F70F-462A-B023-C0F723A1C434}" type="pres">
      <dgm:prSet presAssocID="{933CD1A0-18E0-4D91-B885-B3D2FA5BFB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411C451-456D-45B3-A33C-722B49F4D111}" type="pres">
      <dgm:prSet presAssocID="{D7FE8B82-D484-4585-874D-E01F57FE41D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D0FAE22-849E-41ED-BE32-992580957829}" type="pres">
      <dgm:prSet presAssocID="{0BF09843-1FD5-4282-97EF-83C8E52FEB08}" presName="spacer" presStyleCnt="0"/>
      <dgm:spPr/>
    </dgm:pt>
    <dgm:pt modelId="{5ED4EC2D-30C6-4639-8C8B-77E0F8FC7691}" type="pres">
      <dgm:prSet presAssocID="{F986B9A1-0EC0-45D2-8E51-24506D19C80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0C42C18-FE4B-4CC2-99CF-E6E0EA0E438B}" type="presOf" srcId="{933CD1A0-18E0-4D91-B885-B3D2FA5BFB18}" destId="{64379C6A-F70F-462A-B023-C0F723A1C434}" srcOrd="0" destOrd="0" presId="urn:microsoft.com/office/officeart/2005/8/layout/vList2"/>
    <dgm:cxn modelId="{502101A7-D59B-4172-BD63-1CD0F992FC67}" type="presOf" srcId="{D7FE8B82-D484-4585-874D-E01F57FE41D6}" destId="{C411C451-456D-45B3-A33C-722B49F4D111}" srcOrd="0" destOrd="0" presId="urn:microsoft.com/office/officeart/2005/8/layout/vList2"/>
    <dgm:cxn modelId="{F852531D-48E7-4898-94A4-9A160E9FCE3F}" srcId="{933CD1A0-18E0-4D91-B885-B3D2FA5BFB18}" destId="{D7FE8B82-D484-4585-874D-E01F57FE41D6}" srcOrd="0" destOrd="0" parTransId="{9F4CC9F3-D72C-4C0F-B1B5-D3D80815F2B0}" sibTransId="{0BF09843-1FD5-4282-97EF-83C8E52FEB08}"/>
    <dgm:cxn modelId="{98C9F6D0-2D82-4239-97BB-1CB3298311EC}" type="presOf" srcId="{F986B9A1-0EC0-45D2-8E51-24506D19C802}" destId="{5ED4EC2D-30C6-4639-8C8B-77E0F8FC7691}" srcOrd="0" destOrd="0" presId="urn:microsoft.com/office/officeart/2005/8/layout/vList2"/>
    <dgm:cxn modelId="{14080F8A-35C5-40C7-A87D-05439DFE2A3F}" srcId="{933CD1A0-18E0-4D91-B885-B3D2FA5BFB18}" destId="{F986B9A1-0EC0-45D2-8E51-24506D19C802}" srcOrd="1" destOrd="0" parTransId="{C191EB48-64F8-4215-8E5A-ABA2D0A16E01}" sibTransId="{AB2EDC25-660A-47A1-B23D-8A759C4F1720}"/>
    <dgm:cxn modelId="{F9751956-5A7B-467A-84E6-7963A59379F1}" type="presParOf" srcId="{64379C6A-F70F-462A-B023-C0F723A1C434}" destId="{C411C451-456D-45B3-A33C-722B49F4D111}" srcOrd="0" destOrd="0" presId="urn:microsoft.com/office/officeart/2005/8/layout/vList2"/>
    <dgm:cxn modelId="{92B4C8DB-DFFF-46EE-BF19-534090C93445}" type="presParOf" srcId="{64379C6A-F70F-462A-B023-C0F723A1C434}" destId="{FD0FAE22-849E-41ED-BE32-992580957829}" srcOrd="1" destOrd="0" presId="urn:microsoft.com/office/officeart/2005/8/layout/vList2"/>
    <dgm:cxn modelId="{97A43E81-9393-4603-B142-07ED8229F84C}" type="presParOf" srcId="{64379C6A-F70F-462A-B023-C0F723A1C434}" destId="{5ED4EC2D-30C6-4639-8C8B-77E0F8FC769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3060844-0AE2-4806-B436-FAD510CF076F}" type="doc">
      <dgm:prSet loTypeId="urn:microsoft.com/office/officeart/2008/layout/LinedList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pt-BR"/>
        </a:p>
      </dgm:t>
    </dgm:pt>
    <dgm:pt modelId="{D68DCE17-3495-469E-B261-3F69055284FB}">
      <dgm:prSet/>
      <dgm:spPr/>
      <dgm:t>
        <a:bodyPr/>
        <a:lstStyle/>
        <a:p>
          <a:pPr algn="just" rtl="0"/>
          <a:r>
            <a:rPr lang="pt-BR" dirty="0" smtClean="0"/>
            <a:t>O CNS estabeleceu modelo padronizado de Relatório Quadrimestral de Prestação de Contas para os Estados e Municípios, conforme dispõe o artigo 36, parágrafo 4º da Lei Complementar nº 141/2012.</a:t>
          </a:r>
          <a:endParaRPr lang="pt-BR" dirty="0"/>
        </a:p>
      </dgm:t>
    </dgm:pt>
    <dgm:pt modelId="{EEFD84B5-A967-414A-8786-D4B5B9D7D207}" type="parTrans" cxnId="{3F546320-670A-481F-BA1B-FBA6D514BA40}">
      <dgm:prSet/>
      <dgm:spPr/>
      <dgm:t>
        <a:bodyPr/>
        <a:lstStyle/>
        <a:p>
          <a:endParaRPr lang="pt-BR"/>
        </a:p>
      </dgm:t>
    </dgm:pt>
    <dgm:pt modelId="{C8F18870-9F5D-4F8D-96D4-26F3550E9BC7}" type="sibTrans" cxnId="{3F546320-670A-481F-BA1B-FBA6D514BA40}">
      <dgm:prSet/>
      <dgm:spPr/>
      <dgm:t>
        <a:bodyPr/>
        <a:lstStyle/>
        <a:p>
          <a:endParaRPr lang="pt-BR"/>
        </a:p>
      </dgm:t>
    </dgm:pt>
    <dgm:pt modelId="{7EEFA5C7-DBD2-44C5-BE13-41A1CD467840}">
      <dgm:prSet/>
      <dgm:spPr/>
      <dgm:t>
        <a:bodyPr/>
        <a:lstStyle/>
        <a:p>
          <a:pPr algn="ctr" rtl="0"/>
          <a:r>
            <a:rPr lang="pt-BR" b="1" dirty="0" smtClean="0"/>
            <a:t>RESOLUÇÃO CNS Nº 459 de 10/10/2012</a:t>
          </a:r>
          <a:endParaRPr lang="pt-BR" dirty="0" smtClean="0"/>
        </a:p>
        <a:p>
          <a:pPr algn="ctr" rtl="0"/>
          <a:r>
            <a:rPr lang="pt-BR" dirty="0" smtClean="0"/>
            <a:t>Estrutura que contempla Identificação, Análise e Considerações Gerais, atendendo também ao art. 4° da Lei 8.142/1990.</a:t>
          </a:r>
          <a:endParaRPr lang="pt-BR" dirty="0"/>
        </a:p>
      </dgm:t>
    </dgm:pt>
    <dgm:pt modelId="{A67403E9-EEC2-4B4F-A928-FEE7DF8DBDCF}" type="parTrans" cxnId="{EC151EFD-FC60-4D9C-B7AA-DC62B2E24FCC}">
      <dgm:prSet/>
      <dgm:spPr/>
      <dgm:t>
        <a:bodyPr/>
        <a:lstStyle/>
        <a:p>
          <a:endParaRPr lang="pt-BR"/>
        </a:p>
      </dgm:t>
    </dgm:pt>
    <dgm:pt modelId="{9A8649B2-53BB-4AD2-9703-014E59FF7E3E}" type="sibTrans" cxnId="{EC151EFD-FC60-4D9C-B7AA-DC62B2E24FCC}">
      <dgm:prSet/>
      <dgm:spPr/>
      <dgm:t>
        <a:bodyPr/>
        <a:lstStyle/>
        <a:p>
          <a:endParaRPr lang="pt-BR"/>
        </a:p>
      </dgm:t>
    </dgm:pt>
    <dgm:pt modelId="{4D7309E3-611A-4B39-BE3E-2EA1C9EB6D6A}" type="pres">
      <dgm:prSet presAssocID="{33060844-0AE2-4806-B436-FAD510CF076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32253C33-612E-498E-BC81-37E6F8ED96D3}" type="pres">
      <dgm:prSet presAssocID="{D68DCE17-3495-469E-B261-3F69055284FB}" presName="thickLine" presStyleLbl="alignNode1" presStyleIdx="0" presStyleCnt="2"/>
      <dgm:spPr/>
    </dgm:pt>
    <dgm:pt modelId="{31164338-7464-403D-8E32-5529ABCF7C2B}" type="pres">
      <dgm:prSet presAssocID="{D68DCE17-3495-469E-B261-3F69055284FB}" presName="horz1" presStyleCnt="0"/>
      <dgm:spPr/>
    </dgm:pt>
    <dgm:pt modelId="{25601CC0-43E3-4870-9982-F07846B7C1C5}" type="pres">
      <dgm:prSet presAssocID="{D68DCE17-3495-469E-B261-3F69055284FB}" presName="tx1" presStyleLbl="revTx" presStyleIdx="0" presStyleCnt="2"/>
      <dgm:spPr/>
      <dgm:t>
        <a:bodyPr/>
        <a:lstStyle/>
        <a:p>
          <a:endParaRPr lang="pt-BR"/>
        </a:p>
      </dgm:t>
    </dgm:pt>
    <dgm:pt modelId="{2BA2AC3A-3ADA-4380-AE76-3995C1878746}" type="pres">
      <dgm:prSet presAssocID="{D68DCE17-3495-469E-B261-3F69055284FB}" presName="vert1" presStyleCnt="0"/>
      <dgm:spPr/>
    </dgm:pt>
    <dgm:pt modelId="{2046741D-F55B-4CE8-B3F7-12A786627D44}" type="pres">
      <dgm:prSet presAssocID="{7EEFA5C7-DBD2-44C5-BE13-41A1CD467840}" presName="thickLine" presStyleLbl="alignNode1" presStyleIdx="1" presStyleCnt="2"/>
      <dgm:spPr/>
    </dgm:pt>
    <dgm:pt modelId="{BC95063D-A471-4AD2-B2B4-C731D229063E}" type="pres">
      <dgm:prSet presAssocID="{7EEFA5C7-DBD2-44C5-BE13-41A1CD467840}" presName="horz1" presStyleCnt="0"/>
      <dgm:spPr/>
    </dgm:pt>
    <dgm:pt modelId="{35B203DA-2A7D-420E-8952-07B883EF11F2}" type="pres">
      <dgm:prSet presAssocID="{7EEFA5C7-DBD2-44C5-BE13-41A1CD467840}" presName="tx1" presStyleLbl="revTx" presStyleIdx="1" presStyleCnt="2" custScaleY="95107"/>
      <dgm:spPr/>
      <dgm:t>
        <a:bodyPr/>
        <a:lstStyle/>
        <a:p>
          <a:endParaRPr lang="pt-BR"/>
        </a:p>
      </dgm:t>
    </dgm:pt>
    <dgm:pt modelId="{63293FD2-9BCD-4719-9B4B-83B2CEA30C92}" type="pres">
      <dgm:prSet presAssocID="{7EEFA5C7-DBD2-44C5-BE13-41A1CD467840}" presName="vert1" presStyleCnt="0"/>
      <dgm:spPr/>
    </dgm:pt>
  </dgm:ptLst>
  <dgm:cxnLst>
    <dgm:cxn modelId="{60517712-AC62-45B4-8CDD-60DBD7C68FB3}" type="presOf" srcId="{D68DCE17-3495-469E-B261-3F69055284FB}" destId="{25601CC0-43E3-4870-9982-F07846B7C1C5}" srcOrd="0" destOrd="0" presId="urn:microsoft.com/office/officeart/2008/layout/LinedList"/>
    <dgm:cxn modelId="{EC151EFD-FC60-4D9C-B7AA-DC62B2E24FCC}" srcId="{33060844-0AE2-4806-B436-FAD510CF076F}" destId="{7EEFA5C7-DBD2-44C5-BE13-41A1CD467840}" srcOrd="1" destOrd="0" parTransId="{A67403E9-EEC2-4B4F-A928-FEE7DF8DBDCF}" sibTransId="{9A8649B2-53BB-4AD2-9703-014E59FF7E3E}"/>
    <dgm:cxn modelId="{068C2E70-8D62-41A4-972B-2BC33ECD2325}" type="presOf" srcId="{7EEFA5C7-DBD2-44C5-BE13-41A1CD467840}" destId="{35B203DA-2A7D-420E-8952-07B883EF11F2}" srcOrd="0" destOrd="0" presId="urn:microsoft.com/office/officeart/2008/layout/LinedList"/>
    <dgm:cxn modelId="{F2AFE6C1-7DDC-4E28-91A0-BD4CA7A0C7F0}" type="presOf" srcId="{33060844-0AE2-4806-B436-FAD510CF076F}" destId="{4D7309E3-611A-4B39-BE3E-2EA1C9EB6D6A}" srcOrd="0" destOrd="0" presId="urn:microsoft.com/office/officeart/2008/layout/LinedList"/>
    <dgm:cxn modelId="{3F546320-670A-481F-BA1B-FBA6D514BA40}" srcId="{33060844-0AE2-4806-B436-FAD510CF076F}" destId="{D68DCE17-3495-469E-B261-3F69055284FB}" srcOrd="0" destOrd="0" parTransId="{EEFD84B5-A967-414A-8786-D4B5B9D7D207}" sibTransId="{C8F18870-9F5D-4F8D-96D4-26F3550E9BC7}"/>
    <dgm:cxn modelId="{ECDD8506-669A-4565-A796-45202DF5241A}" type="presParOf" srcId="{4D7309E3-611A-4B39-BE3E-2EA1C9EB6D6A}" destId="{32253C33-612E-498E-BC81-37E6F8ED96D3}" srcOrd="0" destOrd="0" presId="urn:microsoft.com/office/officeart/2008/layout/LinedList"/>
    <dgm:cxn modelId="{B5E2AA67-0443-436F-993D-21256464C8CF}" type="presParOf" srcId="{4D7309E3-611A-4B39-BE3E-2EA1C9EB6D6A}" destId="{31164338-7464-403D-8E32-5529ABCF7C2B}" srcOrd="1" destOrd="0" presId="urn:microsoft.com/office/officeart/2008/layout/LinedList"/>
    <dgm:cxn modelId="{71EB4317-3A0E-410E-9AEF-AB1B88AA6943}" type="presParOf" srcId="{31164338-7464-403D-8E32-5529ABCF7C2B}" destId="{25601CC0-43E3-4870-9982-F07846B7C1C5}" srcOrd="0" destOrd="0" presId="urn:microsoft.com/office/officeart/2008/layout/LinedList"/>
    <dgm:cxn modelId="{E1D0CC10-4B15-4719-9917-EB839530F611}" type="presParOf" srcId="{31164338-7464-403D-8E32-5529ABCF7C2B}" destId="{2BA2AC3A-3ADA-4380-AE76-3995C1878746}" srcOrd="1" destOrd="0" presId="urn:microsoft.com/office/officeart/2008/layout/LinedList"/>
    <dgm:cxn modelId="{C7B6E578-5236-4C1C-8653-9674FB14C756}" type="presParOf" srcId="{4D7309E3-611A-4B39-BE3E-2EA1C9EB6D6A}" destId="{2046741D-F55B-4CE8-B3F7-12A786627D44}" srcOrd="2" destOrd="0" presId="urn:microsoft.com/office/officeart/2008/layout/LinedList"/>
    <dgm:cxn modelId="{E6CF46C5-ACDE-457D-A052-8DB4C1A62AD6}" type="presParOf" srcId="{4D7309E3-611A-4B39-BE3E-2EA1C9EB6D6A}" destId="{BC95063D-A471-4AD2-B2B4-C731D229063E}" srcOrd="3" destOrd="0" presId="urn:microsoft.com/office/officeart/2008/layout/LinedList"/>
    <dgm:cxn modelId="{6EFBD643-5552-49E7-949C-33EEAE5D5215}" type="presParOf" srcId="{BC95063D-A471-4AD2-B2B4-C731D229063E}" destId="{35B203DA-2A7D-420E-8952-07B883EF11F2}" srcOrd="0" destOrd="0" presId="urn:microsoft.com/office/officeart/2008/layout/LinedList"/>
    <dgm:cxn modelId="{689495C0-5B42-4345-832D-599ABA66B37A}" type="presParOf" srcId="{BC95063D-A471-4AD2-B2B4-C731D229063E}" destId="{63293FD2-9BCD-4719-9B4B-83B2CEA30C9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D8A0D57-C2DB-4FBF-978C-88561881FC22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F668E78-D575-4938-B42F-413B425CE99D}">
      <dgm:prSet custT="1"/>
      <dgm:spPr/>
      <dgm:t>
        <a:bodyPr/>
        <a:lstStyle/>
        <a:p>
          <a:pPr algn="just" rtl="0"/>
          <a:r>
            <a:rPr lang="pt-BR" sz="2200" dirty="0" smtClean="0"/>
            <a:t>Secretário de Saúde em Exercício</a:t>
          </a:r>
          <a:endParaRPr lang="pt-BR" sz="2200" dirty="0"/>
        </a:p>
      </dgm:t>
    </dgm:pt>
    <dgm:pt modelId="{FF4C6BAE-89F4-4DBC-8D85-E08D62042FFE}" type="parTrans" cxnId="{4D9EBA4F-7971-40F5-B8D1-0FED2CE03905}">
      <dgm:prSet/>
      <dgm:spPr/>
      <dgm:t>
        <a:bodyPr/>
        <a:lstStyle/>
        <a:p>
          <a:pPr algn="just"/>
          <a:endParaRPr lang="pt-BR" sz="2200"/>
        </a:p>
      </dgm:t>
    </dgm:pt>
    <dgm:pt modelId="{2533BFFB-6D3E-4654-B83A-AA665FB1F3F1}" type="sibTrans" cxnId="{4D9EBA4F-7971-40F5-B8D1-0FED2CE03905}">
      <dgm:prSet/>
      <dgm:spPr/>
      <dgm:t>
        <a:bodyPr/>
        <a:lstStyle/>
        <a:p>
          <a:pPr algn="just"/>
          <a:endParaRPr lang="pt-BR" sz="2200"/>
        </a:p>
      </dgm:t>
    </dgm:pt>
    <dgm:pt modelId="{B66A92C8-4AAC-40EF-9823-36FC842A7D0A}">
      <dgm:prSet custT="1"/>
      <dgm:spPr/>
      <dgm:t>
        <a:bodyPr/>
        <a:lstStyle/>
        <a:p>
          <a:pPr algn="just" rtl="0"/>
          <a:r>
            <a:rPr lang="pt-BR" sz="2200" smtClean="0"/>
            <a:t>Informações do Conselho de Saúde</a:t>
          </a:r>
          <a:endParaRPr lang="pt-BR" sz="2200"/>
        </a:p>
      </dgm:t>
    </dgm:pt>
    <dgm:pt modelId="{98FFE292-662F-45AE-A4EF-0E2CC526D5AF}" type="parTrans" cxnId="{14C9C105-5746-400A-9C97-186874C44A63}">
      <dgm:prSet/>
      <dgm:spPr/>
      <dgm:t>
        <a:bodyPr/>
        <a:lstStyle/>
        <a:p>
          <a:pPr algn="just"/>
          <a:endParaRPr lang="pt-BR" sz="2200"/>
        </a:p>
      </dgm:t>
    </dgm:pt>
    <dgm:pt modelId="{F2849808-9359-424E-8168-D0852B94EE11}" type="sibTrans" cxnId="{14C9C105-5746-400A-9C97-186874C44A63}">
      <dgm:prSet/>
      <dgm:spPr/>
      <dgm:t>
        <a:bodyPr/>
        <a:lstStyle/>
        <a:p>
          <a:pPr algn="just"/>
          <a:endParaRPr lang="pt-BR" sz="2200"/>
        </a:p>
      </dgm:t>
    </dgm:pt>
    <dgm:pt modelId="{5E00B034-AF1D-4A80-BF82-142853BBF240}">
      <dgm:prSet custT="1"/>
      <dgm:spPr/>
      <dgm:t>
        <a:bodyPr/>
        <a:lstStyle/>
        <a:p>
          <a:pPr algn="just" rtl="0"/>
          <a:r>
            <a:rPr lang="pt-BR" sz="2200" smtClean="0"/>
            <a:t>Conferência de Saúde</a:t>
          </a:r>
          <a:endParaRPr lang="pt-BR" sz="2200"/>
        </a:p>
      </dgm:t>
    </dgm:pt>
    <dgm:pt modelId="{7FF6373B-DA83-4875-9D34-03AED659F126}" type="parTrans" cxnId="{04B3EB93-5D7D-4360-98E7-EC06F4830AA4}">
      <dgm:prSet/>
      <dgm:spPr/>
      <dgm:t>
        <a:bodyPr/>
        <a:lstStyle/>
        <a:p>
          <a:pPr algn="just"/>
          <a:endParaRPr lang="pt-BR" sz="2200"/>
        </a:p>
      </dgm:t>
    </dgm:pt>
    <dgm:pt modelId="{5D87F42D-E8D9-4107-B08D-B017F37FA74B}" type="sibTrans" cxnId="{04B3EB93-5D7D-4360-98E7-EC06F4830AA4}">
      <dgm:prSet/>
      <dgm:spPr/>
      <dgm:t>
        <a:bodyPr/>
        <a:lstStyle/>
        <a:p>
          <a:pPr algn="just"/>
          <a:endParaRPr lang="pt-BR" sz="2200"/>
        </a:p>
      </dgm:t>
    </dgm:pt>
    <dgm:pt modelId="{C6DF7D0C-CAAC-44E9-B2D5-4AE5F677B557}">
      <dgm:prSet custT="1"/>
      <dgm:spPr/>
      <dgm:t>
        <a:bodyPr/>
        <a:lstStyle/>
        <a:p>
          <a:pPr algn="just" rtl="0"/>
          <a:r>
            <a:rPr lang="pt-BR" sz="2200" smtClean="0"/>
            <a:t>Plano de Saúde</a:t>
          </a:r>
          <a:endParaRPr lang="pt-BR" sz="2200"/>
        </a:p>
      </dgm:t>
    </dgm:pt>
    <dgm:pt modelId="{B23E399A-049B-4B22-9C03-39C1C78D3E15}" type="parTrans" cxnId="{A943975B-C302-4469-9867-75C07637C88F}">
      <dgm:prSet/>
      <dgm:spPr/>
      <dgm:t>
        <a:bodyPr/>
        <a:lstStyle/>
        <a:p>
          <a:pPr algn="just"/>
          <a:endParaRPr lang="pt-BR" sz="2200"/>
        </a:p>
      </dgm:t>
    </dgm:pt>
    <dgm:pt modelId="{E669B1FB-9BCD-46D7-A36D-6C518CAA45C7}" type="sibTrans" cxnId="{A943975B-C302-4469-9867-75C07637C88F}">
      <dgm:prSet/>
      <dgm:spPr/>
      <dgm:t>
        <a:bodyPr/>
        <a:lstStyle/>
        <a:p>
          <a:pPr algn="just"/>
          <a:endParaRPr lang="pt-BR" sz="2200"/>
        </a:p>
      </dgm:t>
    </dgm:pt>
    <dgm:pt modelId="{229B4C19-5FB4-48B7-9A2E-077C634A14EB}">
      <dgm:prSet custT="1"/>
      <dgm:spPr/>
      <dgm:t>
        <a:bodyPr/>
        <a:lstStyle/>
        <a:p>
          <a:pPr algn="just" rtl="0"/>
          <a:r>
            <a:rPr lang="pt-BR" sz="2200" smtClean="0"/>
            <a:t>Plano de Carreira, Cargos e Salários</a:t>
          </a:r>
          <a:endParaRPr lang="pt-BR" sz="2200"/>
        </a:p>
      </dgm:t>
    </dgm:pt>
    <dgm:pt modelId="{5E4F277E-5A1A-476F-B650-98C98101F9AA}" type="parTrans" cxnId="{58A46754-4822-4D03-9F35-6AC8DBA7F1CF}">
      <dgm:prSet/>
      <dgm:spPr/>
      <dgm:t>
        <a:bodyPr/>
        <a:lstStyle/>
        <a:p>
          <a:pPr algn="just"/>
          <a:endParaRPr lang="pt-BR" sz="2200"/>
        </a:p>
      </dgm:t>
    </dgm:pt>
    <dgm:pt modelId="{18CCF38B-4D9F-485A-9D3C-2C2B0DCBFBF6}" type="sibTrans" cxnId="{58A46754-4822-4D03-9F35-6AC8DBA7F1CF}">
      <dgm:prSet/>
      <dgm:spPr/>
      <dgm:t>
        <a:bodyPr/>
        <a:lstStyle/>
        <a:p>
          <a:pPr algn="just"/>
          <a:endParaRPr lang="pt-BR" sz="2200"/>
        </a:p>
      </dgm:t>
    </dgm:pt>
    <dgm:pt modelId="{16209570-DAF5-4870-80B8-AD9BE08E8B98}">
      <dgm:prSet custT="1"/>
      <dgm:spPr/>
      <dgm:t>
        <a:bodyPr/>
        <a:lstStyle/>
        <a:p>
          <a:pPr algn="just" rtl="0"/>
          <a:r>
            <a:rPr lang="pt-BR" sz="2200" smtClean="0"/>
            <a:t>Informações sobre Regionalização</a:t>
          </a:r>
          <a:endParaRPr lang="pt-BR" sz="2200"/>
        </a:p>
      </dgm:t>
    </dgm:pt>
    <dgm:pt modelId="{0BEEB440-555A-4434-B270-E7AA0E55458C}" type="parTrans" cxnId="{86075992-8165-49CE-AFB6-56D90F32D3B3}">
      <dgm:prSet/>
      <dgm:spPr/>
      <dgm:t>
        <a:bodyPr/>
        <a:lstStyle/>
        <a:p>
          <a:pPr algn="just"/>
          <a:endParaRPr lang="pt-BR" sz="2200"/>
        </a:p>
      </dgm:t>
    </dgm:pt>
    <dgm:pt modelId="{8AE0F9C5-AC32-44A6-BDFF-72B1F689D48E}" type="sibTrans" cxnId="{86075992-8165-49CE-AFB6-56D90F32D3B3}">
      <dgm:prSet/>
      <dgm:spPr/>
      <dgm:t>
        <a:bodyPr/>
        <a:lstStyle/>
        <a:p>
          <a:pPr algn="just"/>
          <a:endParaRPr lang="pt-BR" sz="2200"/>
        </a:p>
      </dgm:t>
    </dgm:pt>
    <dgm:pt modelId="{B1C0B35C-59C5-4B6C-817A-6E7EBB7F36B9}">
      <dgm:prSet custT="1"/>
      <dgm:spPr/>
      <dgm:t>
        <a:bodyPr/>
        <a:lstStyle/>
        <a:p>
          <a:pPr algn="just" rtl="0"/>
          <a:r>
            <a:rPr lang="pt-BR" sz="2200" dirty="0" smtClean="0"/>
            <a:t>Secretaria Municipal de Saúde</a:t>
          </a:r>
          <a:endParaRPr lang="pt-BR" sz="2200" dirty="0"/>
        </a:p>
      </dgm:t>
    </dgm:pt>
    <dgm:pt modelId="{66D62E3D-95FD-4570-91AE-2E473E6D0E2A}" type="parTrans" cxnId="{80CED590-8410-4F56-8ABB-F4CF29367089}">
      <dgm:prSet/>
      <dgm:spPr/>
      <dgm:t>
        <a:bodyPr/>
        <a:lstStyle/>
        <a:p>
          <a:pPr algn="just"/>
          <a:endParaRPr lang="pt-BR" sz="2200"/>
        </a:p>
      </dgm:t>
    </dgm:pt>
    <dgm:pt modelId="{4B3E1CF0-0DF5-40FE-AD86-F4AE9509DC85}" type="sibTrans" cxnId="{80CED590-8410-4F56-8ABB-F4CF29367089}">
      <dgm:prSet/>
      <dgm:spPr/>
      <dgm:t>
        <a:bodyPr/>
        <a:lstStyle/>
        <a:p>
          <a:pPr algn="just"/>
          <a:endParaRPr lang="pt-BR" sz="2200"/>
        </a:p>
      </dgm:t>
    </dgm:pt>
    <dgm:pt modelId="{6D564D32-C009-4866-8487-6F7CB10321C4}">
      <dgm:prSet custT="1"/>
      <dgm:spPr/>
      <dgm:t>
        <a:bodyPr/>
        <a:lstStyle/>
        <a:p>
          <a:pPr algn="just" rtl="0"/>
          <a:r>
            <a:rPr lang="pt-BR" sz="2200" smtClean="0"/>
            <a:t>Informações do Fundo Municipal de Saúde</a:t>
          </a:r>
          <a:endParaRPr lang="pt-BR" sz="2200"/>
        </a:p>
      </dgm:t>
    </dgm:pt>
    <dgm:pt modelId="{ADB81F9B-00C0-4A70-BF07-C58CBFEF31A1}" type="sibTrans" cxnId="{AF3B57D6-701A-4C6D-BE87-7A1DE6AA810D}">
      <dgm:prSet/>
      <dgm:spPr/>
      <dgm:t>
        <a:bodyPr/>
        <a:lstStyle/>
        <a:p>
          <a:pPr algn="just"/>
          <a:endParaRPr lang="pt-BR" sz="2200"/>
        </a:p>
      </dgm:t>
    </dgm:pt>
    <dgm:pt modelId="{B88A6F99-6533-4E5F-AD91-0B17C1C968D5}" type="parTrans" cxnId="{AF3B57D6-701A-4C6D-BE87-7A1DE6AA810D}">
      <dgm:prSet/>
      <dgm:spPr/>
      <dgm:t>
        <a:bodyPr/>
        <a:lstStyle/>
        <a:p>
          <a:pPr algn="just"/>
          <a:endParaRPr lang="pt-BR" sz="2200"/>
        </a:p>
      </dgm:t>
    </dgm:pt>
    <dgm:pt modelId="{213A2E7A-D8AC-46FC-8FCE-AD60B8D34780}" type="pres">
      <dgm:prSet presAssocID="{ED8A0D57-C2DB-4FBF-978C-88561881FC2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B3219BB-53C8-4336-840F-E88A5A84A262}" type="pres">
      <dgm:prSet presAssocID="{B1C0B35C-59C5-4B6C-817A-6E7EBB7F36B9}" presName="composite" presStyleCnt="0"/>
      <dgm:spPr/>
    </dgm:pt>
    <dgm:pt modelId="{06BCD8FE-5C45-46A1-97D3-4C5DBCD0D8AD}" type="pres">
      <dgm:prSet presAssocID="{B1C0B35C-59C5-4B6C-817A-6E7EBB7F36B9}" presName="imgShp" presStyleLbl="fgImgPlace1" presStyleIdx="0" presStyleCnt="8"/>
      <dgm:spPr/>
    </dgm:pt>
    <dgm:pt modelId="{9D6A7639-F44C-4AFD-AEEC-763F1C24F38A}" type="pres">
      <dgm:prSet presAssocID="{B1C0B35C-59C5-4B6C-817A-6E7EBB7F36B9}" presName="tx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8A6A886-B653-4134-9DA7-3337191BE901}" type="pres">
      <dgm:prSet presAssocID="{4B3E1CF0-0DF5-40FE-AD86-F4AE9509DC85}" presName="spacing" presStyleCnt="0"/>
      <dgm:spPr/>
    </dgm:pt>
    <dgm:pt modelId="{A44A861C-E8A1-420C-8440-3932EC908FDE}" type="pres">
      <dgm:prSet presAssocID="{5F668E78-D575-4938-B42F-413B425CE99D}" presName="composite" presStyleCnt="0"/>
      <dgm:spPr/>
    </dgm:pt>
    <dgm:pt modelId="{2C62EED7-2558-401E-8CAC-26A4A73F2F08}" type="pres">
      <dgm:prSet presAssocID="{5F668E78-D575-4938-B42F-413B425CE99D}" presName="imgShp" presStyleLbl="fgImgPlace1" presStyleIdx="1" presStyleCnt="8"/>
      <dgm:spPr/>
    </dgm:pt>
    <dgm:pt modelId="{4BEF2300-EC6F-4D57-AA54-7D1BBE2F7321}" type="pres">
      <dgm:prSet presAssocID="{5F668E78-D575-4938-B42F-413B425CE99D}" presName="tx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9F4C3F-07D6-4A62-8C6E-2D77F5814632}" type="pres">
      <dgm:prSet presAssocID="{2533BFFB-6D3E-4654-B83A-AA665FB1F3F1}" presName="spacing" presStyleCnt="0"/>
      <dgm:spPr/>
    </dgm:pt>
    <dgm:pt modelId="{71802B4B-A7C0-483F-AE33-0705984FC429}" type="pres">
      <dgm:prSet presAssocID="{6D564D32-C009-4866-8487-6F7CB10321C4}" presName="composite" presStyleCnt="0"/>
      <dgm:spPr/>
    </dgm:pt>
    <dgm:pt modelId="{10E80E9F-4D9B-4D30-94A3-552EFB19C0F0}" type="pres">
      <dgm:prSet presAssocID="{6D564D32-C009-4866-8487-6F7CB10321C4}" presName="imgShp" presStyleLbl="fgImgPlace1" presStyleIdx="2" presStyleCnt="8"/>
      <dgm:spPr/>
    </dgm:pt>
    <dgm:pt modelId="{BB78FB9C-0DC8-40E5-BE63-BDFEC8957373}" type="pres">
      <dgm:prSet presAssocID="{6D564D32-C009-4866-8487-6F7CB10321C4}" presName="txShp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9E37E4C-16E5-4DA0-905E-841AB1625542}" type="pres">
      <dgm:prSet presAssocID="{ADB81F9B-00C0-4A70-BF07-C58CBFEF31A1}" presName="spacing" presStyleCnt="0"/>
      <dgm:spPr/>
    </dgm:pt>
    <dgm:pt modelId="{2C1C001D-8D8D-4A9D-957D-11FA23F25DF8}" type="pres">
      <dgm:prSet presAssocID="{B66A92C8-4AAC-40EF-9823-36FC842A7D0A}" presName="composite" presStyleCnt="0"/>
      <dgm:spPr/>
    </dgm:pt>
    <dgm:pt modelId="{E5931176-BC29-4FFD-B436-6CE7DA2F9404}" type="pres">
      <dgm:prSet presAssocID="{B66A92C8-4AAC-40EF-9823-36FC842A7D0A}" presName="imgShp" presStyleLbl="fgImgPlace1" presStyleIdx="3" presStyleCnt="8"/>
      <dgm:spPr/>
    </dgm:pt>
    <dgm:pt modelId="{3A0A5D48-AAA7-4B6F-82B3-00D4EB96FED8}" type="pres">
      <dgm:prSet presAssocID="{B66A92C8-4AAC-40EF-9823-36FC842A7D0A}" presName="tx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3DFAE77-83A7-4B05-B6B3-73D6266391EA}" type="pres">
      <dgm:prSet presAssocID="{F2849808-9359-424E-8168-D0852B94EE11}" presName="spacing" presStyleCnt="0"/>
      <dgm:spPr/>
    </dgm:pt>
    <dgm:pt modelId="{B7DF0C37-92C6-4B62-9D67-C561A1982797}" type="pres">
      <dgm:prSet presAssocID="{5E00B034-AF1D-4A80-BF82-142853BBF240}" presName="composite" presStyleCnt="0"/>
      <dgm:spPr/>
    </dgm:pt>
    <dgm:pt modelId="{DC6BABE1-F07F-454A-9CD2-C282C5AF2EEE}" type="pres">
      <dgm:prSet presAssocID="{5E00B034-AF1D-4A80-BF82-142853BBF240}" presName="imgShp" presStyleLbl="fgImgPlace1" presStyleIdx="4" presStyleCnt="8"/>
      <dgm:spPr/>
    </dgm:pt>
    <dgm:pt modelId="{D4B9C060-CA26-4CAF-A5B3-028EADD165F6}" type="pres">
      <dgm:prSet presAssocID="{5E00B034-AF1D-4A80-BF82-142853BBF240}" presName="tx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F46D425-F0E1-4F53-9C54-3CF82BFAD06B}" type="pres">
      <dgm:prSet presAssocID="{5D87F42D-E8D9-4107-B08D-B017F37FA74B}" presName="spacing" presStyleCnt="0"/>
      <dgm:spPr/>
    </dgm:pt>
    <dgm:pt modelId="{20E17811-AD6F-4434-B50A-11940C43DDD6}" type="pres">
      <dgm:prSet presAssocID="{C6DF7D0C-CAAC-44E9-B2D5-4AE5F677B557}" presName="composite" presStyleCnt="0"/>
      <dgm:spPr/>
    </dgm:pt>
    <dgm:pt modelId="{BAC27178-8C77-40B6-9C4B-F61A297C8026}" type="pres">
      <dgm:prSet presAssocID="{C6DF7D0C-CAAC-44E9-B2D5-4AE5F677B557}" presName="imgShp" presStyleLbl="fgImgPlace1" presStyleIdx="5" presStyleCnt="8"/>
      <dgm:spPr/>
    </dgm:pt>
    <dgm:pt modelId="{BCDE3593-0965-47C0-8399-6E4D34E10437}" type="pres">
      <dgm:prSet presAssocID="{C6DF7D0C-CAAC-44E9-B2D5-4AE5F677B557}" presName="tx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8028064-54D1-431A-9D79-143E9E3E82A6}" type="pres">
      <dgm:prSet presAssocID="{E669B1FB-9BCD-46D7-A36D-6C518CAA45C7}" presName="spacing" presStyleCnt="0"/>
      <dgm:spPr/>
    </dgm:pt>
    <dgm:pt modelId="{4345AB12-DB84-4498-8242-5E25E1B26FB0}" type="pres">
      <dgm:prSet presAssocID="{229B4C19-5FB4-48B7-9A2E-077C634A14EB}" presName="composite" presStyleCnt="0"/>
      <dgm:spPr/>
    </dgm:pt>
    <dgm:pt modelId="{1D0682AE-919F-4A37-836C-E90BFD2C0C68}" type="pres">
      <dgm:prSet presAssocID="{229B4C19-5FB4-48B7-9A2E-077C634A14EB}" presName="imgShp" presStyleLbl="fgImgPlace1" presStyleIdx="6" presStyleCnt="8"/>
      <dgm:spPr/>
    </dgm:pt>
    <dgm:pt modelId="{7D8574B9-B5A4-4C72-8BC8-6930FAD33F58}" type="pres">
      <dgm:prSet presAssocID="{229B4C19-5FB4-48B7-9A2E-077C634A14EB}" presName="tx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CDCF9C3-88CB-4857-908B-13E0545C1A46}" type="pres">
      <dgm:prSet presAssocID="{18CCF38B-4D9F-485A-9D3C-2C2B0DCBFBF6}" presName="spacing" presStyleCnt="0"/>
      <dgm:spPr/>
    </dgm:pt>
    <dgm:pt modelId="{4ECA6F93-A14D-47A3-BC05-8897232E236E}" type="pres">
      <dgm:prSet presAssocID="{16209570-DAF5-4870-80B8-AD9BE08E8B98}" presName="composite" presStyleCnt="0"/>
      <dgm:spPr/>
    </dgm:pt>
    <dgm:pt modelId="{D0DE600D-2F3E-4B74-8E82-AA101E145908}" type="pres">
      <dgm:prSet presAssocID="{16209570-DAF5-4870-80B8-AD9BE08E8B98}" presName="imgShp" presStyleLbl="fgImgPlace1" presStyleIdx="7" presStyleCnt="8"/>
      <dgm:spPr/>
    </dgm:pt>
    <dgm:pt modelId="{597437A0-2B89-4582-9CEE-B98B431B1FB8}" type="pres">
      <dgm:prSet presAssocID="{16209570-DAF5-4870-80B8-AD9BE08E8B98}" presName="tx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8A7CB7A-F849-4610-8F0B-76A2F84FBD11}" type="presOf" srcId="{16209570-DAF5-4870-80B8-AD9BE08E8B98}" destId="{597437A0-2B89-4582-9CEE-B98B431B1FB8}" srcOrd="0" destOrd="0" presId="urn:microsoft.com/office/officeart/2005/8/layout/vList3#1"/>
    <dgm:cxn modelId="{4D9EBA4F-7971-40F5-B8D1-0FED2CE03905}" srcId="{ED8A0D57-C2DB-4FBF-978C-88561881FC22}" destId="{5F668E78-D575-4938-B42F-413B425CE99D}" srcOrd="1" destOrd="0" parTransId="{FF4C6BAE-89F4-4DBC-8D85-E08D62042FFE}" sibTransId="{2533BFFB-6D3E-4654-B83A-AA665FB1F3F1}"/>
    <dgm:cxn modelId="{8B65B096-5783-4544-8ADE-B5A37C4C6706}" type="presOf" srcId="{229B4C19-5FB4-48B7-9A2E-077C634A14EB}" destId="{7D8574B9-B5A4-4C72-8BC8-6930FAD33F58}" srcOrd="0" destOrd="0" presId="urn:microsoft.com/office/officeart/2005/8/layout/vList3#1"/>
    <dgm:cxn modelId="{1CD9CCC3-C285-4F68-9BFA-6C0274D2C083}" type="presOf" srcId="{B66A92C8-4AAC-40EF-9823-36FC842A7D0A}" destId="{3A0A5D48-AAA7-4B6F-82B3-00D4EB96FED8}" srcOrd="0" destOrd="0" presId="urn:microsoft.com/office/officeart/2005/8/layout/vList3#1"/>
    <dgm:cxn modelId="{AF3B57D6-701A-4C6D-BE87-7A1DE6AA810D}" srcId="{ED8A0D57-C2DB-4FBF-978C-88561881FC22}" destId="{6D564D32-C009-4866-8487-6F7CB10321C4}" srcOrd="2" destOrd="0" parTransId="{B88A6F99-6533-4E5F-AD91-0B17C1C968D5}" sibTransId="{ADB81F9B-00C0-4A70-BF07-C58CBFEF31A1}"/>
    <dgm:cxn modelId="{3156D7FF-8455-42B1-AA43-827ACE65EFF2}" type="presOf" srcId="{ED8A0D57-C2DB-4FBF-978C-88561881FC22}" destId="{213A2E7A-D8AC-46FC-8FCE-AD60B8D34780}" srcOrd="0" destOrd="0" presId="urn:microsoft.com/office/officeart/2005/8/layout/vList3#1"/>
    <dgm:cxn modelId="{46DB508A-2155-4367-AA5A-046E241BA36E}" type="presOf" srcId="{5F668E78-D575-4938-B42F-413B425CE99D}" destId="{4BEF2300-EC6F-4D57-AA54-7D1BBE2F7321}" srcOrd="0" destOrd="0" presId="urn:microsoft.com/office/officeart/2005/8/layout/vList3#1"/>
    <dgm:cxn modelId="{2EB29A57-5903-4B3E-AA06-CB59A485D1B7}" type="presOf" srcId="{6D564D32-C009-4866-8487-6F7CB10321C4}" destId="{BB78FB9C-0DC8-40E5-BE63-BDFEC8957373}" srcOrd="0" destOrd="0" presId="urn:microsoft.com/office/officeart/2005/8/layout/vList3#1"/>
    <dgm:cxn modelId="{14C9C105-5746-400A-9C97-186874C44A63}" srcId="{ED8A0D57-C2DB-4FBF-978C-88561881FC22}" destId="{B66A92C8-4AAC-40EF-9823-36FC842A7D0A}" srcOrd="3" destOrd="0" parTransId="{98FFE292-662F-45AE-A4EF-0E2CC526D5AF}" sibTransId="{F2849808-9359-424E-8168-D0852B94EE11}"/>
    <dgm:cxn modelId="{EDAD9EE7-139F-4B0F-840B-85EF8201A60A}" type="presOf" srcId="{C6DF7D0C-CAAC-44E9-B2D5-4AE5F677B557}" destId="{BCDE3593-0965-47C0-8399-6E4D34E10437}" srcOrd="0" destOrd="0" presId="urn:microsoft.com/office/officeart/2005/8/layout/vList3#1"/>
    <dgm:cxn modelId="{86075992-8165-49CE-AFB6-56D90F32D3B3}" srcId="{ED8A0D57-C2DB-4FBF-978C-88561881FC22}" destId="{16209570-DAF5-4870-80B8-AD9BE08E8B98}" srcOrd="7" destOrd="0" parTransId="{0BEEB440-555A-4434-B270-E7AA0E55458C}" sibTransId="{8AE0F9C5-AC32-44A6-BDFF-72B1F689D48E}"/>
    <dgm:cxn modelId="{04B3EB93-5D7D-4360-98E7-EC06F4830AA4}" srcId="{ED8A0D57-C2DB-4FBF-978C-88561881FC22}" destId="{5E00B034-AF1D-4A80-BF82-142853BBF240}" srcOrd="4" destOrd="0" parTransId="{7FF6373B-DA83-4875-9D34-03AED659F126}" sibTransId="{5D87F42D-E8D9-4107-B08D-B017F37FA74B}"/>
    <dgm:cxn modelId="{58A46754-4822-4D03-9F35-6AC8DBA7F1CF}" srcId="{ED8A0D57-C2DB-4FBF-978C-88561881FC22}" destId="{229B4C19-5FB4-48B7-9A2E-077C634A14EB}" srcOrd="6" destOrd="0" parTransId="{5E4F277E-5A1A-476F-B650-98C98101F9AA}" sibTransId="{18CCF38B-4D9F-485A-9D3C-2C2B0DCBFBF6}"/>
    <dgm:cxn modelId="{A943975B-C302-4469-9867-75C07637C88F}" srcId="{ED8A0D57-C2DB-4FBF-978C-88561881FC22}" destId="{C6DF7D0C-CAAC-44E9-B2D5-4AE5F677B557}" srcOrd="5" destOrd="0" parTransId="{B23E399A-049B-4B22-9C03-39C1C78D3E15}" sibTransId="{E669B1FB-9BCD-46D7-A36D-6C518CAA45C7}"/>
    <dgm:cxn modelId="{80CED590-8410-4F56-8ABB-F4CF29367089}" srcId="{ED8A0D57-C2DB-4FBF-978C-88561881FC22}" destId="{B1C0B35C-59C5-4B6C-817A-6E7EBB7F36B9}" srcOrd="0" destOrd="0" parTransId="{66D62E3D-95FD-4570-91AE-2E473E6D0E2A}" sibTransId="{4B3E1CF0-0DF5-40FE-AD86-F4AE9509DC85}"/>
    <dgm:cxn modelId="{07CE6FE7-ACC4-4BEE-9FEB-712159FED878}" type="presOf" srcId="{5E00B034-AF1D-4A80-BF82-142853BBF240}" destId="{D4B9C060-CA26-4CAF-A5B3-028EADD165F6}" srcOrd="0" destOrd="0" presId="urn:microsoft.com/office/officeart/2005/8/layout/vList3#1"/>
    <dgm:cxn modelId="{98AD9D76-E8F1-462F-B2C3-5F467BB30ED9}" type="presOf" srcId="{B1C0B35C-59C5-4B6C-817A-6E7EBB7F36B9}" destId="{9D6A7639-F44C-4AFD-AEEC-763F1C24F38A}" srcOrd="0" destOrd="0" presId="urn:microsoft.com/office/officeart/2005/8/layout/vList3#1"/>
    <dgm:cxn modelId="{5C29B0EC-CA53-4EC8-A201-A1B846924C23}" type="presParOf" srcId="{213A2E7A-D8AC-46FC-8FCE-AD60B8D34780}" destId="{0B3219BB-53C8-4336-840F-E88A5A84A262}" srcOrd="0" destOrd="0" presId="urn:microsoft.com/office/officeart/2005/8/layout/vList3#1"/>
    <dgm:cxn modelId="{163D8C8E-8016-41A7-AF71-A606706A812C}" type="presParOf" srcId="{0B3219BB-53C8-4336-840F-E88A5A84A262}" destId="{06BCD8FE-5C45-46A1-97D3-4C5DBCD0D8AD}" srcOrd="0" destOrd="0" presId="urn:microsoft.com/office/officeart/2005/8/layout/vList3#1"/>
    <dgm:cxn modelId="{58E0579C-3EAA-4C39-87DC-7B762B6CDC29}" type="presParOf" srcId="{0B3219BB-53C8-4336-840F-E88A5A84A262}" destId="{9D6A7639-F44C-4AFD-AEEC-763F1C24F38A}" srcOrd="1" destOrd="0" presId="urn:microsoft.com/office/officeart/2005/8/layout/vList3#1"/>
    <dgm:cxn modelId="{BD850FE9-8909-4C03-9633-C881C34B4E11}" type="presParOf" srcId="{213A2E7A-D8AC-46FC-8FCE-AD60B8D34780}" destId="{38A6A886-B653-4134-9DA7-3337191BE901}" srcOrd="1" destOrd="0" presId="urn:microsoft.com/office/officeart/2005/8/layout/vList3#1"/>
    <dgm:cxn modelId="{88ABEC8D-B5BF-4305-A4F1-5F3F8C0B12CF}" type="presParOf" srcId="{213A2E7A-D8AC-46FC-8FCE-AD60B8D34780}" destId="{A44A861C-E8A1-420C-8440-3932EC908FDE}" srcOrd="2" destOrd="0" presId="urn:microsoft.com/office/officeart/2005/8/layout/vList3#1"/>
    <dgm:cxn modelId="{C76A554A-A244-4FCE-A8BD-1ED86D185D10}" type="presParOf" srcId="{A44A861C-E8A1-420C-8440-3932EC908FDE}" destId="{2C62EED7-2558-401E-8CAC-26A4A73F2F08}" srcOrd="0" destOrd="0" presId="urn:microsoft.com/office/officeart/2005/8/layout/vList3#1"/>
    <dgm:cxn modelId="{0119F795-E357-4F00-9CEC-87C8EB77D288}" type="presParOf" srcId="{A44A861C-E8A1-420C-8440-3932EC908FDE}" destId="{4BEF2300-EC6F-4D57-AA54-7D1BBE2F7321}" srcOrd="1" destOrd="0" presId="urn:microsoft.com/office/officeart/2005/8/layout/vList3#1"/>
    <dgm:cxn modelId="{0F9E9CBB-0B64-40AC-BCD0-CEE3E1BB2D20}" type="presParOf" srcId="{213A2E7A-D8AC-46FC-8FCE-AD60B8D34780}" destId="{FF9F4C3F-07D6-4A62-8C6E-2D77F5814632}" srcOrd="3" destOrd="0" presId="urn:microsoft.com/office/officeart/2005/8/layout/vList3#1"/>
    <dgm:cxn modelId="{AA697E1E-2DDC-4C2E-9EEA-6A9D71CA06B6}" type="presParOf" srcId="{213A2E7A-D8AC-46FC-8FCE-AD60B8D34780}" destId="{71802B4B-A7C0-483F-AE33-0705984FC429}" srcOrd="4" destOrd="0" presId="urn:microsoft.com/office/officeart/2005/8/layout/vList3#1"/>
    <dgm:cxn modelId="{BCE27B3A-0086-4BCA-8186-76420AA62733}" type="presParOf" srcId="{71802B4B-A7C0-483F-AE33-0705984FC429}" destId="{10E80E9F-4D9B-4D30-94A3-552EFB19C0F0}" srcOrd="0" destOrd="0" presId="urn:microsoft.com/office/officeart/2005/8/layout/vList3#1"/>
    <dgm:cxn modelId="{ED8575B2-D1D3-4BE3-9E48-7EB105EBA03C}" type="presParOf" srcId="{71802B4B-A7C0-483F-AE33-0705984FC429}" destId="{BB78FB9C-0DC8-40E5-BE63-BDFEC8957373}" srcOrd="1" destOrd="0" presId="urn:microsoft.com/office/officeart/2005/8/layout/vList3#1"/>
    <dgm:cxn modelId="{0CC05313-AD67-45E6-83A7-5DA1AB67DAE2}" type="presParOf" srcId="{213A2E7A-D8AC-46FC-8FCE-AD60B8D34780}" destId="{19E37E4C-16E5-4DA0-905E-841AB1625542}" srcOrd="5" destOrd="0" presId="urn:microsoft.com/office/officeart/2005/8/layout/vList3#1"/>
    <dgm:cxn modelId="{74DF4192-EBA9-4A6B-BBD7-F29F4ADB2280}" type="presParOf" srcId="{213A2E7A-D8AC-46FC-8FCE-AD60B8D34780}" destId="{2C1C001D-8D8D-4A9D-957D-11FA23F25DF8}" srcOrd="6" destOrd="0" presId="urn:microsoft.com/office/officeart/2005/8/layout/vList3#1"/>
    <dgm:cxn modelId="{5160DB01-2F92-4DB5-A9CF-DA5BC0594C10}" type="presParOf" srcId="{2C1C001D-8D8D-4A9D-957D-11FA23F25DF8}" destId="{E5931176-BC29-4FFD-B436-6CE7DA2F9404}" srcOrd="0" destOrd="0" presId="urn:microsoft.com/office/officeart/2005/8/layout/vList3#1"/>
    <dgm:cxn modelId="{530EE66C-D04D-4364-AD5A-3A1F73F61CBB}" type="presParOf" srcId="{2C1C001D-8D8D-4A9D-957D-11FA23F25DF8}" destId="{3A0A5D48-AAA7-4B6F-82B3-00D4EB96FED8}" srcOrd="1" destOrd="0" presId="urn:microsoft.com/office/officeart/2005/8/layout/vList3#1"/>
    <dgm:cxn modelId="{3535760B-88A1-4B31-ABF5-7C66F7D0C127}" type="presParOf" srcId="{213A2E7A-D8AC-46FC-8FCE-AD60B8D34780}" destId="{C3DFAE77-83A7-4B05-B6B3-73D6266391EA}" srcOrd="7" destOrd="0" presId="urn:microsoft.com/office/officeart/2005/8/layout/vList3#1"/>
    <dgm:cxn modelId="{05A76D89-F20F-47F7-B2D3-E573E0ED71AE}" type="presParOf" srcId="{213A2E7A-D8AC-46FC-8FCE-AD60B8D34780}" destId="{B7DF0C37-92C6-4B62-9D67-C561A1982797}" srcOrd="8" destOrd="0" presId="urn:microsoft.com/office/officeart/2005/8/layout/vList3#1"/>
    <dgm:cxn modelId="{716D0EE9-61B6-43FC-AF45-EF3E1A966349}" type="presParOf" srcId="{B7DF0C37-92C6-4B62-9D67-C561A1982797}" destId="{DC6BABE1-F07F-454A-9CD2-C282C5AF2EEE}" srcOrd="0" destOrd="0" presId="urn:microsoft.com/office/officeart/2005/8/layout/vList3#1"/>
    <dgm:cxn modelId="{8CD76FD1-BDB1-408D-A40C-EC0772633BD8}" type="presParOf" srcId="{B7DF0C37-92C6-4B62-9D67-C561A1982797}" destId="{D4B9C060-CA26-4CAF-A5B3-028EADD165F6}" srcOrd="1" destOrd="0" presId="urn:microsoft.com/office/officeart/2005/8/layout/vList3#1"/>
    <dgm:cxn modelId="{68231098-2FDC-4A8A-8B5B-3FB465C19C7B}" type="presParOf" srcId="{213A2E7A-D8AC-46FC-8FCE-AD60B8D34780}" destId="{5F46D425-F0E1-4F53-9C54-3CF82BFAD06B}" srcOrd="9" destOrd="0" presId="urn:microsoft.com/office/officeart/2005/8/layout/vList3#1"/>
    <dgm:cxn modelId="{7F6475F3-27C4-4FF5-AFD3-CF75C4302192}" type="presParOf" srcId="{213A2E7A-D8AC-46FC-8FCE-AD60B8D34780}" destId="{20E17811-AD6F-4434-B50A-11940C43DDD6}" srcOrd="10" destOrd="0" presId="urn:microsoft.com/office/officeart/2005/8/layout/vList3#1"/>
    <dgm:cxn modelId="{E58A77A5-A84A-49C1-BDD8-FB2C9421F290}" type="presParOf" srcId="{20E17811-AD6F-4434-B50A-11940C43DDD6}" destId="{BAC27178-8C77-40B6-9C4B-F61A297C8026}" srcOrd="0" destOrd="0" presId="urn:microsoft.com/office/officeart/2005/8/layout/vList3#1"/>
    <dgm:cxn modelId="{EFFF1339-B246-4C6A-97BC-8EB68F6817D5}" type="presParOf" srcId="{20E17811-AD6F-4434-B50A-11940C43DDD6}" destId="{BCDE3593-0965-47C0-8399-6E4D34E10437}" srcOrd="1" destOrd="0" presId="urn:microsoft.com/office/officeart/2005/8/layout/vList3#1"/>
    <dgm:cxn modelId="{8874E050-4598-44DA-A835-170B65025D43}" type="presParOf" srcId="{213A2E7A-D8AC-46FC-8FCE-AD60B8D34780}" destId="{E8028064-54D1-431A-9D79-143E9E3E82A6}" srcOrd="11" destOrd="0" presId="urn:microsoft.com/office/officeart/2005/8/layout/vList3#1"/>
    <dgm:cxn modelId="{6B2DAA20-951B-4908-8278-AD7177074084}" type="presParOf" srcId="{213A2E7A-D8AC-46FC-8FCE-AD60B8D34780}" destId="{4345AB12-DB84-4498-8242-5E25E1B26FB0}" srcOrd="12" destOrd="0" presId="urn:microsoft.com/office/officeart/2005/8/layout/vList3#1"/>
    <dgm:cxn modelId="{8CDC29A7-75B5-4847-B116-04D972798D71}" type="presParOf" srcId="{4345AB12-DB84-4498-8242-5E25E1B26FB0}" destId="{1D0682AE-919F-4A37-836C-E90BFD2C0C68}" srcOrd="0" destOrd="0" presId="urn:microsoft.com/office/officeart/2005/8/layout/vList3#1"/>
    <dgm:cxn modelId="{27F1B72D-13BA-4C78-96D1-A072D828A9D2}" type="presParOf" srcId="{4345AB12-DB84-4498-8242-5E25E1B26FB0}" destId="{7D8574B9-B5A4-4C72-8BC8-6930FAD33F58}" srcOrd="1" destOrd="0" presId="urn:microsoft.com/office/officeart/2005/8/layout/vList3#1"/>
    <dgm:cxn modelId="{BF97E5ED-7FFE-4D26-B07C-5D0E38EB3D53}" type="presParOf" srcId="{213A2E7A-D8AC-46FC-8FCE-AD60B8D34780}" destId="{9CDCF9C3-88CB-4857-908B-13E0545C1A46}" srcOrd="13" destOrd="0" presId="urn:microsoft.com/office/officeart/2005/8/layout/vList3#1"/>
    <dgm:cxn modelId="{7279366D-5E23-4B9B-9E94-2B3CBC4856D8}" type="presParOf" srcId="{213A2E7A-D8AC-46FC-8FCE-AD60B8D34780}" destId="{4ECA6F93-A14D-47A3-BC05-8897232E236E}" srcOrd="14" destOrd="0" presId="urn:microsoft.com/office/officeart/2005/8/layout/vList3#1"/>
    <dgm:cxn modelId="{16637378-FE72-4695-81F1-A8A11D726BF3}" type="presParOf" srcId="{4ECA6F93-A14D-47A3-BC05-8897232E236E}" destId="{D0DE600D-2F3E-4B74-8E82-AA101E145908}" srcOrd="0" destOrd="0" presId="urn:microsoft.com/office/officeart/2005/8/layout/vList3#1"/>
    <dgm:cxn modelId="{3DB194A0-B282-4346-80F1-952C91108B55}" type="presParOf" srcId="{4ECA6F93-A14D-47A3-BC05-8897232E236E}" destId="{597437A0-2B89-4582-9CEE-B98B431B1FB8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9749A9A-ED23-44A4-B731-B1D9FB7948EF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02A8AA7-169F-4658-BADD-E6848BBC4426}">
      <dgm:prSet custT="1"/>
      <dgm:spPr/>
      <dgm:t>
        <a:bodyPr/>
        <a:lstStyle/>
        <a:p>
          <a:pPr algn="just" rtl="0"/>
          <a:r>
            <a:rPr lang="pt-BR" sz="3200" b="1" dirty="0" smtClean="0"/>
            <a:t>É o RAG! </a:t>
          </a:r>
        </a:p>
        <a:p>
          <a:pPr algn="just" rtl="0"/>
          <a:r>
            <a:rPr lang="pt-BR" sz="3200" b="0" dirty="0" smtClean="0"/>
            <a:t>O instrumento que apresenta os resultados alcançados com a execução da PAS,  apurados com base no conjunto de diretrizes, objetivos e indicadores do Plano de Saúde, e orienta eventuais redirecionamentos que se fizerem necessários ao Plano de Saúde e às Programações seguintes.</a:t>
          </a:r>
          <a:endParaRPr lang="pt-BR" sz="3200" b="0" dirty="0"/>
        </a:p>
      </dgm:t>
    </dgm:pt>
    <dgm:pt modelId="{61B03DEF-7E19-4BE0-9AE3-ED254A9E2C39}" type="parTrans" cxnId="{B3430BEC-1ACC-4D5E-8D45-9735A4BA546B}">
      <dgm:prSet/>
      <dgm:spPr/>
      <dgm:t>
        <a:bodyPr/>
        <a:lstStyle/>
        <a:p>
          <a:endParaRPr lang="pt-BR"/>
        </a:p>
      </dgm:t>
    </dgm:pt>
    <dgm:pt modelId="{1A00C469-2CD8-447A-BD65-95D8581ACA30}" type="sibTrans" cxnId="{B3430BEC-1ACC-4D5E-8D45-9735A4BA546B}">
      <dgm:prSet/>
      <dgm:spPr/>
      <dgm:t>
        <a:bodyPr/>
        <a:lstStyle/>
        <a:p>
          <a:endParaRPr lang="pt-BR"/>
        </a:p>
      </dgm:t>
    </dgm:pt>
    <dgm:pt modelId="{B62A8AD2-AA88-4E61-A059-A7C86C8A1381}" type="pres">
      <dgm:prSet presAssocID="{69749A9A-ED23-44A4-B731-B1D9FB7948E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09A16AF-2FCA-4F0D-87A4-E3069C538C2C}" type="pres">
      <dgm:prSet presAssocID="{F02A8AA7-169F-4658-BADD-E6848BBC4426}" presName="downArrow" presStyleLbl="node1" presStyleIdx="0" presStyleCnt="1" custAng="18178810" custScaleX="62386" custScaleY="51487" custLinFactNeighborX="-12680" custLinFactNeighborY="-2562"/>
      <dgm:spPr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961459C7-6631-4652-B267-3F2CB3CCB9C1}" type="pres">
      <dgm:prSet presAssocID="{F02A8AA7-169F-4658-BADD-E6848BBC4426}" presName="downArrowText" presStyleLbl="revTx" presStyleIdx="0" presStyleCnt="1" custScaleX="134649" custScaleY="85567" custLinFactNeighborX="-14175" custLinFactNeighborY="721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33C414F-047F-4F07-8E61-827C8B061997}" type="presOf" srcId="{69749A9A-ED23-44A4-B731-B1D9FB7948EF}" destId="{B62A8AD2-AA88-4E61-A059-A7C86C8A1381}" srcOrd="0" destOrd="0" presId="urn:microsoft.com/office/officeart/2005/8/layout/arrow3"/>
    <dgm:cxn modelId="{B3430BEC-1ACC-4D5E-8D45-9735A4BA546B}" srcId="{69749A9A-ED23-44A4-B731-B1D9FB7948EF}" destId="{F02A8AA7-169F-4658-BADD-E6848BBC4426}" srcOrd="0" destOrd="0" parTransId="{61B03DEF-7E19-4BE0-9AE3-ED254A9E2C39}" sibTransId="{1A00C469-2CD8-447A-BD65-95D8581ACA30}"/>
    <dgm:cxn modelId="{393637A0-00A9-419F-B0B1-6433113D3977}" type="presOf" srcId="{F02A8AA7-169F-4658-BADD-E6848BBC4426}" destId="{961459C7-6631-4652-B267-3F2CB3CCB9C1}" srcOrd="0" destOrd="0" presId="urn:microsoft.com/office/officeart/2005/8/layout/arrow3"/>
    <dgm:cxn modelId="{B83F3A0A-B947-4B44-8B3A-8AB24A2022BC}" type="presParOf" srcId="{B62A8AD2-AA88-4E61-A059-A7C86C8A1381}" destId="{309A16AF-2FCA-4F0D-87A4-E3069C538C2C}" srcOrd="0" destOrd="0" presId="urn:microsoft.com/office/officeart/2005/8/layout/arrow3"/>
    <dgm:cxn modelId="{F54EDED0-B49E-482B-A372-8ABD3BFC0542}" type="presParOf" srcId="{B62A8AD2-AA88-4E61-A059-A7C86C8A1381}" destId="{961459C7-6631-4652-B267-3F2CB3CCB9C1}" srcOrd="1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9749A9A-ED23-44A4-B731-B1D9FB7948EF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02A8AA7-169F-4658-BADD-E6848BBC4426}">
      <dgm:prSet custT="1"/>
      <dgm:spPr/>
      <dgm:t>
        <a:bodyPr/>
        <a:lstStyle/>
        <a:p>
          <a:pPr algn="just" rtl="0"/>
          <a:endParaRPr lang="pt-BR" sz="3400" b="1" dirty="0" smtClean="0"/>
        </a:p>
        <a:p>
          <a:pPr algn="just" rtl="0"/>
          <a:r>
            <a:rPr lang="pt-BR" sz="3400" b="0" dirty="0" smtClean="0">
              <a:solidFill>
                <a:schemeClr val="tx1"/>
              </a:solidFill>
            </a:rPr>
            <a:t>É o instrumento que os gestores do SUS prestam contas das intenções do Plano de Saúde operacionalizadas pela PAS, que foram executadas no ano anterior.</a:t>
          </a:r>
          <a:endParaRPr lang="pt-BR" sz="3400" b="0" dirty="0"/>
        </a:p>
      </dgm:t>
    </dgm:pt>
    <dgm:pt modelId="{61B03DEF-7E19-4BE0-9AE3-ED254A9E2C39}" type="parTrans" cxnId="{B3430BEC-1ACC-4D5E-8D45-9735A4BA546B}">
      <dgm:prSet/>
      <dgm:spPr/>
      <dgm:t>
        <a:bodyPr/>
        <a:lstStyle/>
        <a:p>
          <a:endParaRPr lang="pt-BR"/>
        </a:p>
      </dgm:t>
    </dgm:pt>
    <dgm:pt modelId="{1A00C469-2CD8-447A-BD65-95D8581ACA30}" type="sibTrans" cxnId="{B3430BEC-1ACC-4D5E-8D45-9735A4BA546B}">
      <dgm:prSet/>
      <dgm:spPr/>
      <dgm:t>
        <a:bodyPr/>
        <a:lstStyle/>
        <a:p>
          <a:endParaRPr lang="pt-BR"/>
        </a:p>
      </dgm:t>
    </dgm:pt>
    <dgm:pt modelId="{B62A8AD2-AA88-4E61-A059-A7C86C8A1381}" type="pres">
      <dgm:prSet presAssocID="{69749A9A-ED23-44A4-B731-B1D9FB7948E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09A16AF-2FCA-4F0D-87A4-E3069C538C2C}" type="pres">
      <dgm:prSet presAssocID="{F02A8AA7-169F-4658-BADD-E6848BBC4426}" presName="downArrow" presStyleLbl="node1" presStyleIdx="0" presStyleCnt="1" custAng="18178810" custScaleX="62386" custScaleY="51487" custLinFactNeighborX="-12680" custLinFactNeighborY="-2562"/>
      <dgm:spPr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961459C7-6631-4652-B267-3F2CB3CCB9C1}" type="pres">
      <dgm:prSet presAssocID="{F02A8AA7-169F-4658-BADD-E6848BBC4426}" presName="downArrowText" presStyleLbl="revTx" presStyleIdx="0" presStyleCnt="1" custScaleX="134649" custScaleY="62888" custLinFactNeighborX="-14175" custLinFactNeighborY="721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278B2E2-7F30-4B0B-B572-F5E0D5E37FA8}" type="presOf" srcId="{69749A9A-ED23-44A4-B731-B1D9FB7948EF}" destId="{B62A8AD2-AA88-4E61-A059-A7C86C8A1381}" srcOrd="0" destOrd="0" presId="urn:microsoft.com/office/officeart/2005/8/layout/arrow3"/>
    <dgm:cxn modelId="{FEE2F647-A430-412A-8E12-372A68547879}" type="presOf" srcId="{F02A8AA7-169F-4658-BADD-E6848BBC4426}" destId="{961459C7-6631-4652-B267-3F2CB3CCB9C1}" srcOrd="0" destOrd="0" presId="urn:microsoft.com/office/officeart/2005/8/layout/arrow3"/>
    <dgm:cxn modelId="{B3430BEC-1ACC-4D5E-8D45-9735A4BA546B}" srcId="{69749A9A-ED23-44A4-B731-B1D9FB7948EF}" destId="{F02A8AA7-169F-4658-BADD-E6848BBC4426}" srcOrd="0" destOrd="0" parTransId="{61B03DEF-7E19-4BE0-9AE3-ED254A9E2C39}" sibTransId="{1A00C469-2CD8-447A-BD65-95D8581ACA30}"/>
    <dgm:cxn modelId="{88786BA6-7EED-4447-87D8-294D0867AF89}" type="presParOf" srcId="{B62A8AD2-AA88-4E61-A059-A7C86C8A1381}" destId="{309A16AF-2FCA-4F0D-87A4-E3069C538C2C}" srcOrd="0" destOrd="0" presId="urn:microsoft.com/office/officeart/2005/8/layout/arrow3"/>
    <dgm:cxn modelId="{FC1A332F-4777-4173-AE87-54F86E15D539}" type="presParOf" srcId="{B62A8AD2-AA88-4E61-A059-A7C86C8A1381}" destId="{961459C7-6631-4652-B267-3F2CB3CCB9C1}" srcOrd="1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C8B04F-E8F4-41C0-8A4D-EA5041D0946C}">
      <dsp:nvSpPr>
        <dsp:cNvPr id="0" name=""/>
        <dsp:cNvSpPr/>
      </dsp:nvSpPr>
      <dsp:spPr>
        <a:xfrm>
          <a:off x="0" y="1858"/>
          <a:ext cx="9176658" cy="1007489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800" b="1" kern="1200" dirty="0" smtClean="0">
              <a:solidFill>
                <a:schemeClr val="tx1"/>
              </a:solidFill>
              <a:latin typeface="Berlin Sans FB Demi" pitchFamily="34" charset="0"/>
            </a:rPr>
            <a:t>Instrumentos de Planejamento para a Gestão do SUS</a:t>
          </a:r>
          <a:endParaRPr lang="pt-BR" sz="3800" b="1" kern="1200" dirty="0">
            <a:solidFill>
              <a:schemeClr val="tx1"/>
            </a:solidFill>
            <a:latin typeface="Berlin Sans FB Demi" pitchFamily="34" charset="0"/>
          </a:endParaRPr>
        </a:p>
      </dsp:txBody>
      <dsp:txXfrm>
        <a:off x="49182" y="51040"/>
        <a:ext cx="9078294" cy="909125"/>
      </dsp:txXfrm>
    </dsp:sp>
    <dsp:sp modelId="{1E46ED3D-E76E-4D83-BE8D-B8B712F823E4}">
      <dsp:nvSpPr>
        <dsp:cNvPr id="0" name=""/>
        <dsp:cNvSpPr/>
      </dsp:nvSpPr>
      <dsp:spPr>
        <a:xfrm>
          <a:off x="0" y="1021174"/>
          <a:ext cx="9176658" cy="1933835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4000" b="1" u="none" kern="1200" dirty="0" smtClean="0">
              <a:solidFill>
                <a:schemeClr val="tx1"/>
              </a:solidFill>
              <a:latin typeface="Berlin Sans FB Demi" pitchFamily="34" charset="0"/>
            </a:rPr>
            <a:t>PLANO DE SAÚDE</a:t>
          </a:r>
        </a:p>
        <a:p>
          <a:pPr lvl="0" algn="ctr" defTabSz="1778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600" kern="1200" dirty="0" smtClean="0">
              <a:solidFill>
                <a:schemeClr val="tx1"/>
              </a:solidFill>
            </a:rPr>
            <a:t> Diretrizes, objetivos, metas e indicadores – situação de saúde.</a:t>
          </a:r>
        </a:p>
        <a:p>
          <a:pPr lvl="0" algn="ctr" defTabSz="1778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600" kern="1200" dirty="0" smtClean="0">
              <a:solidFill>
                <a:schemeClr val="tx1"/>
              </a:solidFill>
            </a:rPr>
            <a:t>Elaborado de 4 em 4 anos e revisado anualmente.</a:t>
          </a:r>
          <a:endParaRPr lang="pt-BR" sz="2600" kern="1200" dirty="0">
            <a:solidFill>
              <a:schemeClr val="tx1"/>
            </a:solidFill>
          </a:endParaRPr>
        </a:p>
      </dsp:txBody>
      <dsp:txXfrm>
        <a:off x="94402" y="1115576"/>
        <a:ext cx="8987854" cy="1745031"/>
      </dsp:txXfrm>
    </dsp:sp>
    <dsp:sp modelId="{CA0A869C-A11F-4614-8FFA-31A02676500C}">
      <dsp:nvSpPr>
        <dsp:cNvPr id="0" name=""/>
        <dsp:cNvSpPr/>
      </dsp:nvSpPr>
      <dsp:spPr>
        <a:xfrm>
          <a:off x="0" y="2966837"/>
          <a:ext cx="9176658" cy="1933835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3800" b="1" u="none" kern="1200" dirty="0" smtClean="0">
              <a:solidFill>
                <a:schemeClr val="tx1"/>
              </a:solidFill>
              <a:latin typeface="Berlin Sans FB Demi" pitchFamily="34" charset="0"/>
            </a:rPr>
            <a:t>PROGRAMAÇÃO ANUAL DE SAÚDE</a:t>
          </a:r>
        </a:p>
        <a:p>
          <a:pPr lvl="0" algn="ctr" defTabSz="1689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600" kern="1200" dirty="0" smtClean="0">
              <a:solidFill>
                <a:schemeClr val="tx1"/>
              </a:solidFill>
            </a:rPr>
            <a:t>Anualização das metas do Plano.</a:t>
          </a:r>
        </a:p>
        <a:p>
          <a:pPr lvl="0" algn="ctr" defTabSz="1689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600" kern="1200" dirty="0" smtClean="0">
              <a:solidFill>
                <a:schemeClr val="tx1"/>
              </a:solidFill>
            </a:rPr>
            <a:t>Ações anuais e orçamento.</a:t>
          </a:r>
        </a:p>
        <a:p>
          <a:pPr lvl="0" algn="ctr" defTabSz="1689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600" kern="1200" dirty="0" smtClean="0">
              <a:solidFill>
                <a:schemeClr val="tx1"/>
              </a:solidFill>
            </a:rPr>
            <a:t>Elaborada anualmente.</a:t>
          </a:r>
          <a:endParaRPr lang="pt-BR" sz="2600" kern="1200" dirty="0">
            <a:solidFill>
              <a:schemeClr val="tx1"/>
            </a:solidFill>
          </a:endParaRPr>
        </a:p>
      </dsp:txBody>
      <dsp:txXfrm>
        <a:off x="94402" y="3061239"/>
        <a:ext cx="8987854" cy="1745031"/>
      </dsp:txXfrm>
    </dsp:sp>
    <dsp:sp modelId="{B9E4F955-DD55-44F8-8058-6C3B673E92EF}">
      <dsp:nvSpPr>
        <dsp:cNvPr id="0" name=""/>
        <dsp:cNvSpPr/>
      </dsp:nvSpPr>
      <dsp:spPr>
        <a:xfrm>
          <a:off x="0" y="4912499"/>
          <a:ext cx="9176658" cy="1933835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b="1" u="none" kern="1200" dirty="0" smtClean="0">
            <a:solidFill>
              <a:schemeClr val="tx1"/>
            </a:solidFill>
          </a:endParaRPr>
        </a:p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3800" b="1" u="none" kern="1200" dirty="0" smtClean="0">
              <a:solidFill>
                <a:schemeClr val="tx1"/>
              </a:solidFill>
              <a:latin typeface="Berlin Sans FB Demi" pitchFamily="34" charset="0"/>
            </a:rPr>
            <a:t>RELATÓRIOS DE GESTÃO</a:t>
          </a:r>
        </a:p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600" kern="1200" dirty="0" smtClean="0">
              <a:solidFill>
                <a:schemeClr val="tx1"/>
              </a:solidFill>
            </a:rPr>
            <a:t>Resultados alcançados com a execução da Programação Anual de Saúde. Deve demonstrar os resultados da aplicação dos recursos.</a:t>
          </a:r>
        </a:p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400" kern="1200" dirty="0" smtClean="0">
              <a:solidFill>
                <a:schemeClr val="tx1"/>
              </a:solidFill>
            </a:rPr>
            <a:t>Elaborado a cada quadrimestre  (RDQA) e ao fim do exercício (RAG).</a:t>
          </a:r>
          <a:endParaRPr lang="pt-BR" sz="2400" kern="1200" dirty="0">
            <a:solidFill>
              <a:schemeClr val="tx1"/>
            </a:solidFill>
          </a:endParaRPr>
        </a:p>
      </dsp:txBody>
      <dsp:txXfrm>
        <a:off x="94402" y="5006901"/>
        <a:ext cx="8987854" cy="174503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A7639-F44C-4AFD-AEEC-763F1C24F38A}">
      <dsp:nvSpPr>
        <dsp:cNvPr id="0" name=""/>
        <dsp:cNvSpPr/>
      </dsp:nvSpPr>
      <dsp:spPr>
        <a:xfrm rot="10800000">
          <a:off x="2257551" y="2257"/>
          <a:ext cx="8495126" cy="4712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78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Secretaria Municipal de Saúde</a:t>
          </a:r>
          <a:endParaRPr lang="pt-BR" sz="2200" kern="1200" dirty="0"/>
        </a:p>
      </dsp:txBody>
      <dsp:txXfrm rot="10800000">
        <a:off x="2375352" y="2257"/>
        <a:ext cx="8377325" cy="471204"/>
      </dsp:txXfrm>
    </dsp:sp>
    <dsp:sp modelId="{06BCD8FE-5C45-46A1-97D3-4C5DBCD0D8AD}">
      <dsp:nvSpPr>
        <dsp:cNvPr id="0" name=""/>
        <dsp:cNvSpPr/>
      </dsp:nvSpPr>
      <dsp:spPr>
        <a:xfrm>
          <a:off x="2021948" y="2257"/>
          <a:ext cx="471204" cy="4712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EF2300-EC6F-4D57-AA54-7D1BBE2F7321}">
      <dsp:nvSpPr>
        <dsp:cNvPr id="0" name=""/>
        <dsp:cNvSpPr/>
      </dsp:nvSpPr>
      <dsp:spPr>
        <a:xfrm rot="10800000">
          <a:off x="2257551" y="602149"/>
          <a:ext cx="8495126" cy="4712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78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Secretário de Saúde em Exercício</a:t>
          </a:r>
          <a:endParaRPr lang="pt-BR" sz="2200" kern="1200" dirty="0"/>
        </a:p>
      </dsp:txBody>
      <dsp:txXfrm rot="10800000">
        <a:off x="2375352" y="602149"/>
        <a:ext cx="8377325" cy="471204"/>
      </dsp:txXfrm>
    </dsp:sp>
    <dsp:sp modelId="{2C62EED7-2558-401E-8CAC-26A4A73F2F08}">
      <dsp:nvSpPr>
        <dsp:cNvPr id="0" name=""/>
        <dsp:cNvSpPr/>
      </dsp:nvSpPr>
      <dsp:spPr>
        <a:xfrm>
          <a:off x="2021948" y="602149"/>
          <a:ext cx="471204" cy="4712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78FB9C-0DC8-40E5-BE63-BDFEC8957373}">
      <dsp:nvSpPr>
        <dsp:cNvPr id="0" name=""/>
        <dsp:cNvSpPr/>
      </dsp:nvSpPr>
      <dsp:spPr>
        <a:xfrm rot="10800000">
          <a:off x="2257551" y="1202040"/>
          <a:ext cx="8495126" cy="4712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78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smtClean="0"/>
            <a:t>Informações do Fundo Municipal de Saúde</a:t>
          </a:r>
          <a:endParaRPr lang="pt-BR" sz="2200" kern="1200"/>
        </a:p>
      </dsp:txBody>
      <dsp:txXfrm rot="10800000">
        <a:off x="2375352" y="1202040"/>
        <a:ext cx="8377325" cy="471204"/>
      </dsp:txXfrm>
    </dsp:sp>
    <dsp:sp modelId="{10E80E9F-4D9B-4D30-94A3-552EFB19C0F0}">
      <dsp:nvSpPr>
        <dsp:cNvPr id="0" name=""/>
        <dsp:cNvSpPr/>
      </dsp:nvSpPr>
      <dsp:spPr>
        <a:xfrm>
          <a:off x="2021948" y="1202040"/>
          <a:ext cx="471204" cy="4712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0A5D48-AAA7-4B6F-82B3-00D4EB96FED8}">
      <dsp:nvSpPr>
        <dsp:cNvPr id="0" name=""/>
        <dsp:cNvSpPr/>
      </dsp:nvSpPr>
      <dsp:spPr>
        <a:xfrm rot="10800000">
          <a:off x="2257551" y="1801932"/>
          <a:ext cx="8495126" cy="4712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78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smtClean="0"/>
            <a:t>Informações do Conselho de Saúde</a:t>
          </a:r>
          <a:endParaRPr lang="pt-BR" sz="2200" kern="1200"/>
        </a:p>
      </dsp:txBody>
      <dsp:txXfrm rot="10800000">
        <a:off x="2375352" y="1801932"/>
        <a:ext cx="8377325" cy="471204"/>
      </dsp:txXfrm>
    </dsp:sp>
    <dsp:sp modelId="{E5931176-BC29-4FFD-B436-6CE7DA2F9404}">
      <dsp:nvSpPr>
        <dsp:cNvPr id="0" name=""/>
        <dsp:cNvSpPr/>
      </dsp:nvSpPr>
      <dsp:spPr>
        <a:xfrm>
          <a:off x="2021948" y="1801932"/>
          <a:ext cx="471204" cy="4712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B9C060-CA26-4CAF-A5B3-028EADD165F6}">
      <dsp:nvSpPr>
        <dsp:cNvPr id="0" name=""/>
        <dsp:cNvSpPr/>
      </dsp:nvSpPr>
      <dsp:spPr>
        <a:xfrm rot="10800000">
          <a:off x="2257551" y="2401823"/>
          <a:ext cx="8495126" cy="4712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78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smtClean="0"/>
            <a:t>Conferência de Saúde</a:t>
          </a:r>
          <a:endParaRPr lang="pt-BR" sz="2200" kern="1200"/>
        </a:p>
      </dsp:txBody>
      <dsp:txXfrm rot="10800000">
        <a:off x="2375352" y="2401823"/>
        <a:ext cx="8377325" cy="471204"/>
      </dsp:txXfrm>
    </dsp:sp>
    <dsp:sp modelId="{DC6BABE1-F07F-454A-9CD2-C282C5AF2EEE}">
      <dsp:nvSpPr>
        <dsp:cNvPr id="0" name=""/>
        <dsp:cNvSpPr/>
      </dsp:nvSpPr>
      <dsp:spPr>
        <a:xfrm>
          <a:off x="2021948" y="2401823"/>
          <a:ext cx="471204" cy="4712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DE3593-0965-47C0-8399-6E4D34E10437}">
      <dsp:nvSpPr>
        <dsp:cNvPr id="0" name=""/>
        <dsp:cNvSpPr/>
      </dsp:nvSpPr>
      <dsp:spPr>
        <a:xfrm rot="10800000">
          <a:off x="2257551" y="3001715"/>
          <a:ext cx="8495126" cy="4712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78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smtClean="0"/>
            <a:t>Plano de Saúde</a:t>
          </a:r>
          <a:endParaRPr lang="pt-BR" sz="2200" kern="1200"/>
        </a:p>
      </dsp:txBody>
      <dsp:txXfrm rot="10800000">
        <a:off x="2375352" y="3001715"/>
        <a:ext cx="8377325" cy="471204"/>
      </dsp:txXfrm>
    </dsp:sp>
    <dsp:sp modelId="{BAC27178-8C77-40B6-9C4B-F61A297C8026}">
      <dsp:nvSpPr>
        <dsp:cNvPr id="0" name=""/>
        <dsp:cNvSpPr/>
      </dsp:nvSpPr>
      <dsp:spPr>
        <a:xfrm>
          <a:off x="2021948" y="3001715"/>
          <a:ext cx="471204" cy="4712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8574B9-B5A4-4C72-8BC8-6930FAD33F58}">
      <dsp:nvSpPr>
        <dsp:cNvPr id="0" name=""/>
        <dsp:cNvSpPr/>
      </dsp:nvSpPr>
      <dsp:spPr>
        <a:xfrm rot="10800000">
          <a:off x="2257551" y="3601607"/>
          <a:ext cx="8495126" cy="4712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78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smtClean="0"/>
            <a:t>Plano de Carreira, Cargos e Salários</a:t>
          </a:r>
          <a:endParaRPr lang="pt-BR" sz="2200" kern="1200"/>
        </a:p>
      </dsp:txBody>
      <dsp:txXfrm rot="10800000">
        <a:off x="2375352" y="3601607"/>
        <a:ext cx="8377325" cy="471204"/>
      </dsp:txXfrm>
    </dsp:sp>
    <dsp:sp modelId="{1D0682AE-919F-4A37-836C-E90BFD2C0C68}">
      <dsp:nvSpPr>
        <dsp:cNvPr id="0" name=""/>
        <dsp:cNvSpPr/>
      </dsp:nvSpPr>
      <dsp:spPr>
        <a:xfrm>
          <a:off x="2021948" y="3601607"/>
          <a:ext cx="471204" cy="4712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7437A0-2B89-4582-9CEE-B98B431B1FB8}">
      <dsp:nvSpPr>
        <dsp:cNvPr id="0" name=""/>
        <dsp:cNvSpPr/>
      </dsp:nvSpPr>
      <dsp:spPr>
        <a:xfrm rot="10800000">
          <a:off x="2257551" y="4201498"/>
          <a:ext cx="8495126" cy="4712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78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smtClean="0"/>
            <a:t>Informações sobre Regionalização</a:t>
          </a:r>
          <a:endParaRPr lang="pt-BR" sz="2200" kern="1200"/>
        </a:p>
      </dsp:txBody>
      <dsp:txXfrm rot="10800000">
        <a:off x="2375352" y="4201498"/>
        <a:ext cx="8377325" cy="471204"/>
      </dsp:txXfrm>
    </dsp:sp>
    <dsp:sp modelId="{D0DE600D-2F3E-4B74-8E82-AA101E145908}">
      <dsp:nvSpPr>
        <dsp:cNvPr id="0" name=""/>
        <dsp:cNvSpPr/>
      </dsp:nvSpPr>
      <dsp:spPr>
        <a:xfrm>
          <a:off x="2021948" y="4201498"/>
          <a:ext cx="471204" cy="4712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3CE57-B4FA-4B3F-8970-D0A10690056F}">
      <dsp:nvSpPr>
        <dsp:cNvPr id="0" name=""/>
        <dsp:cNvSpPr/>
      </dsp:nvSpPr>
      <dsp:spPr>
        <a:xfrm>
          <a:off x="0" y="1661"/>
          <a:ext cx="9144000" cy="0"/>
        </a:xfrm>
        <a:prstGeom prst="lin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B187A2-26C5-4B94-B9A6-E08D9AB61839}">
      <dsp:nvSpPr>
        <dsp:cNvPr id="0" name=""/>
        <dsp:cNvSpPr/>
      </dsp:nvSpPr>
      <dsp:spPr>
        <a:xfrm>
          <a:off x="0" y="1661"/>
          <a:ext cx="9144000" cy="1181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As diretrizes, objetivos e indicadores do Plano de Saúde são importados para o RAG.</a:t>
          </a:r>
          <a:endParaRPr lang="pt-BR" sz="2600" kern="1200" dirty="0"/>
        </a:p>
      </dsp:txBody>
      <dsp:txXfrm>
        <a:off x="0" y="1661"/>
        <a:ext cx="9144000" cy="1181240"/>
      </dsp:txXfrm>
    </dsp:sp>
    <dsp:sp modelId="{AA7D27FE-884A-4AF7-98A5-D3F7ACB79273}">
      <dsp:nvSpPr>
        <dsp:cNvPr id="0" name=""/>
        <dsp:cNvSpPr/>
      </dsp:nvSpPr>
      <dsp:spPr>
        <a:xfrm>
          <a:off x="0" y="1182902"/>
          <a:ext cx="9144000" cy="0"/>
        </a:xfrm>
        <a:prstGeom prst="line">
          <a:avLst/>
        </a:prstGeom>
        <a:gradFill rotWithShape="0">
          <a:gsLst>
            <a:gs pos="0">
              <a:schemeClr val="accent3">
                <a:shade val="50000"/>
                <a:hueOff val="133778"/>
                <a:satOff val="-2135"/>
                <a:lumOff val="20553"/>
                <a:alphaOff val="0"/>
                <a:shade val="51000"/>
                <a:satMod val="130000"/>
              </a:schemeClr>
            </a:gs>
            <a:gs pos="80000">
              <a:schemeClr val="accent3">
                <a:shade val="50000"/>
                <a:hueOff val="133778"/>
                <a:satOff val="-2135"/>
                <a:lumOff val="20553"/>
                <a:alphaOff val="0"/>
                <a:shade val="93000"/>
                <a:satMod val="130000"/>
              </a:schemeClr>
            </a:gs>
            <a:gs pos="100000">
              <a:schemeClr val="accent3">
                <a:shade val="50000"/>
                <a:hueOff val="133778"/>
                <a:satOff val="-2135"/>
                <a:lumOff val="2055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50000"/>
              <a:hueOff val="133778"/>
              <a:satOff val="-2135"/>
              <a:lumOff val="2055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9D42A8D-49BA-493F-8C86-DBB3FB24965C}">
      <dsp:nvSpPr>
        <dsp:cNvPr id="0" name=""/>
        <dsp:cNvSpPr/>
      </dsp:nvSpPr>
      <dsp:spPr>
        <a:xfrm>
          <a:off x="0" y="1182902"/>
          <a:ext cx="9135070" cy="1781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No RAG vai ser demonstrado se houve o alcance das DIRETRIZES, através  da constatação dos resultados estabelecidos e alcançados nos OBJETIVOS, no momento de se avaliar as METAS e seus resultados, que são medidos pelos INDICADORES propostos no PLANO DE SAÚDE. </a:t>
          </a:r>
          <a:endParaRPr lang="pt-BR" sz="2400" kern="1200" dirty="0"/>
        </a:p>
      </dsp:txBody>
      <dsp:txXfrm>
        <a:off x="0" y="1182902"/>
        <a:ext cx="9135070" cy="1781547"/>
      </dsp:txXfrm>
    </dsp:sp>
    <dsp:sp modelId="{EA088521-7E43-4942-80C9-6EDF637FD55F}">
      <dsp:nvSpPr>
        <dsp:cNvPr id="0" name=""/>
        <dsp:cNvSpPr/>
      </dsp:nvSpPr>
      <dsp:spPr>
        <a:xfrm>
          <a:off x="0" y="2964449"/>
          <a:ext cx="9144000" cy="0"/>
        </a:xfrm>
        <a:prstGeom prst="line">
          <a:avLst/>
        </a:prstGeom>
        <a:gradFill rotWithShape="0">
          <a:gsLst>
            <a:gs pos="0">
              <a:schemeClr val="accent3">
                <a:shade val="50000"/>
                <a:hueOff val="267555"/>
                <a:satOff val="-4269"/>
                <a:lumOff val="41107"/>
                <a:alphaOff val="0"/>
                <a:shade val="51000"/>
                <a:satMod val="130000"/>
              </a:schemeClr>
            </a:gs>
            <a:gs pos="80000">
              <a:schemeClr val="accent3">
                <a:shade val="50000"/>
                <a:hueOff val="267555"/>
                <a:satOff val="-4269"/>
                <a:lumOff val="41107"/>
                <a:alphaOff val="0"/>
                <a:shade val="93000"/>
                <a:satMod val="130000"/>
              </a:schemeClr>
            </a:gs>
            <a:gs pos="100000">
              <a:schemeClr val="accent3">
                <a:shade val="50000"/>
                <a:hueOff val="267555"/>
                <a:satOff val="-4269"/>
                <a:lumOff val="41107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50000"/>
              <a:hueOff val="267555"/>
              <a:satOff val="-4269"/>
              <a:lumOff val="4110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E012E7-F5DF-44E7-8205-EA211973B49B}">
      <dsp:nvSpPr>
        <dsp:cNvPr id="0" name=""/>
        <dsp:cNvSpPr/>
      </dsp:nvSpPr>
      <dsp:spPr>
        <a:xfrm>
          <a:off x="0" y="2964449"/>
          <a:ext cx="9144000" cy="1181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Diz respeito a demonstração dos resultados alcançados das metas anualizadas do plano de saúde.</a:t>
          </a:r>
          <a:endParaRPr lang="pt-BR" sz="2600" kern="1200" dirty="0"/>
        </a:p>
      </dsp:txBody>
      <dsp:txXfrm>
        <a:off x="0" y="2964449"/>
        <a:ext cx="9144000" cy="1181240"/>
      </dsp:txXfrm>
    </dsp:sp>
    <dsp:sp modelId="{ACA41451-BB0A-4ACD-ABB6-A7E4683E4D03}">
      <dsp:nvSpPr>
        <dsp:cNvPr id="0" name=""/>
        <dsp:cNvSpPr/>
      </dsp:nvSpPr>
      <dsp:spPr>
        <a:xfrm>
          <a:off x="0" y="4145689"/>
          <a:ext cx="9144000" cy="0"/>
        </a:xfrm>
        <a:prstGeom prst="line">
          <a:avLst/>
        </a:prstGeom>
        <a:gradFill rotWithShape="0">
          <a:gsLst>
            <a:gs pos="0">
              <a:schemeClr val="accent3">
                <a:shade val="50000"/>
                <a:hueOff val="133778"/>
                <a:satOff val="-2135"/>
                <a:lumOff val="20553"/>
                <a:alphaOff val="0"/>
                <a:shade val="51000"/>
                <a:satMod val="130000"/>
              </a:schemeClr>
            </a:gs>
            <a:gs pos="80000">
              <a:schemeClr val="accent3">
                <a:shade val="50000"/>
                <a:hueOff val="133778"/>
                <a:satOff val="-2135"/>
                <a:lumOff val="20553"/>
                <a:alphaOff val="0"/>
                <a:shade val="93000"/>
                <a:satMod val="130000"/>
              </a:schemeClr>
            </a:gs>
            <a:gs pos="100000">
              <a:schemeClr val="accent3">
                <a:shade val="50000"/>
                <a:hueOff val="133778"/>
                <a:satOff val="-2135"/>
                <a:lumOff val="2055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50000"/>
              <a:hueOff val="133778"/>
              <a:satOff val="-2135"/>
              <a:lumOff val="2055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B01CA4-AB44-4395-A09D-FF453BC0AE2C}">
      <dsp:nvSpPr>
        <dsp:cNvPr id="0" name=""/>
        <dsp:cNvSpPr/>
      </dsp:nvSpPr>
      <dsp:spPr>
        <a:xfrm>
          <a:off x="0" y="4145689"/>
          <a:ext cx="9144000" cy="1181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smtClean="0"/>
            <a:t>Referem-se ainda aos resultados oriundos da execução das ações e serviços priorizados.           </a:t>
          </a:r>
          <a:endParaRPr lang="pt-BR" sz="2600" kern="1200"/>
        </a:p>
      </dsp:txBody>
      <dsp:txXfrm>
        <a:off x="0" y="4145689"/>
        <a:ext cx="9144000" cy="118124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BAED8-47D3-481F-B8A8-30078404F9A4}">
      <dsp:nvSpPr>
        <dsp:cNvPr id="0" name=""/>
        <dsp:cNvSpPr/>
      </dsp:nvSpPr>
      <dsp:spPr>
        <a:xfrm>
          <a:off x="0" y="3427"/>
          <a:ext cx="8999984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60CAF18-DE1D-403D-89AA-2E73E2060950}">
      <dsp:nvSpPr>
        <dsp:cNvPr id="0" name=""/>
        <dsp:cNvSpPr/>
      </dsp:nvSpPr>
      <dsp:spPr>
        <a:xfrm>
          <a:off x="0" y="3427"/>
          <a:ext cx="8991194" cy="2250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/>
            <a:t>Indicadores Financeiros </a:t>
          </a:r>
        </a:p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Despesa total com saúde por habitante.</a:t>
          </a:r>
        </a:p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Participação da despesa com pessoal na despesa total com saúde; Participação da Receita Própria Aplicada em Saúde conforme a LC 141/12.</a:t>
          </a:r>
          <a:endParaRPr lang="pt-BR" sz="2600" kern="1200" dirty="0"/>
        </a:p>
      </dsp:txBody>
      <dsp:txXfrm>
        <a:off x="0" y="3427"/>
        <a:ext cx="8991194" cy="2250427"/>
      </dsp:txXfrm>
    </dsp:sp>
    <dsp:sp modelId="{DBAD6803-0ECE-4530-8F97-48EB40FB07A8}">
      <dsp:nvSpPr>
        <dsp:cNvPr id="0" name=""/>
        <dsp:cNvSpPr/>
      </dsp:nvSpPr>
      <dsp:spPr>
        <a:xfrm>
          <a:off x="0" y="2253854"/>
          <a:ext cx="8999984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C57CE88-CFE1-4FC1-9FC8-06E34E7CF8BB}">
      <dsp:nvSpPr>
        <dsp:cNvPr id="0" name=""/>
        <dsp:cNvSpPr/>
      </dsp:nvSpPr>
      <dsp:spPr>
        <a:xfrm>
          <a:off x="0" y="2253854"/>
          <a:ext cx="8999984" cy="1571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/>
            <a:t>Demonstrativo da Utilização dos Recursos</a:t>
          </a:r>
        </a:p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Execução Financeira – por Bloco de Financiamento.</a:t>
          </a:r>
          <a:endParaRPr lang="pt-BR" sz="2600" kern="1200" dirty="0"/>
        </a:p>
      </dsp:txBody>
      <dsp:txXfrm>
        <a:off x="0" y="2253854"/>
        <a:ext cx="8999984" cy="1571658"/>
      </dsp:txXfrm>
    </dsp:sp>
    <dsp:sp modelId="{3C0C7385-5C91-4A56-9B68-AC3F00DE708D}">
      <dsp:nvSpPr>
        <dsp:cNvPr id="0" name=""/>
        <dsp:cNvSpPr/>
      </dsp:nvSpPr>
      <dsp:spPr>
        <a:xfrm>
          <a:off x="0" y="3825513"/>
          <a:ext cx="8999984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CBFD3C9-3468-4F33-AB34-491AE965DA07}">
      <dsp:nvSpPr>
        <dsp:cNvPr id="0" name=""/>
        <dsp:cNvSpPr/>
      </dsp:nvSpPr>
      <dsp:spPr>
        <a:xfrm>
          <a:off x="0" y="3825513"/>
          <a:ext cx="8999984" cy="1571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/>
            <a:t>Demonstrativo Orçamentário - Despesas com Saúde - RREO </a:t>
          </a:r>
        </a:p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Demonstrativo da Receita de Impostos Líquida e das Despesas.</a:t>
          </a:r>
        </a:p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Próprias com Ações e Serviços Públicos de Saúde – bimestral.</a:t>
          </a:r>
          <a:endParaRPr lang="pt-BR" sz="2600" kern="1200" dirty="0"/>
        </a:p>
      </dsp:txBody>
      <dsp:txXfrm>
        <a:off x="0" y="3825513"/>
        <a:ext cx="8999984" cy="157165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2E2CC-1FF5-4CCA-9C8D-31200814A52A}">
      <dsp:nvSpPr>
        <dsp:cNvPr id="0" name=""/>
        <dsp:cNvSpPr/>
      </dsp:nvSpPr>
      <dsp:spPr>
        <a:xfrm>
          <a:off x="0" y="144012"/>
          <a:ext cx="9144000" cy="157657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/>
            <a:t>1° PASSO: </a:t>
          </a:r>
          <a:r>
            <a:rPr lang="pt-BR" sz="2600" kern="1200" dirty="0" smtClean="0"/>
            <a:t> calcular o alcance das metas físicas das ações da programação anual de saúde, com base no produto (PAS 2018);</a:t>
          </a:r>
          <a:endParaRPr lang="pt-BR" sz="2600" kern="1200" dirty="0"/>
        </a:p>
      </dsp:txBody>
      <dsp:txXfrm>
        <a:off x="76962" y="220974"/>
        <a:ext cx="8990076" cy="1422651"/>
      </dsp:txXfrm>
    </dsp:sp>
    <dsp:sp modelId="{7B8ABEC5-2AF3-4BA6-AA6E-0DA095D41D9F}">
      <dsp:nvSpPr>
        <dsp:cNvPr id="0" name=""/>
        <dsp:cNvSpPr/>
      </dsp:nvSpPr>
      <dsp:spPr>
        <a:xfrm>
          <a:off x="0" y="1944222"/>
          <a:ext cx="9144000" cy="157657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2° PASSO:</a:t>
          </a:r>
          <a:r>
            <a:rPr lang="pt-BR" sz="2200" kern="1200" dirty="0" smtClean="0"/>
            <a:t> demonstrar a execução da meta física alcançada, indicando o beneficiário/público-alvo da ação anual com base na meta física da ação e o produto pretendido. (descrever o que foi desenvolvido conforme as PRINCIPAIS atividades da PAS – de forma sucinta);</a:t>
          </a:r>
          <a:endParaRPr lang="pt-BR" sz="2200" kern="1200" dirty="0"/>
        </a:p>
      </dsp:txBody>
      <dsp:txXfrm>
        <a:off x="76962" y="2021184"/>
        <a:ext cx="8990076" cy="1422651"/>
      </dsp:txXfrm>
    </dsp:sp>
    <dsp:sp modelId="{526E45BA-DAA9-4067-A935-84A1E9C3C3B1}">
      <dsp:nvSpPr>
        <dsp:cNvPr id="0" name=""/>
        <dsp:cNvSpPr/>
      </dsp:nvSpPr>
      <dsp:spPr>
        <a:xfrm>
          <a:off x="0" y="3816418"/>
          <a:ext cx="9144000" cy="157657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3° PASSO:</a:t>
          </a:r>
          <a:r>
            <a:rPr lang="pt-BR" sz="2200" kern="1200" dirty="0" smtClean="0"/>
            <a:t> avaliar a utilização dos recursos orçamentários da ação, justificando a pouca ou inexecução, bem como movimentações dos recursos; avaliar a eficiência (correlação entre as metas físicas e financeiras executadas, levando em consideração o tempo utilizado para o alcance das metas físicas);</a:t>
          </a:r>
          <a:endParaRPr lang="pt-BR" sz="2200" kern="1200" dirty="0"/>
        </a:p>
      </dsp:txBody>
      <dsp:txXfrm>
        <a:off x="76962" y="3893380"/>
        <a:ext cx="8990076" cy="142265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2E2CC-1FF5-4CCA-9C8D-31200814A52A}">
      <dsp:nvSpPr>
        <dsp:cNvPr id="0" name=""/>
        <dsp:cNvSpPr/>
      </dsp:nvSpPr>
      <dsp:spPr>
        <a:xfrm>
          <a:off x="0" y="0"/>
          <a:ext cx="9144000" cy="74894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/>
            <a:t>4° PASSO:</a:t>
          </a:r>
          <a:r>
            <a:rPr lang="pt-BR" sz="2600" kern="1200" dirty="0" smtClean="0"/>
            <a:t> Avaliar a economicidade da ação.</a:t>
          </a:r>
          <a:endParaRPr lang="pt-BR" sz="2600" kern="1200" dirty="0"/>
        </a:p>
      </dsp:txBody>
      <dsp:txXfrm>
        <a:off x="36560" y="36560"/>
        <a:ext cx="9070880" cy="675822"/>
      </dsp:txXfrm>
    </dsp:sp>
    <dsp:sp modelId="{7B8ABEC5-2AF3-4BA6-AA6E-0DA095D41D9F}">
      <dsp:nvSpPr>
        <dsp:cNvPr id="0" name=""/>
        <dsp:cNvSpPr/>
      </dsp:nvSpPr>
      <dsp:spPr>
        <a:xfrm>
          <a:off x="0" y="1229197"/>
          <a:ext cx="9144000" cy="217749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5° PASSO:</a:t>
          </a:r>
          <a:r>
            <a:rPr lang="pt-BR" sz="2200" kern="1200" dirty="0" smtClean="0"/>
            <a:t> Informar, de forma sucinta, as dificuldades enfrentadas para executar a ação; Apresentar as razões para execução física da ação sem utilização de recursos; Apresentar as razões para a inexecução física mesmo utilizando os recursos orçamentários; Se a ação dependia de captação de recursos, demonstrar as razões da não captação (frustração da receita).</a:t>
          </a:r>
          <a:endParaRPr lang="pt-BR" sz="2200" kern="1200" dirty="0"/>
        </a:p>
      </dsp:txBody>
      <dsp:txXfrm>
        <a:off x="106296" y="1335493"/>
        <a:ext cx="8931408" cy="1964901"/>
      </dsp:txXfrm>
    </dsp:sp>
    <dsp:sp modelId="{526E45BA-DAA9-4067-A935-84A1E9C3C3B1}">
      <dsp:nvSpPr>
        <dsp:cNvPr id="0" name=""/>
        <dsp:cNvSpPr/>
      </dsp:nvSpPr>
      <dsp:spPr>
        <a:xfrm>
          <a:off x="0" y="4054762"/>
          <a:ext cx="9144000" cy="158864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/>
            <a:t>OBS:</a:t>
          </a:r>
          <a:r>
            <a:rPr lang="pt-BR" sz="2600" kern="1200" dirty="0" smtClean="0"/>
            <a:t> Em caso de recurso de convênio, lembrar de informar o número do convênio e demonstrar a execução do plano de ação do mesmo.</a:t>
          </a:r>
          <a:endParaRPr lang="pt-BR" sz="2600" kern="1200" dirty="0"/>
        </a:p>
      </dsp:txBody>
      <dsp:txXfrm>
        <a:off x="77551" y="4132313"/>
        <a:ext cx="8988898" cy="14335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6A09AF-3AEC-4F94-835C-0DB99CD07937}">
      <dsp:nvSpPr>
        <dsp:cNvPr id="0" name=""/>
        <dsp:cNvSpPr/>
      </dsp:nvSpPr>
      <dsp:spPr>
        <a:xfrm>
          <a:off x="0" y="30236"/>
          <a:ext cx="9144000" cy="5404627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500" b="1" kern="1200" dirty="0" smtClean="0">
              <a:solidFill>
                <a:schemeClr val="tx1"/>
              </a:solidFill>
            </a:rPr>
            <a:t>É um conjunto de informações utilizado para reportar resultados parciais ou totais de uma determinada atividade, experimento, projeto, ação, pesquisa, ou outro evento que esteja acabado ou em andamento.</a:t>
          </a:r>
          <a:endParaRPr lang="pt-BR" sz="4500" b="1" kern="1200" dirty="0">
            <a:solidFill>
              <a:schemeClr val="tx1"/>
            </a:solidFill>
          </a:endParaRPr>
        </a:p>
      </dsp:txBody>
      <dsp:txXfrm>
        <a:off x="263832" y="294068"/>
        <a:ext cx="8616336" cy="4876963"/>
      </dsp:txXfrm>
    </dsp:sp>
    <dsp:sp modelId="{5B1DC54F-D8C7-457D-AF78-2C9A612353F0}">
      <dsp:nvSpPr>
        <dsp:cNvPr id="0" name=""/>
        <dsp:cNvSpPr/>
      </dsp:nvSpPr>
      <dsp:spPr>
        <a:xfrm>
          <a:off x="0" y="5434863"/>
          <a:ext cx="9144000" cy="74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57150" rIns="320040" bIns="57150" numCol="1" spcCol="1270" anchor="t" anchorCtr="0">
          <a:noAutofit/>
        </a:bodyPr>
        <a:lstStyle/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t-BR" sz="3500" kern="1200"/>
        </a:p>
      </dsp:txBody>
      <dsp:txXfrm>
        <a:off x="0" y="5434863"/>
        <a:ext cx="9144000" cy="7452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91AA7-91B0-4EB5-82C9-B703856A68F8}">
      <dsp:nvSpPr>
        <dsp:cNvPr id="0" name=""/>
        <dsp:cNvSpPr/>
      </dsp:nvSpPr>
      <dsp:spPr>
        <a:xfrm rot="16200000">
          <a:off x="-1615289" y="1617789"/>
          <a:ext cx="5688632" cy="2453053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0" tIns="0" rIns="190500" bIns="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b="1" kern="1200" dirty="0" smtClean="0"/>
            <a:t>Existem 3 tipos de relatórios:</a:t>
          </a:r>
          <a:endParaRPr lang="pt-BR" sz="3000" kern="1200" dirty="0"/>
        </a:p>
      </dsp:txBody>
      <dsp:txXfrm rot="5400000">
        <a:off x="2500" y="1137726"/>
        <a:ext cx="2453053" cy="3413180"/>
      </dsp:txXfrm>
    </dsp:sp>
    <dsp:sp modelId="{40D67539-5EE7-476D-9945-E2D79C01BAE5}">
      <dsp:nvSpPr>
        <dsp:cNvPr id="0" name=""/>
        <dsp:cNvSpPr/>
      </dsp:nvSpPr>
      <dsp:spPr>
        <a:xfrm rot="16200000">
          <a:off x="1021743" y="1617789"/>
          <a:ext cx="5688632" cy="2453053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0" tIns="0" rIns="254000" bIns="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b="1" i="1" u="sng" kern="1200" dirty="0" smtClean="0"/>
            <a:t>CRÍTICO</a:t>
          </a:r>
          <a:r>
            <a:rPr lang="pt-BR" sz="2500" b="1" i="1" kern="1200" dirty="0" smtClean="0"/>
            <a:t>,</a:t>
          </a:r>
          <a:r>
            <a:rPr lang="pt-BR" sz="2500" b="1" kern="1200" dirty="0" smtClean="0"/>
            <a:t> descreve e opina sobre a maneira como uma atividade foi desenvolvida.</a:t>
          </a:r>
          <a:endParaRPr lang="pt-BR" sz="2500" kern="1200" dirty="0"/>
        </a:p>
      </dsp:txBody>
      <dsp:txXfrm rot="5400000">
        <a:off x="2639532" y="1137726"/>
        <a:ext cx="2453053" cy="3413180"/>
      </dsp:txXfrm>
    </dsp:sp>
    <dsp:sp modelId="{02FF3BE8-31A4-4758-A62F-D81A5B076D0C}">
      <dsp:nvSpPr>
        <dsp:cNvPr id="0" name=""/>
        <dsp:cNvSpPr/>
      </dsp:nvSpPr>
      <dsp:spPr>
        <a:xfrm rot="16200000">
          <a:off x="3658776" y="1617789"/>
          <a:ext cx="5688632" cy="2453053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0" tIns="0" rIns="190500" bIns="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b="1" i="1" u="sng" kern="1200" dirty="0" smtClean="0"/>
            <a:t>SÍNTESE</a:t>
          </a:r>
          <a:r>
            <a:rPr lang="pt-BR" sz="2500" b="1" i="1" kern="1200" dirty="0" smtClean="0"/>
            <a:t>,</a:t>
          </a:r>
          <a:r>
            <a:rPr lang="pt-BR" sz="2500" b="1" kern="1200" dirty="0" smtClean="0"/>
            <a:t> menos elaborado, referente a relatórios anteriores.</a:t>
          </a:r>
          <a:endParaRPr lang="pt-BR" sz="2500" kern="1200" dirty="0"/>
        </a:p>
      </dsp:txBody>
      <dsp:txXfrm rot="5400000">
        <a:off x="5276565" y="1137726"/>
        <a:ext cx="2453053" cy="3413180"/>
      </dsp:txXfrm>
    </dsp:sp>
    <dsp:sp modelId="{3B0E21F3-620E-4A44-B243-420719C18713}">
      <dsp:nvSpPr>
        <dsp:cNvPr id="0" name=""/>
        <dsp:cNvSpPr/>
      </dsp:nvSpPr>
      <dsp:spPr>
        <a:xfrm rot="16200000">
          <a:off x="6295809" y="1617789"/>
          <a:ext cx="5688632" cy="2453053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0" tIns="0" rIns="158998" bIns="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b="1" i="1" u="sng" kern="1200" smtClean="0"/>
            <a:t>FORMAÇÃO</a:t>
          </a:r>
          <a:r>
            <a:rPr lang="pt-BR" sz="2500" b="1" i="1" kern="1200" smtClean="0"/>
            <a:t>,</a:t>
          </a:r>
          <a:r>
            <a:rPr lang="pt-BR" sz="2500" b="1" kern="1200" smtClean="0"/>
            <a:t> mais ou menos pormenorizado, apresentando atividades desenvolvidas durante um curso e/ou estágio.</a:t>
          </a:r>
          <a:endParaRPr lang="pt-BR" sz="2500" kern="1200"/>
        </a:p>
      </dsp:txBody>
      <dsp:txXfrm rot="5400000">
        <a:off x="7913598" y="1137726"/>
        <a:ext cx="2453053" cy="34131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43C09A-FF17-4A6F-A574-557060925290}">
      <dsp:nvSpPr>
        <dsp:cNvPr id="0" name=""/>
        <dsp:cNvSpPr/>
      </dsp:nvSpPr>
      <dsp:spPr>
        <a:xfrm>
          <a:off x="0" y="1653"/>
          <a:ext cx="902540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6F6A81-D322-4B74-97F9-6EE10CDDD368}">
      <dsp:nvSpPr>
        <dsp:cNvPr id="0" name=""/>
        <dsp:cNvSpPr/>
      </dsp:nvSpPr>
      <dsp:spPr>
        <a:xfrm>
          <a:off x="0" y="1653"/>
          <a:ext cx="9025408" cy="1913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just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É o Relatório Detalhado do Quadrimestre Anterior.</a:t>
          </a:r>
        </a:p>
        <a:p>
          <a:pPr lvl="0" algn="just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É um instrumento de monitoramento e acompanhamento da execução da PAS.</a:t>
          </a:r>
          <a:endParaRPr lang="pt-BR" sz="3200" kern="1200" dirty="0"/>
        </a:p>
      </dsp:txBody>
      <dsp:txXfrm>
        <a:off x="0" y="1653"/>
        <a:ext cx="9025408" cy="1913976"/>
      </dsp:txXfrm>
    </dsp:sp>
    <dsp:sp modelId="{2A907857-DA53-42B4-A152-884E82FCD68A}">
      <dsp:nvSpPr>
        <dsp:cNvPr id="0" name=""/>
        <dsp:cNvSpPr/>
      </dsp:nvSpPr>
      <dsp:spPr>
        <a:xfrm>
          <a:off x="0" y="1915630"/>
          <a:ext cx="902540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1518CB-2F16-4DB7-A77C-28A03863532B}">
      <dsp:nvSpPr>
        <dsp:cNvPr id="0" name=""/>
        <dsp:cNvSpPr/>
      </dsp:nvSpPr>
      <dsp:spPr>
        <a:xfrm>
          <a:off x="0" y="1915630"/>
          <a:ext cx="9025408" cy="2461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just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Deve ser apresentado pelo gestor do SUS até o final dos meses de maio, setembro e fevereiro, em audiência pública, na Câmara de Vereadores.</a:t>
          </a:r>
          <a:endParaRPr lang="pt-BR" sz="3200" kern="1200" dirty="0"/>
        </a:p>
      </dsp:txBody>
      <dsp:txXfrm>
        <a:off x="0" y="1915630"/>
        <a:ext cx="9025408" cy="2461738"/>
      </dsp:txXfrm>
    </dsp:sp>
    <dsp:sp modelId="{D6F2272B-97D2-4186-A2AF-E4561BF00F3E}">
      <dsp:nvSpPr>
        <dsp:cNvPr id="0" name=""/>
        <dsp:cNvSpPr/>
      </dsp:nvSpPr>
      <dsp:spPr>
        <a:xfrm>
          <a:off x="0" y="4377368"/>
          <a:ext cx="902540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2C0BE-905E-4616-ACFA-D7A2D06C137E}">
      <dsp:nvSpPr>
        <dsp:cNvPr id="0" name=""/>
        <dsp:cNvSpPr/>
      </dsp:nvSpPr>
      <dsp:spPr>
        <a:xfrm>
          <a:off x="0" y="4377368"/>
          <a:ext cx="9025408" cy="2461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just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b="1" kern="1200" dirty="0" smtClean="0"/>
            <a:t>Deve ser apresentado no Conselho de Saúde.</a:t>
          </a:r>
          <a:endParaRPr lang="pt-BR" sz="3400" kern="1200" dirty="0"/>
        </a:p>
      </dsp:txBody>
      <dsp:txXfrm>
        <a:off x="0" y="4377368"/>
        <a:ext cx="9025408" cy="24617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11C451-456D-45B3-A33C-722B49F4D111}">
      <dsp:nvSpPr>
        <dsp:cNvPr id="0" name=""/>
        <dsp:cNvSpPr/>
      </dsp:nvSpPr>
      <dsp:spPr>
        <a:xfrm>
          <a:off x="0" y="1834"/>
          <a:ext cx="9144000" cy="2962283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400" b="1" kern="1200" dirty="0" smtClean="0">
              <a:solidFill>
                <a:schemeClr val="tx1"/>
              </a:solidFill>
            </a:rPr>
            <a:t>Lei Complementar nº 141/2012</a:t>
          </a:r>
        </a:p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400" b="1" kern="1200" dirty="0" smtClean="0">
              <a:solidFill>
                <a:schemeClr val="tx1"/>
              </a:solidFill>
            </a:rPr>
            <a:t>Artigo 36</a:t>
          </a:r>
          <a:endParaRPr lang="pt-BR" sz="4400" kern="1200" dirty="0">
            <a:solidFill>
              <a:schemeClr val="tx1"/>
            </a:solidFill>
          </a:endParaRPr>
        </a:p>
      </dsp:txBody>
      <dsp:txXfrm>
        <a:off x="144607" y="146441"/>
        <a:ext cx="8854786" cy="2673069"/>
      </dsp:txXfrm>
    </dsp:sp>
    <dsp:sp modelId="{5ED4EC2D-30C6-4639-8C8B-77E0F8FC7691}">
      <dsp:nvSpPr>
        <dsp:cNvPr id="0" name=""/>
        <dsp:cNvSpPr/>
      </dsp:nvSpPr>
      <dsp:spPr>
        <a:xfrm>
          <a:off x="0" y="2976450"/>
          <a:ext cx="9144000" cy="2962283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kern="1200" dirty="0" smtClean="0">
              <a:solidFill>
                <a:schemeClr val="tx1"/>
              </a:solidFill>
            </a:rPr>
            <a:t>“O gestor do SUS em cada ente da Federação elaborará Relatório detalhado referente ao quadrimestre anterior, o qual conterá, no mínimo, as seguintes informações:...”</a:t>
          </a:r>
          <a:endParaRPr lang="pt-BR" sz="4000" kern="1200" dirty="0">
            <a:solidFill>
              <a:schemeClr val="tx1"/>
            </a:solidFill>
          </a:endParaRPr>
        </a:p>
      </dsp:txBody>
      <dsp:txXfrm>
        <a:off x="144607" y="3121057"/>
        <a:ext cx="8854786" cy="26730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53C33-612E-498E-BC81-37E6F8ED96D3}">
      <dsp:nvSpPr>
        <dsp:cNvPr id="0" name=""/>
        <dsp:cNvSpPr/>
      </dsp:nvSpPr>
      <dsp:spPr>
        <a:xfrm>
          <a:off x="0" y="4327"/>
          <a:ext cx="8971109" cy="0"/>
        </a:xfrm>
        <a:prstGeom prst="lin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601CC0-43E3-4870-9982-F07846B7C1C5}">
      <dsp:nvSpPr>
        <dsp:cNvPr id="0" name=""/>
        <dsp:cNvSpPr/>
      </dsp:nvSpPr>
      <dsp:spPr>
        <a:xfrm>
          <a:off x="0" y="4327"/>
          <a:ext cx="8971109" cy="27663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just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kern="1200" dirty="0" smtClean="0"/>
            <a:t>O CNS estabeleceu modelo padronizado de Relatório Quadrimestral de Prestação de Contas para os Estados e Municípios, conforme dispõe o artigo 36, parágrafo 4º da Lei Complementar nº 141/2012.</a:t>
          </a:r>
          <a:endParaRPr lang="pt-BR" sz="3500" kern="1200" dirty="0"/>
        </a:p>
      </dsp:txBody>
      <dsp:txXfrm>
        <a:off x="0" y="4327"/>
        <a:ext cx="8971109" cy="2766394"/>
      </dsp:txXfrm>
    </dsp:sp>
    <dsp:sp modelId="{2046741D-F55B-4CE8-B3F7-12A786627D44}">
      <dsp:nvSpPr>
        <dsp:cNvPr id="0" name=""/>
        <dsp:cNvSpPr/>
      </dsp:nvSpPr>
      <dsp:spPr>
        <a:xfrm>
          <a:off x="0" y="2770721"/>
          <a:ext cx="8971109" cy="0"/>
        </a:xfrm>
        <a:prstGeom prst="line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B203DA-2A7D-420E-8952-07B883EF11F2}">
      <dsp:nvSpPr>
        <dsp:cNvPr id="0" name=""/>
        <dsp:cNvSpPr/>
      </dsp:nvSpPr>
      <dsp:spPr>
        <a:xfrm>
          <a:off x="0" y="2770721"/>
          <a:ext cx="8971109" cy="2631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b="1" kern="1200" dirty="0" smtClean="0"/>
            <a:t>RESOLUÇÃO CNS Nº 459 de 10/10/2012</a:t>
          </a:r>
          <a:endParaRPr lang="pt-BR" sz="3500" kern="1200" dirty="0" smtClean="0"/>
        </a:p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kern="1200" dirty="0" smtClean="0"/>
            <a:t>Estrutura que contempla Identificação, Análise e Considerações Gerais, atendendo também ao art. 4° da Lei 8.142/1990.</a:t>
          </a:r>
          <a:endParaRPr lang="pt-BR" sz="3500" kern="1200" dirty="0"/>
        </a:p>
      </dsp:txBody>
      <dsp:txXfrm>
        <a:off x="0" y="2770721"/>
        <a:ext cx="8971109" cy="26310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A7639-F44C-4AFD-AEEC-763F1C24F38A}">
      <dsp:nvSpPr>
        <dsp:cNvPr id="0" name=""/>
        <dsp:cNvSpPr/>
      </dsp:nvSpPr>
      <dsp:spPr>
        <a:xfrm rot="10800000">
          <a:off x="2247735" y="514"/>
          <a:ext cx="8495126" cy="43194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475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Secretaria Municipal de Saúde</a:t>
          </a:r>
          <a:endParaRPr lang="pt-BR" sz="2200" kern="1200" dirty="0"/>
        </a:p>
      </dsp:txBody>
      <dsp:txXfrm rot="10800000">
        <a:off x="2355720" y="514"/>
        <a:ext cx="8387141" cy="431942"/>
      </dsp:txXfrm>
    </dsp:sp>
    <dsp:sp modelId="{06BCD8FE-5C45-46A1-97D3-4C5DBCD0D8AD}">
      <dsp:nvSpPr>
        <dsp:cNvPr id="0" name=""/>
        <dsp:cNvSpPr/>
      </dsp:nvSpPr>
      <dsp:spPr>
        <a:xfrm>
          <a:off x="2031764" y="514"/>
          <a:ext cx="431942" cy="4319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EF2300-EC6F-4D57-AA54-7D1BBE2F7321}">
      <dsp:nvSpPr>
        <dsp:cNvPr id="0" name=""/>
        <dsp:cNvSpPr/>
      </dsp:nvSpPr>
      <dsp:spPr>
        <a:xfrm rot="10800000">
          <a:off x="2247735" y="540442"/>
          <a:ext cx="8495126" cy="43194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475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Secretário de Saúde em Exercício</a:t>
          </a:r>
          <a:endParaRPr lang="pt-BR" sz="2200" kern="1200" dirty="0"/>
        </a:p>
      </dsp:txBody>
      <dsp:txXfrm rot="10800000">
        <a:off x="2355720" y="540442"/>
        <a:ext cx="8387141" cy="431942"/>
      </dsp:txXfrm>
    </dsp:sp>
    <dsp:sp modelId="{2C62EED7-2558-401E-8CAC-26A4A73F2F08}">
      <dsp:nvSpPr>
        <dsp:cNvPr id="0" name=""/>
        <dsp:cNvSpPr/>
      </dsp:nvSpPr>
      <dsp:spPr>
        <a:xfrm>
          <a:off x="2031764" y="540442"/>
          <a:ext cx="431942" cy="4319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78FB9C-0DC8-40E5-BE63-BDFEC8957373}">
      <dsp:nvSpPr>
        <dsp:cNvPr id="0" name=""/>
        <dsp:cNvSpPr/>
      </dsp:nvSpPr>
      <dsp:spPr>
        <a:xfrm rot="10800000">
          <a:off x="2247735" y="1080370"/>
          <a:ext cx="8495126" cy="43194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475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smtClean="0"/>
            <a:t>Informações do Fundo Municipal de Saúde</a:t>
          </a:r>
          <a:endParaRPr lang="pt-BR" sz="2200" kern="1200"/>
        </a:p>
      </dsp:txBody>
      <dsp:txXfrm rot="10800000">
        <a:off x="2355720" y="1080370"/>
        <a:ext cx="8387141" cy="431942"/>
      </dsp:txXfrm>
    </dsp:sp>
    <dsp:sp modelId="{10E80E9F-4D9B-4D30-94A3-552EFB19C0F0}">
      <dsp:nvSpPr>
        <dsp:cNvPr id="0" name=""/>
        <dsp:cNvSpPr/>
      </dsp:nvSpPr>
      <dsp:spPr>
        <a:xfrm>
          <a:off x="2031764" y="1080370"/>
          <a:ext cx="431942" cy="4319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0A5D48-AAA7-4B6F-82B3-00D4EB96FED8}">
      <dsp:nvSpPr>
        <dsp:cNvPr id="0" name=""/>
        <dsp:cNvSpPr/>
      </dsp:nvSpPr>
      <dsp:spPr>
        <a:xfrm rot="10800000">
          <a:off x="2247735" y="1620298"/>
          <a:ext cx="8495126" cy="43194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475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smtClean="0"/>
            <a:t>Informações do Conselho de Saúde</a:t>
          </a:r>
          <a:endParaRPr lang="pt-BR" sz="2200" kern="1200"/>
        </a:p>
      </dsp:txBody>
      <dsp:txXfrm rot="10800000">
        <a:off x="2355720" y="1620298"/>
        <a:ext cx="8387141" cy="431942"/>
      </dsp:txXfrm>
    </dsp:sp>
    <dsp:sp modelId="{E5931176-BC29-4FFD-B436-6CE7DA2F9404}">
      <dsp:nvSpPr>
        <dsp:cNvPr id="0" name=""/>
        <dsp:cNvSpPr/>
      </dsp:nvSpPr>
      <dsp:spPr>
        <a:xfrm>
          <a:off x="2031764" y="1620298"/>
          <a:ext cx="431942" cy="4319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B9C060-CA26-4CAF-A5B3-028EADD165F6}">
      <dsp:nvSpPr>
        <dsp:cNvPr id="0" name=""/>
        <dsp:cNvSpPr/>
      </dsp:nvSpPr>
      <dsp:spPr>
        <a:xfrm rot="10800000">
          <a:off x="2247735" y="2160226"/>
          <a:ext cx="8495126" cy="43194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475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smtClean="0"/>
            <a:t>Conferência de Saúde</a:t>
          </a:r>
          <a:endParaRPr lang="pt-BR" sz="2200" kern="1200"/>
        </a:p>
      </dsp:txBody>
      <dsp:txXfrm rot="10800000">
        <a:off x="2355720" y="2160226"/>
        <a:ext cx="8387141" cy="431942"/>
      </dsp:txXfrm>
    </dsp:sp>
    <dsp:sp modelId="{DC6BABE1-F07F-454A-9CD2-C282C5AF2EEE}">
      <dsp:nvSpPr>
        <dsp:cNvPr id="0" name=""/>
        <dsp:cNvSpPr/>
      </dsp:nvSpPr>
      <dsp:spPr>
        <a:xfrm>
          <a:off x="2031764" y="2160226"/>
          <a:ext cx="431942" cy="4319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DE3593-0965-47C0-8399-6E4D34E10437}">
      <dsp:nvSpPr>
        <dsp:cNvPr id="0" name=""/>
        <dsp:cNvSpPr/>
      </dsp:nvSpPr>
      <dsp:spPr>
        <a:xfrm rot="10800000">
          <a:off x="2247735" y="2700154"/>
          <a:ext cx="8495126" cy="43194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475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smtClean="0"/>
            <a:t>Plano de Saúde</a:t>
          </a:r>
          <a:endParaRPr lang="pt-BR" sz="2200" kern="1200"/>
        </a:p>
      </dsp:txBody>
      <dsp:txXfrm rot="10800000">
        <a:off x="2355720" y="2700154"/>
        <a:ext cx="8387141" cy="431942"/>
      </dsp:txXfrm>
    </dsp:sp>
    <dsp:sp modelId="{BAC27178-8C77-40B6-9C4B-F61A297C8026}">
      <dsp:nvSpPr>
        <dsp:cNvPr id="0" name=""/>
        <dsp:cNvSpPr/>
      </dsp:nvSpPr>
      <dsp:spPr>
        <a:xfrm>
          <a:off x="2031764" y="2700154"/>
          <a:ext cx="431942" cy="4319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8574B9-B5A4-4C72-8BC8-6930FAD33F58}">
      <dsp:nvSpPr>
        <dsp:cNvPr id="0" name=""/>
        <dsp:cNvSpPr/>
      </dsp:nvSpPr>
      <dsp:spPr>
        <a:xfrm rot="10800000">
          <a:off x="2247735" y="3240083"/>
          <a:ext cx="8495126" cy="43194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475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smtClean="0"/>
            <a:t>Plano de Carreira, Cargos e Salários</a:t>
          </a:r>
          <a:endParaRPr lang="pt-BR" sz="2200" kern="1200"/>
        </a:p>
      </dsp:txBody>
      <dsp:txXfrm rot="10800000">
        <a:off x="2355720" y="3240083"/>
        <a:ext cx="8387141" cy="431942"/>
      </dsp:txXfrm>
    </dsp:sp>
    <dsp:sp modelId="{1D0682AE-919F-4A37-836C-E90BFD2C0C68}">
      <dsp:nvSpPr>
        <dsp:cNvPr id="0" name=""/>
        <dsp:cNvSpPr/>
      </dsp:nvSpPr>
      <dsp:spPr>
        <a:xfrm>
          <a:off x="2031764" y="3240083"/>
          <a:ext cx="431942" cy="4319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7437A0-2B89-4582-9CEE-B98B431B1FB8}">
      <dsp:nvSpPr>
        <dsp:cNvPr id="0" name=""/>
        <dsp:cNvSpPr/>
      </dsp:nvSpPr>
      <dsp:spPr>
        <a:xfrm rot="10800000">
          <a:off x="2247735" y="3780011"/>
          <a:ext cx="8495126" cy="43194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475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smtClean="0"/>
            <a:t>Informações sobre Regionalização</a:t>
          </a:r>
          <a:endParaRPr lang="pt-BR" sz="2200" kern="1200"/>
        </a:p>
      </dsp:txBody>
      <dsp:txXfrm rot="10800000">
        <a:off x="2355720" y="3780011"/>
        <a:ext cx="8387141" cy="431942"/>
      </dsp:txXfrm>
    </dsp:sp>
    <dsp:sp modelId="{D0DE600D-2F3E-4B74-8E82-AA101E145908}">
      <dsp:nvSpPr>
        <dsp:cNvPr id="0" name=""/>
        <dsp:cNvSpPr/>
      </dsp:nvSpPr>
      <dsp:spPr>
        <a:xfrm>
          <a:off x="2031764" y="3780011"/>
          <a:ext cx="431942" cy="4319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9A16AF-2FCA-4F0D-87A4-E3069C538C2C}">
      <dsp:nvSpPr>
        <dsp:cNvPr id="0" name=""/>
        <dsp:cNvSpPr/>
      </dsp:nvSpPr>
      <dsp:spPr>
        <a:xfrm rot="18178810">
          <a:off x="686839" y="1561488"/>
          <a:ext cx="2281830" cy="2877001"/>
        </a:xfrm>
        <a:prstGeom prst="downArrow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1459C7-6631-4652-B267-3F2CB3CCB9C1}">
      <dsp:nvSpPr>
        <dsp:cNvPr id="0" name=""/>
        <dsp:cNvSpPr/>
      </dsp:nvSpPr>
      <dsp:spPr>
        <a:xfrm>
          <a:off x="3131842" y="1008077"/>
          <a:ext cx="6156152" cy="5976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just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É o RAG! </a:t>
          </a:r>
        </a:p>
        <a:p>
          <a:pPr lvl="0" algn="just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0" kern="1200" dirty="0" smtClean="0"/>
            <a:t>O instrumento que apresenta os resultados alcançados com a execução da PAS,  apurados com base no conjunto de diretrizes, objetivos e indicadores do Plano de Saúde, e orienta eventuais redirecionamentos que se fizerem necessários ao Plano de Saúde e às Programações seguintes.</a:t>
          </a:r>
          <a:endParaRPr lang="pt-BR" sz="3200" b="0" kern="1200" dirty="0"/>
        </a:p>
      </dsp:txBody>
      <dsp:txXfrm>
        <a:off x="3131842" y="1008077"/>
        <a:ext cx="6156152" cy="597666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9A16AF-2FCA-4F0D-87A4-E3069C538C2C}">
      <dsp:nvSpPr>
        <dsp:cNvPr id="0" name=""/>
        <dsp:cNvSpPr/>
      </dsp:nvSpPr>
      <dsp:spPr>
        <a:xfrm rot="18178810">
          <a:off x="686839" y="1561488"/>
          <a:ext cx="2281830" cy="2877001"/>
        </a:xfrm>
        <a:prstGeom prst="downArrow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1459C7-6631-4652-B267-3F2CB3CCB9C1}">
      <dsp:nvSpPr>
        <dsp:cNvPr id="0" name=""/>
        <dsp:cNvSpPr/>
      </dsp:nvSpPr>
      <dsp:spPr>
        <a:xfrm>
          <a:off x="3131842" y="1800116"/>
          <a:ext cx="6156152" cy="4392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just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400" b="1" kern="1200" dirty="0" smtClean="0"/>
        </a:p>
        <a:p>
          <a:pPr lvl="0" algn="just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b="0" kern="1200" dirty="0" smtClean="0">
              <a:solidFill>
                <a:schemeClr val="tx1"/>
              </a:solidFill>
            </a:rPr>
            <a:t>É o instrumento que os gestores do SUS prestam contas das intenções do Plano de Saúde operacionalizadas pela PAS, que foram executadas no ano anterior.</a:t>
          </a:r>
          <a:endParaRPr lang="pt-BR" sz="3400" b="0" kern="1200" dirty="0"/>
        </a:p>
      </dsp:txBody>
      <dsp:txXfrm>
        <a:off x="3131842" y="1800116"/>
        <a:ext cx="6156152" cy="4392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7C6CAC-B6AA-4699-BC1A-3B44A6156A65}" type="datetimeFigureOut">
              <a:rPr lang="pt-BR" smtClean="0"/>
              <a:pPr/>
              <a:t>30/11/2017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66104-A8C9-4C63-9A76-EB80C1AE86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8859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67ABC-9FB7-498C-A47C-0DB30AD018FC}" type="datetimeFigureOut">
              <a:rPr lang="pt-BR" smtClean="0"/>
              <a:pPr/>
              <a:t>30/11/2017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67ACE-9214-45CA-BD26-2B2B46EF3D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3617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67ACE-9214-45CA-BD26-2B2B46EF3D2C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2021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5FA929-F8D8-44DE-929C-885C5DF5345B}" type="slidenum">
              <a:rPr lang="pt-BR" smtClean="0"/>
              <a:pPr>
                <a:defRPr/>
              </a:pPr>
              <a:t>32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30/11/2017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30/11/2017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30/11/2017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30/11/2017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66BC5-E1D6-0E4F-B191-3AA1932480FC}" type="datetimeFigureOut">
              <a:rPr lang="pt-BR" smtClean="0"/>
              <a:pPr/>
              <a:t>30/11/2017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981194-948D-1849-882D-85E1530BB6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5534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A8331E2-344D-4EC3-9D01-E2C299C92D69}" type="datetimeFigureOut">
              <a:rPr lang="pt-BR">
                <a:solidFill>
                  <a:prstClr val="black"/>
                </a:solidFill>
              </a:rPr>
              <a:pPr>
                <a:defRPr/>
              </a:pPr>
              <a:t>30/11/2017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EF84BC0-FE1F-401F-968C-BD6651F96F28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700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1"/>
          <p:cNvGrpSpPr>
            <a:grpSpLocks/>
          </p:cNvGrpSpPr>
          <p:nvPr userDrawn="1"/>
        </p:nvGrpSpPr>
        <p:grpSpPr bwMode="auto">
          <a:xfrm>
            <a:off x="31750" y="19050"/>
            <a:ext cx="9101138" cy="661988"/>
            <a:chOff x="31651" y="18455"/>
            <a:chExt cx="9101237" cy="662583"/>
          </a:xfrm>
        </p:grpSpPr>
        <p:pic>
          <p:nvPicPr>
            <p:cNvPr id="5" name="Imagem 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8925" y="19050"/>
              <a:ext cx="1223963" cy="661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Imagem 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51" y="18455"/>
              <a:ext cx="2505075" cy="49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746DB0D-7A20-42CE-BE71-895D7F5B5E40}" type="datetimeFigureOut">
              <a:rPr lang="pt-BR">
                <a:solidFill>
                  <a:prstClr val="black"/>
                </a:solidFill>
              </a:rPr>
              <a:pPr>
                <a:defRPr/>
              </a:pPr>
              <a:t>30/11/2017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5E57DC5-EE11-4674-98F6-9BE194661712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695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76B05EC-E53C-4F1F-9424-F59C5EC2448D}" type="datetimeFigureOut">
              <a:rPr lang="pt-BR">
                <a:solidFill>
                  <a:prstClr val="black"/>
                </a:solidFill>
              </a:rPr>
              <a:pPr>
                <a:defRPr/>
              </a:pPr>
              <a:t>30/11/2017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44E533-AC52-4D13-BB04-2E1044F18644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512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0675883-FD92-42DA-91E0-438ED4849795}" type="datetimeFigureOut">
              <a:rPr lang="pt-BR">
                <a:solidFill>
                  <a:prstClr val="black"/>
                </a:solidFill>
              </a:rPr>
              <a:pPr>
                <a:defRPr/>
              </a:pPr>
              <a:t>30/11/2017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260A36D-B848-43F9-BE25-DC6FCB3BDFD0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0558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666333A-136B-4001-B2CE-739E150C9864}" type="datetimeFigureOut">
              <a:rPr lang="pt-BR">
                <a:solidFill>
                  <a:prstClr val="black"/>
                </a:solidFill>
              </a:rPr>
              <a:pPr>
                <a:defRPr/>
              </a:pPr>
              <a:t>30/11/2017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03EA712-5E50-492E-80FC-13CEC537C1EB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6770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5302519-C0EB-4650-B3C5-F162B5BD664C}" type="datetimeFigureOut">
              <a:rPr lang="pt-BR">
                <a:solidFill>
                  <a:prstClr val="black"/>
                </a:solidFill>
              </a:rPr>
              <a:pPr>
                <a:defRPr/>
              </a:pPr>
              <a:t>30/11/2017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4F0977B-3E5A-4FCC-8577-C64EE112BCBD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52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30/11/2017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0596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7ABD7DA-6590-43E9-82A6-E6A45A8A4AC8}" type="datetimeFigureOut">
              <a:rPr lang="pt-BR">
                <a:solidFill>
                  <a:prstClr val="black"/>
                </a:solidFill>
              </a:rPr>
              <a:pPr>
                <a:defRPr/>
              </a:pPr>
              <a:t>30/11/2017</a:t>
            </a:fld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F6975B1-F201-4A00-B9D7-9058FC1506A3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805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61A2446-85F0-480D-B00D-7A6E3A3FAB23}" type="datetimeFigureOut">
              <a:rPr lang="pt-BR">
                <a:solidFill>
                  <a:prstClr val="black"/>
                </a:solidFill>
              </a:rPr>
              <a:pPr>
                <a:defRPr/>
              </a:pPr>
              <a:t>30/11/2017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9A91633-F860-4186-A083-A0C7C64CD04D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970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95288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972DCCF-9568-477E-9710-354D72D1C6A2}" type="datetimeFigureOut">
              <a:rPr lang="pt-BR">
                <a:solidFill>
                  <a:prstClr val="black"/>
                </a:solidFill>
              </a:rPr>
              <a:pPr>
                <a:defRPr/>
              </a:pPr>
              <a:t>30/11/2017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4190BC9-E62D-48A4-92A9-66F69BD8C224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6871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E30111-C639-4788-AEEE-8A04C9EB1BA5}" type="datetimeFigureOut">
              <a:rPr lang="pt-BR">
                <a:solidFill>
                  <a:prstClr val="black"/>
                </a:solidFill>
              </a:rPr>
              <a:pPr>
                <a:defRPr/>
              </a:pPr>
              <a:t>30/11/2017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8646277-E125-45F8-84EF-63B93F43C5FA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0109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8D33B72-F87C-45AD-A29C-324F09D65E50}" type="datetimeFigureOut">
              <a:rPr lang="pt-BR">
                <a:solidFill>
                  <a:prstClr val="black"/>
                </a:solidFill>
              </a:rPr>
              <a:pPr>
                <a:defRPr/>
              </a:pPr>
              <a:t>30/11/2017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9837CFB-C604-4921-8931-7919E2E179EE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2154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conteúdo padr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Mestre-Fund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4719"/>
            <a:ext cx="8229600" cy="87316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F9E79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x-none" smtClean="0"/>
              <a:t>Click to edit Master title style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7266"/>
            <a:ext cx="8229600" cy="51133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Arial"/>
                <a:cs typeface="Arial"/>
              </a:defRPr>
            </a:lvl1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57200" y="123548"/>
            <a:ext cx="6369179" cy="25719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72076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radeci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estre-Fundo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5750" cy="688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3095625" y="6251575"/>
            <a:ext cx="2984500" cy="3079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1400" i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Local, data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x-none" smtClean="0"/>
              <a:t>Click to edit Master title style</a:t>
            </a:r>
            <a:endParaRPr lang="pt-BR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78640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66BC5-E1D6-0E4F-B191-3AA1932480FC}" type="datetimeFigureOut">
              <a:rPr lang="pt-BR" smtClean="0"/>
              <a:pPr/>
              <a:t>30/11/2017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981194-948D-1849-882D-85E1530BB6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9627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30/11/2017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237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30/11/2017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95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4336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30/11/2017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7723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30/11/2017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6303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30/11/2017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3299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30/11/2017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2067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30/11/2017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72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30/11/2017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9892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30/11/2017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236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30/11/2017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840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30/11/2017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15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30/11/2017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66BC5-E1D6-0E4F-B191-3AA1932480F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30/11/2017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981194-948D-1849-882D-85E1530BB667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897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30/11/2017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30/11/2017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30/11/2017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30/11/2017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30/11/2017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A50A0-452E-4940-BB4B-4F0DF051BE1B}" type="datetimeFigureOut">
              <a:rPr lang="pt-BR" smtClean="0"/>
              <a:pPr/>
              <a:t>30/11/2017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35496" y="14388"/>
            <a:ext cx="9073008" cy="678308"/>
            <a:chOff x="35496" y="14388"/>
            <a:chExt cx="9073008" cy="678308"/>
          </a:xfrm>
        </p:grpSpPr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96" y="30788"/>
              <a:ext cx="1224136" cy="661908"/>
            </a:xfrm>
            <a:prstGeom prst="rect">
              <a:avLst/>
            </a:prstGeom>
          </p:spPr>
        </p:pic>
        <p:pic>
          <p:nvPicPr>
            <p:cNvPr id="9" name="Imagem 8"/>
            <p:cNvPicPr/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2" y="14388"/>
              <a:ext cx="1728192" cy="534292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430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A50A0-452E-4940-BB4B-4F0DF051BE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30/11/2017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13D77-E2BD-4BA6-AE7A-08E698BEBCC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o 6"/>
          <p:cNvGrpSpPr/>
          <p:nvPr userDrawn="1"/>
        </p:nvGrpSpPr>
        <p:grpSpPr>
          <a:xfrm>
            <a:off x="35496" y="14388"/>
            <a:ext cx="9073008" cy="678308"/>
            <a:chOff x="35496" y="14388"/>
            <a:chExt cx="9073008" cy="678308"/>
          </a:xfrm>
        </p:grpSpPr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96" y="30788"/>
              <a:ext cx="1224136" cy="661908"/>
            </a:xfrm>
            <a:prstGeom prst="rect">
              <a:avLst/>
            </a:prstGeom>
          </p:spPr>
        </p:pic>
        <p:pic>
          <p:nvPicPr>
            <p:cNvPr id="9" name="Imagem 8"/>
            <p:cNvPicPr/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2" y="14388"/>
              <a:ext cx="1728192" cy="53429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62922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1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5481"/>
            <a:ext cx="1979712" cy="791405"/>
          </a:xfrm>
          <a:prstGeom prst="rect">
            <a:avLst/>
          </a:prstGeom>
        </p:spPr>
      </p:pic>
      <p:sp>
        <p:nvSpPr>
          <p:cNvPr id="54274" name="Subtítulo 2"/>
          <p:cNvSpPr>
            <a:spLocks noGrp="1"/>
          </p:cNvSpPr>
          <p:nvPr>
            <p:ph type="subTitle" idx="1"/>
          </p:nvPr>
        </p:nvSpPr>
        <p:spPr>
          <a:xfrm>
            <a:off x="17165" y="6415782"/>
            <a:ext cx="9126835" cy="397594"/>
          </a:xfrm>
        </p:spPr>
        <p:txBody>
          <a:bodyPr/>
          <a:lstStyle/>
          <a:p>
            <a:pPr eaLnBrk="1" hangingPunct="1"/>
            <a:r>
              <a:rPr lang="pt-BR" sz="2000" dirty="0" smtClean="0">
                <a:solidFill>
                  <a:srgbClr val="898989"/>
                </a:solidFill>
              </a:rPr>
              <a:t> Tocantins/ 2017</a:t>
            </a:r>
          </a:p>
        </p:txBody>
      </p:sp>
      <p:sp>
        <p:nvSpPr>
          <p:cNvPr id="54275" name="Título 1"/>
          <p:cNvSpPr>
            <a:spLocks noGrp="1"/>
          </p:cNvSpPr>
          <p:nvPr>
            <p:ph type="ctrTitle"/>
          </p:nvPr>
        </p:nvSpPr>
        <p:spPr>
          <a:xfrm>
            <a:off x="180049" y="763847"/>
            <a:ext cx="8928992" cy="5545473"/>
          </a:xfrm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</a:pPr>
            <a:r>
              <a:rPr lang="pt-B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pt-B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t-B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OFICINA DE FORTALECIMENTO E QUALIFICAÇÃO DA GESTÃO DO SUS</a:t>
            </a:r>
            <a:br>
              <a:rPr lang="pt-B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t-BR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pt-BR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t-B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Planejamento em Saúde</a:t>
            </a:r>
            <a:br>
              <a:rPr lang="pt-B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t-B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pt-B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t-B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Relatórios de Gestão </a:t>
            </a:r>
            <a:br>
              <a:rPr lang="pt-B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t-B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RAG e RDQA</a:t>
            </a:r>
            <a:endParaRPr lang="pt-BR" sz="3600" b="1" dirty="0" smtClean="0">
              <a:latin typeface="Berlin Sans FB Demi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tse3.mm.bing.net/th?id=OIP.p_dAxP9RWMgBl3f6D4KDfAEsDI&amp;pid=15.1&amp;P=0&amp;w=242&amp;h=1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5" y="22853"/>
            <a:ext cx="1152127" cy="77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0" y="1872208"/>
            <a:ext cx="9144000" cy="494116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3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Rede Física de Saúde Pública e Privada Prestadora e Serviços ao SUS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3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Tipo Gestão (municipal, estadual, dupla gestão)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3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Natureza Jurídica – Gerência  (Federal, Estadual, Municipal, Privada)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3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Justificativa de Dupla Gestão</a:t>
            </a:r>
            <a:r>
              <a:rPr kumimoji="0" lang="pt-BR" sz="33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Fonte destas Informações: CNES</a:t>
            </a: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Todas estes itens devem ser conter as respectivas análises e considerações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9262" y="814940"/>
            <a:ext cx="9088353" cy="64633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pt-BR" sz="3600" b="1" dirty="0">
                <a:solidFill>
                  <a:sysClr val="windowText" lastClr="000000"/>
                </a:solidFill>
              </a:rPr>
              <a:t>II- REDE FÍSICA DE SAÚDE</a:t>
            </a:r>
          </a:p>
        </p:txBody>
      </p:sp>
    </p:spTree>
    <p:extLst>
      <p:ext uri="{BB962C8B-B14F-4D97-AF65-F5344CB8AC3E}">
        <p14:creationId xmlns:p14="http://schemas.microsoft.com/office/powerpoint/2010/main" val="163021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tse3.mm.bing.net/th?id=OIP.p_dAxP9RWMgBl3f6D4KDfAEsDI&amp;pid=15.1&amp;P=0&amp;w=242&amp;h=1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5" y="22853"/>
            <a:ext cx="1152127" cy="77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52061" y="1844824"/>
            <a:ext cx="9144000" cy="5013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Servidores comissionados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Servidores celetista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Servidores contrato por prazo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determinado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Servidores emprego público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Servidores estatutário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 tipo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pt-BR" sz="2800" b="1" dirty="0">
                <a:solidFill>
                  <a:srgbClr val="FF0000"/>
                </a:solidFill>
              </a:rPr>
              <a:t>Todas estes itens devem ser conter as respectivas análises e </a:t>
            </a:r>
            <a:r>
              <a:rPr lang="pt-BR" sz="2800" b="1" dirty="0" smtClean="0">
                <a:solidFill>
                  <a:srgbClr val="FF0000"/>
                </a:solidFill>
              </a:rPr>
              <a:t>considerações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0148" y="836712"/>
            <a:ext cx="9088353" cy="64633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pt-BR" sz="3600" b="1" smtClean="0">
                <a:solidFill>
                  <a:sysClr val="windowText" lastClr="000000"/>
                </a:solidFill>
              </a:rPr>
              <a:t>III- PROFISSIONAIS DO SUS</a:t>
            </a:r>
            <a:endParaRPr lang="pt-BR" sz="36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4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8" y="2942044"/>
            <a:ext cx="9036496" cy="37993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800" dirty="0" smtClean="0"/>
              <a:t>Estudo </a:t>
            </a:r>
            <a:r>
              <a:rPr lang="pt-BR" sz="3800" dirty="0"/>
              <a:t>pormenorizado de cada parte de um todo, para conhecer melhor sua natureza, suas funções, relações, causas etc</a:t>
            </a:r>
            <a:r>
              <a:rPr lang="pt-BR" sz="3800" dirty="0" smtClean="0"/>
              <a:t>.</a:t>
            </a:r>
          </a:p>
          <a:p>
            <a:pPr marL="0" indent="0" algn="just">
              <a:buNone/>
            </a:pPr>
            <a:endParaRPr lang="pt-BR" sz="3800" dirty="0" smtClean="0"/>
          </a:p>
          <a:p>
            <a:pPr marL="0" indent="0" algn="just">
              <a:buNone/>
            </a:pPr>
            <a:r>
              <a:rPr lang="pt-BR" sz="3800" dirty="0" smtClean="0"/>
              <a:t>Usem justificativas, alegações, ponderações, observações.</a:t>
            </a:r>
          </a:p>
        </p:txBody>
      </p:sp>
      <p:sp>
        <p:nvSpPr>
          <p:cNvPr id="2" name="Retângulo 1"/>
          <p:cNvSpPr/>
          <p:nvPr/>
        </p:nvSpPr>
        <p:spPr>
          <a:xfrm>
            <a:off x="251520" y="332656"/>
            <a:ext cx="9108504" cy="1631216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pt-BR" sz="5000" b="1" dirty="0">
                <a:solidFill>
                  <a:srgbClr val="FF1111"/>
                </a:solidFill>
              </a:rPr>
              <a:t>Como fazer análise e considerações ?</a:t>
            </a:r>
          </a:p>
        </p:txBody>
      </p:sp>
    </p:spTree>
    <p:extLst>
      <p:ext uri="{BB962C8B-B14F-4D97-AF65-F5344CB8AC3E}">
        <p14:creationId xmlns:p14="http://schemas.microsoft.com/office/powerpoint/2010/main" val="185321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tse3.mm.bing.net/th?id=OIP.p_dAxP9RWMgBl3f6D4KDfAEsDI&amp;pid=15.1&amp;P=0&amp;w=242&amp;h=1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5" y="22853"/>
            <a:ext cx="1152127" cy="77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ço Reservado para Conteúdo 1"/>
          <p:cNvSpPr txBox="1">
            <a:spLocks/>
          </p:cNvSpPr>
          <p:nvPr/>
        </p:nvSpPr>
        <p:spPr>
          <a:xfrm>
            <a:off x="-13321" y="1988840"/>
            <a:ext cx="9144000" cy="4824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96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Fonte: SIOPS</a:t>
            </a: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96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Informações oriundas dos relatórios gerenciais do SIOPS, que versam sobre o tema:</a:t>
            </a: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12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1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Relatório Resumido de Execução Orçamentária – RREO;</a:t>
            </a: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1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Relatório de Execução Financeira por bloco de financiamento;</a:t>
            </a: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1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Indicadores financeiros.</a:t>
            </a: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96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9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1027" y="982469"/>
            <a:ext cx="9088353" cy="954107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pt-BR" sz="2800" b="1" dirty="0">
                <a:solidFill>
                  <a:sysClr val="windowText" lastClr="000000"/>
                </a:solidFill>
              </a:rPr>
              <a:t>IV- MONTANTE E FONTE DOS RECURSOS APLICADOS NO PERÍODO</a:t>
            </a:r>
          </a:p>
        </p:txBody>
      </p:sp>
    </p:spTree>
    <p:extLst>
      <p:ext uri="{BB962C8B-B14F-4D97-AF65-F5344CB8AC3E}">
        <p14:creationId xmlns:p14="http://schemas.microsoft.com/office/powerpoint/2010/main" val="316729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tse3.mm.bing.net/th?id=OIP.p_dAxP9RWMgBl3f6D4KDfAEsDI&amp;pid=15.1&amp;P=0&amp;w=242&amp;h=1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5" y="22853"/>
            <a:ext cx="1152127" cy="77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462239"/>
              </p:ext>
            </p:extLst>
          </p:nvPr>
        </p:nvGraphicFramePr>
        <p:xfrm>
          <a:off x="44287" y="2496380"/>
          <a:ext cx="8928992" cy="3308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584176"/>
                <a:gridCol w="2232248"/>
                <a:gridCol w="1080120"/>
                <a:gridCol w="1224136"/>
                <a:gridCol w="1152128"/>
              </a:tblGrid>
              <a:tr h="805105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AUDITORIAS REALIZADAS OU EM EXECUÇÃO NO PERÍODO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995019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UF/Município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Demandante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Órgão responsável pela auditoria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Nº auditoria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Finalidade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Unidade auditada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979"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buNone/>
                      </a:pPr>
                      <a:endParaRPr lang="pt-BR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buNone/>
                      </a:pPr>
                      <a:endParaRPr lang="pt-BR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buNone/>
                      </a:pPr>
                      <a:endParaRPr lang="pt-BR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-36512" y="6309320"/>
            <a:ext cx="901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rgbClr val="FF1111"/>
                </a:solidFill>
              </a:rPr>
              <a:t>Para cada auditoria descrever  os encaminhamentos: recomendações </a:t>
            </a:r>
            <a:r>
              <a:rPr lang="pt-BR" b="1" dirty="0">
                <a:solidFill>
                  <a:srgbClr val="FF1111"/>
                </a:solidFill>
              </a:rPr>
              <a:t>e </a:t>
            </a:r>
            <a:r>
              <a:rPr lang="pt-BR" b="1" dirty="0" smtClean="0">
                <a:solidFill>
                  <a:srgbClr val="FF1111"/>
                </a:solidFill>
              </a:rPr>
              <a:t>determinações; etc.</a:t>
            </a:r>
            <a:endParaRPr lang="pt-BR" b="1" dirty="0">
              <a:solidFill>
                <a:srgbClr val="FF111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4145" y="842979"/>
            <a:ext cx="9088353" cy="954107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pt-BR" sz="2800" b="1" dirty="0" smtClean="0">
                <a:solidFill>
                  <a:sysClr val="windowText" lastClr="000000"/>
                </a:solidFill>
              </a:rPr>
              <a:t>V- </a:t>
            </a:r>
            <a:r>
              <a:rPr lang="pt-BR" sz="2800" b="1" dirty="0"/>
              <a:t>AUDITORIAS REALIZADAS OU EM FASE DE EXECUÇÃO NO PERÍODO E SUAS RECOMENDAÇÕES E DETERMINAÇÕES</a:t>
            </a:r>
            <a:endParaRPr lang="pt-BR" sz="28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61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tse3.mm.bing.net/th?id=OIP.p_dAxP9RWMgBl3f6D4KDfAEsDI&amp;pid=15.1&amp;P=0&amp;w=242&amp;h=1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5" y="22853"/>
            <a:ext cx="1152127" cy="77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ço Reservado para Conteúdo 1"/>
          <p:cNvSpPr txBox="1">
            <a:spLocks/>
          </p:cNvSpPr>
          <p:nvPr/>
        </p:nvSpPr>
        <p:spPr>
          <a:xfrm>
            <a:off x="34145" y="2348880"/>
            <a:ext cx="9144000" cy="4392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Dados de oferta de serviços oriundos do CNES, evidenciando quantitativo, tipo de estabelecimento e esfera administrativa.</a:t>
            </a:r>
          </a:p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Dados de produção de serviços, oriundos do SIA e SIH/SUS, contemplando aspectos relativos à Atenção Básica, Urgência e Emergência, Atenção Psicossocial, Atenção Ambulatorial Especializada e Hospitalar, Assistência Farmacêutica e Vigilância em Saúde.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Acompanhar os relatórios das produções realizadas através do ESUS</a:t>
            </a:r>
            <a:endParaRPr kumimoji="0" lang="pt-BR" sz="2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4145" y="842979"/>
            <a:ext cx="9088353" cy="1015663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pt-BR" sz="2000" b="1" dirty="0">
                <a:solidFill>
                  <a:prstClr val="black"/>
                </a:solidFill>
              </a:rPr>
              <a:t>VI - OFERTA E PRODUÇÃO DE SERVIÇOS PÚBLICOS NA REDE ASSISTENCIAL PRÓPRIA, CONTRATADA E CONVENIADA, COTEJANDO ESSES DADOS COM OS INDICADORES DE SAÚDE DA POPULAÇÃO EM SEU ÂMBITO DE ATUAÇÃO.</a:t>
            </a:r>
          </a:p>
        </p:txBody>
      </p:sp>
    </p:spTree>
    <p:extLst>
      <p:ext uri="{BB962C8B-B14F-4D97-AF65-F5344CB8AC3E}">
        <p14:creationId xmlns:p14="http://schemas.microsoft.com/office/powerpoint/2010/main" val="303505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2400" b="1" dirty="0" smtClean="0"/>
          </a:p>
          <a:p>
            <a:pPr marL="0" indent="0" algn="ctr">
              <a:buNone/>
            </a:pPr>
            <a:r>
              <a:rPr lang="pt-BR" sz="2800" b="1" dirty="0"/>
              <a:t>O</a:t>
            </a:r>
            <a:r>
              <a:rPr lang="pt-BR" sz="2800" b="1" dirty="0" smtClean="0"/>
              <a:t> conteúdo referente aos indicadores de saúde da população, considera indicadores de oferta, cobertura, produção de serviços e de saúde, passíveis de apuração quadrimestral, que possibilitem o monitoramento das ações da Programação Anual de Saúde.</a:t>
            </a:r>
          </a:p>
          <a:p>
            <a:pPr algn="just"/>
            <a:endParaRPr lang="pt-BR" sz="2800" b="1" dirty="0"/>
          </a:p>
        </p:txBody>
      </p:sp>
      <p:sp>
        <p:nvSpPr>
          <p:cNvPr id="3" name="Retângulo 2"/>
          <p:cNvSpPr/>
          <p:nvPr/>
        </p:nvSpPr>
        <p:spPr>
          <a:xfrm>
            <a:off x="0" y="500479"/>
            <a:ext cx="9144000" cy="1200329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pt-BR" sz="7200" b="1" dirty="0" smtClean="0">
                <a:solidFill>
                  <a:srgbClr val="FF0000"/>
                </a:solidFill>
              </a:rPr>
              <a:t>ATENÇÃO!</a:t>
            </a:r>
            <a:endParaRPr lang="pt-BR" sz="7200" b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http://www.saude.sp.gov.br/resources/crh/observatorio-de-rh/indicadores-de-desempenho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293096"/>
            <a:ext cx="561662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1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tse3.mm.bing.net/th?id=OIP.p_dAxP9RWMgBl3f6D4KDfAEsDI&amp;pid=15.1&amp;P=0&amp;w=242&amp;h=1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5" y="22853"/>
            <a:ext cx="1152127" cy="77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ço Reservado para Conteúdo 1"/>
          <p:cNvSpPr txBox="1">
            <a:spLocks/>
          </p:cNvSpPr>
          <p:nvPr/>
        </p:nvSpPr>
        <p:spPr>
          <a:xfrm>
            <a:off x="34145" y="1916832"/>
            <a:ext cx="9144000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pt-BR" dirty="0" smtClean="0">
                <a:solidFill>
                  <a:sysClr val="windowText" lastClr="000000"/>
                </a:solidFill>
              </a:rPr>
              <a:t>Texto que contenha síntese </a:t>
            </a:r>
            <a:r>
              <a:rPr lang="pt-BR" dirty="0">
                <a:solidFill>
                  <a:sysClr val="windowText" lastClr="000000"/>
                </a:solidFill>
              </a:rPr>
              <a:t>dos elementos constantes no corpo do Relatório, correlacionando os resultados alcançados e fechando as questões apresentadas na introdução, inclusive respondendo se o trabalho realizado resolveu o problema, inicialmente proposto no Plano de Saúde</a:t>
            </a:r>
            <a:r>
              <a:rPr lang="pt-BR" dirty="0" smtClean="0">
                <a:solidFill>
                  <a:sysClr val="windowText" lastClr="000000"/>
                </a:solidFill>
              </a:rPr>
              <a:t>.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4145" y="842979"/>
            <a:ext cx="9088353" cy="64633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pt-BR" sz="3600" b="1" dirty="0">
                <a:solidFill>
                  <a:prstClr val="black"/>
                </a:solidFill>
              </a:rPr>
              <a:t>VII - ANÁLISE E CONSIDERAÇÕES GERAIS</a:t>
            </a:r>
          </a:p>
        </p:txBody>
      </p:sp>
      <p:sp>
        <p:nvSpPr>
          <p:cNvPr id="2" name="Retângulo 1"/>
          <p:cNvSpPr/>
          <p:nvPr/>
        </p:nvSpPr>
        <p:spPr>
          <a:xfrm>
            <a:off x="34145" y="6021288"/>
            <a:ext cx="90743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1111"/>
                </a:solidFill>
              </a:rPr>
              <a:t>O gestor e equipe </a:t>
            </a:r>
            <a:r>
              <a:rPr lang="pt-BR" sz="2200" b="1" dirty="0" smtClean="0">
                <a:solidFill>
                  <a:srgbClr val="FF1111"/>
                </a:solidFill>
              </a:rPr>
              <a:t>deverão elaborar esta síntese contemplando a visão crítica dos resultados alcançados</a:t>
            </a:r>
            <a:endParaRPr lang="pt-BR" sz="2200" b="1" dirty="0">
              <a:solidFill>
                <a:srgbClr val="FF11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89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1628801"/>
            <a:ext cx="8928992" cy="3663394"/>
          </a:xfrm>
        </p:spPr>
        <p:txBody>
          <a:bodyPr>
            <a:noAutofit/>
          </a:bodyPr>
          <a:lstStyle/>
          <a:p>
            <a:pPr marL="0" indent="15875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2600" dirty="0" smtClean="0"/>
              <a:t>“Os </a:t>
            </a:r>
            <a:r>
              <a:rPr lang="pt-BR" sz="2600" dirty="0"/>
              <a:t>Conselhos de Saúde, no âmbito de suas atribuições, avaliarão a cada quadrimestre o relatório consolidado do resultado da execução orçamentária e financeira no âmbito da saúde e o relatório do gestor da saúde sobre a repercussão da execução </a:t>
            </a:r>
            <a:r>
              <a:rPr lang="pt-BR" sz="2600" dirty="0" smtClean="0"/>
              <a:t>da LC 141 nas </a:t>
            </a:r>
            <a:r>
              <a:rPr lang="pt-BR" sz="2600" dirty="0"/>
              <a:t>condições de saúde e na qualidade dos serviços de saúde das populações respectivas e encaminhará ao Chefe do Poder Executivo do respectivo ente da Federação as indicações para que sejam adotadas as medidas corretivas </a:t>
            </a:r>
            <a:r>
              <a:rPr lang="pt-BR" sz="2600" dirty="0" smtClean="0"/>
              <a:t>necessárias”.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pt-BR" sz="2600" dirty="0"/>
          </a:p>
        </p:txBody>
      </p:sp>
      <p:sp>
        <p:nvSpPr>
          <p:cNvPr id="3" name="Retângulo 2"/>
          <p:cNvSpPr/>
          <p:nvPr/>
        </p:nvSpPr>
        <p:spPr>
          <a:xfrm>
            <a:off x="6226856" y="6488667"/>
            <a:ext cx="29171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dirty="0" smtClean="0"/>
              <a:t>Lei Complementar 141/2012 (Art. 41)</a:t>
            </a:r>
          </a:p>
        </p:txBody>
      </p:sp>
      <p:sp>
        <p:nvSpPr>
          <p:cNvPr id="5" name="Retângulo 4"/>
          <p:cNvSpPr/>
          <p:nvPr/>
        </p:nvSpPr>
        <p:spPr>
          <a:xfrm rot="21204528">
            <a:off x="1475656" y="262970"/>
            <a:ext cx="5725778" cy="86177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square">
            <a:spAutoFit/>
          </a:bodyPr>
          <a:lstStyle/>
          <a:p>
            <a:pPr algn="r"/>
            <a:r>
              <a:rPr lang="pt-BR" sz="5000" b="1" dirty="0" smtClean="0">
                <a:solidFill>
                  <a:srgbClr val="0A0FF0"/>
                </a:solidFill>
              </a:rPr>
              <a:t>PAPEL DO CMS</a:t>
            </a:r>
          </a:p>
        </p:txBody>
      </p:sp>
      <p:pic>
        <p:nvPicPr>
          <p:cNvPr id="4098" name="Picture 2" descr="https://tse4.mm.bing.net/th?id=OIP.M3ODAbF6MJQH5otmkW0Y0wEsBq&amp;pid=15.1&amp;P=0&amp;w=356&amp;h=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292195"/>
            <a:ext cx="5616624" cy="152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90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2"/>
          <p:cNvSpPr>
            <a:spLocks noChangeArrowheads="1"/>
          </p:cNvSpPr>
          <p:nvPr/>
        </p:nvSpPr>
        <p:spPr bwMode="auto">
          <a:xfrm>
            <a:off x="0" y="1735063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1800"/>
              </a:spcAft>
            </a:pPr>
            <a:endParaRPr lang="pt-BR" sz="2400" b="1" dirty="0">
              <a:solidFill>
                <a:srgbClr val="FF0000"/>
              </a:solidFill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47934530"/>
              </p:ext>
            </p:extLst>
          </p:nvPr>
        </p:nvGraphicFramePr>
        <p:xfrm>
          <a:off x="0" y="116632"/>
          <a:ext cx="9144000" cy="698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tângulo 3"/>
          <p:cNvSpPr/>
          <p:nvPr/>
        </p:nvSpPr>
        <p:spPr>
          <a:xfrm>
            <a:off x="0" y="764704"/>
            <a:ext cx="9144000" cy="92333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pt-BR" sz="5400" b="1" dirty="0" smtClean="0">
                <a:solidFill>
                  <a:srgbClr val="0A0FF0"/>
                </a:solidFill>
              </a:rPr>
              <a:t>RELATÓRIO ANUAL DE GESTÃO</a:t>
            </a:r>
            <a:endParaRPr lang="pt-BR" sz="5400" b="1" dirty="0">
              <a:solidFill>
                <a:srgbClr val="0A0F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14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439760784"/>
              </p:ext>
            </p:extLst>
          </p:nvPr>
        </p:nvGraphicFramePr>
        <p:xfrm>
          <a:off x="-32658" y="0"/>
          <a:ext cx="9176658" cy="6848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686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2"/>
          <p:cNvSpPr>
            <a:spLocks noChangeArrowheads="1"/>
          </p:cNvSpPr>
          <p:nvPr/>
        </p:nvSpPr>
        <p:spPr bwMode="auto">
          <a:xfrm>
            <a:off x="0" y="1735063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1800"/>
              </a:spcAft>
            </a:pPr>
            <a:endParaRPr lang="pt-BR" sz="2400" b="1" dirty="0">
              <a:solidFill>
                <a:srgbClr val="FF0000"/>
              </a:solidFill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12184558"/>
              </p:ext>
            </p:extLst>
          </p:nvPr>
        </p:nvGraphicFramePr>
        <p:xfrm>
          <a:off x="0" y="116632"/>
          <a:ext cx="9144000" cy="698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tângulo 3"/>
          <p:cNvSpPr/>
          <p:nvPr/>
        </p:nvSpPr>
        <p:spPr>
          <a:xfrm>
            <a:off x="0" y="764704"/>
            <a:ext cx="9144000" cy="92333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pt-BR" sz="5400" b="1" dirty="0" smtClean="0">
                <a:solidFill>
                  <a:srgbClr val="0A0FF0"/>
                </a:solidFill>
              </a:rPr>
              <a:t>RELATÓRIO ANUAL DE GESTÃO</a:t>
            </a:r>
            <a:endParaRPr lang="pt-BR" sz="5400" b="1" dirty="0">
              <a:solidFill>
                <a:srgbClr val="0A0FF0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619672" y="2937138"/>
            <a:ext cx="12241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000" b="1" dirty="0"/>
              <a:t>RAG 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13863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406" y="2013350"/>
            <a:ext cx="8929718" cy="472801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400" b="1" dirty="0" smtClean="0"/>
              <a:t>O Relatório de Gestão é elaborado pelos gestores do SUS e enviado para análise do respectivo, Conselho de Saúde até o dia 30 de março do ano seguinte à execução orçamentária, pelo Sistema de Apoio à Construção do Relatório de Gestão (</a:t>
            </a:r>
            <a:r>
              <a:rPr lang="pt-BR" sz="3400" b="1" dirty="0" err="1" smtClean="0"/>
              <a:t>SargSUS</a:t>
            </a:r>
            <a:r>
              <a:rPr lang="pt-BR" sz="3400" b="1" dirty="0" smtClean="0"/>
              <a:t>). </a:t>
            </a:r>
            <a:endParaRPr lang="pt-BR" sz="3400" b="1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922710"/>
            <a:ext cx="9108504" cy="706090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pt-BR" sz="4800" dirty="0" smtClean="0">
                <a:solidFill>
                  <a:schemeClr val="tx1"/>
                </a:solidFill>
              </a:rPr>
              <a:t>Responsabilidade dos Gestores</a:t>
            </a:r>
            <a:endParaRPr lang="pt-BR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68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4400" b="1" dirty="0" smtClean="0">
                <a:solidFill>
                  <a:schemeClr val="accent1"/>
                </a:solidFill>
              </a:rPr>
              <a:t>Conteúdo do RAG</a:t>
            </a:r>
            <a:endParaRPr lang="pt-BR" sz="4400" dirty="0" smtClean="0">
              <a:solidFill>
                <a:schemeClr val="accent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3455" y="1052736"/>
            <a:ext cx="9145623" cy="64633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just"/>
            <a:r>
              <a:rPr lang="pt-BR" sz="3600" b="1" dirty="0"/>
              <a:t>I - </a:t>
            </a:r>
            <a:r>
              <a:rPr lang="pt-BR" sz="3600" b="1" dirty="0" smtClean="0"/>
              <a:t>IDENTIFICAÇÃO</a:t>
            </a:r>
            <a:endParaRPr lang="pt-BR" sz="3600" b="1" dirty="0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46579095"/>
              </p:ext>
            </p:extLst>
          </p:nvPr>
        </p:nvGraphicFramePr>
        <p:xfrm>
          <a:off x="-2009938" y="1916832"/>
          <a:ext cx="12774626" cy="4674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0" name="Picture 2" descr="http://www3.hermespardini.com.br/media/2071/saude-trabalhador-ijpg.aspx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797152"/>
            <a:ext cx="2972673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39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764704"/>
            <a:ext cx="9288424" cy="6081531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pt-BR" sz="2800" b="1" dirty="0" smtClean="0">
              <a:solidFill>
                <a:srgbClr val="0066C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sz="3000" b="1" dirty="0">
                <a:latin typeface="+mj-lt"/>
                <a:ea typeface="Times New Roman" pitchFamily="18" charset="0"/>
                <a:cs typeface="Arial" pitchFamily="34" charset="0"/>
              </a:rPr>
              <a:t>POPULAÇÃO ESTIMADA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pt-BR" sz="3000" b="1" dirty="0" smtClean="0">
                <a:latin typeface="+mj-lt"/>
              </a:rPr>
              <a:t>População - Sexo e Faixa Etária</a:t>
            </a:r>
            <a:endParaRPr lang="pt-BR" sz="30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3000" b="1" dirty="0" smtClean="0">
                <a:latin typeface="+mj-lt"/>
              </a:rPr>
              <a:t>Mortalidade por Grupos de Causas, Faixa Etária e Por Residência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000" b="1" dirty="0" smtClean="0">
                <a:latin typeface="+mj-lt"/>
              </a:rPr>
              <a:t>Morbidade Hospitalar Por Grupos de Causas e Faixa Etária</a:t>
            </a:r>
          </a:p>
          <a:p>
            <a:pPr marL="0" indent="0">
              <a:buNone/>
            </a:pPr>
            <a:endParaRPr lang="pt-BR" sz="2600" dirty="0" smtClean="0">
              <a:latin typeface="+mj-lt"/>
            </a:endParaRPr>
          </a:p>
          <a:p>
            <a:pPr marL="0" indent="0">
              <a:buNone/>
            </a:pPr>
            <a:endParaRPr lang="pt-BR" sz="2600" dirty="0" smtClean="0">
              <a:latin typeface="+mj-lt"/>
            </a:endParaRP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pt-BR" sz="2800" b="1" dirty="0">
                <a:solidFill>
                  <a:srgbClr val="FF0000"/>
                </a:solidFill>
              </a:rPr>
              <a:t>Todas estes itens devem </a:t>
            </a:r>
            <a:r>
              <a:rPr lang="pt-BR" sz="2800" b="1" dirty="0" smtClean="0">
                <a:solidFill>
                  <a:srgbClr val="FF0000"/>
                </a:solidFill>
              </a:rPr>
              <a:t>conter </a:t>
            </a:r>
            <a:r>
              <a:rPr lang="pt-BR" sz="2800" b="1" dirty="0">
                <a:solidFill>
                  <a:srgbClr val="FF0000"/>
                </a:solidFill>
              </a:rPr>
              <a:t>as respectivas análises e considerações</a:t>
            </a:r>
            <a:endParaRPr lang="pt-BR" sz="2800" b="1" dirty="0">
              <a:solidFill>
                <a:sysClr val="windowText" lastClr="00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b="1" dirty="0"/>
          </a:p>
        </p:txBody>
      </p:sp>
      <p:sp>
        <p:nvSpPr>
          <p:cNvPr id="6" name="Retângulo 5"/>
          <p:cNvSpPr/>
          <p:nvPr/>
        </p:nvSpPr>
        <p:spPr>
          <a:xfrm>
            <a:off x="-1623" y="755993"/>
            <a:ext cx="9145623" cy="58477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200" b="1" dirty="0"/>
              <a:t>II - DEMOGRAFIA E DADOS </a:t>
            </a:r>
            <a:r>
              <a:rPr lang="pt-BR" sz="3200" b="1" dirty="0" smtClean="0"/>
              <a:t>DE MORBIMORTALIDADE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178598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pt-BR" sz="2800" b="1" dirty="0" smtClean="0">
              <a:solidFill>
                <a:prstClr val="black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pt-BR" sz="3000" b="1" dirty="0" smtClean="0">
                <a:solidFill>
                  <a:prstClr val="black"/>
                </a:solidFill>
              </a:rPr>
              <a:t>Rede Física de Saúde Pública e Privada Prestadora e Serviços ao SUS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pt-BR" sz="3000" b="1" dirty="0" smtClean="0"/>
              <a:t>Tipo Gestão (</a:t>
            </a:r>
            <a:r>
              <a:rPr lang="pt-BR" sz="3000" b="1" dirty="0"/>
              <a:t>municipal, estadual, dupla gestão</a:t>
            </a:r>
            <a:r>
              <a:rPr lang="pt-BR" sz="3000" b="1" dirty="0" smtClean="0"/>
              <a:t>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pt-BR" sz="3000" b="1" dirty="0" smtClean="0"/>
              <a:t>Natureza Jurídica – Gerência  (Federal, Estadual, Municipal, Privada)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pt-BR" sz="3000" b="1" dirty="0"/>
              <a:t>Justificativa de Dupla Gestão</a:t>
            </a:r>
          </a:p>
          <a:p>
            <a:pPr marL="0" indent="0">
              <a:buNone/>
            </a:pPr>
            <a:endParaRPr lang="pt-BR" sz="2800" dirty="0" smtClean="0"/>
          </a:p>
          <a:p>
            <a:pPr marL="0" indent="0">
              <a:buNone/>
            </a:pPr>
            <a:endParaRPr lang="pt-BR" sz="2800" dirty="0"/>
          </a:p>
          <a:p>
            <a:pPr marL="0" indent="0">
              <a:buNone/>
            </a:pPr>
            <a:endParaRPr lang="pt-BR" sz="2800" dirty="0" smtClean="0"/>
          </a:p>
          <a:p>
            <a:pPr marL="0" indent="0">
              <a:buNone/>
            </a:pPr>
            <a:endParaRPr lang="pt-BR" sz="2800" dirty="0" smtClean="0"/>
          </a:p>
          <a:p>
            <a:pPr marL="0" lvl="0" indent="0" algn="ctr">
              <a:spcBef>
                <a:spcPts val="0"/>
              </a:spcBef>
              <a:buNone/>
              <a:defRPr/>
            </a:pPr>
            <a:endParaRPr lang="pt-BR" sz="2400" b="1" dirty="0" smtClean="0">
              <a:solidFill>
                <a:srgbClr val="FF0000"/>
              </a:solidFill>
            </a:endParaRP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pt-BR" sz="2400" b="1" dirty="0" smtClean="0">
                <a:solidFill>
                  <a:srgbClr val="FF0000"/>
                </a:solidFill>
              </a:rPr>
              <a:t>Todas </a:t>
            </a:r>
            <a:r>
              <a:rPr lang="pt-BR" sz="2400" b="1" dirty="0">
                <a:solidFill>
                  <a:srgbClr val="FF0000"/>
                </a:solidFill>
              </a:rPr>
              <a:t>estes itens devem </a:t>
            </a:r>
            <a:r>
              <a:rPr lang="pt-BR" sz="2400" b="1" dirty="0" smtClean="0">
                <a:solidFill>
                  <a:srgbClr val="FF0000"/>
                </a:solidFill>
              </a:rPr>
              <a:t>conter </a:t>
            </a:r>
            <a:r>
              <a:rPr lang="pt-BR" sz="2400" b="1" dirty="0">
                <a:solidFill>
                  <a:srgbClr val="FF0000"/>
                </a:solidFill>
              </a:rPr>
              <a:t>as respectivas análises e considerações</a:t>
            </a:r>
            <a:endParaRPr lang="pt-BR" sz="2400" b="1" dirty="0">
              <a:solidFill>
                <a:sysClr val="windowText" lastClr="00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/>
          </a:p>
          <a:p>
            <a:pPr marL="0" indent="0">
              <a:buNone/>
            </a:pPr>
            <a:endParaRPr lang="pt-BR" sz="2800" dirty="0" smtClean="0"/>
          </a:p>
          <a:p>
            <a:pPr marL="0" indent="0">
              <a:buNone/>
            </a:pPr>
            <a:endParaRPr lang="pt-BR" sz="2800" b="1" dirty="0" smtClean="0"/>
          </a:p>
          <a:p>
            <a:endParaRPr lang="pt-BR" dirty="0"/>
          </a:p>
        </p:txBody>
      </p:sp>
      <p:pic>
        <p:nvPicPr>
          <p:cNvPr id="8194" name="Picture 2" descr="http://3.bp.blogspot.com/-qsVyl_4RFM8/UbS8hxeGloI/AAAAAAAAAK8/ivN0PoltMHY/s1600/lllew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911" y="3933056"/>
            <a:ext cx="3265593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-1623" y="766445"/>
            <a:ext cx="9145623" cy="64633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r>
              <a:rPr lang="pt-BR" sz="3600" b="1" dirty="0"/>
              <a:t>III -  REDE FÍSICA DE SAÚDE</a:t>
            </a:r>
          </a:p>
        </p:txBody>
      </p:sp>
    </p:spTree>
    <p:extLst>
      <p:ext uri="{BB962C8B-B14F-4D97-AF65-F5344CB8AC3E}">
        <p14:creationId xmlns:p14="http://schemas.microsoft.com/office/powerpoint/2010/main" val="72685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-1623" y="766445"/>
            <a:ext cx="9145623" cy="95410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just"/>
            <a:r>
              <a:rPr lang="pt-BR" sz="2800" b="1" dirty="0" smtClean="0"/>
              <a:t>IV - RECURSOS HUMANOS - RELAÇÃO DO QUADRO DE PESSOAL DA SAÚDE</a:t>
            </a:r>
            <a:endParaRPr lang="pt-BR" sz="2800" b="1" dirty="0"/>
          </a:p>
        </p:txBody>
      </p:sp>
      <p:sp>
        <p:nvSpPr>
          <p:cNvPr id="9" name="Retângulo 8"/>
          <p:cNvSpPr/>
          <p:nvPr/>
        </p:nvSpPr>
        <p:spPr>
          <a:xfrm>
            <a:off x="0" y="2494051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pt-BR" sz="3200" b="1" dirty="0"/>
              <a:t>Servidores </a:t>
            </a:r>
            <a:r>
              <a:rPr lang="pt-BR" sz="3200" b="1" dirty="0" smtClean="0"/>
              <a:t>Comissionados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b="1" dirty="0"/>
              <a:t>Servidores </a:t>
            </a:r>
            <a:r>
              <a:rPr lang="pt-BR" sz="3200" b="1" dirty="0" smtClean="0"/>
              <a:t>Celetista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b="1" dirty="0"/>
              <a:t>Servidores Contrato por Prazo Determinado</a:t>
            </a:r>
            <a:endParaRPr lang="pt-BR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b="1" dirty="0"/>
              <a:t>Servidores Emprego </a:t>
            </a:r>
            <a:r>
              <a:rPr lang="pt-BR" sz="3200" b="1" dirty="0" smtClean="0"/>
              <a:t>Público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b="1" dirty="0"/>
              <a:t>Servidores Estatutário</a:t>
            </a:r>
            <a:endParaRPr lang="pt-BR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b="1" dirty="0"/>
              <a:t>Sem </a:t>
            </a:r>
            <a:r>
              <a:rPr lang="pt-BR" sz="3200" b="1" dirty="0" smtClean="0"/>
              <a:t>tipo</a:t>
            </a:r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pPr algn="ctr"/>
            <a:r>
              <a:rPr lang="pt-BR" sz="2400" b="1" dirty="0">
                <a:solidFill>
                  <a:srgbClr val="FF1111"/>
                </a:solidFill>
              </a:rPr>
              <a:t>Todas estes itens devem conter as respectivas análises e </a:t>
            </a:r>
            <a:r>
              <a:rPr lang="pt-BR" sz="2400" b="1" dirty="0" smtClean="0">
                <a:solidFill>
                  <a:srgbClr val="FF1111"/>
                </a:solidFill>
              </a:rPr>
              <a:t>considerações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331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699642080"/>
              </p:ext>
            </p:extLst>
          </p:nvPr>
        </p:nvGraphicFramePr>
        <p:xfrm>
          <a:off x="0" y="1484784"/>
          <a:ext cx="91440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/>
          <p:cNvSpPr/>
          <p:nvPr/>
        </p:nvSpPr>
        <p:spPr>
          <a:xfrm>
            <a:off x="-1623" y="766445"/>
            <a:ext cx="9145623" cy="55399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just"/>
            <a:r>
              <a:rPr lang="pt-BR" sz="3000" b="1" dirty="0"/>
              <a:t>V - AS METAS DA PAS PREVISTAS E EXECUTADAS</a:t>
            </a:r>
          </a:p>
        </p:txBody>
      </p:sp>
    </p:spTree>
    <p:extLst>
      <p:ext uri="{BB962C8B-B14F-4D97-AF65-F5344CB8AC3E}">
        <p14:creationId xmlns:p14="http://schemas.microsoft.com/office/powerpoint/2010/main" val="380860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396214"/>
              </p:ext>
            </p:extLst>
          </p:nvPr>
        </p:nvGraphicFramePr>
        <p:xfrm>
          <a:off x="108520" y="1484784"/>
          <a:ext cx="8999984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5"/>
          <p:cNvSpPr/>
          <p:nvPr/>
        </p:nvSpPr>
        <p:spPr>
          <a:xfrm>
            <a:off x="-1623" y="766445"/>
            <a:ext cx="9145623" cy="58477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pt-BR" sz="3200" b="1" dirty="0"/>
              <a:t>VI - A ANÁLISE DA EXECUÇÃO ORÇAMENTÁRIA</a:t>
            </a:r>
          </a:p>
        </p:txBody>
      </p:sp>
    </p:spTree>
    <p:extLst>
      <p:ext uri="{BB962C8B-B14F-4D97-AF65-F5344CB8AC3E}">
        <p14:creationId xmlns:p14="http://schemas.microsoft.com/office/powerpoint/2010/main" val="399795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5896" y="6300028"/>
            <a:ext cx="901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rgbClr val="FF1111"/>
                </a:solidFill>
              </a:rPr>
              <a:t>Para cada auditoria descrever  os encaminhamentos: recomendações e determinações; etc.</a:t>
            </a:r>
          </a:p>
        </p:txBody>
      </p:sp>
      <p:sp>
        <p:nvSpPr>
          <p:cNvPr id="6" name="Retângulo 5"/>
          <p:cNvSpPr/>
          <p:nvPr/>
        </p:nvSpPr>
        <p:spPr>
          <a:xfrm>
            <a:off x="-1623" y="755993"/>
            <a:ext cx="9145623" cy="95410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just"/>
            <a:r>
              <a:rPr lang="pt-BR" sz="2800" b="1" dirty="0"/>
              <a:t>VII - </a:t>
            </a:r>
            <a:r>
              <a:rPr lang="pt-BR" sz="2800" b="1" dirty="0" smtClean="0"/>
              <a:t>AUDITORIAS REALIZADAS OU EM FASE DE EXECUÇÃO NO PERÍODO E SUAS RECOMENDAÇÕES E DETERMINAÇÕES</a:t>
            </a:r>
            <a:endParaRPr lang="pt-BR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401684"/>
              </p:ext>
            </p:extLst>
          </p:nvPr>
        </p:nvGraphicFramePr>
        <p:xfrm>
          <a:off x="122584" y="2618548"/>
          <a:ext cx="8928992" cy="2898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584176"/>
                <a:gridCol w="2232248"/>
                <a:gridCol w="1080120"/>
                <a:gridCol w="1224136"/>
                <a:gridCol w="1152128"/>
              </a:tblGrid>
              <a:tr h="644111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AUDITORIAS REALIZADAS OU EM EXECUÇÃO NO PERÍODO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745813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UF/Município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Demandante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Órgão responsável pela auditoria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Nº auditoria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Finalidade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Unidade auditada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buNone/>
                      </a:pPr>
                      <a:endParaRPr lang="pt-BR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buNone/>
                      </a:pPr>
                      <a:endParaRPr lang="pt-BR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buNone/>
                      </a:pPr>
                      <a:endParaRPr lang="pt-BR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98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40324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b="1" dirty="0"/>
              <a:t>AS RECOMENDAÇÕES NECESSÁRIAS, INCLUINDO EVENTUAIS REDIRECIONAMENTOS DO PLANO DE SAÚDE IMPLICAM </a:t>
            </a:r>
            <a:r>
              <a:rPr lang="pt-BR" sz="2800" b="1" dirty="0" smtClean="0"/>
              <a:t>EM:</a:t>
            </a:r>
            <a:endParaRPr lang="pt-BR" sz="2800" dirty="0" smtClean="0"/>
          </a:p>
          <a:p>
            <a:pPr algn="just"/>
            <a:endParaRPr lang="pt-BR" sz="2800" dirty="0"/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/>
              <a:t>Indicar a exclusão, reformulação ou inclusão de Diretrizes, objetivos, metas e indicadores do PMS.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/>
              <a:t>Indicar realocação de recursos orçamentários para as ações.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/>
              <a:t>Outras recomendações pertinentes.</a:t>
            </a:r>
            <a:endParaRPr lang="pt-BR" sz="2400" dirty="0"/>
          </a:p>
        </p:txBody>
      </p:sp>
      <p:sp>
        <p:nvSpPr>
          <p:cNvPr id="6" name="Retângulo 5"/>
          <p:cNvSpPr/>
          <p:nvPr/>
        </p:nvSpPr>
        <p:spPr>
          <a:xfrm>
            <a:off x="-1623" y="961564"/>
            <a:ext cx="9145623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pt-BR" sz="2800" b="1" dirty="0" smtClean="0"/>
              <a:t>VIII </a:t>
            </a:r>
            <a:r>
              <a:rPr lang="pt-BR" sz="2800" b="1" dirty="0"/>
              <a:t>- </a:t>
            </a:r>
            <a:r>
              <a:rPr lang="pt-BR" sz="2800" b="1" dirty="0" smtClean="0"/>
              <a:t>RECOMENDAÇÕES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42359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tse2.mm.bing.net/th?id=OIP.HLnYMN258J2mLMHr7USWyAFZC1&amp;pid=15.1&amp;P=0&amp;w=343&amp;h=18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548" y="1"/>
            <a:ext cx="1713452" cy="1305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Subtítul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51879224"/>
              </p:ext>
            </p:extLst>
          </p:nvPr>
        </p:nvGraphicFramePr>
        <p:xfrm>
          <a:off x="0" y="1306513"/>
          <a:ext cx="9144000" cy="6210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ítulo 1"/>
          <p:cNvSpPr txBox="1">
            <a:spLocks/>
          </p:cNvSpPr>
          <p:nvPr/>
        </p:nvSpPr>
        <p:spPr>
          <a:xfrm>
            <a:off x="-4869" y="44624"/>
            <a:ext cx="7169157" cy="706090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b="1" dirty="0" smtClean="0"/>
              <a:t>O QUE É UM RELATÓRIO?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52536" y="1354758"/>
            <a:ext cx="9073008" cy="706090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>
            <a:noAutofit/>
          </a:bodyPr>
          <a:lstStyle/>
          <a:p>
            <a:r>
              <a:rPr lang="pt-BR" dirty="0" smtClean="0">
                <a:solidFill>
                  <a:srgbClr val="0A0FF0"/>
                </a:solidFill>
              </a:rPr>
              <a:t>COMPETE AO CONSELHO DE SAÚDE:</a:t>
            </a:r>
            <a:endParaRPr lang="pt-BR" dirty="0">
              <a:solidFill>
                <a:srgbClr val="0A0FF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3429000"/>
            <a:ext cx="9036496" cy="227347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5000" dirty="0" smtClean="0"/>
              <a:t>	Anualmente deliberar sobre a aprovação ou não do Relatório Anual de Gestão.</a:t>
            </a:r>
          </a:p>
          <a:p>
            <a:pPr algn="ctr">
              <a:buNone/>
            </a:pPr>
            <a:endParaRPr lang="pt-BR" sz="5000" dirty="0" smtClean="0"/>
          </a:p>
          <a:p>
            <a:pPr algn="ctr">
              <a:buNone/>
            </a:pPr>
            <a:endParaRPr lang="pt-BR" sz="5000" dirty="0" smtClean="0"/>
          </a:p>
        </p:txBody>
      </p:sp>
      <p:sp>
        <p:nvSpPr>
          <p:cNvPr id="4" name="Retângulo 3"/>
          <p:cNvSpPr/>
          <p:nvPr/>
        </p:nvSpPr>
        <p:spPr>
          <a:xfrm>
            <a:off x="179512" y="6381328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pt-BR" sz="2800" dirty="0" smtClean="0"/>
              <a:t>Resolução CNS nº453, 10/04/2012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0" y="3377512"/>
            <a:ext cx="9107933" cy="2571768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97500"/>
          </a:bodyPr>
          <a:lstStyle/>
          <a:p>
            <a:pPr algn="just">
              <a:spcBef>
                <a:spcPct val="0"/>
              </a:spcBef>
              <a:defRPr/>
            </a:pPr>
            <a:r>
              <a:rPr lang="pt-BR" sz="4500" dirty="0" smtClean="0"/>
              <a:t>No SARGSUS os conselhos de saúde devem emitir o parecer conclusivo da análise desse instrumento.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3724" y="6453336"/>
            <a:ext cx="9072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+mj-lt"/>
              </a:rPr>
              <a:t>Fonte: Ministério da Saúde -  Manual </a:t>
            </a:r>
            <a:r>
              <a:rPr lang="pt-BR" dirty="0">
                <a:latin typeface="+mj-lt"/>
              </a:rPr>
              <a:t>de </a:t>
            </a:r>
            <a:r>
              <a:rPr lang="pt-BR" dirty="0" smtClean="0">
                <a:latin typeface="+mj-lt"/>
              </a:rPr>
              <a:t>Planejamento </a:t>
            </a:r>
            <a:r>
              <a:rPr lang="pt-BR" dirty="0">
                <a:latin typeface="+mj-lt"/>
              </a:rPr>
              <a:t>no </a:t>
            </a:r>
            <a:r>
              <a:rPr lang="pt-BR" dirty="0" smtClean="0">
                <a:latin typeface="+mj-lt"/>
              </a:rPr>
              <a:t>SUS. 1</a:t>
            </a:r>
            <a:r>
              <a:rPr lang="pt-BR" dirty="0">
                <a:latin typeface="+mj-lt"/>
              </a:rPr>
              <a:t>. ed., rev</a:t>
            </a:r>
            <a:r>
              <a:rPr lang="pt-BR" dirty="0" smtClean="0">
                <a:latin typeface="+mj-lt"/>
              </a:rPr>
              <a:t>.</a:t>
            </a:r>
            <a:endParaRPr lang="pt-BR" dirty="0">
              <a:latin typeface="+mj-lt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-252536" y="1354758"/>
            <a:ext cx="9073008" cy="706090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>
                <a:solidFill>
                  <a:srgbClr val="0A0FF0"/>
                </a:solidFill>
              </a:rPr>
              <a:t>COMPETE AO CONSELHO DE SAÚDE:</a:t>
            </a:r>
            <a:endParaRPr lang="pt-BR" dirty="0">
              <a:solidFill>
                <a:srgbClr val="0A0F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75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35496" y="1191569"/>
            <a:ext cx="9001125" cy="5643579"/>
            <a:chOff x="142875" y="1000109"/>
            <a:chExt cx="8858250" cy="5643579"/>
          </a:xfrm>
        </p:grpSpPr>
        <p:grpSp>
          <p:nvGrpSpPr>
            <p:cNvPr id="2" name="Grupo 4"/>
            <p:cNvGrpSpPr>
              <a:grpSpLocks/>
            </p:cNvGrpSpPr>
            <p:nvPr/>
          </p:nvGrpSpPr>
          <p:grpSpPr bwMode="auto">
            <a:xfrm>
              <a:off x="714348" y="1000109"/>
              <a:ext cx="7072313" cy="4943476"/>
              <a:chOff x="823604" y="849296"/>
              <a:chExt cx="7488357" cy="5492746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2714604" y="2039928"/>
                <a:ext cx="3644165" cy="30321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pt-BR" dirty="0">
                    <a:solidFill>
                      <a:schemeClr val="bg1"/>
                    </a:solidFill>
                  </a:rPr>
                  <a:t>Sistema de Saúde</a:t>
                </a:r>
              </a:p>
            </p:txBody>
          </p:sp>
          <p:sp>
            <p:nvSpPr>
              <p:cNvPr id="7" name="Seta para a direita listrada 6"/>
              <p:cNvSpPr/>
              <p:nvPr/>
            </p:nvSpPr>
            <p:spPr>
              <a:xfrm>
                <a:off x="823604" y="2786045"/>
                <a:ext cx="2117919" cy="2215443"/>
              </a:xfrm>
              <a:prstGeom prst="striped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pt-BR" sz="1400" dirty="0">
                    <a:solidFill>
                      <a:schemeClr val="bg1"/>
                    </a:solidFill>
                  </a:rPr>
                  <a:t>Demandas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pt-BR" sz="1400" dirty="0">
                    <a:solidFill>
                      <a:schemeClr val="bg1"/>
                    </a:solidFill>
                  </a:rPr>
                  <a:t>Necessidades</a:t>
                </a:r>
              </a:p>
            </p:txBody>
          </p:sp>
          <p:sp>
            <p:nvSpPr>
              <p:cNvPr id="8" name="Seta para a direita listrada 7"/>
              <p:cNvSpPr/>
              <p:nvPr/>
            </p:nvSpPr>
            <p:spPr>
              <a:xfrm>
                <a:off x="6269681" y="2595556"/>
                <a:ext cx="1512799" cy="2072567"/>
              </a:xfrm>
              <a:prstGeom prst="striped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pt-BR" sz="1600" dirty="0">
                    <a:solidFill>
                      <a:schemeClr val="bg1"/>
                    </a:solidFill>
                  </a:rPr>
                  <a:t>Ações de Saúde</a:t>
                </a:r>
              </a:p>
            </p:txBody>
          </p:sp>
          <p:sp>
            <p:nvSpPr>
              <p:cNvPr id="9" name="Seta para a direita listrada 8"/>
              <p:cNvSpPr/>
              <p:nvPr/>
            </p:nvSpPr>
            <p:spPr>
              <a:xfrm rot="16200000">
                <a:off x="3965187" y="4306489"/>
                <a:ext cx="1285874" cy="2785231"/>
              </a:xfrm>
              <a:prstGeom prst="striped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pt-BR" dirty="0">
                    <a:solidFill>
                      <a:schemeClr val="bg1"/>
                    </a:solidFill>
                  </a:rPr>
                  <a:t>Recursos</a:t>
                </a:r>
              </a:p>
            </p:txBody>
          </p:sp>
          <p:sp>
            <p:nvSpPr>
              <p:cNvPr id="10" name="Seta em curva para a direita 9"/>
              <p:cNvSpPr/>
              <p:nvPr/>
            </p:nvSpPr>
            <p:spPr>
              <a:xfrm rot="5243738">
                <a:off x="3349545" y="-1208632"/>
                <a:ext cx="1090082" cy="5593996"/>
              </a:xfrm>
              <a:prstGeom prst="curvedRightArrow">
                <a:avLst>
                  <a:gd name="adj1" fmla="val 26901"/>
                  <a:gd name="adj2" fmla="val 50000"/>
                  <a:gd name="adj3" fmla="val 25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Setas cruzadas 10"/>
              <p:cNvSpPr/>
              <p:nvPr/>
            </p:nvSpPr>
            <p:spPr>
              <a:xfrm>
                <a:off x="3092819" y="2913058"/>
                <a:ext cx="2215411" cy="1501069"/>
              </a:xfrm>
              <a:prstGeom prst="quad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pt-BR" sz="2800" b="1" dirty="0">
                    <a:solidFill>
                      <a:schemeClr val="bg1"/>
                    </a:solidFill>
                  </a:rPr>
                  <a:t>Gestão</a:t>
                </a:r>
              </a:p>
            </p:txBody>
          </p:sp>
          <p:sp>
            <p:nvSpPr>
              <p:cNvPr id="12" name="Explosão 1 11"/>
              <p:cNvSpPr/>
              <p:nvPr/>
            </p:nvSpPr>
            <p:spPr>
              <a:xfrm>
                <a:off x="5499835" y="849296"/>
                <a:ext cx="2812126" cy="1605935"/>
              </a:xfrm>
              <a:prstGeom prst="irregularSeal1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pt-BR" sz="1600" b="1" dirty="0">
                    <a:solidFill>
                      <a:schemeClr val="bg1"/>
                    </a:solidFill>
                  </a:rPr>
                  <a:t>Alteração na saúde da população</a:t>
                </a:r>
              </a:p>
            </p:txBody>
          </p:sp>
          <p:sp>
            <p:nvSpPr>
              <p:cNvPr id="13" name="Seta para a direita 12"/>
              <p:cNvSpPr/>
              <p:nvPr/>
            </p:nvSpPr>
            <p:spPr>
              <a:xfrm rot="16200000">
                <a:off x="6469709" y="2456218"/>
                <a:ext cx="714374" cy="358029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>
                  <a:solidFill>
                    <a:schemeClr val="bg1"/>
                  </a:solidFill>
                </a:endParaRPr>
              </a:p>
            </p:txBody>
          </p:sp>
          <p:sp>
            <p:nvSpPr>
              <p:cNvPr id="15377" name="CaixaDeTexto 13"/>
              <p:cNvSpPr txBox="1">
                <a:spLocks noChangeArrowheads="1"/>
              </p:cNvSpPr>
              <p:nvPr/>
            </p:nvSpPr>
            <p:spPr bwMode="auto">
              <a:xfrm rot="20363596">
                <a:off x="2258739" y="1265533"/>
                <a:ext cx="1999266" cy="410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pt-BR" b="1" dirty="0">
                    <a:solidFill>
                      <a:schemeClr val="bg1"/>
                    </a:solidFill>
                    <a:latin typeface="Gill Sans MT" pitchFamily="34" charset="0"/>
                  </a:rPr>
                  <a:t>Feedback</a:t>
                </a:r>
              </a:p>
            </p:txBody>
          </p:sp>
        </p:grpSp>
        <p:sp>
          <p:nvSpPr>
            <p:cNvPr id="15" name="Elipse 14"/>
            <p:cNvSpPr/>
            <p:nvPr/>
          </p:nvSpPr>
          <p:spPr>
            <a:xfrm>
              <a:off x="142875" y="2214563"/>
              <a:ext cx="2000250" cy="9286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>
                  <a:solidFill>
                    <a:schemeClr val="bg1"/>
                  </a:solidFill>
                </a:rPr>
                <a:t>Conferências de Saúde</a:t>
              </a:r>
            </a:p>
          </p:txBody>
        </p:sp>
        <p:sp>
          <p:nvSpPr>
            <p:cNvPr id="16" name="Chave direita 15"/>
            <p:cNvSpPr/>
            <p:nvPr/>
          </p:nvSpPr>
          <p:spPr>
            <a:xfrm>
              <a:off x="7286644" y="1285875"/>
              <a:ext cx="285750" cy="4714875"/>
            </a:xfrm>
            <a:prstGeom prst="rightBrac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18" name="Retângulo de cantos arredondados 17"/>
            <p:cNvSpPr/>
            <p:nvPr/>
          </p:nvSpPr>
          <p:spPr>
            <a:xfrm>
              <a:off x="7786688" y="2286016"/>
              <a:ext cx="1214437" cy="3429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>
                  <a:solidFill>
                    <a:schemeClr val="bg1"/>
                  </a:solidFill>
                </a:rPr>
                <a:t>Relatório Anual de </a:t>
              </a:r>
              <a:r>
                <a:rPr lang="pt-BR" dirty="0" smtClean="0">
                  <a:solidFill>
                    <a:schemeClr val="bg1"/>
                  </a:solidFill>
                </a:rPr>
                <a:t>Gestão (RAG)</a:t>
              </a:r>
              <a:endParaRPr lang="pt-BR" dirty="0">
                <a:solidFill>
                  <a:schemeClr val="bg1"/>
                </a:solidFill>
              </a:endParaRPr>
            </a:p>
          </p:txBody>
        </p:sp>
        <p:sp>
          <p:nvSpPr>
            <p:cNvPr id="19" name="Elipse 18"/>
            <p:cNvSpPr/>
            <p:nvPr/>
          </p:nvSpPr>
          <p:spPr>
            <a:xfrm>
              <a:off x="357188" y="4572000"/>
              <a:ext cx="1928812" cy="10715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>
                  <a:solidFill>
                    <a:schemeClr val="bg1"/>
                  </a:solidFill>
                </a:rPr>
                <a:t>Conselhos de Saúde</a:t>
              </a:r>
            </a:p>
          </p:txBody>
        </p:sp>
        <p:sp>
          <p:nvSpPr>
            <p:cNvPr id="21" name="Seta em curva para a esquerda 20"/>
            <p:cNvSpPr/>
            <p:nvPr/>
          </p:nvSpPr>
          <p:spPr>
            <a:xfrm rot="5400000">
              <a:off x="4250553" y="2536026"/>
              <a:ext cx="928672" cy="7286651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20" name="Elipse 19"/>
            <p:cNvSpPr/>
            <p:nvPr/>
          </p:nvSpPr>
          <p:spPr>
            <a:xfrm>
              <a:off x="7786710" y="1142984"/>
              <a:ext cx="1143008" cy="9286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dirty="0" smtClean="0">
                  <a:solidFill>
                    <a:schemeClr val="bg1"/>
                  </a:solidFill>
                </a:rPr>
                <a:t>SARGSUS</a:t>
              </a:r>
              <a:endParaRPr lang="pt-BR" sz="1200" dirty="0">
                <a:solidFill>
                  <a:schemeClr val="bg1"/>
                </a:solidFill>
              </a:endParaRPr>
            </a:p>
          </p:txBody>
        </p:sp>
        <p:sp>
          <p:nvSpPr>
            <p:cNvPr id="22" name="Seta para a direita 21"/>
            <p:cNvSpPr/>
            <p:nvPr/>
          </p:nvSpPr>
          <p:spPr bwMode="auto">
            <a:xfrm rot="16200000">
              <a:off x="8251057" y="2107397"/>
              <a:ext cx="214314" cy="14287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23" name="Elipse 22"/>
            <p:cNvSpPr/>
            <p:nvPr/>
          </p:nvSpPr>
          <p:spPr>
            <a:xfrm>
              <a:off x="5000628" y="2714627"/>
              <a:ext cx="642942" cy="57149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100" dirty="0" smtClean="0">
                  <a:solidFill>
                    <a:schemeClr val="bg1"/>
                  </a:solidFill>
                </a:rPr>
                <a:t>PMS</a:t>
              </a:r>
              <a:endParaRPr lang="pt-BR" sz="1100" dirty="0">
                <a:solidFill>
                  <a:schemeClr val="bg1"/>
                </a:solidFill>
              </a:endParaRPr>
            </a:p>
          </p:txBody>
        </p:sp>
        <p:sp>
          <p:nvSpPr>
            <p:cNvPr id="24" name="Elipse 23"/>
            <p:cNvSpPr/>
            <p:nvPr/>
          </p:nvSpPr>
          <p:spPr>
            <a:xfrm>
              <a:off x="5000628" y="3500438"/>
              <a:ext cx="642942" cy="57149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400" dirty="0" smtClean="0">
                  <a:solidFill>
                    <a:schemeClr val="bg1"/>
                  </a:solidFill>
                </a:rPr>
                <a:t>PAS</a:t>
              </a:r>
              <a:endParaRPr lang="pt-BR" sz="1400" dirty="0">
                <a:solidFill>
                  <a:schemeClr val="bg1"/>
                </a:solidFill>
              </a:endParaRPr>
            </a:p>
          </p:txBody>
        </p:sp>
        <p:sp>
          <p:nvSpPr>
            <p:cNvPr id="25" name="Seta para a direita 24"/>
            <p:cNvSpPr/>
            <p:nvPr/>
          </p:nvSpPr>
          <p:spPr bwMode="auto">
            <a:xfrm rot="5400000" flipV="1">
              <a:off x="5179223" y="3250405"/>
              <a:ext cx="214314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bg1"/>
                </a:solidFill>
              </a:endParaRPr>
            </a:p>
          </p:txBody>
        </p:sp>
      </p:grpSp>
      <p:sp>
        <p:nvSpPr>
          <p:cNvPr id="28" name="Título 1"/>
          <p:cNvSpPr txBox="1">
            <a:spLocks/>
          </p:cNvSpPr>
          <p:nvPr/>
        </p:nvSpPr>
        <p:spPr>
          <a:xfrm rot="20956290">
            <a:off x="-858612" y="-17765"/>
            <a:ext cx="9236347" cy="1088122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4000" b="1" dirty="0" smtClean="0"/>
              <a:t>SARGSUS</a:t>
            </a:r>
            <a:r>
              <a:rPr lang="pt-BR" sz="3200" b="1" dirty="0" smtClean="0"/>
              <a:t> – SISTEMA DE APOIO AO RELATÓRIO ANUAL DE GESTÃO</a:t>
            </a:r>
          </a:p>
        </p:txBody>
      </p:sp>
    </p:spTree>
    <p:extLst>
      <p:ext uri="{BB962C8B-B14F-4D97-AF65-F5344CB8AC3E}">
        <p14:creationId xmlns:p14="http://schemas.microsoft.com/office/powerpoint/2010/main" val="353729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07504" y="6967541"/>
            <a:ext cx="5997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latin typeface="Arial" pitchFamily="34" charset="0"/>
                <a:cs typeface="Arial" pitchFamily="34" charset="0"/>
              </a:rPr>
              <a:t>OBS: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OFICIO CIRCULAR N°3 23/2017 — SES/GABSEC  de 12/06/2017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7578" y="-27384"/>
            <a:ext cx="9108504" cy="1512168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pt-BR" sz="3400" dirty="0" smtClean="0">
                <a:solidFill>
                  <a:schemeClr val="tx1"/>
                </a:solidFill>
              </a:rPr>
              <a:t>Prazos de Elaboração </a:t>
            </a:r>
            <a:br>
              <a:rPr lang="pt-BR" sz="3400" dirty="0" smtClean="0">
                <a:solidFill>
                  <a:schemeClr val="tx1"/>
                </a:solidFill>
              </a:rPr>
            </a:br>
            <a:r>
              <a:rPr lang="pt-BR" sz="3400" dirty="0" smtClean="0">
                <a:solidFill>
                  <a:schemeClr val="tx1"/>
                </a:solidFill>
              </a:rPr>
              <a:t>dos Instrumentos de Planejamento </a:t>
            </a:r>
            <a:br>
              <a:rPr lang="pt-BR" sz="3400" dirty="0" smtClean="0">
                <a:solidFill>
                  <a:schemeClr val="tx1"/>
                </a:solidFill>
              </a:rPr>
            </a:br>
            <a:r>
              <a:rPr lang="pt-BR" sz="3400" dirty="0" smtClean="0">
                <a:solidFill>
                  <a:schemeClr val="tx1"/>
                </a:solidFill>
              </a:rPr>
              <a:t>para a Gestão do SUS</a:t>
            </a:r>
            <a:endParaRPr lang="pt-BR" sz="3400" dirty="0">
              <a:solidFill>
                <a:schemeClr val="tx1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248943"/>
              </p:ext>
            </p:extLst>
          </p:nvPr>
        </p:nvGraphicFramePr>
        <p:xfrm>
          <a:off x="74846" y="1556792"/>
          <a:ext cx="9036496" cy="825246"/>
        </p:xfrm>
        <a:graphic>
          <a:graphicData uri="http://schemas.openxmlformats.org/drawingml/2006/table">
            <a:tbl>
              <a:tblPr firstRow="1" firstCol="1" bandRow="1"/>
              <a:tblGrid>
                <a:gridCol w="9036496"/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PMS</a:t>
                      </a:r>
                      <a:endParaRPr lang="pt-BR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4128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 Plano de Saúde observará os prazos do PPA, conforme definido nas Leis Orgânicas dos entes </a:t>
                      </a:r>
                      <a:r>
                        <a:rPr lang="pt-BR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federados. </a:t>
                      </a:r>
                      <a:endParaRPr lang="pt-BR" sz="1200" i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i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Portaria </a:t>
                      </a:r>
                      <a:r>
                        <a:rPr lang="pt-BR" sz="1200" i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GM/MS Nº 2.135, de 25 de setembro de </a:t>
                      </a:r>
                      <a:r>
                        <a:rPr lang="pt-BR" sz="1200" i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pt-BR" sz="1200" i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209382"/>
              </p:ext>
            </p:extLst>
          </p:nvPr>
        </p:nvGraphicFramePr>
        <p:xfrm>
          <a:off x="568016" y="2431774"/>
          <a:ext cx="8532440" cy="1232345"/>
        </p:xfrm>
        <a:graphic>
          <a:graphicData uri="http://schemas.openxmlformats.org/drawingml/2006/table">
            <a:tbl>
              <a:tblPr firstRow="1" firstCol="1" bandRow="1"/>
              <a:tblGrid>
                <a:gridCol w="8532440"/>
              </a:tblGrid>
              <a:tr h="2051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PAS</a:t>
                      </a:r>
                      <a:endParaRPr lang="pt-BR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Elaboração e envio para Aprovação no Conselho de Saúde antes da data de encaminhamento da LDO do exercício correspondente ao </a:t>
                      </a:r>
                      <a:r>
                        <a:rPr lang="pt-BR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Legislativo.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§ </a:t>
                      </a:r>
                      <a:r>
                        <a:rPr lang="pt-B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2º, artigo 36 da Lei Complementar nº 141, de 13/01/2012, bem como o inciso I, artigo 5º da Portaria GM/MS nº 2.135, de </a:t>
                      </a:r>
                      <a:r>
                        <a:rPr lang="pt-BR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25/09/2013.</a:t>
                      </a:r>
                      <a:endParaRPr lang="pt-BR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120387"/>
              </p:ext>
            </p:extLst>
          </p:nvPr>
        </p:nvGraphicFramePr>
        <p:xfrm>
          <a:off x="989178" y="3797970"/>
          <a:ext cx="8100391" cy="1672019"/>
        </p:xfrm>
        <a:graphic>
          <a:graphicData uri="http://schemas.openxmlformats.org/drawingml/2006/table">
            <a:tbl>
              <a:tblPr firstRow="1" firstCol="1" bandRow="1"/>
              <a:tblGrid>
                <a:gridCol w="2871817"/>
                <a:gridCol w="2920666"/>
                <a:gridCol w="2307908"/>
              </a:tblGrid>
              <a:tr h="30980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RDQA</a:t>
                      </a:r>
                      <a:endParaRPr lang="pt-BR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RDQA - 1º Quadrimestre</a:t>
                      </a:r>
                      <a:endParaRPr lang="pt-BR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RDQA </a:t>
                      </a:r>
                      <a:r>
                        <a:rPr lang="pt-BR" sz="12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pt-BR" sz="1200" b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2º </a:t>
                      </a:r>
                      <a:r>
                        <a:rPr lang="pt-BR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Quadrimestre</a:t>
                      </a:r>
                      <a:endParaRPr lang="pt-BR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RDQA - 3º Quadrimestre</a:t>
                      </a:r>
                      <a:endParaRPr lang="pt-BR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50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 maio </a:t>
                      </a:r>
                      <a:endParaRPr lang="pt-BR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30 setembro</a:t>
                      </a:r>
                      <a:endParaRPr lang="pt-BR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28 fevereiro</a:t>
                      </a:r>
                      <a:endParaRPr lang="pt-BR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pt-B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Enviar e realizar Audiência Pública no Legislativo</a:t>
                      </a:r>
                      <a:endParaRPr lang="pt-BR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pt-B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Apresentar ao Conselho de Saúde</a:t>
                      </a:r>
                      <a:endParaRPr lang="pt-BR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pt-B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Alimentar no SARGSUS</a:t>
                      </a:r>
                      <a:endParaRPr lang="pt-BR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i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Lei Complementar Nº </a:t>
                      </a:r>
                      <a:r>
                        <a:rPr lang="pt-BR" sz="1200" i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141/2012</a:t>
                      </a:r>
                      <a:r>
                        <a:rPr lang="pt-BR" sz="1200" i="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Art. 36, § 5º </a:t>
                      </a:r>
                      <a:endParaRPr lang="pt-BR" sz="1200" i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335244"/>
              </p:ext>
            </p:extLst>
          </p:nvPr>
        </p:nvGraphicFramePr>
        <p:xfrm>
          <a:off x="1648136" y="5577126"/>
          <a:ext cx="7416824" cy="1140714"/>
        </p:xfrm>
        <a:graphic>
          <a:graphicData uri="http://schemas.openxmlformats.org/drawingml/2006/table">
            <a:tbl>
              <a:tblPr firstRow="1" firstCol="1" bandRow="1"/>
              <a:tblGrid>
                <a:gridCol w="3240360"/>
                <a:gridCol w="4176464"/>
              </a:tblGrid>
              <a:tr h="23442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BR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RAG </a:t>
                      </a:r>
                      <a:r>
                        <a:rPr lang="pt-BR" sz="16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 Uma </a:t>
                      </a:r>
                      <a:r>
                        <a:rPr lang="pt-BR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das Peças da Prestação de Contas Anual do </a:t>
                      </a:r>
                      <a:r>
                        <a:rPr lang="pt-BR" sz="16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Gestor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488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28 fevereiro</a:t>
                      </a:r>
                      <a:endParaRPr lang="pt-BR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Protocolar no TCE</a:t>
                      </a:r>
                      <a:endParaRPr lang="pt-BR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30 março</a:t>
                      </a:r>
                      <a:endParaRPr lang="pt-BR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Enviar ao Conselho de Saúde</a:t>
                      </a:r>
                      <a:endParaRPr lang="pt-BR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Alimentar no SARGSUS</a:t>
                      </a:r>
                      <a:endParaRPr lang="pt-BR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i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Lei Complementar Nº 141/2012</a:t>
                      </a:r>
                      <a:endParaRPr lang="pt-BR" sz="1200" i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2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2420888"/>
            <a:ext cx="9144000" cy="443711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dirty="0" smtClean="0"/>
              <a:t>	As audiências Públicas da Administração Geral para demonstração e avaliação do cumprimento das </a:t>
            </a:r>
            <a:r>
              <a:rPr lang="pt-BR" b="1" dirty="0" smtClean="0"/>
              <a:t>METAS FISCAIS</a:t>
            </a:r>
            <a:r>
              <a:rPr lang="pt-BR" dirty="0" smtClean="0"/>
              <a:t> de cada quadrimestre visam atender a </a:t>
            </a:r>
            <a:r>
              <a:rPr lang="pt-BR" b="1" dirty="0" smtClean="0"/>
              <a:t>LEI COMPLEMENTAR Nº 101/2000 </a:t>
            </a:r>
            <a:r>
              <a:rPr lang="pt-BR" dirty="0" smtClean="0"/>
              <a:t>(Responsabilidade Fiscal), </a:t>
            </a:r>
            <a:r>
              <a:rPr lang="pt-BR" b="1" dirty="0" smtClean="0"/>
              <a:t>Art. 9º</a:t>
            </a:r>
            <a:r>
              <a:rPr lang="pt-BR" dirty="0" smtClean="0"/>
              <a:t> </a:t>
            </a:r>
            <a:r>
              <a:rPr lang="pt-BR" b="1" dirty="0" smtClean="0"/>
              <a:t>§ 4</a:t>
            </a:r>
            <a:r>
              <a:rPr lang="pt-BR" b="1" u="sng" baseline="30000" dirty="0" smtClean="0"/>
              <a:t>o,</a:t>
            </a:r>
            <a:r>
              <a:rPr lang="pt-BR" dirty="0" smtClean="0"/>
              <a:t>  e não substitui o que está previsto no art. 36 da LC 141/2012, a menos que sejam contemplados os requisitos da </a:t>
            </a:r>
            <a:r>
              <a:rPr lang="pt-BR" b="1" dirty="0" smtClean="0"/>
              <a:t>Resolução CNS Nº 459, de 10/10/2012</a:t>
            </a:r>
            <a:r>
              <a:rPr lang="pt-BR" dirty="0" smtClean="0"/>
              <a:t>.</a:t>
            </a:r>
          </a:p>
          <a:p>
            <a:pPr algn="just"/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0" y="500479"/>
            <a:ext cx="9144000" cy="1200329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pt-BR" sz="7200" b="1" dirty="0" smtClean="0">
                <a:solidFill>
                  <a:srgbClr val="FF0000"/>
                </a:solidFill>
              </a:rPr>
              <a:t>ATENÇÃO!</a:t>
            </a:r>
            <a:endParaRPr lang="pt-BR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805182"/>
              </p:ext>
            </p:extLst>
          </p:nvPr>
        </p:nvGraphicFramePr>
        <p:xfrm>
          <a:off x="0" y="1268760"/>
          <a:ext cx="914400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ângulo 2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Análise da Execução Orçamentária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78716"/>
              </p:ext>
            </p:extLst>
          </p:nvPr>
        </p:nvGraphicFramePr>
        <p:xfrm>
          <a:off x="0" y="836712"/>
          <a:ext cx="9144000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436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1285860"/>
            <a:ext cx="8892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/>
              <a:t>Ação: Realização de apoio institucional para a qualificação da atenção primária</a:t>
            </a:r>
            <a:endParaRPr lang="pt-BR" sz="36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2500306"/>
            <a:ext cx="90364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 smtClean="0"/>
              <a:t>Execução Orçamentária – Anexo 11</a:t>
            </a:r>
            <a:endParaRPr lang="pt-BR" sz="26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496" y="6095037"/>
            <a:ext cx="9108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/>
              <a:t>Legenda:</a:t>
            </a:r>
            <a:r>
              <a:rPr lang="pt-BR" dirty="0" smtClean="0"/>
              <a:t> %A/E (Percentual do Autorizado pelo Empenhado); %E/L (Percentual do Empenhado pelo Liquidado); %L/P (Percentual do Liquidado pelo Pago)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Análise da Execução Orçamentária - Exemplo</a:t>
            </a:r>
            <a:endParaRPr lang="pt-BR" sz="3600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96952"/>
            <a:ext cx="9001156" cy="3023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0" y="1263526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i="1" dirty="0" smtClean="0"/>
              <a:t>No período de janeiro a agosto a meta física executada da ação foi de 53 (45 cooperações técnicas e oito capacitações).</a:t>
            </a:r>
          </a:p>
          <a:p>
            <a:endParaRPr lang="pt-BR" sz="400" i="1" dirty="0" smtClean="0"/>
          </a:p>
          <a:p>
            <a:pPr algn="just"/>
            <a:r>
              <a:rPr lang="pt-BR" sz="2000" i="1" dirty="0" smtClean="0"/>
              <a:t>Foram contemplados com a ação de apoio institucional, os profissionais da Atenção Básica e gestão de saúde dos seguintes municípios: </a:t>
            </a:r>
            <a:r>
              <a:rPr lang="pt-BR" sz="2000" i="1" dirty="0" err="1" smtClean="0"/>
              <a:t>Araguatins</a:t>
            </a:r>
            <a:r>
              <a:rPr lang="pt-BR" sz="2000" i="1" dirty="0" smtClean="0"/>
              <a:t>, </a:t>
            </a:r>
            <a:r>
              <a:rPr lang="pt-BR" sz="2000" i="1" dirty="0" err="1" smtClean="0"/>
              <a:t>Augustinópolis</a:t>
            </a:r>
            <a:r>
              <a:rPr lang="pt-BR" sz="2000" i="1" dirty="0" smtClean="0"/>
              <a:t>, </a:t>
            </a:r>
            <a:r>
              <a:rPr lang="pt-BR" sz="2000" i="1" dirty="0" err="1" smtClean="0"/>
              <a:t>Darcinópolis</a:t>
            </a:r>
            <a:r>
              <a:rPr lang="pt-BR" sz="2000" i="1" dirty="0" smtClean="0"/>
              <a:t>, Filadélfia, Sampaio, Santa Terezinha, Sítio Novo, </a:t>
            </a:r>
            <a:r>
              <a:rPr lang="pt-BR" sz="2000" i="1" dirty="0" err="1" smtClean="0"/>
              <a:t>Tocantinópolis</a:t>
            </a:r>
            <a:r>
              <a:rPr lang="pt-BR" sz="2000" i="1" dirty="0" smtClean="0"/>
              <a:t> (Bico do Papagaio), Barra do Ouro, </a:t>
            </a:r>
            <a:r>
              <a:rPr lang="pt-BR" sz="2000" i="1" dirty="0" err="1" smtClean="0"/>
              <a:t>Darcinópolis</a:t>
            </a:r>
            <a:r>
              <a:rPr lang="pt-BR" sz="2000" i="1" dirty="0" smtClean="0"/>
              <a:t>, Filadélfia, </a:t>
            </a:r>
            <a:r>
              <a:rPr lang="pt-BR" sz="2000" i="1" dirty="0" err="1" smtClean="0"/>
              <a:t>Piraquê</a:t>
            </a:r>
            <a:r>
              <a:rPr lang="pt-BR" sz="2000" i="1" dirty="0" smtClean="0"/>
              <a:t> (Médio Norte Araguaia), Pedro Afonso, </a:t>
            </a:r>
            <a:r>
              <a:rPr lang="pt-BR" sz="2000" i="1" dirty="0" err="1" smtClean="0"/>
              <a:t>Recursolândia</a:t>
            </a:r>
            <a:r>
              <a:rPr lang="pt-BR" sz="2000" i="1" dirty="0" smtClean="0"/>
              <a:t> (Cerrado Tocantins Araguaia), </a:t>
            </a:r>
            <a:r>
              <a:rPr lang="pt-BR" sz="2000" i="1" dirty="0" err="1" smtClean="0"/>
              <a:t>Abreulândia</a:t>
            </a:r>
            <a:r>
              <a:rPr lang="pt-BR" sz="2000" i="1" dirty="0" smtClean="0"/>
              <a:t>, Lajeado Miracema, </a:t>
            </a:r>
            <a:r>
              <a:rPr lang="pt-BR" sz="2000" i="1" dirty="0" err="1" smtClean="0"/>
              <a:t>Miranorte</a:t>
            </a:r>
            <a:r>
              <a:rPr lang="pt-BR" sz="2000" i="1" dirty="0" smtClean="0"/>
              <a:t> (Capim Dourado), </a:t>
            </a:r>
            <a:r>
              <a:rPr lang="pt-BR" sz="2000" i="1" dirty="0" err="1" smtClean="0"/>
              <a:t>Abreulândia</a:t>
            </a:r>
            <a:r>
              <a:rPr lang="pt-BR" sz="2000" i="1" dirty="0" smtClean="0"/>
              <a:t>, </a:t>
            </a:r>
            <a:r>
              <a:rPr lang="pt-BR" sz="2000" i="1" dirty="0" err="1" smtClean="0"/>
              <a:t>Araguacema</a:t>
            </a:r>
            <a:r>
              <a:rPr lang="pt-BR" sz="2000" i="1" dirty="0" smtClean="0"/>
              <a:t>, Dois Irmãos (Cantão), Monte do Carmo, Natividade, Porto Nacional, Silvanópolis (Amor Perfeito), Aliança, Cariri, </a:t>
            </a:r>
            <a:r>
              <a:rPr lang="pt-BR" sz="2000" i="1" dirty="0" err="1" smtClean="0"/>
              <a:t>Figueirópolis</a:t>
            </a:r>
            <a:r>
              <a:rPr lang="pt-BR" sz="2000" i="1" dirty="0" smtClean="0"/>
              <a:t>, Formoso do Araguaia (Ilha do Bananal), Almas, Arraias, Aurora, Novo Alegre, Ponte Alta do Bom Jesus, Porto Alegre do Tocantins e Taguatinga (Sudeste). Junto aos municípios apoiados, foram desenvolvidas cooperações técnicas relacionadas ao contexto geral da Atenção Básica, assim como atividades específicas de apoio a implantação e implementação das políticas de cada ciclo de vida, programas estratégicos para fortalecimento e ampliação da capacidade de resposta do serviço de saúde. Paralelo às cooperações realizou-se acompanhamento, monitoramento e avaliação das equipes de Atenção Básica de forma direta (in loco) e indireta (sistemas de informação).</a:t>
            </a:r>
            <a:endParaRPr lang="pt-BR" sz="2000" i="1" dirty="0"/>
          </a:p>
        </p:txBody>
      </p:sp>
      <p:sp>
        <p:nvSpPr>
          <p:cNvPr id="6" name="Retângulo 5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Análise da Execução Orçamentária - Exemplo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1236102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300" i="1" dirty="0" smtClean="0"/>
              <a:t>Dessa forma espera-se contribuir para a melhoria da situação de saúde da população nos municípios, por meio da qualificação do processo de trabalho e compreensão da singularidade do território pela equipe local, assim como sensibilização da gestão quanto às necessidades do serviço.</a:t>
            </a:r>
          </a:p>
          <a:p>
            <a:pPr algn="just"/>
            <a:endParaRPr lang="pt-BR" sz="2300" i="1" dirty="0" smtClean="0"/>
          </a:p>
          <a:p>
            <a:pPr algn="just"/>
            <a:r>
              <a:rPr lang="pt-BR" sz="2300" i="1" dirty="0" smtClean="0"/>
              <a:t>Em relação à execução orçamentário-financeira da ação, foi empenhado no período de janeiro a agosto de 2016 o montante de R$ 536.713,67, alcançando um percentual de 38,89% em relação ao orçamento autorizado (R$ 1.380.000).</a:t>
            </a:r>
          </a:p>
          <a:p>
            <a:pPr algn="just"/>
            <a:endParaRPr lang="pt-BR" sz="2300" i="1" dirty="0" smtClean="0"/>
          </a:p>
          <a:p>
            <a:pPr algn="just"/>
            <a:r>
              <a:rPr lang="pt-BR" sz="2300" i="1" dirty="0" smtClean="0"/>
              <a:t>Com o recurso utilizado e as parcerias dos municípios enviando os técnicos municipais para receberem apoio na Secretaria de Estado da Saúde, não sendo portanto, necessário o deslocamento do assessor ao município, foi possível alcançar o total de 53 apoios institucionais, perfazendo um percentual de 132,50% em relação à meta física inicial, no período de oito (08) meses.</a:t>
            </a:r>
            <a:endParaRPr lang="pt-BR" sz="2300" i="1" dirty="0"/>
          </a:p>
        </p:txBody>
      </p:sp>
      <p:sp>
        <p:nvSpPr>
          <p:cNvPr id="4" name="Retângulo 3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Análise da Execução Orçamentária - Exemplo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TIPOS DE RELATÓRIOS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406894"/>
              </p:ext>
            </p:extLst>
          </p:nvPr>
        </p:nvGraphicFramePr>
        <p:xfrm>
          <a:off x="-1044624" y="1169368"/>
          <a:ext cx="1036915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5496" y="1484784"/>
            <a:ext cx="9001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i="1" dirty="0" smtClean="0"/>
              <a:t>É importante salientar que a equipe técnica da atenção básica identificou que a meta física proposta para 2016 está subestimada, motivo pelo qual se justifica o elevado percentual de execução da mesma e que levou a área a alterar a meta física para o exercício de 2017, passando de 40 apoios institucionais realizados para 81 qualificações realizadas. Para execução das despesas executadas foi observado o critério do menor preço para aquisição de bens ou prestação de serviços, utilizando-se de procedimentos licitatórios, quando necessário, pois na execução desta ação identifica-se gastos com diárias, restituições de recursos, dentre outras.</a:t>
            </a:r>
          </a:p>
        </p:txBody>
      </p:sp>
      <p:sp>
        <p:nvSpPr>
          <p:cNvPr id="6" name="Retângulo 5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Análise da Execução Orçamentária - Exemplo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16" y="1268760"/>
            <a:ext cx="91235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i="1" dirty="0" smtClean="0"/>
              <a:t>Houve transposição de dotação orçamentária de 405.870,00 (quatrocentos e cinco mil oitocentos e setenta reais) a fim de atender despesas referentes ao Termo de Cooperação Técnica, visando desenvolver o “Projeto e Aperfeiçoamento da Capacidade de Gestão do Sistema Único de Saúde no Estado do Tocantins”.</a:t>
            </a:r>
          </a:p>
          <a:p>
            <a:pPr algn="just"/>
            <a:endParaRPr lang="pt-BR" sz="2400" i="1" dirty="0" smtClean="0"/>
          </a:p>
          <a:p>
            <a:pPr algn="just"/>
            <a:r>
              <a:rPr lang="pt-BR" sz="2400" i="1" dirty="0" smtClean="0"/>
              <a:t>No período houve devolução de recurso do Convênio Nº 778.371/2012 no valor global de R$ 278.260,47 (duzentos e setenta e oito mil, duzentos e sessenta reais e quarenta e sete centavos), que tinha o objetivo de construir uma Unidade de Saúde na Aldeia Paraíso no município de </a:t>
            </a:r>
            <a:r>
              <a:rPr lang="pt-BR" sz="2400" i="1" dirty="0" err="1" smtClean="0"/>
              <a:t>Tocantínia</a:t>
            </a:r>
            <a:r>
              <a:rPr lang="pt-BR" sz="2400" i="1" dirty="0" smtClean="0"/>
              <a:t>. Este recurso é proveniente das Fontes 225002573 - Ministério da Saúde no valor de R$ 264.347,45 (duzentos e sessenta e quatro mil, trezentos e quarenta e sete reais e quarenta e cinco centavos), e da Fonte 102002573 - Tesouro Estadual, no valor de R$ 13.913,02  (treze mil, novecentos e treze reais e dois centavos).</a:t>
            </a:r>
            <a:endParaRPr lang="pt-BR" sz="2400" i="1" dirty="0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Análise da Execução Orçamentária - Exemplo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134076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i="1" dirty="0" smtClean="0"/>
              <a:t>Justifica-se a devolução em função de que no ano 2013 não foi possível licitar o objeto pactuado, pois o recurso financeiro não estava previsto na Lei Orçamentária Anual 2013. Nos anos que se seguiram, para execução da obra seria necessário aumentar a contra partida estadual que foi estimada em torno de R$ 100.000,00 (cem mil reais), e esta Entidade ainda não dispunha deste recurso.</a:t>
            </a:r>
          </a:p>
          <a:p>
            <a:pPr algn="just"/>
            <a:endParaRPr lang="pt-BR" sz="2200" i="1" dirty="0" smtClean="0"/>
          </a:p>
          <a:p>
            <a:pPr algn="just"/>
            <a:r>
              <a:rPr lang="pt-BR" sz="2200" i="1" dirty="0" smtClean="0"/>
              <a:t>Considerando que a vigência do convênio em questão expirou em 11/04/2016, a Secretaria de Saúde solicitou a prorrogação da vigência conforme Ofício nº 1.270/2016-SESAU/GABSEC (SGD 2016/30559/15647), protocolado na DICON/TO em 29/02/2016. No entanto, o Ministério da Saúde, por meio da DICON/TO – Divisão de Convênios do Estado do Tocantins emitiu parecer desfavorável à prorrogação solicitada. Diante disso, o recurso foi devolvido ao Ministério da Saúde por meio Pedido Nº 37/2016 – Empenho Devolução Recurso Convênio ao MS, Protocolo SGD: 2016/30559/029359, visto que o prazo para a apresentação da prestação de contas expirou em 11/05/2016.</a:t>
            </a:r>
            <a:endParaRPr lang="pt-BR" sz="2200" i="1" dirty="0"/>
          </a:p>
        </p:txBody>
      </p:sp>
      <p:sp>
        <p:nvSpPr>
          <p:cNvPr id="4" name="Retângulo 3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Análise da Execução Orçamentária - Exemplo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350" y="1879790"/>
            <a:ext cx="90364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i="1" dirty="0" smtClean="0"/>
              <a:t>Algumas atividades previstas para o período foram comprometidas, devido ao cumprimento do Decreto nº 5.486, de 22 de Agosto de 2016, que altera o artigo 7º do Decreto 5378, fev, 2016 que trata da restrição à diárias, passagens, viagens, locomoção ou deslocamento de servidor público, para qualquer finalidade, que demandem a utilização de recursos ordinários do Tesouro Estadual e Próprios (Fonte 0101, 0102 e 0240).</a:t>
            </a:r>
            <a:endParaRPr lang="pt-BR" sz="3000" i="1" dirty="0"/>
          </a:p>
        </p:txBody>
      </p:sp>
      <p:sp>
        <p:nvSpPr>
          <p:cNvPr id="4" name="Retângulo 3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Análise da Execução Orçamentária - Exemplo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5496" y="1425597"/>
            <a:ext cx="9108504" cy="538777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2800" b="1" dirty="0" smtClean="0"/>
              <a:t>Metas : </a:t>
            </a:r>
            <a:r>
              <a:rPr lang="pt-BR" sz="2800" i="1" dirty="0" smtClean="0"/>
              <a:t>Resultados alcançados, justificativa deste resultado, recomendações para melhoria dos resultados da meta</a:t>
            </a:r>
          </a:p>
          <a:p>
            <a:pPr>
              <a:buNone/>
            </a:pPr>
            <a:endParaRPr lang="pt-BR" sz="2000" i="1" dirty="0" smtClean="0"/>
          </a:p>
          <a:p>
            <a:pPr lvl="0" algn="just">
              <a:buNone/>
            </a:pPr>
            <a:r>
              <a:rPr lang="pt-BR" sz="2800" b="1" dirty="0" smtClean="0"/>
              <a:t>1</a:t>
            </a:r>
            <a:r>
              <a:rPr lang="pt-BR" sz="2800" dirty="0" smtClean="0"/>
              <a:t>. Verificar o indicador (no PMS) designado para medir a meta. (</a:t>
            </a:r>
            <a:r>
              <a:rPr lang="pt-BR" sz="2800" dirty="0" err="1" smtClean="0"/>
              <a:t>Obs</a:t>
            </a:r>
            <a:r>
              <a:rPr lang="pt-BR" sz="2800" dirty="0" smtClean="0"/>
              <a:t>: todos os indicadores devem estar  publicadas no PMS 2018-2021).</a:t>
            </a:r>
          </a:p>
          <a:p>
            <a:pPr lvl="0" algn="just">
              <a:buNone/>
            </a:pPr>
            <a:r>
              <a:rPr lang="pt-BR" sz="2800" b="1" dirty="0" smtClean="0"/>
              <a:t>2.</a:t>
            </a:r>
            <a:r>
              <a:rPr lang="pt-BR" sz="2800" dirty="0" smtClean="0"/>
              <a:t> Calcular o valor da meta, utilizando a fórmula de cálculo. (</a:t>
            </a:r>
            <a:r>
              <a:rPr lang="pt-BR" sz="2800" dirty="0" err="1" smtClean="0"/>
              <a:t>Obs</a:t>
            </a:r>
            <a:r>
              <a:rPr lang="pt-BR" sz="2800" dirty="0" smtClean="0"/>
              <a:t>: Colocar a fórmula e o cálculo da meta que será analisada utilizando a fórmula de cálculo definida e demonstrar no texto todas as variáveis constantes na fórmula de cálculo da meta (todo o cálculo deve constar na análise). </a:t>
            </a:r>
          </a:p>
        </p:txBody>
      </p:sp>
      <p:sp>
        <p:nvSpPr>
          <p:cNvPr id="5" name="Retângulo 4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Descrição e Análise das Metas  dos Objetivos</a:t>
            </a:r>
            <a:endParaRPr lang="pt-B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5496" y="1290420"/>
            <a:ext cx="9108504" cy="5450948"/>
          </a:xfrm>
        </p:spPr>
        <p:txBody>
          <a:bodyPr>
            <a:noAutofit/>
          </a:bodyPr>
          <a:lstStyle/>
          <a:p>
            <a:pPr lvl="0" algn="just">
              <a:buNone/>
            </a:pPr>
            <a:endParaRPr lang="pt-BR" sz="2000" b="1" dirty="0" smtClean="0"/>
          </a:p>
          <a:p>
            <a:pPr lvl="0" algn="just">
              <a:buNone/>
            </a:pPr>
            <a:r>
              <a:rPr lang="pt-BR" sz="3000" b="1" dirty="0" smtClean="0"/>
              <a:t>3.</a:t>
            </a:r>
            <a:r>
              <a:rPr lang="pt-BR" sz="3000" dirty="0" smtClean="0"/>
              <a:t> Na análise, informar o alcance da meta, apresentando justificativa caso não tenha sido alcançada. Analisar a execução da meta comparada com a meta programada para ano anterior (anual) no PMS e para 2018-2021 (quadrienal) no PPA. Apresentar de forma clara e sucinta os beneficiários da meta (área, </a:t>
            </a:r>
            <a:r>
              <a:rPr lang="pt-BR" sz="3000" dirty="0" err="1" smtClean="0"/>
              <a:t>microárea</a:t>
            </a:r>
            <a:r>
              <a:rPr lang="pt-BR" sz="3000" dirty="0" smtClean="0"/>
              <a:t>, população, </a:t>
            </a:r>
            <a:r>
              <a:rPr lang="pt-BR" sz="3000" dirty="0" err="1" smtClean="0"/>
              <a:t>etc</a:t>
            </a:r>
            <a:r>
              <a:rPr lang="pt-BR" sz="3000" dirty="0" smtClean="0"/>
              <a:t>). Demonstrar a contribuição da meta para o alcance do objetivo.</a:t>
            </a:r>
          </a:p>
          <a:p>
            <a:pPr lvl="0" algn="just">
              <a:buNone/>
            </a:pPr>
            <a:r>
              <a:rPr lang="pt-BR" sz="3000" b="1" dirty="0" smtClean="0"/>
              <a:t>4.</a:t>
            </a:r>
            <a:r>
              <a:rPr lang="pt-BR" sz="3000" dirty="0" smtClean="0"/>
              <a:t> Sinalizar as metas que serão excluídas na Revisão do PPA e acrescentar a justificativa da exclusão.</a:t>
            </a:r>
            <a:endParaRPr lang="pt-BR" sz="3000" dirty="0"/>
          </a:p>
        </p:txBody>
      </p:sp>
      <p:sp>
        <p:nvSpPr>
          <p:cNvPr id="4" name="Retângulo 3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Descrição e Análise das Metas  dos Objetivos</a:t>
            </a:r>
            <a:endParaRPr lang="pt-B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0691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t-BR" b="1" dirty="0" smtClean="0"/>
              <a:t>EXEMPLO</a:t>
            </a:r>
          </a:p>
          <a:p>
            <a:pPr marL="0" indent="15875" algn="just">
              <a:buNone/>
            </a:pPr>
            <a:endParaRPr lang="pt-BR" sz="2000" dirty="0" smtClean="0"/>
          </a:p>
          <a:p>
            <a:pPr marL="0" indent="15875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600" b="1" dirty="0" smtClean="0"/>
              <a:t>Meta: </a:t>
            </a:r>
            <a:r>
              <a:rPr lang="pt-BR" sz="3600" dirty="0" smtClean="0"/>
              <a:t>Aumentar para 3,50 o percentual de ação coletiva de escovação dental supervisionada.</a:t>
            </a:r>
          </a:p>
          <a:p>
            <a:pPr marL="0" indent="15875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600" dirty="0" smtClean="0"/>
              <a:t>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600" b="1" dirty="0" smtClean="0"/>
              <a:t>Índice Atual: </a:t>
            </a:r>
            <a:r>
              <a:rPr lang="pt-BR" sz="3600" dirty="0" smtClean="0"/>
              <a:t>2,59;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600" b="1" dirty="0"/>
              <a:t>Índice Desejado </a:t>
            </a:r>
            <a:r>
              <a:rPr lang="pt-BR" sz="3600" b="1" dirty="0" smtClean="0"/>
              <a:t>para 2017: </a:t>
            </a:r>
            <a:r>
              <a:rPr lang="pt-BR" sz="3600" dirty="0" smtClean="0"/>
              <a:t>2,87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endParaRPr lang="pt-BR" sz="36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600" b="1" dirty="0" smtClean="0"/>
              <a:t>Indicador:</a:t>
            </a:r>
            <a:r>
              <a:rPr lang="pt-BR" sz="3600" b="1" dirty="0"/>
              <a:t> </a:t>
            </a:r>
            <a:r>
              <a:rPr lang="pt-BR" sz="3600" dirty="0" smtClean="0"/>
              <a:t>Média da ação coletiva de escovação dental supervisionada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Análise das Metas  dos Objetivos</a:t>
            </a:r>
            <a:endParaRPr lang="pt-B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2" cy="4464496"/>
          </a:xfrm>
        </p:spPr>
        <p:txBody>
          <a:bodyPr>
            <a:noAutofit/>
          </a:bodyPr>
          <a:lstStyle/>
          <a:p>
            <a:pPr marL="0" indent="15875" algn="just">
              <a:buNone/>
            </a:pPr>
            <a:r>
              <a:rPr lang="pt-BR" sz="3400" i="1" dirty="0" smtClean="0"/>
              <a:t>“A meta do objetivo não está sendo alcançada, considerando que o Estado atingiu de janeiro a novembro 2% de escovação dental supervisionada, enquanto a proposta de meta no Plano Estadual de Saúde para o ano de 2016 é de 2,87%.  A execução acumulada em relação ao Plano Plurianual (2016-2019) foi de 57,14%”.</a:t>
            </a:r>
          </a:p>
          <a:p>
            <a:pPr algn="just">
              <a:buNone/>
            </a:pPr>
            <a:endParaRPr lang="pt-BR" sz="3400" dirty="0" smtClean="0"/>
          </a:p>
          <a:p>
            <a:pPr algn="just">
              <a:buNone/>
            </a:pPr>
            <a:endParaRPr lang="pt-BR" sz="3400" dirty="0" smtClean="0"/>
          </a:p>
          <a:p>
            <a:pPr algn="just">
              <a:buNone/>
            </a:pPr>
            <a:endParaRPr lang="pt-BR" sz="3400" dirty="0" smtClean="0"/>
          </a:p>
          <a:p>
            <a:pPr algn="just">
              <a:buNone/>
            </a:pPr>
            <a:endParaRPr lang="pt-BR" sz="3400" dirty="0" smtClean="0"/>
          </a:p>
          <a:p>
            <a:pPr>
              <a:buNone/>
            </a:pPr>
            <a:endParaRPr lang="pt-BR" sz="3400" dirty="0"/>
          </a:p>
        </p:txBody>
      </p:sp>
      <p:sp>
        <p:nvSpPr>
          <p:cNvPr id="4" name="Retângulo 3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Análise das metas  dos objetivos - exemplo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28945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 smtClean="0"/>
              <a:t>    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220072" y="5848816"/>
            <a:ext cx="388843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600" dirty="0" smtClean="0">
                <a:latin typeface="Times New Roman"/>
              </a:rPr>
              <a:t>30.327,55	X 100 = 2%	</a:t>
            </a:r>
          </a:p>
          <a:p>
            <a:r>
              <a:rPr lang="pt-BR" sz="2600" dirty="0" smtClean="0">
                <a:latin typeface="Times New Roman"/>
              </a:rPr>
              <a:t>1.515.126		</a:t>
            </a:r>
          </a:p>
        </p:txBody>
      </p:sp>
      <p:sp>
        <p:nvSpPr>
          <p:cNvPr id="8" name="Retângulo 7"/>
          <p:cNvSpPr/>
          <p:nvPr/>
        </p:nvSpPr>
        <p:spPr>
          <a:xfrm>
            <a:off x="35496" y="1552724"/>
            <a:ext cx="90730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i="1" dirty="0" smtClean="0"/>
              <a:t>“A fórmula de cálculo utilizada para aferição do alcance dessa meta leva em consideração o número de pessoas participantes na ação coletiva de escovação dental supervisionada realizada em determinado local por 12 meses, dividido por doze, posteriormente dividido pela população no mesmo local e período, e em seguida multiplicado por 100 (Caderno de Diretrizes, Objetivos, Metas e Indicadores, 2016, Ministério da Saúde)”.</a:t>
            </a:r>
            <a:endParaRPr lang="pt-BR" sz="2400" i="1" dirty="0"/>
          </a:p>
        </p:txBody>
      </p:sp>
      <p:cxnSp>
        <p:nvCxnSpPr>
          <p:cNvPr id="11" name="Conector reto 10"/>
          <p:cNvCxnSpPr>
            <a:stCxn id="7" idx="1"/>
          </p:cNvCxnSpPr>
          <p:nvPr/>
        </p:nvCxnSpPr>
        <p:spPr>
          <a:xfrm rot="10800000" flipH="1">
            <a:off x="5220072" y="6280864"/>
            <a:ext cx="1512168" cy="142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m 12"/>
          <p:cNvPicPr/>
          <p:nvPr/>
        </p:nvPicPr>
        <p:blipFill>
          <a:blip r:embed="rId2"/>
          <a:srcRect l="28932" t="57068" r="27655" b="32951"/>
          <a:stretch>
            <a:fillRect/>
          </a:stretch>
        </p:blipFill>
        <p:spPr bwMode="auto">
          <a:xfrm>
            <a:off x="35496" y="4437112"/>
            <a:ext cx="907300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aixaDeTexto 19"/>
          <p:cNvSpPr txBox="1"/>
          <p:nvPr/>
        </p:nvSpPr>
        <p:spPr>
          <a:xfrm>
            <a:off x="179512" y="6207695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I) 363.931 /12  = 30.327,55</a:t>
            </a:r>
            <a:endParaRPr lang="pt-BR" sz="24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4139952" y="5805264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 smtClean="0"/>
              <a:t>II)</a:t>
            </a:r>
            <a:endParaRPr lang="pt-BR" sz="2600" dirty="0"/>
          </a:p>
        </p:txBody>
      </p:sp>
      <p:sp>
        <p:nvSpPr>
          <p:cNvPr id="10" name="Retângulo 9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Análise das metas  dos objetivos - exemplo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72608"/>
          </a:xfrm>
        </p:spPr>
        <p:txBody>
          <a:bodyPr>
            <a:noAutofit/>
          </a:bodyPr>
          <a:lstStyle/>
          <a:p>
            <a:pPr marL="0" indent="15875" algn="just">
              <a:buNone/>
            </a:pPr>
            <a:r>
              <a:rPr lang="pt-BR" sz="2500" i="1" dirty="0" smtClean="0"/>
              <a:t>“O resultado do indicador, em percentual, foi obtido considerando que das 1.515.126 pessoas residentes no Estado do Tocantins, 30.327,55 pessoas participaram da ação coletiva de escovação dental supervisionada realizada de janeiro a novembro de 2016 (Caderno de Diretrizes do Ministério da Saúde). Isto resultou no alcance de 2% (Sistema de Informações Ambulatoriais do SUS – SIA/SUS, acesso em 09 jan. 2017) de ação coletiva de escovação no período”. </a:t>
            </a:r>
          </a:p>
          <a:p>
            <a:pPr marL="0" indent="15875" algn="just">
              <a:buNone/>
            </a:pPr>
            <a:endParaRPr lang="pt-BR" sz="2500" i="1" dirty="0"/>
          </a:p>
          <a:p>
            <a:pPr marL="0" indent="15875" algn="just">
              <a:buNone/>
            </a:pPr>
            <a:r>
              <a:rPr lang="pt-BR" sz="2500" i="1" dirty="0" smtClean="0"/>
              <a:t>“Justifica-se este resultado em virtude de 12 municípios (SIA/SUS, acesso em 09 jan 2017) não terem informado nenhuma ação de escovação até o 3º quadrimestre; e que apenas 31 municípios estão, até momento, com seus resultados compatíveis com a meta pactuada”.</a:t>
            </a:r>
          </a:p>
          <a:p>
            <a:pPr algn="just">
              <a:buNone/>
            </a:pPr>
            <a:endParaRPr lang="pt-BR" sz="2500" dirty="0"/>
          </a:p>
        </p:txBody>
      </p:sp>
      <p:sp>
        <p:nvSpPr>
          <p:cNvPr id="4" name="Retângulo 3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Análise das metas  dos objetivos - exemplo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172426" y="4365104"/>
            <a:ext cx="39360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None/>
            </a:pPr>
            <a:r>
              <a:rPr lang="pt-BR" sz="1600" dirty="0" smtClean="0"/>
              <a:t>Lei  Complementar nº 141/2012 (Art. 36,§5º)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-29278" y="44624"/>
            <a:ext cx="9173277" cy="792088"/>
          </a:xfrm>
        </p:spPr>
        <p:txBody>
          <a:bodyPr>
            <a:noAutofit/>
          </a:bodyPr>
          <a:lstStyle/>
          <a:p>
            <a:r>
              <a:rPr lang="pt-BR" b="1" dirty="0"/>
              <a:t>RDQA</a:t>
            </a:r>
          </a:p>
        </p:txBody>
      </p:sp>
      <p:sp>
        <p:nvSpPr>
          <p:cNvPr id="5" name="Retângulo 4"/>
          <p:cNvSpPr/>
          <p:nvPr/>
        </p:nvSpPr>
        <p:spPr>
          <a:xfrm>
            <a:off x="4972908" y="5958822"/>
            <a:ext cx="41856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None/>
            </a:pPr>
            <a:r>
              <a:rPr lang="pt-BR" sz="1600" dirty="0" smtClean="0"/>
              <a:t>Resolução  CNS nº 453/2012 (4º diretriz, item X)</a:t>
            </a: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868541255"/>
              </p:ext>
            </p:extLst>
          </p:nvPr>
        </p:nvGraphicFramePr>
        <p:xfrm>
          <a:off x="11088" y="980728"/>
          <a:ext cx="9025408" cy="6840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686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25658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2500" i="1" dirty="0" smtClean="0"/>
              <a:t>    </a:t>
            </a:r>
          </a:p>
          <a:p>
            <a:pPr marL="0" indent="15875" algn="just">
              <a:buNone/>
            </a:pPr>
            <a:r>
              <a:rPr lang="pt-BR" sz="2800" i="1" dirty="0" smtClean="0"/>
              <a:t>“Esta meta de escovação dental supervisionada constitui-se num importante benefício para a saúde da população uma vez que previne as principais doenças bucais - cárie dentária e a doença periodontal, além de contribuir para a diminuição do número de </a:t>
            </a:r>
            <a:r>
              <a:rPr lang="pt-BR" sz="2800" i="1" dirty="0" err="1" smtClean="0"/>
              <a:t>exodontias</a:t>
            </a:r>
            <a:r>
              <a:rPr lang="pt-BR" sz="2800" i="1" dirty="0" smtClean="0"/>
              <a:t>”.</a:t>
            </a:r>
          </a:p>
          <a:p>
            <a:pPr marL="0" indent="15875" algn="just">
              <a:buNone/>
            </a:pPr>
            <a:endParaRPr lang="pt-BR" sz="2800" i="1" dirty="0"/>
          </a:p>
          <a:p>
            <a:pPr marL="0" indent="15875" algn="just">
              <a:buNone/>
            </a:pPr>
            <a:r>
              <a:rPr lang="pt-BR" sz="2800" i="1" dirty="0" smtClean="0"/>
              <a:t>“Este resultado beneficia diretamente a população no que tange ao acesso dos cidadãos aos procedimentos realizados pelas equipes de Saúde Bucal no âmbito municipal, por meio de ações preventivas e tratamento em tempo oportuno”.</a:t>
            </a:r>
            <a:endParaRPr lang="pt-BR" sz="2500" i="1" dirty="0"/>
          </a:p>
        </p:txBody>
      </p:sp>
      <p:sp>
        <p:nvSpPr>
          <p:cNvPr id="4" name="Retângulo 3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Análise das metas  dos objetivos - exemplo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2060848"/>
            <a:ext cx="9036496" cy="2880320"/>
          </a:xfrm>
        </p:spPr>
        <p:txBody>
          <a:bodyPr>
            <a:noAutofit/>
          </a:bodyPr>
          <a:lstStyle/>
          <a:p>
            <a:pPr marL="0" indent="15875" algn="just">
              <a:buNone/>
            </a:pPr>
            <a:r>
              <a:rPr lang="pt-BR" sz="3400" i="1" dirty="0" smtClean="0"/>
              <a:t>“Os municípios que não apresentaram dados de escovação dental supervisionada, mas realizaram a ação, podem enviar os dados da produção de até três competências anteriores para o Sistema de Informação Ambulatorial”.</a:t>
            </a:r>
          </a:p>
          <a:p>
            <a:pPr>
              <a:buNone/>
            </a:pPr>
            <a:endParaRPr lang="pt-BR" sz="3400" i="1" dirty="0"/>
          </a:p>
        </p:txBody>
      </p:sp>
      <p:sp>
        <p:nvSpPr>
          <p:cNvPr id="4" name="Retângulo 3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Análise das metas  dos objetivos - exemplo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1772816"/>
            <a:ext cx="8928992" cy="4896544"/>
          </a:xfrm>
        </p:spPr>
        <p:txBody>
          <a:bodyPr>
            <a:noAutofit/>
          </a:bodyPr>
          <a:lstStyle/>
          <a:p>
            <a:pPr marL="0" indent="15875" algn="just">
              <a:buNone/>
            </a:pPr>
            <a:r>
              <a:rPr lang="pt-BR" sz="2500" i="1" dirty="0" smtClean="0"/>
              <a:t>“Recomenda-se ao Estado, apoiar os municípios no fortalecimento das ações de promoção da saúde e prevenção de doenças bucais; estimular que as ações do Programa Saúde na Escola sejam realizadas de forma sistemática pelas equipes de Saúde da Família; que, além de realizarem a ação nos escolares ampliem também aos demais grupos populacionais; estimular realização de monitoramento dos sistemas de informações com vistas à certificação de que a atividade realizada está sendo informada”.</a:t>
            </a:r>
          </a:p>
          <a:p>
            <a:pPr marL="0" indent="15875" algn="just">
              <a:buNone/>
            </a:pPr>
            <a:endParaRPr lang="pt-BR" sz="2500" i="1" dirty="0"/>
          </a:p>
          <a:p>
            <a:pPr marL="0" indent="15875" algn="just">
              <a:buNone/>
            </a:pPr>
            <a:r>
              <a:rPr lang="pt-BR" sz="2500" i="1" dirty="0" smtClean="0"/>
              <a:t>“Foi alterado o índice desejado para 3,90% em relação à meta até 2019, considerando a série histórica de 2011 a 2015 e incremento de 0,34 ao ano”.</a:t>
            </a:r>
          </a:p>
          <a:p>
            <a:pPr>
              <a:buNone/>
            </a:pPr>
            <a:endParaRPr lang="pt-BR" sz="2500" i="1" dirty="0"/>
          </a:p>
        </p:txBody>
      </p:sp>
      <p:sp>
        <p:nvSpPr>
          <p:cNvPr id="4" name="Retângulo 3"/>
          <p:cNvSpPr/>
          <p:nvPr/>
        </p:nvSpPr>
        <p:spPr>
          <a:xfrm>
            <a:off x="-36512" y="-5612"/>
            <a:ext cx="9180512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ANALISES PARA O RAG</a:t>
            </a:r>
          </a:p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Análise das metas  dos objetivos - exemplo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0" y="2452821"/>
            <a:ext cx="91440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/>
            <a:r>
              <a:rPr lang="pt-BR" sz="2600" b="1" dirty="0" smtClean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MEDIADORES</a:t>
            </a:r>
          </a:p>
          <a:p>
            <a:pPr algn="r"/>
            <a:endParaRPr lang="pt-BR" sz="2600" b="1" dirty="0" smtClean="0">
              <a:latin typeface="Calibri" pitchFamily="34" charset="0"/>
              <a:ea typeface="Times New Roman" pitchFamily="18" charset="0"/>
              <a:cs typeface="Lucida Sans Unicode" pitchFamily="34" charset="0"/>
            </a:endParaRPr>
          </a:p>
          <a:p>
            <a:pPr algn="r"/>
            <a:r>
              <a:rPr lang="pt-BR" sz="2600" b="1" dirty="0" smtClean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Equipe da</a:t>
            </a:r>
            <a:endParaRPr lang="pt-BR" sz="2600" b="1" dirty="0">
              <a:latin typeface="Calibri" pitchFamily="34" charset="0"/>
              <a:ea typeface="Times New Roman" pitchFamily="18" charset="0"/>
              <a:cs typeface="Lucida Sans Unicode" pitchFamily="34" charset="0"/>
            </a:endParaRPr>
          </a:p>
          <a:p>
            <a:pPr algn="r"/>
            <a:r>
              <a:rPr lang="pt-BR" sz="2600" b="1" dirty="0" smtClean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Superintendência de Planejamento</a:t>
            </a:r>
            <a:endParaRPr lang="pt-BR" sz="2600" b="1" dirty="0">
              <a:latin typeface="Calibri" pitchFamily="34" charset="0"/>
              <a:ea typeface="Times New Roman" pitchFamily="18" charset="0"/>
              <a:cs typeface="Lucida Sans Unicode" pitchFamily="34" charset="0"/>
            </a:endParaRPr>
          </a:p>
          <a:p>
            <a:pPr algn="r" eaLnBrk="0" hangingPunct="0"/>
            <a:r>
              <a:rPr lang="pt-BR" sz="2600" b="1" dirty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Secretaria de Saúde do Estado do Tocantins</a:t>
            </a:r>
          </a:p>
          <a:p>
            <a:pPr algn="r"/>
            <a:endParaRPr lang="pt-BR" b="1" dirty="0">
              <a:ea typeface="Times New Roman" pitchFamily="18" charset="0"/>
              <a:cs typeface="Lucida Sans Unicode" pitchFamily="34" charset="0"/>
            </a:endParaRPr>
          </a:p>
          <a:p>
            <a:pPr algn="r"/>
            <a:endParaRPr lang="pt-BR" sz="2400" b="1" dirty="0">
              <a:latin typeface="Calibri" pitchFamily="34" charset="0"/>
              <a:ea typeface="Times New Roman" pitchFamily="18" charset="0"/>
              <a:cs typeface="Lucida Sans Unicode" pitchFamily="34" charset="0"/>
            </a:endParaRPr>
          </a:p>
          <a:p>
            <a:r>
              <a:rPr lang="pt-BR" sz="2400" b="1" dirty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Contato: </a:t>
            </a:r>
          </a:p>
          <a:p>
            <a:pPr eaLnBrk="0" hangingPunct="0"/>
            <a:r>
              <a:rPr lang="pt-BR" sz="2400" dirty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Tel.: (63) 3218-3265</a:t>
            </a:r>
          </a:p>
          <a:p>
            <a:pPr eaLnBrk="0" hangingPunct="0"/>
            <a:r>
              <a:rPr lang="pt-BR" sz="2400" dirty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E-mail: </a:t>
            </a:r>
            <a:r>
              <a:rPr lang="pt-BR" sz="2400" dirty="0" smtClean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planejamento.saude.to@gmail.com</a:t>
            </a:r>
            <a:endParaRPr lang="pt-BR" sz="2400" dirty="0">
              <a:latin typeface="Calibri" pitchFamily="34" charset="0"/>
              <a:ea typeface="Times New Roman" pitchFamily="18" charset="0"/>
              <a:cs typeface="Lucida Sans Unicode" pitchFamily="34" charset="0"/>
            </a:endParaRPr>
          </a:p>
          <a:p>
            <a:pPr eaLnBrk="0" hangingPunct="0"/>
            <a:endParaRPr lang="pt-BR" sz="2400" dirty="0">
              <a:latin typeface="Calibri" pitchFamily="34" charset="0"/>
              <a:ea typeface="Times New Roman" pitchFamily="18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393598"/>
              </p:ext>
            </p:extLst>
          </p:nvPr>
        </p:nvGraphicFramePr>
        <p:xfrm>
          <a:off x="-4192" y="917431"/>
          <a:ext cx="9144000" cy="59405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ângulo 2"/>
          <p:cNvSpPr/>
          <p:nvPr/>
        </p:nvSpPr>
        <p:spPr>
          <a:xfrm>
            <a:off x="-4192" y="18864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dirty="0" smtClean="0"/>
              <a:t>BASE LEGAL DO RDQA</a:t>
            </a:r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155205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877552"/>
              </p:ext>
            </p:extLst>
          </p:nvPr>
        </p:nvGraphicFramePr>
        <p:xfrm>
          <a:off x="107503" y="1451917"/>
          <a:ext cx="8971109" cy="5406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tângulo 3"/>
          <p:cNvSpPr/>
          <p:nvPr/>
        </p:nvSpPr>
        <p:spPr>
          <a:xfrm>
            <a:off x="9756576" y="6314253"/>
            <a:ext cx="56436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None/>
            </a:pPr>
            <a:r>
              <a:rPr lang="pt-BR" sz="1600" dirty="0" smtClean="0"/>
              <a:t>Manual de Planejamento do SUS, Pag. 109 ed. 1° revisada de 2016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-29278" y="692696"/>
            <a:ext cx="9173277" cy="72008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/>
              <a:t>MODELO PADRONIZADO DO RDQA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4489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tse3.mm.bing.net/th?id=OIP.p_dAxP9RWMgBl3f6D4KDfAEsDI&amp;pid=15.1&amp;P=0&amp;w=242&amp;h=1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5" y="22853"/>
            <a:ext cx="1152127" cy="77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2536" y="-15190"/>
            <a:ext cx="8567935" cy="861774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Righ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r>
              <a:rPr lang="pt-BR" sz="5000" b="1" dirty="0" smtClean="0">
                <a:latin typeface="+mj-lt"/>
                <a:ea typeface="+mj-ea"/>
                <a:cs typeface="+mj-cs"/>
              </a:rPr>
              <a:t>ESTRUTURA </a:t>
            </a:r>
            <a:r>
              <a:rPr lang="pt-BR" sz="5000" b="1" dirty="0">
                <a:latin typeface="+mj-lt"/>
                <a:ea typeface="+mj-ea"/>
                <a:cs typeface="+mj-cs"/>
              </a:rPr>
              <a:t>DO RDQA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840344283"/>
              </p:ext>
            </p:extLst>
          </p:nvPr>
        </p:nvGraphicFramePr>
        <p:xfrm>
          <a:off x="-1772514" y="2645532"/>
          <a:ext cx="12774626" cy="4212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42799" y="851228"/>
            <a:ext cx="915907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Apresentação de </a:t>
            </a:r>
            <a:r>
              <a:rPr lang="pt-BR" sz="2400" dirty="0"/>
              <a:t>dados e caracterização da esfera de gestão correspondente; ato ou reunião que aprovou o respectivo Plano de Saúde; e registro de compromissos técnico-político julgados necessários, que evidenciam as prioridades da </a:t>
            </a:r>
            <a:r>
              <a:rPr lang="pt-BR" sz="2400" dirty="0" smtClean="0"/>
              <a:t>gestão. </a:t>
            </a:r>
            <a:r>
              <a:rPr lang="pt-BR" sz="3000" b="1" dirty="0" smtClean="0"/>
              <a:t>IDENTIFICAÇÃO</a:t>
            </a:r>
            <a:r>
              <a:rPr lang="pt-BR" sz="2400" b="1" dirty="0" smtClean="0"/>
              <a:t> de:</a:t>
            </a:r>
          </a:p>
        </p:txBody>
      </p:sp>
      <p:sp>
        <p:nvSpPr>
          <p:cNvPr id="8" name="Seta para baixo 7"/>
          <p:cNvSpPr/>
          <p:nvPr/>
        </p:nvSpPr>
        <p:spPr>
          <a:xfrm>
            <a:off x="8568441" y="2132856"/>
            <a:ext cx="468055" cy="504056"/>
          </a:xfrm>
          <a:prstGeom prst="downArrow">
            <a:avLst/>
          </a:prstGeom>
          <a:solidFill>
            <a:srgbClr val="FF11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177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tse3.mm.bing.net/th?id=OIP.p_dAxP9RWMgBl3f6D4KDfAEsDI&amp;pid=15.1&amp;P=0&amp;w=242&amp;h=1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5" y="22853"/>
            <a:ext cx="1152127" cy="77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0" y="2409850"/>
            <a:ext cx="915907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A </a:t>
            </a:r>
            <a:r>
              <a:rPr lang="pt-BR" sz="4000" dirty="0"/>
              <a:t>introdução tem a função de apresentar resumidamente aos leitores os resultados alcançados e a disposição que será apresentada ao longo do Relatório, bem como a base legal que a sustenta. </a:t>
            </a:r>
          </a:p>
          <a:p>
            <a:r>
              <a:rPr lang="pt-BR" sz="2400" dirty="0" smtClean="0"/>
              <a:t> </a:t>
            </a:r>
          </a:p>
        </p:txBody>
      </p:sp>
      <p:sp>
        <p:nvSpPr>
          <p:cNvPr id="2" name="Retângulo 1"/>
          <p:cNvSpPr/>
          <p:nvPr/>
        </p:nvSpPr>
        <p:spPr>
          <a:xfrm>
            <a:off x="13455" y="806846"/>
            <a:ext cx="9145623" cy="64633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algn="just"/>
            <a:r>
              <a:rPr lang="pt-BR" sz="3600" b="1" dirty="0"/>
              <a:t>I - INTRODUÇÃO OU CONSIDERAÇÕES INICIAIS</a:t>
            </a:r>
          </a:p>
        </p:txBody>
      </p:sp>
    </p:spTree>
    <p:extLst>
      <p:ext uri="{BB962C8B-B14F-4D97-AF65-F5344CB8AC3E}">
        <p14:creationId xmlns:p14="http://schemas.microsoft.com/office/powerpoint/2010/main" val="186572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8142</TotalTime>
  <Words>3897</Words>
  <Application>Microsoft Office PowerPoint</Application>
  <PresentationFormat>Apresentação na tela (4:3)</PresentationFormat>
  <Paragraphs>344</Paragraphs>
  <Slides>53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53</vt:i4>
      </vt:variant>
    </vt:vector>
  </HeadingPairs>
  <TitlesOfParts>
    <vt:vector size="56" baseType="lpstr">
      <vt:lpstr>Tema do Office</vt:lpstr>
      <vt:lpstr>1_Tema do Office</vt:lpstr>
      <vt:lpstr>2_Tema do Office</vt:lpstr>
      <vt:lpstr> OFICINA DE FORTALECIMENTO E QUALIFICAÇÃO DA GESTÃO DO SUS  Planejamento em Saúde  Relatórios de Gestão  RAG e RDQA</vt:lpstr>
      <vt:lpstr>Apresentação do PowerPoint</vt:lpstr>
      <vt:lpstr>Apresentação do PowerPoint</vt:lpstr>
      <vt:lpstr>TIPOS DE RELATÓRIOS</vt:lpstr>
      <vt:lpstr>RDQA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Responsabilidade dos Gestores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COMPETE AO CONSELHO DE SAÚDE:</vt:lpstr>
      <vt:lpstr>Apresentação do PowerPoint</vt:lpstr>
      <vt:lpstr>Apresentação do PowerPoint</vt:lpstr>
      <vt:lpstr>Prazos de Elaboração  dos Instrumentos de Planejamento  para a Gestão do SUS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Saude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Oficina de Fortalecimento e Qualificação da Gestão do SUS  Planejamento em Saúde</dc:title>
  <dc:creator>andreiscosta</dc:creator>
  <cp:lastModifiedBy>Luiza Regina Dias Noleto</cp:lastModifiedBy>
  <cp:revision>453</cp:revision>
  <dcterms:created xsi:type="dcterms:W3CDTF">2017-05-15T17:14:31Z</dcterms:created>
  <dcterms:modified xsi:type="dcterms:W3CDTF">2017-11-30T19:01:45Z</dcterms:modified>
</cp:coreProperties>
</file>