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5" r:id="rId2"/>
    <p:sldMasterId id="2147483737" r:id="rId3"/>
    <p:sldMasterId id="2147483749" r:id="rId4"/>
    <p:sldMasterId id="2147483761" r:id="rId5"/>
    <p:sldMasterId id="2147483785" r:id="rId6"/>
  </p:sldMasterIdLst>
  <p:notesMasterIdLst>
    <p:notesMasterId r:id="rId40"/>
  </p:notesMasterIdLst>
  <p:handoutMasterIdLst>
    <p:handoutMasterId r:id="rId41"/>
  </p:handoutMasterIdLst>
  <p:sldIdLst>
    <p:sldId id="289" r:id="rId7"/>
    <p:sldId id="332" r:id="rId8"/>
    <p:sldId id="334" r:id="rId9"/>
    <p:sldId id="382" r:id="rId10"/>
    <p:sldId id="325" r:id="rId11"/>
    <p:sldId id="327" r:id="rId12"/>
    <p:sldId id="328" r:id="rId13"/>
    <p:sldId id="338" r:id="rId14"/>
    <p:sldId id="339" r:id="rId15"/>
    <p:sldId id="366" r:id="rId16"/>
    <p:sldId id="365" r:id="rId17"/>
    <p:sldId id="362" r:id="rId18"/>
    <p:sldId id="355" r:id="rId19"/>
    <p:sldId id="367" r:id="rId20"/>
    <p:sldId id="369" r:id="rId21"/>
    <p:sldId id="370" r:id="rId22"/>
    <p:sldId id="356" r:id="rId23"/>
    <p:sldId id="358" r:id="rId24"/>
    <p:sldId id="371" r:id="rId25"/>
    <p:sldId id="377" r:id="rId26"/>
    <p:sldId id="380" r:id="rId27"/>
    <p:sldId id="381" r:id="rId28"/>
    <p:sldId id="363" r:id="rId29"/>
    <p:sldId id="342" r:id="rId30"/>
    <p:sldId id="343" r:id="rId31"/>
    <p:sldId id="345" r:id="rId32"/>
    <p:sldId id="348" r:id="rId33"/>
    <p:sldId id="379" r:id="rId34"/>
    <p:sldId id="372" r:id="rId35"/>
    <p:sldId id="341" r:id="rId36"/>
    <p:sldId id="374" r:id="rId37"/>
    <p:sldId id="375" r:id="rId38"/>
    <p:sldId id="364" r:id="rId3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7"/>
    <a:srgbClr val="FFE8C9"/>
    <a:srgbClr val="FEF4EC"/>
    <a:srgbClr val="BEE395"/>
    <a:srgbClr val="1205C1"/>
    <a:srgbClr val="3399FF"/>
    <a:srgbClr val="FF3399"/>
    <a:srgbClr val="FF0000"/>
    <a:srgbClr val="8243FF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An&#225;lise%20Exec%20Or&#231;am%202009-2017\An&#225;lise%20Exec%202017\Analise%20Exec%202&#186;%20Quad-2017\2017-%20Relorc-Grupo%20e%20Fonte-%20Jan%20a%20Agost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An&#225;lise%20Exec%20Or&#231;am%202009-2017\An&#225;lise%20Exec%202017\2017%20Relorc-Grupo%20e%20Fonte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An&#225;lise%20Exec%20Or&#231;am%202009-2017\An&#225;lise%20Exec%202017\Analise%20Exec%202&#186;%20Quad-2017\2017-%20Relorc-Grupo%20e%20Fonte-%20Jan%20a%20Agosto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c01\Planejamento\Planejamento\GER%20PROGR%20E%20PROJ\ECONOMIA%20DA%20SA&#218;DE\An&#225;lise%20Exec%20Or&#231;am%202009-2017\An&#225;lise%20Exec%202017\Analise%20Exec%202&#186;%20QUAD-2017\2017%20%20Progfonte-Por%20Obj%20e%20A&#231;ao-Gr&#225;ficos0.xls" TargetMode="External"/><Relationship Id="rId1" Type="http://schemas.openxmlformats.org/officeDocument/2006/relationships/image" Target="../media/image8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7\An&#225;lise%20Exec%202017\Relatorio%20Licita&#231;&#245;es-5%20dez%202017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rvdc01\Planejamento\Planejamento\GER%20PROGR%20E%20PROJ\ECONOMIA%20DA%20SA&#218;DE\An&#225;lise%20Exec%20Or&#231;am%202009-2017\An&#225;lise%20Exec%202017\Relatorio%20Licita&#231;&#245;es-5%20dez%202017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0098033688959134E-2"/>
          <c:w val="0.63464173907184984"/>
          <c:h val="0.97193224489768026"/>
        </c:manualLayout>
      </c:layout>
      <c:pieChart>
        <c:varyColors val="1"/>
        <c:ser>
          <c:idx val="0"/>
          <c:order val="1"/>
          <c:tx>
            <c:strRef>
              <c:f>'Gráf Emp'!$B$8</c:f>
              <c:strCache>
                <c:ptCount val="1"/>
                <c:pt idx="0">
                  <c:v>Rec. Tesouro-ASPS</c:v>
                </c:pt>
              </c:strCache>
            </c:strRef>
          </c:tx>
          <c:spPr>
            <a:effectLst>
              <a:outerShdw blurRad="50800" dist="50800" dir="5400000" sx="94000" sy="94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matte">
              <a:bevelT w="114300" prst="artDeco"/>
              <a:bevelB w="114300" prst="artDeco"/>
            </a:sp3d>
          </c:spPr>
          <c:dPt>
            <c:idx val="0"/>
            <c:bubble3D val="0"/>
            <c:spPr>
              <a:solidFill>
                <a:srgbClr val="D60093"/>
              </a:solidFill>
              <a:effectLst>
                <a:outerShdw blurRad="50800" dist="50800" dir="5400000" sx="94000" sy="94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54000" h="254000" prst="artDeco"/>
                <a:bevelB w="254000" h="254000" prst="artDeco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effectLst>
                <a:outerShdw blurRad="50800" dist="50800" dir="5400000" sx="94000" sy="94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14300" prst="artDeco"/>
                <a:bevelB w="114300" prst="artDeco"/>
              </a:sp3d>
            </c:spPr>
          </c:dPt>
          <c:dPt>
            <c:idx val="2"/>
            <c:bubble3D val="0"/>
            <c:spPr>
              <a:solidFill>
                <a:sysClr val="windowText" lastClr="000000"/>
              </a:solidFill>
              <a:effectLst>
                <a:outerShdw blurRad="50800" dist="50800" dir="5400000" sx="94000" sy="94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-6.6149823012857253E-2"/>
                  <c:y val="-0.296379545554711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373742144222603"/>
                  <c:y val="9.70847499088642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txPr>
              <a:bodyPr/>
              <a:lstStyle/>
              <a:p>
                <a:pPr>
                  <a:defRPr sz="40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'Gráf Emp'!$C$7:$E$7</c:f>
              <c:strCache>
                <c:ptCount val="3"/>
                <c:pt idx="0">
                  <c:v>Pessoal e Encargos  </c:v>
                </c:pt>
                <c:pt idx="1">
                  <c:v>Outras Des.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Emp'!$C$8:$E$8</c:f>
              <c:numCache>
                <c:formatCode>_(* #,##0.00_);_(* \(#,##0.00\);_(* "-"??_);_(@_)</c:formatCode>
                <c:ptCount val="3"/>
                <c:pt idx="0">
                  <c:v>835576160.88</c:v>
                </c:pt>
                <c:pt idx="1">
                  <c:v>125491611.11</c:v>
                </c:pt>
                <c:pt idx="2">
                  <c:v>2188730.81</c:v>
                </c:pt>
              </c:numCache>
            </c:numRef>
          </c:val>
        </c:ser>
        <c:ser>
          <c:idx val="1"/>
          <c:order val="2"/>
          <c:tx>
            <c:strRef>
              <c:f>'Gráf Emp'!$B$13</c:f>
              <c:strCache>
                <c:ptCount val="1"/>
                <c:pt idx="0">
                  <c:v>FECOEP-ICMS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'Gráf Emp'!$C$7:$E$7</c:f>
              <c:strCache>
                <c:ptCount val="3"/>
                <c:pt idx="0">
                  <c:v>Pessoal e Encargos  </c:v>
                </c:pt>
                <c:pt idx="1">
                  <c:v>Outras Des.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Emp'!$C$13:$E$13</c:f>
              <c:numCache>
                <c:formatCode>_(* #,##0.00_);_(* \(#,##0.00\);_(* "-"??_);_(@_)</c:formatCode>
                <c:ptCount val="3"/>
                <c:pt idx="0">
                  <c:v>0</c:v>
                </c:pt>
                <c:pt idx="1">
                  <c:v>4035552.57</c:v>
                </c:pt>
              </c:numCache>
            </c:numRef>
          </c:val>
        </c:ser>
        <c:ser>
          <c:idx val="2"/>
          <c:order val="3"/>
          <c:tx>
            <c:strRef>
              <c:f>'Gráf Emp'!$B$19</c:f>
              <c:strCache>
                <c:ptCount val="1"/>
                <c:pt idx="0">
                  <c:v>Investimentos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'Gráf Emp'!$C$7:$E$7</c:f>
              <c:strCache>
                <c:ptCount val="3"/>
                <c:pt idx="0">
                  <c:v>Pessoal e Encargos  </c:v>
                </c:pt>
                <c:pt idx="1">
                  <c:v>Outras Des.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Emp'!$C$19:$E$19</c:f>
              <c:numCache>
                <c:formatCode>_(* #,##0.00_);_(* \(#,##0.00\);_(*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619600</c:v>
                </c:pt>
              </c:numCache>
            </c:numRef>
          </c:val>
        </c:ser>
        <c:ser>
          <c:idx val="15"/>
          <c:order val="0"/>
          <c:tx>
            <c:strRef>
              <c:f>'Gráf Emp'!$B$23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'Gráf Emp'!$C$7:$E$7</c:f>
              <c:strCache>
                <c:ptCount val="3"/>
                <c:pt idx="0">
                  <c:v>Pessoal e Encargos  </c:v>
                </c:pt>
                <c:pt idx="1">
                  <c:v>Outras Des.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Emp'!$C$23:$E$23</c:f>
              <c:numCache>
                <c:formatCode>_(* #,##0.00_);_(* \(#,##0.00\);_(* "-"??_);_(@_)</c:formatCode>
                <c:ptCount val="3"/>
                <c:pt idx="0">
                  <c:v>835576160.88</c:v>
                </c:pt>
                <c:pt idx="1">
                  <c:v>384862867.07999998</c:v>
                </c:pt>
                <c:pt idx="2">
                  <c:v>28158441.739999998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 prstMaterial="matte"/>
      </c:spPr>
    </c:plotArea>
    <c:legend>
      <c:legendPos val="r"/>
      <c:layout>
        <c:manualLayout>
          <c:xMode val="edge"/>
          <c:yMode val="edge"/>
          <c:x val="0.63309986393841511"/>
          <c:y val="0.29442266851060417"/>
          <c:w val="0.36170161977758536"/>
          <c:h val="0.51664155969298298"/>
        </c:manualLayout>
      </c:layout>
      <c:overlay val="0"/>
      <c:txPr>
        <a:bodyPr/>
        <a:lstStyle/>
        <a:p>
          <a:pPr>
            <a:defRPr sz="25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1199609900977E-2"/>
          <c:y val="5.9872086646750117E-2"/>
          <c:w val="0.55466916389145937"/>
          <c:h val="0.87297235637131854"/>
        </c:manualLayout>
      </c:layout>
      <c:pieChart>
        <c:varyColors val="1"/>
        <c:ser>
          <c:idx val="15"/>
          <c:order val="0"/>
          <c:tx>
            <c:strRef>
              <c:f>'Gráf Emp'!$B$23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D60093"/>
              </a:solidFill>
              <a:scene3d>
                <a:camera prst="orthographicFront"/>
                <a:lightRig rig="chilly" dir="t"/>
              </a:scene3d>
              <a:sp3d>
                <a:bevelT w="254000" h="254000" prst="artDeco"/>
                <a:bevelB w="254000" h="254000" prst="artDeco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3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'Gráf Emp'!$C$7:$E$7</c:f>
              <c:strCache>
                <c:ptCount val="3"/>
                <c:pt idx="0">
                  <c:v>Pessoal e Encargos  </c:v>
                </c:pt>
                <c:pt idx="1">
                  <c:v>Outras Des. Correntes</c:v>
                </c:pt>
                <c:pt idx="2">
                  <c:v>Investimentos </c:v>
                </c:pt>
              </c:strCache>
            </c:strRef>
          </c:cat>
          <c:val>
            <c:numRef>
              <c:f>'Gráf Emp'!$C$23:$E$23</c:f>
              <c:numCache>
                <c:formatCode>_(* #,##0.00_);_(* \(#,##0.00\);_(* "-"??_);_(@_)</c:formatCode>
                <c:ptCount val="3"/>
                <c:pt idx="0">
                  <c:v>835576160.88</c:v>
                </c:pt>
                <c:pt idx="1">
                  <c:v>384862867.07999998</c:v>
                </c:pt>
                <c:pt idx="2">
                  <c:v>28158441.739999998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58940027816719953"/>
          <c:y val="0.30241541630096408"/>
          <c:w val="0.40627483140962062"/>
          <c:h val="0.5140049563459228"/>
        </c:manualLayout>
      </c:layout>
      <c:overlay val="0"/>
      <c:txPr>
        <a:bodyPr/>
        <a:lstStyle/>
        <a:p>
          <a:pPr>
            <a:defRPr sz="2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375808639224569E-2"/>
          <c:y val="0.10471929002664852"/>
          <c:w val="0.48467724040408711"/>
          <c:h val="0.8649672312814270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01669581706612"/>
          <c:y val="0.43753871912207654"/>
          <c:w val="0.33317254921237172"/>
          <c:h val="0.26313466540494324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59770070168796E-2"/>
          <c:y val="6.1036706024762549E-2"/>
          <c:w val="0.56567313259475793"/>
          <c:h val="0.96622185493241253"/>
        </c:manualLayout>
      </c:layout>
      <c:pieChart>
        <c:varyColors val="1"/>
        <c:ser>
          <c:idx val="12"/>
          <c:order val="0"/>
          <c:tx>
            <c:strRef>
              <c:f>'Gráf Emp'!$B$20</c:f>
              <c:strCache>
                <c:ptCount val="1"/>
                <c:pt idx="0">
                  <c:v>MAC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ysClr val="windowText" lastClr="0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600" b="1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'Gráf Emp'!$D$7:$E$7</c:f>
              <c:strCache>
                <c:ptCount val="2"/>
                <c:pt idx="0">
                  <c:v>Outras Des. Correntes </c:v>
                </c:pt>
                <c:pt idx="1">
                  <c:v>Investimentos </c:v>
                </c:pt>
              </c:strCache>
            </c:strRef>
          </c:cat>
          <c:val>
            <c:numRef>
              <c:f>'Gráf Emp'!$D$20:$E$20</c:f>
              <c:numCache>
                <c:formatCode>_(* #,##0.00_);_(* \(#,##0.00\);_(* "-"??_);_(@_)</c:formatCode>
                <c:ptCount val="2"/>
                <c:pt idx="0">
                  <c:v>238569356.80000001</c:v>
                </c:pt>
                <c:pt idx="1">
                  <c:v>7800949.79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B w="114300" prst="artDeco"/>
        </a:sp3d>
      </c:spPr>
    </c:plotArea>
    <c:legend>
      <c:legendPos val="r"/>
      <c:layout>
        <c:manualLayout>
          <c:xMode val="edge"/>
          <c:yMode val="edge"/>
          <c:x val="0.6161709140357059"/>
          <c:y val="0.36342548866219976"/>
          <c:w val="0.37539661390875406"/>
          <c:h val="0.37785708118686506"/>
        </c:manualLayout>
      </c:layout>
      <c:overlay val="0"/>
      <c:txPr>
        <a:bodyPr/>
        <a:lstStyle/>
        <a:p>
          <a:pPr>
            <a:defRPr sz="2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effectLst>
          <a:outerShdw blurRad="50800" dist="50800" dir="21540000" sx="127000" sy="127000" algn="ctr" rotWithShape="0">
            <a:srgbClr val="000000">
              <a:alpha val="26000"/>
            </a:srgbClr>
          </a:outerShdw>
        </a:effectLst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  <a:effectLst>
          <a:outerShdw blurRad="50800" dist="50800" dir="21540000" sx="127000" sy="127000" algn="ctr" rotWithShape="0">
            <a:srgbClr val="000000">
              <a:alpha val="26000"/>
            </a:srgbClr>
          </a:outerShdw>
        </a:effectLst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0.15959416782918798"/>
          <c:y val="5.6297142321026124E-3"/>
          <c:w val="0.78874574273962839"/>
          <c:h val="0.77126938385389554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'Base Graf Obj-simples- Grafico'!$J$3</c:f>
              <c:strCache>
                <c:ptCount val="1"/>
                <c:pt idx="0">
                  <c:v>Empenhado 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Obj-simples- Grafico'!$G$4:$G$12</c:f>
              <c:strCache>
                <c:ptCount val="9"/>
                <c:pt idx="0">
                  <c:v>Educação Permanente</c:v>
                </c:pt>
                <c:pt idx="1">
                  <c:v>Manutenção da Gestão</c:v>
                </c:pt>
                <c:pt idx="2">
                  <c:v>Assistência Farmacêutica</c:v>
                </c:pt>
                <c:pt idx="3">
                  <c:v>Atenção Primária</c:v>
                </c:pt>
                <c:pt idx="4">
                  <c:v>Vigilância em Saúde</c:v>
                </c:pt>
                <c:pt idx="5">
                  <c:v>Hemorrede</c:v>
                </c:pt>
                <c:pt idx="6">
                  <c:v>Articulação e Gestão</c:v>
                </c:pt>
                <c:pt idx="7">
                  <c:v>Organizar o Serviço em RAS</c:v>
                </c:pt>
                <c:pt idx="8">
                  <c:v>Unidades Hospitalares</c:v>
                </c:pt>
              </c:strCache>
            </c:strRef>
          </c:cat>
          <c:val>
            <c:numRef>
              <c:f>'Base Graf Obj-simples- Grafico'!$J$4:$J$12</c:f>
              <c:numCache>
                <c:formatCode>_(* #,##0.00_);_(* \(#,##0.00\);_(* "-"??_);_(@_)</c:formatCode>
                <c:ptCount val="9"/>
                <c:pt idx="0">
                  <c:v>3902593.0700000003</c:v>
                </c:pt>
                <c:pt idx="1">
                  <c:v>11769583.289999999</c:v>
                </c:pt>
                <c:pt idx="2">
                  <c:v>10515836.76</c:v>
                </c:pt>
                <c:pt idx="3">
                  <c:v>23183656.650000002</c:v>
                </c:pt>
                <c:pt idx="4">
                  <c:v>29136318.580000002</c:v>
                </c:pt>
                <c:pt idx="5">
                  <c:v>34770097.210000001</c:v>
                </c:pt>
                <c:pt idx="6">
                  <c:v>54603920.18</c:v>
                </c:pt>
                <c:pt idx="7">
                  <c:v>131944482.57999998</c:v>
                </c:pt>
                <c:pt idx="8">
                  <c:v>948770981.37999988</c:v>
                </c:pt>
              </c:numCache>
            </c:numRef>
          </c:val>
        </c:ser>
        <c:ser>
          <c:idx val="3"/>
          <c:order val="1"/>
          <c:tx>
            <c:strRef>
              <c:f>'Base Graf Obj-simples- Grafico'!$K$3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'Base Graf Obj-simples- Grafico'!$G$4:$G$12</c:f>
              <c:strCache>
                <c:ptCount val="9"/>
                <c:pt idx="0">
                  <c:v>Educação Permanente</c:v>
                </c:pt>
                <c:pt idx="1">
                  <c:v>Manutenção da Gestão</c:v>
                </c:pt>
                <c:pt idx="2">
                  <c:v>Assistência Farmacêutica</c:v>
                </c:pt>
                <c:pt idx="3">
                  <c:v>Atenção Primária</c:v>
                </c:pt>
                <c:pt idx="4">
                  <c:v>Vigilância em Saúde</c:v>
                </c:pt>
                <c:pt idx="5">
                  <c:v>Hemorrede</c:v>
                </c:pt>
                <c:pt idx="6">
                  <c:v>Articulação e Gestão</c:v>
                </c:pt>
                <c:pt idx="7">
                  <c:v>Organizar o Serviço em RAS</c:v>
                </c:pt>
                <c:pt idx="8">
                  <c:v>Unidades Hospitalares</c:v>
                </c:pt>
              </c:strCache>
            </c:strRef>
          </c:cat>
          <c:val>
            <c:numRef>
              <c:f>'Base Graf Obj-simples- Grafico'!$K$4:$K$12</c:f>
              <c:numCache>
                <c:formatCode>_(* #,##0.00_);_(* \(#,##0.00\);_(* "-"??_);_(@_)</c:formatCode>
                <c:ptCount val="9"/>
                <c:pt idx="0">
                  <c:v>2521793.9900000002</c:v>
                </c:pt>
                <c:pt idx="1">
                  <c:v>10269152.35</c:v>
                </c:pt>
                <c:pt idx="2">
                  <c:v>5767548.29</c:v>
                </c:pt>
                <c:pt idx="3">
                  <c:v>22941298.850000001</c:v>
                </c:pt>
                <c:pt idx="4">
                  <c:v>26200457.449999999</c:v>
                </c:pt>
                <c:pt idx="5">
                  <c:v>31975587.539999999</c:v>
                </c:pt>
                <c:pt idx="6">
                  <c:v>53120909.890000001</c:v>
                </c:pt>
                <c:pt idx="7">
                  <c:v>114528197.82000001</c:v>
                </c:pt>
                <c:pt idx="8">
                  <c:v>893867794.73000002</c:v>
                </c:pt>
              </c:numCache>
            </c:numRef>
          </c:val>
        </c:ser>
        <c:ser>
          <c:idx val="4"/>
          <c:order val="2"/>
          <c:tx>
            <c:strRef>
              <c:f>'Base Graf Obj-simples- Grafico'!$L$3</c:f>
              <c:strCache>
                <c:ptCount val="1"/>
                <c:pt idx="0">
                  <c:v>% Empenho/Autorizado</c:v>
                </c:pt>
              </c:strCache>
            </c:strRef>
          </c:tx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'Base Graf Obj-simples- Grafico'!$G$4:$G$12</c:f>
              <c:strCache>
                <c:ptCount val="9"/>
                <c:pt idx="0">
                  <c:v>Educação Permanente</c:v>
                </c:pt>
                <c:pt idx="1">
                  <c:v>Manutenção da Gestão</c:v>
                </c:pt>
                <c:pt idx="2">
                  <c:v>Assistência Farmacêutica</c:v>
                </c:pt>
                <c:pt idx="3">
                  <c:v>Atenção Primária</c:v>
                </c:pt>
                <c:pt idx="4">
                  <c:v>Vigilância em Saúde</c:v>
                </c:pt>
                <c:pt idx="5">
                  <c:v>Hemorrede</c:v>
                </c:pt>
                <c:pt idx="6">
                  <c:v>Articulação e Gestão</c:v>
                </c:pt>
                <c:pt idx="7">
                  <c:v>Organizar o Serviço em RAS</c:v>
                </c:pt>
                <c:pt idx="8">
                  <c:v>Unidades Hospitalares</c:v>
                </c:pt>
              </c:strCache>
            </c:strRef>
          </c:cat>
          <c:val>
            <c:numRef>
              <c:f>'Base Graf Obj-simples- Grafico'!$L$4:$L$12</c:f>
              <c:numCache>
                <c:formatCode>0.00%</c:formatCode>
                <c:ptCount val="9"/>
                <c:pt idx="0">
                  <c:v>0.4710462892576488</c:v>
                </c:pt>
                <c:pt idx="1">
                  <c:v>0.53964159972489678</c:v>
                </c:pt>
                <c:pt idx="2">
                  <c:v>0.43061512909236094</c:v>
                </c:pt>
                <c:pt idx="3">
                  <c:v>0.63856800903725941</c:v>
                </c:pt>
                <c:pt idx="4">
                  <c:v>0.49267537371587022</c:v>
                </c:pt>
                <c:pt idx="5">
                  <c:v>0.65294906352399174</c:v>
                </c:pt>
                <c:pt idx="6">
                  <c:v>0.86449025991281847</c:v>
                </c:pt>
                <c:pt idx="7">
                  <c:v>0.41023617909763332</c:v>
                </c:pt>
                <c:pt idx="8">
                  <c:v>0.83079974542984814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672000"/>
        <c:axId val="30673536"/>
        <c:axId val="0"/>
      </c:bar3DChart>
      <c:catAx>
        <c:axId val="3067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73536"/>
        <c:crosses val="autoZero"/>
        <c:auto val="1"/>
        <c:lblAlgn val="ctr"/>
        <c:lblOffset val="100"/>
        <c:noMultiLvlLbl val="0"/>
      </c:catAx>
      <c:valAx>
        <c:axId val="3067353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72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29812844444751E-2"/>
          <c:y val="3.0409530772498958E-2"/>
          <c:w val="0.89576303797785906"/>
          <c:h val="0.90097460085361147"/>
        </c:manualLayout>
      </c:layout>
      <c:areaChart>
        <c:grouping val="stacked"/>
        <c:varyColors val="0"/>
        <c:ser>
          <c:idx val="0"/>
          <c:order val="0"/>
          <c:tx>
            <c:strRef>
              <c:f>'Graf forncedores'!$C$4</c:f>
              <c:strCache>
                <c:ptCount val="1"/>
                <c:pt idx="0">
                  <c:v>Qtd Pregões</c:v>
                </c:pt>
              </c:strCache>
            </c:strRef>
          </c:tx>
          <c:spPr>
            <a:solidFill>
              <a:srgbClr val="3399FF"/>
            </a:solidFill>
          </c:spPr>
          <c:dLbls>
            <c:dLbl>
              <c:idx val="0"/>
              <c:layout>
                <c:manualLayout>
                  <c:x val="1.4223330024262537E-2"/>
                  <c:y val="-1.999295523821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9990072787614E-3"/>
                  <c:y val="-3.498767166687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4994716428660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446660048525073E-3"/>
                  <c:y val="-4.248502988120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223330024262537E-3"/>
                  <c:y val="-1.4994716428660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223330024262537E-3"/>
                  <c:y val="-4.498414928597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430321525828207E-16"/>
                  <c:y val="-1.4994716428660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6.497710452419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 forncedores'!$D$3:$O$3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'Graf forncedores'!$D$4:$O$4</c:f>
              <c:numCache>
                <c:formatCode>_(* #,##0_);_(* \(#,##0\);_(* "-"??_);_(@_)</c:formatCode>
                <c:ptCount val="12"/>
                <c:pt idx="0">
                  <c:v>10</c:v>
                </c:pt>
                <c:pt idx="1">
                  <c:v>23</c:v>
                </c:pt>
                <c:pt idx="2">
                  <c:v>16</c:v>
                </c:pt>
                <c:pt idx="3">
                  <c:v>7</c:v>
                </c:pt>
                <c:pt idx="4">
                  <c:v>12</c:v>
                </c:pt>
                <c:pt idx="5">
                  <c:v>13</c:v>
                </c:pt>
                <c:pt idx="6">
                  <c:v>25</c:v>
                </c:pt>
                <c:pt idx="7">
                  <c:v>16</c:v>
                </c:pt>
                <c:pt idx="8">
                  <c:v>29</c:v>
                </c:pt>
                <c:pt idx="9">
                  <c:v>16</c:v>
                </c:pt>
                <c:pt idx="10">
                  <c:v>36</c:v>
                </c:pt>
              </c:numCache>
            </c:numRef>
          </c:val>
        </c:ser>
        <c:ser>
          <c:idx val="1"/>
          <c:order val="1"/>
          <c:tx>
            <c:strRef>
              <c:f>'Graf forncedores'!$C$5</c:f>
              <c:strCache>
                <c:ptCount val="1"/>
                <c:pt idx="0">
                  <c:v>Qtde Fornecedores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1.4223330024262537E-2"/>
                  <c:y val="-6.247798511941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116650121312687E-3"/>
                  <c:y val="-9.246741797673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2495597023883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93320097050146E-3"/>
                  <c:y val="-0.13745156726271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669990072787614E-3"/>
                  <c:y val="-0.19243219416780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5994364190570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9563310169837761E-3"/>
                  <c:y val="-0.26490665690632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223330024262537E-3"/>
                  <c:y val="-0.26490665690632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6893320097050146E-3"/>
                  <c:y val="-0.24991213725872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19947244961892E-7"/>
                  <c:y val="-0.10246389559584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1116650121312687E-3"/>
                  <c:y val="-0.27740225393020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 forncedores'!$D$3:$O$3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'Graf forncedores'!$D$5:$O$5</c:f>
              <c:numCache>
                <c:formatCode>_(* #,##0_);_(* \(#,##0\);_(* "-"??_);_(@_)</c:formatCode>
                <c:ptCount val="12"/>
                <c:pt idx="0">
                  <c:v>21</c:v>
                </c:pt>
                <c:pt idx="1">
                  <c:v>44</c:v>
                </c:pt>
                <c:pt idx="2">
                  <c:v>52</c:v>
                </c:pt>
                <c:pt idx="3">
                  <c:v>53</c:v>
                </c:pt>
                <c:pt idx="4">
                  <c:v>79</c:v>
                </c:pt>
                <c:pt idx="5">
                  <c:v>65</c:v>
                </c:pt>
                <c:pt idx="6">
                  <c:v>102</c:v>
                </c:pt>
                <c:pt idx="7">
                  <c:v>93</c:v>
                </c:pt>
                <c:pt idx="8">
                  <c:v>90</c:v>
                </c:pt>
                <c:pt idx="9">
                  <c:v>42</c:v>
                </c:pt>
                <c:pt idx="1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69728"/>
        <c:axId val="28171264"/>
      </c:areaChart>
      <c:catAx>
        <c:axId val="2816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8171264"/>
        <c:crosses val="autoZero"/>
        <c:auto val="1"/>
        <c:lblAlgn val="ctr"/>
        <c:lblOffset val="100"/>
        <c:noMultiLvlLbl val="0"/>
      </c:catAx>
      <c:valAx>
        <c:axId val="28171264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2816972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10"/>
    </c:view3D>
    <c:floor>
      <c:thickness val="0"/>
      <c:spPr>
        <a:noFill/>
        <a:ln w="25400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064413823272091E-2"/>
          <c:y val="1.1213966747987251E-2"/>
          <c:w val="0.98893558617672794"/>
          <c:h val="0.937768439422013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Gráfico!$C$12</c:f>
              <c:strCache>
                <c:ptCount val="1"/>
                <c:pt idx="0">
                  <c:v>Valor Estimado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2.33550905515479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6E-3"/>
                  <c:y val="2.5301348097510262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1111111111111E-2"/>
                  <c:y val="2.724760564347258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Gráfico!$D$11:$F$11</c:f>
              <c:strCache>
                <c:ptCount val="3"/>
                <c:pt idx="0">
                  <c:v>Federal</c:v>
                </c:pt>
                <c:pt idx="1">
                  <c:v>Mista (Estadual e Federal)</c:v>
                </c:pt>
                <c:pt idx="2">
                  <c:v>Estadual</c:v>
                </c:pt>
              </c:strCache>
            </c:strRef>
          </c:cat>
          <c:val>
            <c:numRef>
              <c:f>Gráfico!$D$12:$F$12</c:f>
              <c:numCache>
                <c:formatCode>#,##0.00</c:formatCode>
                <c:ptCount val="3"/>
                <c:pt idx="0" formatCode="_(* #,##0.00_);_(* \(#,##0.00\);_(* &quot;-&quot;??_);_(@_)">
                  <c:v>652340795.26999998</c:v>
                </c:pt>
                <c:pt idx="1">
                  <c:v>92825951.049999997</c:v>
                </c:pt>
                <c:pt idx="2">
                  <c:v>34324648.82</c:v>
                </c:pt>
              </c:numCache>
            </c:numRef>
          </c:val>
        </c:ser>
        <c:ser>
          <c:idx val="1"/>
          <c:order val="1"/>
          <c:tx>
            <c:strRef>
              <c:f>Gráfico!$C$13</c:f>
              <c:strCache>
                <c:ptCount val="1"/>
                <c:pt idx="0">
                  <c:v>Valor Licitado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1.9462575459623277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33333333333334E-2"/>
                  <c:y val="1.362380282173629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416655730533693"/>
                  <c:y val="1.9462575459623277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Gráfico!$D$11:$F$11</c:f>
              <c:strCache>
                <c:ptCount val="3"/>
                <c:pt idx="0">
                  <c:v>Federal</c:v>
                </c:pt>
                <c:pt idx="1">
                  <c:v>Mista (Estadual e Federal)</c:v>
                </c:pt>
                <c:pt idx="2">
                  <c:v>Estadual</c:v>
                </c:pt>
              </c:strCache>
            </c:strRef>
          </c:cat>
          <c:val>
            <c:numRef>
              <c:f>Gráfico!$D$13:$F$13</c:f>
              <c:numCache>
                <c:formatCode>#,##0.00</c:formatCode>
                <c:ptCount val="3"/>
                <c:pt idx="0" formatCode="_(* #,##0.00_);_(* \(#,##0.00\);_(* &quot;-&quot;??_);_(@_)">
                  <c:v>243066320.66999999</c:v>
                </c:pt>
                <c:pt idx="1">
                  <c:v>59377389.490000002</c:v>
                </c:pt>
                <c:pt idx="2">
                  <c:v>21228402.399999999</c:v>
                </c:pt>
              </c:numCache>
            </c:numRef>
          </c:val>
        </c:ser>
        <c:ser>
          <c:idx val="2"/>
          <c:order val="2"/>
          <c:tx>
            <c:strRef>
              <c:f>Gráfico!$C$14</c:f>
              <c:strCache>
                <c:ptCount val="1"/>
                <c:pt idx="0">
                  <c:v>Economia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2.14088330055856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8.174281693041776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6.811901410868147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Gráfico!$D$11:$F$11</c:f>
              <c:strCache>
                <c:ptCount val="3"/>
                <c:pt idx="0">
                  <c:v>Federal</c:v>
                </c:pt>
                <c:pt idx="1">
                  <c:v>Mista (Estadual e Federal)</c:v>
                </c:pt>
                <c:pt idx="2">
                  <c:v>Estadual</c:v>
                </c:pt>
              </c:strCache>
            </c:strRef>
          </c:cat>
          <c:val>
            <c:numRef>
              <c:f>Gráfico!$D$14:$F$14</c:f>
              <c:numCache>
                <c:formatCode>#,##0.00</c:formatCode>
                <c:ptCount val="3"/>
                <c:pt idx="0" formatCode="_(* #,##0.00_);_(* \(#,##0.00\);_(* &quot;-&quot;??_);_(@_)">
                  <c:v>432220859.69</c:v>
                </c:pt>
                <c:pt idx="1">
                  <c:v>33448561.559999999</c:v>
                </c:pt>
                <c:pt idx="2">
                  <c:v>13096246.42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31468928"/>
        <c:axId val="31491200"/>
        <c:axId val="0"/>
      </c:bar3DChart>
      <c:catAx>
        <c:axId val="31468928"/>
        <c:scaling>
          <c:orientation val="minMax"/>
        </c:scaling>
        <c:delete val="0"/>
        <c:axPos val="b"/>
        <c:majorTickMark val="cross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pt-BR"/>
          </a:p>
        </c:txPr>
        <c:crossAx val="31491200"/>
        <c:crosses val="autoZero"/>
        <c:auto val="1"/>
        <c:lblAlgn val="ctr"/>
        <c:lblOffset val="100"/>
        <c:noMultiLvlLbl val="0"/>
      </c:catAx>
      <c:valAx>
        <c:axId val="314912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1468928"/>
        <c:crosses val="autoZero"/>
        <c:crossBetween val="between"/>
      </c:valAx>
      <c:spPr>
        <a:ln w="25400">
          <a:noFill/>
        </a:ln>
        <a:effectLst>
          <a:glow>
            <a:srgbClr val="4F81BD">
              <a:alpha val="40000"/>
            </a:srgbClr>
          </a:glow>
        </a:effectLst>
      </c:spPr>
    </c:plotArea>
    <c:legend>
      <c:legendPos val="r"/>
      <c:layout>
        <c:manualLayout>
          <c:xMode val="edge"/>
          <c:yMode val="edge"/>
          <c:x val="0.69641305774278217"/>
          <c:y val="9.0054256143430905E-2"/>
          <c:w val="0.28692027559055117"/>
          <c:h val="0.23017529803792719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 w="254000"/>
    </a:sp3d>
  </c:spPr>
  <c:txPr>
    <a:bodyPr anchor="t"/>
    <a:lstStyle/>
    <a:p>
      <a:pPr>
        <a:defRPr sz="1800">
          <a:solidFill>
            <a:schemeClr val="tx1"/>
          </a:solidFill>
        </a:defRPr>
      </a:pPr>
      <a:endParaRPr lang="pt-BR"/>
    </a:p>
  </c:txPr>
  <c:externalData r:id="rId2">
    <c:autoUpdate val="0"/>
  </c:externalData>
  <c:userShapes r:id="rId3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t-BR" sz="3200" b="1" dirty="0" smtClean="0">
              <a:solidFill>
                <a:schemeClr val="tx1"/>
              </a:solidFill>
            </a:rPr>
            <a:t>ORÇAMENTO INICIAL: </a:t>
          </a:r>
        </a:p>
        <a:p>
          <a:pPr algn="just" rtl="0"/>
          <a:r>
            <a:rPr lang="pt-BR" sz="3600" b="1" dirty="0" smtClean="0">
              <a:solidFill>
                <a:schemeClr val="tx1"/>
              </a:solidFill>
            </a:rPr>
            <a:t>R$ 1.732.141.260,00 			100%</a:t>
          </a:r>
          <a:endParaRPr lang="pt-BR" sz="3600" b="1" dirty="0">
            <a:solidFill>
              <a:schemeClr val="tx1"/>
            </a:solidFill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7F53359F-CD45-4E81-9773-C3A454146E7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t-BR" sz="3200" b="1" dirty="0" smtClean="0">
              <a:solidFill>
                <a:schemeClr val="tx1"/>
              </a:solidFill>
            </a:rPr>
            <a:t>AUTORIZADO: </a:t>
          </a:r>
        </a:p>
        <a:p>
          <a:pPr algn="just" rtl="0"/>
          <a:r>
            <a:rPr lang="pt-BR" sz="3600" b="1" dirty="0" smtClean="0">
              <a:solidFill>
                <a:schemeClr val="tx1"/>
              </a:solidFill>
            </a:rPr>
            <a:t>R$ 1.730.001.855,00</a:t>
          </a:r>
          <a:r>
            <a:rPr lang="pt-BR" sz="3200" b="1" dirty="0" smtClean="0">
              <a:solidFill>
                <a:schemeClr val="tx1"/>
              </a:solidFill>
            </a:rPr>
            <a:t> 			99,88% </a:t>
          </a:r>
          <a:endParaRPr lang="pt-BR" sz="3200" b="1" dirty="0">
            <a:solidFill>
              <a:schemeClr val="tx1"/>
            </a:solidFill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AEC343C4-1602-4285-86C4-79343818992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3200" b="1" dirty="0" smtClean="0">
              <a:solidFill>
                <a:schemeClr val="tx1"/>
              </a:solidFill>
            </a:rPr>
            <a:t>EMPENHADO: </a:t>
          </a:r>
        </a:p>
        <a:p>
          <a:pPr algn="just" rtl="0"/>
          <a:r>
            <a:rPr lang="pt-BR" sz="3800" b="1" dirty="0" smtClean="0">
              <a:solidFill>
                <a:schemeClr val="tx1"/>
              </a:solidFill>
            </a:rPr>
            <a:t>R$ 1.248.597.469,70	 		72,17%</a:t>
          </a:r>
          <a:endParaRPr lang="pt-BR" sz="3800" b="1" dirty="0">
            <a:solidFill>
              <a:schemeClr val="tx1"/>
            </a:solidFill>
          </a:endParaRPr>
        </a:p>
      </dgm:t>
    </dgm:pt>
    <dgm:pt modelId="{33C423E5-80DE-4712-9E8E-D3C925ACEC92}" type="parTrans" cxnId="{F8513DBC-98A6-424E-A7FE-103F0C4DE974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E8E2A713-2FE5-4DCB-A06E-CB52D4B2DA8E}" type="sibTrans" cxnId="{F8513DBC-98A6-424E-A7FE-103F0C4DE974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FC5BD912-3289-438C-B79C-9D7B8D2BC806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t-BR" sz="3200" b="1" dirty="0" smtClean="0">
              <a:solidFill>
                <a:schemeClr val="tx1"/>
              </a:solidFill>
            </a:rPr>
            <a:t>LIQUIDADO: </a:t>
          </a:r>
        </a:p>
        <a:p>
          <a:pPr algn="just" rtl="0"/>
          <a:r>
            <a:rPr lang="pt-BR" sz="3200" b="1" dirty="0" smtClean="0">
              <a:solidFill>
                <a:schemeClr val="tx1"/>
              </a:solidFill>
            </a:rPr>
            <a:t>R$ </a:t>
          </a:r>
          <a:r>
            <a:rPr lang="pt-BR" sz="3600" b="1" dirty="0" smtClean="0">
              <a:solidFill>
                <a:schemeClr val="tx1"/>
              </a:solidFill>
            </a:rPr>
            <a:t>1.161.192.740,91</a:t>
          </a:r>
          <a:r>
            <a:rPr lang="pt-BR" sz="3200" b="1" dirty="0" smtClean="0">
              <a:solidFill>
                <a:schemeClr val="tx1"/>
              </a:solidFill>
            </a:rPr>
            <a:t>	 		93,00%</a:t>
          </a:r>
          <a:endParaRPr lang="pt-BR" sz="3200" b="1" dirty="0">
            <a:solidFill>
              <a:schemeClr val="tx1"/>
            </a:solidFill>
          </a:endParaRPr>
        </a:p>
      </dgm:t>
    </dgm:pt>
    <dgm:pt modelId="{1706360E-CE34-4C1F-9EFE-AF9A514A8936}" type="parTrans" cxnId="{7BD64D2A-E59B-490F-8865-FC8886B23B8B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4DAE13B8-1E09-4F35-8B07-CE92D5072F6E}" type="sibTrans" cxnId="{7BD64D2A-E59B-490F-8865-FC8886B23B8B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217C58FB-6F52-449E-AF05-2DA1651D29BA}" type="pres">
      <dgm:prSet presAssocID="{3AABB298-DCC2-4663-A61F-CE873AB771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B4B01C-EA37-42AE-B0BD-54A82010FFF6}" type="pres">
      <dgm:prSet presAssocID="{FC5BD912-3289-438C-B79C-9D7B8D2BC806}" presName="boxAndChildren" presStyleCnt="0"/>
      <dgm:spPr/>
    </dgm:pt>
    <dgm:pt modelId="{ABF90AF5-68C8-40FA-8F80-C44207733B42}" type="pres">
      <dgm:prSet presAssocID="{FC5BD912-3289-438C-B79C-9D7B8D2BC806}" presName="parentTextBox" presStyleLbl="node1" presStyleIdx="0" presStyleCnt="4"/>
      <dgm:spPr/>
      <dgm:t>
        <a:bodyPr/>
        <a:lstStyle/>
        <a:p>
          <a:endParaRPr lang="pt-BR"/>
        </a:p>
      </dgm:t>
    </dgm:pt>
    <dgm:pt modelId="{94EAEA9B-3B56-47A6-8ADF-E74FAEB24042}" type="pres">
      <dgm:prSet presAssocID="{E8E2A713-2FE5-4DCB-A06E-CB52D4B2DA8E}" presName="sp" presStyleCnt="0"/>
      <dgm:spPr/>
    </dgm:pt>
    <dgm:pt modelId="{6202B00F-7B38-45F9-A944-A14757405003}" type="pres">
      <dgm:prSet presAssocID="{AEC343C4-1602-4285-86C4-793438189928}" presName="arrowAndChildren" presStyleCnt="0"/>
      <dgm:spPr/>
    </dgm:pt>
    <dgm:pt modelId="{49D9548B-21C0-407E-B96C-9ABB6357EE4D}" type="pres">
      <dgm:prSet presAssocID="{AEC343C4-1602-4285-86C4-793438189928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21D360C5-FAF5-45AF-AF9D-E2A10206C4A3}" type="pres">
      <dgm:prSet presAssocID="{0309E681-45AA-44B8-A913-B4AC02045C4D}" presName="sp" presStyleCnt="0"/>
      <dgm:spPr/>
    </dgm:pt>
    <dgm:pt modelId="{59E9180D-4CD9-4D02-AF7D-9D9547C508DF}" type="pres">
      <dgm:prSet presAssocID="{7F53359F-CD45-4E81-9773-C3A454146E75}" presName="arrowAndChildren" presStyleCnt="0"/>
      <dgm:spPr/>
    </dgm:pt>
    <dgm:pt modelId="{BFAE09F6-B08C-4F10-9BA9-7088E08C25C8}" type="pres">
      <dgm:prSet presAssocID="{7F53359F-CD45-4E81-9773-C3A454146E75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C68CB2D3-163F-43E7-9D99-0081BF1301E2}" type="pres">
      <dgm:prSet presAssocID="{49150771-0F2A-486B-A3EA-CF155918B15B}" presName="sp" presStyleCnt="0"/>
      <dgm:spPr/>
    </dgm:pt>
    <dgm:pt modelId="{22720E24-7095-4FED-BFF4-4589101D45EA}" type="pres">
      <dgm:prSet presAssocID="{FAFBB92F-AB8B-43BA-B069-6393D22D8BE9}" presName="arrowAndChildren" presStyleCnt="0"/>
      <dgm:spPr/>
    </dgm:pt>
    <dgm:pt modelId="{BAF52315-A18B-468F-8CBA-31FC6B54A795}" type="pres">
      <dgm:prSet presAssocID="{FAFBB92F-AB8B-43BA-B069-6393D22D8BE9}" presName="parentTextArrow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86D7A196-069C-41AC-9437-E14DC560513B}" type="presOf" srcId="{FC5BD912-3289-438C-B79C-9D7B8D2BC806}" destId="{ABF90AF5-68C8-40FA-8F80-C44207733B42}" srcOrd="0" destOrd="0" presId="urn:microsoft.com/office/officeart/2005/8/layout/process4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785D4403-8150-480F-8ECF-44D137CD81FC}" srcId="{3AABB298-DCC2-4663-A61F-CE873AB77177}" destId="{7F53359F-CD45-4E81-9773-C3A454146E75}" srcOrd="1" destOrd="0" parTransId="{36308B5F-804B-4F1D-A511-D8EAE905D1F5}" sibTransId="{0309E681-45AA-44B8-A913-B4AC02045C4D}"/>
    <dgm:cxn modelId="{16228796-CB53-4D71-BA40-2C3DA1C9A5E5}" type="presOf" srcId="{AEC343C4-1602-4285-86C4-793438189928}" destId="{49D9548B-21C0-407E-B96C-9ABB6357EE4D}" srcOrd="0" destOrd="0" presId="urn:microsoft.com/office/officeart/2005/8/layout/process4"/>
    <dgm:cxn modelId="{37EB7100-C9B9-4FEA-900B-59B16415063B}" type="presOf" srcId="{3AABB298-DCC2-4663-A61F-CE873AB77177}" destId="{217C58FB-6F52-449E-AF05-2DA1651D29BA}" srcOrd="0" destOrd="0" presId="urn:microsoft.com/office/officeart/2005/8/layout/process4"/>
    <dgm:cxn modelId="{7BD64D2A-E59B-490F-8865-FC8886B23B8B}" srcId="{3AABB298-DCC2-4663-A61F-CE873AB77177}" destId="{FC5BD912-3289-438C-B79C-9D7B8D2BC806}" srcOrd="3" destOrd="0" parTransId="{1706360E-CE34-4C1F-9EFE-AF9A514A8936}" sibTransId="{4DAE13B8-1E09-4F35-8B07-CE92D5072F6E}"/>
    <dgm:cxn modelId="{D003B7E7-09B1-4A1D-A221-93D9F8E60319}" type="presOf" srcId="{FAFBB92F-AB8B-43BA-B069-6393D22D8BE9}" destId="{BAF52315-A18B-468F-8CBA-31FC6B54A795}" srcOrd="0" destOrd="0" presId="urn:microsoft.com/office/officeart/2005/8/layout/process4"/>
    <dgm:cxn modelId="{3555DA20-8F48-4A40-A506-471B45176CEB}" type="presOf" srcId="{7F53359F-CD45-4E81-9773-C3A454146E75}" destId="{BFAE09F6-B08C-4F10-9BA9-7088E08C25C8}" srcOrd="0" destOrd="0" presId="urn:microsoft.com/office/officeart/2005/8/layout/process4"/>
    <dgm:cxn modelId="{F8513DBC-98A6-424E-A7FE-103F0C4DE974}" srcId="{3AABB298-DCC2-4663-A61F-CE873AB77177}" destId="{AEC343C4-1602-4285-86C4-793438189928}" srcOrd="2" destOrd="0" parTransId="{33C423E5-80DE-4712-9E8E-D3C925ACEC92}" sibTransId="{E8E2A713-2FE5-4DCB-A06E-CB52D4B2DA8E}"/>
    <dgm:cxn modelId="{212783F3-ACFB-4A84-A075-9434001B6429}" type="presParOf" srcId="{217C58FB-6F52-449E-AF05-2DA1651D29BA}" destId="{5CB4B01C-EA37-42AE-B0BD-54A82010FFF6}" srcOrd="0" destOrd="0" presId="urn:microsoft.com/office/officeart/2005/8/layout/process4"/>
    <dgm:cxn modelId="{AC75F6D0-2CF8-42AB-9E91-D48F73E08A02}" type="presParOf" srcId="{5CB4B01C-EA37-42AE-B0BD-54A82010FFF6}" destId="{ABF90AF5-68C8-40FA-8F80-C44207733B42}" srcOrd="0" destOrd="0" presId="urn:microsoft.com/office/officeart/2005/8/layout/process4"/>
    <dgm:cxn modelId="{1C88CEAA-61D6-4048-9011-6EBD348FA9D3}" type="presParOf" srcId="{217C58FB-6F52-449E-AF05-2DA1651D29BA}" destId="{94EAEA9B-3B56-47A6-8ADF-E74FAEB24042}" srcOrd="1" destOrd="0" presId="urn:microsoft.com/office/officeart/2005/8/layout/process4"/>
    <dgm:cxn modelId="{16904F90-9B0E-49C0-9617-CC9A89629320}" type="presParOf" srcId="{217C58FB-6F52-449E-AF05-2DA1651D29BA}" destId="{6202B00F-7B38-45F9-A944-A14757405003}" srcOrd="2" destOrd="0" presId="urn:microsoft.com/office/officeart/2005/8/layout/process4"/>
    <dgm:cxn modelId="{5AA9EB3C-B514-418A-9F90-9D647E7EAF5D}" type="presParOf" srcId="{6202B00F-7B38-45F9-A944-A14757405003}" destId="{49D9548B-21C0-407E-B96C-9ABB6357EE4D}" srcOrd="0" destOrd="0" presId="urn:microsoft.com/office/officeart/2005/8/layout/process4"/>
    <dgm:cxn modelId="{09B66DD0-0069-49C9-91FC-F4659448046E}" type="presParOf" srcId="{217C58FB-6F52-449E-AF05-2DA1651D29BA}" destId="{21D360C5-FAF5-45AF-AF9D-E2A10206C4A3}" srcOrd="3" destOrd="0" presId="urn:microsoft.com/office/officeart/2005/8/layout/process4"/>
    <dgm:cxn modelId="{AD7246E1-1244-4F68-93B3-4E9A95339D82}" type="presParOf" srcId="{217C58FB-6F52-449E-AF05-2DA1651D29BA}" destId="{59E9180D-4CD9-4D02-AF7D-9D9547C508DF}" srcOrd="4" destOrd="0" presId="urn:microsoft.com/office/officeart/2005/8/layout/process4"/>
    <dgm:cxn modelId="{0930ABC1-5D7C-4C86-A45D-4BBF04AE2C9A}" type="presParOf" srcId="{59E9180D-4CD9-4D02-AF7D-9D9547C508DF}" destId="{BFAE09F6-B08C-4F10-9BA9-7088E08C25C8}" srcOrd="0" destOrd="0" presId="urn:microsoft.com/office/officeart/2005/8/layout/process4"/>
    <dgm:cxn modelId="{162FA6C2-7F75-4E1C-B293-EEFF239E89AA}" type="presParOf" srcId="{217C58FB-6F52-449E-AF05-2DA1651D29BA}" destId="{C68CB2D3-163F-43E7-9D99-0081BF1301E2}" srcOrd="5" destOrd="0" presId="urn:microsoft.com/office/officeart/2005/8/layout/process4"/>
    <dgm:cxn modelId="{D0D5F60D-8AEE-4E97-A5FF-304CA0C898C0}" type="presParOf" srcId="{217C58FB-6F52-449E-AF05-2DA1651D29BA}" destId="{22720E24-7095-4FED-BFF4-4589101D45EA}" srcOrd="6" destOrd="0" presId="urn:microsoft.com/office/officeart/2005/8/layout/process4"/>
    <dgm:cxn modelId="{366537FF-F6E0-4859-9F49-939D3CC65279}" type="presParOf" srcId="{22720E24-7095-4FED-BFF4-4589101D45EA}" destId="{BAF52315-A18B-468F-8CBA-31FC6B54A7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9F5785-95E1-4BD2-A29F-5C8C3FEFD7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B98573-E053-4810-88DB-71F69681132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Proporção de nascidos vivos de mães com sete ou mais consultas de pré-natal.</a:t>
          </a:r>
          <a:r>
            <a:rPr lang="pt-BR" sz="1800" b="1" baseline="30000" dirty="0" smtClean="0">
              <a:solidFill>
                <a:schemeClr val="tx1"/>
              </a:solidFill>
            </a:rPr>
            <a:t>7</a:t>
          </a:r>
          <a:endParaRPr lang="pt-BR" sz="1800" dirty="0">
            <a:solidFill>
              <a:schemeClr val="tx1"/>
            </a:solidFill>
          </a:endParaRPr>
        </a:p>
      </dgm:t>
    </dgm:pt>
    <dgm:pt modelId="{41924154-1B26-40AB-BA72-60C1E0690CCB}" type="parTrans" cxnId="{F9368053-B245-4CD3-BD03-E65BF097BE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5935D7-FD32-434B-A921-8EA3A15764A5}" type="sibTrans" cxnId="{F9368053-B245-4CD3-BD03-E65BF097BE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E1D3A5-6161-481A-AFC6-79C102B820B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smtClean="0">
              <a:solidFill>
                <a:schemeClr val="tx1"/>
              </a:solidFill>
            </a:rPr>
            <a:t>63,40%</a:t>
          </a:r>
          <a:endParaRPr lang="pt-BR" sz="3600">
            <a:solidFill>
              <a:schemeClr val="tx1"/>
            </a:solidFill>
          </a:endParaRPr>
        </a:p>
      </dgm:t>
    </dgm:pt>
    <dgm:pt modelId="{B1C308B4-0297-4A07-AD57-AE7E600EED48}" type="parTrans" cxnId="{9D7DF88C-8312-4531-AE75-3F22F3EB81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9C1268A-D3BD-4575-8D68-897F52F15DC1}" type="sibTrans" cxnId="{9D7DF88C-8312-4531-AE75-3F22F3EB81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DFA7D0F-CB97-4244-97FF-D1B4E72FE3D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smtClean="0">
              <a:solidFill>
                <a:schemeClr val="tx1"/>
              </a:solidFill>
            </a:rPr>
            <a:t>65,99%</a:t>
          </a:r>
          <a:endParaRPr lang="pt-BR" sz="3600">
            <a:solidFill>
              <a:schemeClr val="tx1"/>
            </a:solidFill>
          </a:endParaRPr>
        </a:p>
      </dgm:t>
    </dgm:pt>
    <dgm:pt modelId="{B7C8822B-C448-4301-9DF1-B006542CE0AB}" type="parTrans" cxnId="{79B08D7C-3136-4175-8C17-48189D4E94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54D80D1-0E61-46A6-8F78-09AA8B931D04}" type="sibTrans" cxnId="{79B08D7C-3136-4175-8C17-48189D4E94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F641A6-1AEB-449D-93AF-396E63B6E28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smtClean="0">
              <a:solidFill>
                <a:schemeClr val="tx1"/>
              </a:solidFill>
            </a:rPr>
            <a:t>66,26%</a:t>
          </a:r>
          <a:endParaRPr lang="pt-BR" sz="3600">
            <a:solidFill>
              <a:schemeClr val="tx1"/>
            </a:solidFill>
          </a:endParaRPr>
        </a:p>
      </dgm:t>
    </dgm:pt>
    <dgm:pt modelId="{1B5D033B-DE3E-4BF5-8406-6A4483CE5EA6}" type="parTrans" cxnId="{5D140CE7-F802-4F1C-9190-B7F90B86888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6FF429C-B954-430D-9509-D13F347E9CB0}" type="sibTrans" cxnId="{5D140CE7-F802-4F1C-9190-B7F90B86888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E09FEEB-6591-4FAD-8F59-DEC1FD231B9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Proporção de gravidez na adolescência entre as faixas etárias 10 a 19 anos.</a:t>
          </a:r>
          <a:endParaRPr lang="pt-BR" sz="1800" dirty="0">
            <a:solidFill>
              <a:schemeClr val="tx1"/>
            </a:solidFill>
          </a:endParaRPr>
        </a:p>
      </dgm:t>
    </dgm:pt>
    <dgm:pt modelId="{9F037192-9040-4E68-A152-5D5FAF1D15B5}" type="parTrans" cxnId="{D9E18D6C-0924-416E-9CEC-57F1E901143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1EB13C1-28B6-4042-B2CC-D286594A2354}" type="sibTrans" cxnId="{D9E18D6C-0924-416E-9CEC-57F1E901143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1BEED45-9A24-4CBC-8FBD-6DDCEBC9876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21,43%</a:t>
          </a:r>
          <a:endParaRPr lang="pt-BR" sz="3600" dirty="0">
            <a:solidFill>
              <a:schemeClr val="tx1"/>
            </a:solidFill>
          </a:endParaRPr>
        </a:p>
      </dgm:t>
    </dgm:pt>
    <dgm:pt modelId="{4200023A-2F96-40B7-A8EE-F5A4CACB5D48}" type="parTrans" cxnId="{85829019-8A44-4E6F-94C1-BF5B719A3E7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92AD62D-C77E-4B00-8329-74265E7D6328}" type="sibTrans" cxnId="{85829019-8A44-4E6F-94C1-BF5B719A3E7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2B782F-8C8E-4F27-A54A-5C9627C5ED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smtClean="0">
              <a:solidFill>
                <a:schemeClr val="tx1"/>
              </a:solidFill>
            </a:rPr>
            <a:t>21,53%</a:t>
          </a:r>
          <a:endParaRPr lang="pt-BR" sz="3600">
            <a:solidFill>
              <a:schemeClr val="tx1"/>
            </a:solidFill>
          </a:endParaRPr>
        </a:p>
      </dgm:t>
    </dgm:pt>
    <dgm:pt modelId="{432D390F-CBE1-4856-8075-A62AA5C3BCF7}" type="parTrans" cxnId="{DC3D3E06-7298-4373-8510-76BEE89E89D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A554B6A-9725-4645-BB5E-011D3572942E}" type="sibTrans" cxnId="{DC3D3E06-7298-4373-8510-76BEE89E89D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B01D7D-9CCE-494F-8A9E-7ADB83BCFB1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dirty="0" smtClean="0">
              <a:solidFill>
                <a:schemeClr val="tx1"/>
              </a:solidFill>
            </a:rPr>
            <a:t>22%</a:t>
          </a:r>
          <a:endParaRPr lang="pt-BR" sz="3600" dirty="0">
            <a:solidFill>
              <a:schemeClr val="tx1"/>
            </a:solidFill>
          </a:endParaRPr>
        </a:p>
      </dgm:t>
    </dgm:pt>
    <dgm:pt modelId="{110A6838-BA29-47AA-87AD-1A3AFE5DFE9A}" type="parTrans" cxnId="{092159C1-8C7A-4423-845A-A15836C276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25111E6-00BF-4E1F-A095-0DCB518388E9}" type="sibTrans" cxnId="{092159C1-8C7A-4423-845A-A15836C276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1CFF08-9BD2-469F-97F3-2E11A142066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Taxa de mortalidade infantil</a:t>
          </a:r>
          <a:r>
            <a:rPr lang="pt-BR" b="1" baseline="30000" dirty="0" smtClean="0">
              <a:solidFill>
                <a:schemeClr val="tx1"/>
              </a:solidFill>
            </a:rPr>
            <a:t> </a:t>
          </a:r>
          <a:endParaRPr lang="pt-BR" dirty="0">
            <a:solidFill>
              <a:schemeClr val="tx1"/>
            </a:solidFill>
          </a:endParaRPr>
        </a:p>
      </dgm:t>
    </dgm:pt>
    <dgm:pt modelId="{8E5F4BB2-55E4-408C-8184-326AE9589796}" type="parTrans" cxnId="{10052F28-FB61-4CE8-B9CD-6A9D3B53E3A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F86BD77-B8FF-4D93-A6B9-6F65A14C3303}" type="sibTrans" cxnId="{10052F28-FB61-4CE8-B9CD-6A9D3B53E3A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8B96B6E-BDC7-402E-AE72-DE47853448E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smtClean="0">
              <a:solidFill>
                <a:schemeClr val="tx1"/>
              </a:solidFill>
            </a:rPr>
            <a:t>12,16</a:t>
          </a:r>
          <a:endParaRPr lang="pt-BR" sz="3600">
            <a:solidFill>
              <a:schemeClr val="tx1"/>
            </a:solidFill>
          </a:endParaRPr>
        </a:p>
      </dgm:t>
    </dgm:pt>
    <dgm:pt modelId="{36CF5A8B-630A-40BA-945A-7D43479164CC}" type="parTrans" cxnId="{C4539F73-70E8-4D96-83D6-CD9AE33597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9521DF-448C-46F7-ABA8-A3D5530D52BB}" type="sibTrans" cxnId="{C4539F73-70E8-4D96-83D6-CD9AE33597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FC01F96-F941-4ED2-BC16-0391B7B72CB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smtClean="0">
              <a:solidFill>
                <a:schemeClr val="tx1"/>
              </a:solidFill>
            </a:rPr>
            <a:t>11,58</a:t>
          </a:r>
          <a:endParaRPr lang="pt-BR" sz="3600">
            <a:solidFill>
              <a:schemeClr val="tx1"/>
            </a:solidFill>
          </a:endParaRPr>
        </a:p>
      </dgm:t>
    </dgm:pt>
    <dgm:pt modelId="{D149C74F-67AF-4B1D-9AC1-AD26824165F2}" type="parTrans" cxnId="{8E3BADF1-7F08-4E85-AE3F-106C340F397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9D9C018-2E25-48C7-A293-3CDD026AC9CF}" type="sibTrans" cxnId="{8E3BADF1-7F08-4E85-AE3F-106C340F397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BD4C1A5-B302-43F1-810C-7AA674526EC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dirty="0" smtClean="0">
              <a:solidFill>
                <a:schemeClr val="tx1"/>
              </a:solidFill>
            </a:rPr>
            <a:t>11,95</a:t>
          </a:r>
          <a:endParaRPr lang="pt-BR" sz="3600" dirty="0">
            <a:solidFill>
              <a:schemeClr val="tx1"/>
            </a:solidFill>
          </a:endParaRPr>
        </a:p>
      </dgm:t>
    </dgm:pt>
    <dgm:pt modelId="{439DDD86-D265-494B-9398-864D3D7A5A4A}" type="parTrans" cxnId="{1A710E15-28E9-4451-B471-1857635B08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8716B0-6291-4457-82BE-311F23FACD09}" type="sibTrans" cxnId="{1A710E15-28E9-4451-B471-1857635B08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DBFE66D-9069-4C5D-9EEA-EF8078631469}" type="pres">
      <dgm:prSet presAssocID="{459F5785-95E1-4BD2-A29F-5C8C3FEFD7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29929D-C65E-4DB0-A424-53C7CACA60D6}" type="pres">
      <dgm:prSet presAssocID="{59B98573-E053-4810-88DB-71F69681132C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1C850-0C5A-4BAD-BAAA-290827D50D42}" type="pres">
      <dgm:prSet presAssocID="{BE5935D7-FD32-434B-A921-8EA3A15764A5}" presName="sibTrans" presStyleCnt="0"/>
      <dgm:spPr/>
    </dgm:pt>
    <dgm:pt modelId="{42EC6D73-6580-4E15-8A8A-98E3AEAB91B9}" type="pres">
      <dgm:prSet presAssocID="{D0E1D3A5-6161-481A-AFC6-79C102B820B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DC58F8-1828-404C-AE6F-03630C9C596E}" type="pres">
      <dgm:prSet presAssocID="{D9C1268A-D3BD-4575-8D68-897F52F15DC1}" presName="sibTrans" presStyleCnt="0"/>
      <dgm:spPr/>
    </dgm:pt>
    <dgm:pt modelId="{E6AD732B-C190-4337-9C15-C95152F63CC0}" type="pres">
      <dgm:prSet presAssocID="{CDFA7D0F-CB97-4244-97FF-D1B4E72FE3D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92B701-2827-4D83-A6B1-2C38A9E77C4C}" type="pres">
      <dgm:prSet presAssocID="{454D80D1-0E61-46A6-8F78-09AA8B931D04}" presName="sibTrans" presStyleCnt="0"/>
      <dgm:spPr/>
    </dgm:pt>
    <dgm:pt modelId="{64A59BCB-8E6F-4961-8701-4F83C3DC2F81}" type="pres">
      <dgm:prSet presAssocID="{DFF641A6-1AEB-449D-93AF-396E63B6E28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22DF8-9DA3-4E5C-9D01-46F67DD0DA02}" type="pres">
      <dgm:prSet presAssocID="{96FF429C-B954-430D-9509-D13F347E9CB0}" presName="sibTrans" presStyleCnt="0"/>
      <dgm:spPr/>
    </dgm:pt>
    <dgm:pt modelId="{7F3EF420-D197-4072-BAB5-3B407BF6CB1D}" type="pres">
      <dgm:prSet presAssocID="{1E09FEEB-6591-4FAD-8F59-DEC1FD231B9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9E88BA-3439-4044-8DA0-A92D4E914E97}" type="pres">
      <dgm:prSet presAssocID="{91EB13C1-28B6-4042-B2CC-D286594A2354}" presName="sibTrans" presStyleCnt="0"/>
      <dgm:spPr/>
    </dgm:pt>
    <dgm:pt modelId="{718A7D8F-6846-4E88-918B-E8FD275A7B85}" type="pres">
      <dgm:prSet presAssocID="{31BEED45-9A24-4CBC-8FBD-6DDCEBC9876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954DE0-9D1D-4E5D-A5E3-ECCB35420D81}" type="pres">
      <dgm:prSet presAssocID="{D92AD62D-C77E-4B00-8329-74265E7D6328}" presName="sibTrans" presStyleCnt="0"/>
      <dgm:spPr/>
    </dgm:pt>
    <dgm:pt modelId="{B17D4F17-3ACA-420C-A007-14D61D657C74}" type="pres">
      <dgm:prSet presAssocID="{942B782F-8C8E-4F27-A54A-5C9627C5ED5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140BAA-D749-4F73-8ED3-04715F20509A}" type="pres">
      <dgm:prSet presAssocID="{2A554B6A-9725-4645-BB5E-011D3572942E}" presName="sibTrans" presStyleCnt="0"/>
      <dgm:spPr/>
    </dgm:pt>
    <dgm:pt modelId="{53ACE677-36FA-4F6E-97D2-EBF700D45B54}" type="pres">
      <dgm:prSet presAssocID="{9EB01D7D-9CCE-494F-8A9E-7ADB83BCFB1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3D7292-561F-4ECF-872D-C07B11C09891}" type="pres">
      <dgm:prSet presAssocID="{C25111E6-00BF-4E1F-A095-0DCB518388E9}" presName="sibTrans" presStyleCnt="0"/>
      <dgm:spPr/>
    </dgm:pt>
    <dgm:pt modelId="{A6F2C035-B643-4D60-8BF7-A78EAC52A8A1}" type="pres">
      <dgm:prSet presAssocID="{F51CFF08-9BD2-469F-97F3-2E11A142066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DE329C-73E9-4143-B1E1-9E70F23A5AFA}" type="pres">
      <dgm:prSet presAssocID="{EF86BD77-B8FF-4D93-A6B9-6F65A14C3303}" presName="sibTrans" presStyleCnt="0"/>
      <dgm:spPr/>
    </dgm:pt>
    <dgm:pt modelId="{A0484250-ED5F-4919-9D83-08A6AE2FAAEA}" type="pres">
      <dgm:prSet presAssocID="{E8B96B6E-BDC7-402E-AE72-DE47853448E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324AC1-A5A0-413C-9130-D06AF3E6705B}" type="pres">
      <dgm:prSet presAssocID="{729521DF-448C-46F7-ABA8-A3D5530D52BB}" presName="sibTrans" presStyleCnt="0"/>
      <dgm:spPr/>
    </dgm:pt>
    <dgm:pt modelId="{364445DB-8FBC-4A2E-9187-F7D3A634FE30}" type="pres">
      <dgm:prSet presAssocID="{FFC01F96-F941-4ED2-BC16-0391B7B72CB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4B924F-7DA8-4DD5-A322-D305CA76B00A}" type="pres">
      <dgm:prSet presAssocID="{C9D9C018-2E25-48C7-A293-3CDD026AC9CF}" presName="sibTrans" presStyleCnt="0"/>
      <dgm:spPr/>
    </dgm:pt>
    <dgm:pt modelId="{DF42196C-2D4E-4C8A-A6F4-09E4C337D615}" type="pres">
      <dgm:prSet presAssocID="{1BD4C1A5-B302-43F1-810C-7AA674526EC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703809-BE98-495A-828C-FDE7BB99857B}" type="presOf" srcId="{459F5785-95E1-4BD2-A29F-5C8C3FEFD758}" destId="{9DBFE66D-9069-4C5D-9EEA-EF8078631469}" srcOrd="0" destOrd="0" presId="urn:microsoft.com/office/officeart/2005/8/layout/default"/>
    <dgm:cxn modelId="{6C18FE49-2E8A-4DE4-91DC-715E92048F3E}" type="presOf" srcId="{31BEED45-9A24-4CBC-8FBD-6DDCEBC98763}" destId="{718A7D8F-6846-4E88-918B-E8FD275A7B85}" srcOrd="0" destOrd="0" presId="urn:microsoft.com/office/officeart/2005/8/layout/default"/>
    <dgm:cxn modelId="{4BC1C0B2-9FEF-4351-88C3-A54D03F8F123}" type="presOf" srcId="{59B98573-E053-4810-88DB-71F69681132C}" destId="{7F29929D-C65E-4DB0-A424-53C7CACA60D6}" srcOrd="0" destOrd="0" presId="urn:microsoft.com/office/officeart/2005/8/layout/default"/>
    <dgm:cxn modelId="{10052F28-FB61-4CE8-B9CD-6A9D3B53E3A7}" srcId="{459F5785-95E1-4BD2-A29F-5C8C3FEFD758}" destId="{F51CFF08-9BD2-469F-97F3-2E11A1420662}" srcOrd="8" destOrd="0" parTransId="{8E5F4BB2-55E4-408C-8184-326AE9589796}" sibTransId="{EF86BD77-B8FF-4D93-A6B9-6F65A14C3303}"/>
    <dgm:cxn modelId="{5C494F9F-AC0A-459F-96AC-8D58DC8AB8A8}" type="presOf" srcId="{F51CFF08-9BD2-469F-97F3-2E11A1420662}" destId="{A6F2C035-B643-4D60-8BF7-A78EAC52A8A1}" srcOrd="0" destOrd="0" presId="urn:microsoft.com/office/officeart/2005/8/layout/default"/>
    <dgm:cxn modelId="{5D140CE7-F802-4F1C-9190-B7F90B868882}" srcId="{459F5785-95E1-4BD2-A29F-5C8C3FEFD758}" destId="{DFF641A6-1AEB-449D-93AF-396E63B6E287}" srcOrd="3" destOrd="0" parTransId="{1B5D033B-DE3E-4BF5-8406-6A4483CE5EA6}" sibTransId="{96FF429C-B954-430D-9509-D13F347E9CB0}"/>
    <dgm:cxn modelId="{092159C1-8C7A-4423-845A-A15836C2765D}" srcId="{459F5785-95E1-4BD2-A29F-5C8C3FEFD758}" destId="{9EB01D7D-9CCE-494F-8A9E-7ADB83BCFB1A}" srcOrd="7" destOrd="0" parTransId="{110A6838-BA29-47AA-87AD-1A3AFE5DFE9A}" sibTransId="{C25111E6-00BF-4E1F-A095-0DCB518388E9}"/>
    <dgm:cxn modelId="{D771CF72-D20E-4D82-97FF-D21ACFBC196C}" type="presOf" srcId="{942B782F-8C8E-4F27-A54A-5C9627C5ED5A}" destId="{B17D4F17-3ACA-420C-A007-14D61D657C74}" srcOrd="0" destOrd="0" presId="urn:microsoft.com/office/officeart/2005/8/layout/default"/>
    <dgm:cxn modelId="{F9368053-B245-4CD3-BD03-E65BF097BE8A}" srcId="{459F5785-95E1-4BD2-A29F-5C8C3FEFD758}" destId="{59B98573-E053-4810-88DB-71F69681132C}" srcOrd="0" destOrd="0" parTransId="{41924154-1B26-40AB-BA72-60C1E0690CCB}" sibTransId="{BE5935D7-FD32-434B-A921-8EA3A15764A5}"/>
    <dgm:cxn modelId="{79B08D7C-3136-4175-8C17-48189D4E94C4}" srcId="{459F5785-95E1-4BD2-A29F-5C8C3FEFD758}" destId="{CDFA7D0F-CB97-4244-97FF-D1B4E72FE3D6}" srcOrd="2" destOrd="0" parTransId="{B7C8822B-C448-4301-9DF1-B006542CE0AB}" sibTransId="{454D80D1-0E61-46A6-8F78-09AA8B931D04}"/>
    <dgm:cxn modelId="{C3056A39-B71B-4C85-A9B1-C41459D3918C}" type="presOf" srcId="{FFC01F96-F941-4ED2-BC16-0391B7B72CBB}" destId="{364445DB-8FBC-4A2E-9187-F7D3A634FE30}" srcOrd="0" destOrd="0" presId="urn:microsoft.com/office/officeart/2005/8/layout/default"/>
    <dgm:cxn modelId="{C4539F73-70E8-4D96-83D6-CD9AE3359709}" srcId="{459F5785-95E1-4BD2-A29F-5C8C3FEFD758}" destId="{E8B96B6E-BDC7-402E-AE72-DE47853448E1}" srcOrd="9" destOrd="0" parTransId="{36CF5A8B-630A-40BA-945A-7D43479164CC}" sibTransId="{729521DF-448C-46F7-ABA8-A3D5530D52BB}"/>
    <dgm:cxn modelId="{94397D2A-FE50-4C30-A0BC-26C597CD7A3C}" type="presOf" srcId="{E8B96B6E-BDC7-402E-AE72-DE47853448E1}" destId="{A0484250-ED5F-4919-9D83-08A6AE2FAAEA}" srcOrd="0" destOrd="0" presId="urn:microsoft.com/office/officeart/2005/8/layout/default"/>
    <dgm:cxn modelId="{046ED108-2A6A-4062-95D0-ED013D4BB7B5}" type="presOf" srcId="{9EB01D7D-9CCE-494F-8A9E-7ADB83BCFB1A}" destId="{53ACE677-36FA-4F6E-97D2-EBF700D45B54}" srcOrd="0" destOrd="0" presId="urn:microsoft.com/office/officeart/2005/8/layout/default"/>
    <dgm:cxn modelId="{8E3BADF1-7F08-4E85-AE3F-106C340F397E}" srcId="{459F5785-95E1-4BD2-A29F-5C8C3FEFD758}" destId="{FFC01F96-F941-4ED2-BC16-0391B7B72CBB}" srcOrd="10" destOrd="0" parTransId="{D149C74F-67AF-4B1D-9AC1-AD26824165F2}" sibTransId="{C9D9C018-2E25-48C7-A293-3CDD026AC9CF}"/>
    <dgm:cxn modelId="{D9E18D6C-0924-416E-9CEC-57F1E9011433}" srcId="{459F5785-95E1-4BD2-A29F-5C8C3FEFD758}" destId="{1E09FEEB-6591-4FAD-8F59-DEC1FD231B93}" srcOrd="4" destOrd="0" parTransId="{9F037192-9040-4E68-A152-5D5FAF1D15B5}" sibTransId="{91EB13C1-28B6-4042-B2CC-D286594A2354}"/>
    <dgm:cxn modelId="{9D7DF88C-8312-4531-AE75-3F22F3EB813A}" srcId="{459F5785-95E1-4BD2-A29F-5C8C3FEFD758}" destId="{D0E1D3A5-6161-481A-AFC6-79C102B820B5}" srcOrd="1" destOrd="0" parTransId="{B1C308B4-0297-4A07-AD57-AE7E600EED48}" sibTransId="{D9C1268A-D3BD-4575-8D68-897F52F15DC1}"/>
    <dgm:cxn modelId="{85829019-8A44-4E6F-94C1-BF5B719A3E72}" srcId="{459F5785-95E1-4BD2-A29F-5C8C3FEFD758}" destId="{31BEED45-9A24-4CBC-8FBD-6DDCEBC98763}" srcOrd="5" destOrd="0" parTransId="{4200023A-2F96-40B7-A8EE-F5A4CACB5D48}" sibTransId="{D92AD62D-C77E-4B00-8329-74265E7D6328}"/>
    <dgm:cxn modelId="{1A710E15-28E9-4451-B471-1857635B0870}" srcId="{459F5785-95E1-4BD2-A29F-5C8C3FEFD758}" destId="{1BD4C1A5-B302-43F1-810C-7AA674526ECC}" srcOrd="11" destOrd="0" parTransId="{439DDD86-D265-494B-9398-864D3D7A5A4A}" sibTransId="{288716B0-6291-4457-82BE-311F23FACD09}"/>
    <dgm:cxn modelId="{EF97AFA2-B391-48E8-A93A-3F489E6F5C8C}" type="presOf" srcId="{D0E1D3A5-6161-481A-AFC6-79C102B820B5}" destId="{42EC6D73-6580-4E15-8A8A-98E3AEAB91B9}" srcOrd="0" destOrd="0" presId="urn:microsoft.com/office/officeart/2005/8/layout/default"/>
    <dgm:cxn modelId="{A6192FC4-0F5C-4D43-B999-39C86A2DA12F}" type="presOf" srcId="{1E09FEEB-6591-4FAD-8F59-DEC1FD231B93}" destId="{7F3EF420-D197-4072-BAB5-3B407BF6CB1D}" srcOrd="0" destOrd="0" presId="urn:microsoft.com/office/officeart/2005/8/layout/default"/>
    <dgm:cxn modelId="{E5C8C6F7-5310-4089-B163-54366596F7E6}" type="presOf" srcId="{DFF641A6-1AEB-449D-93AF-396E63B6E287}" destId="{64A59BCB-8E6F-4961-8701-4F83C3DC2F81}" srcOrd="0" destOrd="0" presId="urn:microsoft.com/office/officeart/2005/8/layout/default"/>
    <dgm:cxn modelId="{DC3D3E06-7298-4373-8510-76BEE89E89DF}" srcId="{459F5785-95E1-4BD2-A29F-5C8C3FEFD758}" destId="{942B782F-8C8E-4F27-A54A-5C9627C5ED5A}" srcOrd="6" destOrd="0" parTransId="{432D390F-CBE1-4856-8075-A62AA5C3BCF7}" sibTransId="{2A554B6A-9725-4645-BB5E-011D3572942E}"/>
    <dgm:cxn modelId="{A7A7F1B1-F13E-4933-BC5F-F9FDF4CA5B33}" type="presOf" srcId="{CDFA7D0F-CB97-4244-97FF-D1B4E72FE3D6}" destId="{E6AD732B-C190-4337-9C15-C95152F63CC0}" srcOrd="0" destOrd="0" presId="urn:microsoft.com/office/officeart/2005/8/layout/default"/>
    <dgm:cxn modelId="{18152004-AFA1-4D7D-A3BA-704786A38949}" type="presOf" srcId="{1BD4C1A5-B302-43F1-810C-7AA674526ECC}" destId="{DF42196C-2D4E-4C8A-A6F4-09E4C337D615}" srcOrd="0" destOrd="0" presId="urn:microsoft.com/office/officeart/2005/8/layout/default"/>
    <dgm:cxn modelId="{C4879E13-779B-430D-9DE6-135CF83E27EE}" type="presParOf" srcId="{9DBFE66D-9069-4C5D-9EEA-EF8078631469}" destId="{7F29929D-C65E-4DB0-A424-53C7CACA60D6}" srcOrd="0" destOrd="0" presId="urn:microsoft.com/office/officeart/2005/8/layout/default"/>
    <dgm:cxn modelId="{722BAAB2-EC49-4026-A51E-ACEC4938C1DF}" type="presParOf" srcId="{9DBFE66D-9069-4C5D-9EEA-EF8078631469}" destId="{EA31C850-0C5A-4BAD-BAAA-290827D50D42}" srcOrd="1" destOrd="0" presId="urn:microsoft.com/office/officeart/2005/8/layout/default"/>
    <dgm:cxn modelId="{A5958AA7-6A00-48A0-B39F-1B0DA21C908E}" type="presParOf" srcId="{9DBFE66D-9069-4C5D-9EEA-EF8078631469}" destId="{42EC6D73-6580-4E15-8A8A-98E3AEAB91B9}" srcOrd="2" destOrd="0" presId="urn:microsoft.com/office/officeart/2005/8/layout/default"/>
    <dgm:cxn modelId="{13B2181B-EAC8-4BEE-A59A-1B8858F2C47B}" type="presParOf" srcId="{9DBFE66D-9069-4C5D-9EEA-EF8078631469}" destId="{E5DC58F8-1828-404C-AE6F-03630C9C596E}" srcOrd="3" destOrd="0" presId="urn:microsoft.com/office/officeart/2005/8/layout/default"/>
    <dgm:cxn modelId="{8FCD6126-C57A-4E3C-878C-9A14C90C0A76}" type="presParOf" srcId="{9DBFE66D-9069-4C5D-9EEA-EF8078631469}" destId="{E6AD732B-C190-4337-9C15-C95152F63CC0}" srcOrd="4" destOrd="0" presId="urn:microsoft.com/office/officeart/2005/8/layout/default"/>
    <dgm:cxn modelId="{390C2506-6A60-401C-8936-D9DA122A6C51}" type="presParOf" srcId="{9DBFE66D-9069-4C5D-9EEA-EF8078631469}" destId="{2592B701-2827-4D83-A6B1-2C38A9E77C4C}" srcOrd="5" destOrd="0" presId="urn:microsoft.com/office/officeart/2005/8/layout/default"/>
    <dgm:cxn modelId="{659FB174-180D-4EA6-A71E-E01FBF9EDB1E}" type="presParOf" srcId="{9DBFE66D-9069-4C5D-9EEA-EF8078631469}" destId="{64A59BCB-8E6F-4961-8701-4F83C3DC2F81}" srcOrd="6" destOrd="0" presId="urn:microsoft.com/office/officeart/2005/8/layout/default"/>
    <dgm:cxn modelId="{245F6610-E5FA-444F-9976-7312ED53C97D}" type="presParOf" srcId="{9DBFE66D-9069-4C5D-9EEA-EF8078631469}" destId="{03F22DF8-9DA3-4E5C-9D01-46F67DD0DA02}" srcOrd="7" destOrd="0" presId="urn:microsoft.com/office/officeart/2005/8/layout/default"/>
    <dgm:cxn modelId="{99847783-D5BD-4EBA-A449-7959AB3FB0FF}" type="presParOf" srcId="{9DBFE66D-9069-4C5D-9EEA-EF8078631469}" destId="{7F3EF420-D197-4072-BAB5-3B407BF6CB1D}" srcOrd="8" destOrd="0" presId="urn:microsoft.com/office/officeart/2005/8/layout/default"/>
    <dgm:cxn modelId="{7E9C1084-D311-4254-9C2D-5FE6ADC927AA}" type="presParOf" srcId="{9DBFE66D-9069-4C5D-9EEA-EF8078631469}" destId="{0B9E88BA-3439-4044-8DA0-A92D4E914E97}" srcOrd="9" destOrd="0" presId="urn:microsoft.com/office/officeart/2005/8/layout/default"/>
    <dgm:cxn modelId="{938E280B-75A6-4C4F-8DF1-B5E68A3FFF87}" type="presParOf" srcId="{9DBFE66D-9069-4C5D-9EEA-EF8078631469}" destId="{718A7D8F-6846-4E88-918B-E8FD275A7B85}" srcOrd="10" destOrd="0" presId="urn:microsoft.com/office/officeart/2005/8/layout/default"/>
    <dgm:cxn modelId="{1FCBF5E5-1AEA-4E19-BA5C-525802CECCC9}" type="presParOf" srcId="{9DBFE66D-9069-4C5D-9EEA-EF8078631469}" destId="{BD954DE0-9D1D-4E5D-A5E3-ECCB35420D81}" srcOrd="11" destOrd="0" presId="urn:microsoft.com/office/officeart/2005/8/layout/default"/>
    <dgm:cxn modelId="{2E8F9CCB-9677-467A-8A86-890F5C167776}" type="presParOf" srcId="{9DBFE66D-9069-4C5D-9EEA-EF8078631469}" destId="{B17D4F17-3ACA-420C-A007-14D61D657C74}" srcOrd="12" destOrd="0" presId="urn:microsoft.com/office/officeart/2005/8/layout/default"/>
    <dgm:cxn modelId="{3A9DCDAB-7273-42BC-A3D3-A1B72802C39B}" type="presParOf" srcId="{9DBFE66D-9069-4C5D-9EEA-EF8078631469}" destId="{A8140BAA-D749-4F73-8ED3-04715F20509A}" srcOrd="13" destOrd="0" presId="urn:microsoft.com/office/officeart/2005/8/layout/default"/>
    <dgm:cxn modelId="{76A6C9D3-BAED-42EF-A8A0-D7EADFB7F8A9}" type="presParOf" srcId="{9DBFE66D-9069-4C5D-9EEA-EF8078631469}" destId="{53ACE677-36FA-4F6E-97D2-EBF700D45B54}" srcOrd="14" destOrd="0" presId="urn:microsoft.com/office/officeart/2005/8/layout/default"/>
    <dgm:cxn modelId="{636500B9-F0BA-43FF-A133-FCF87C628FA9}" type="presParOf" srcId="{9DBFE66D-9069-4C5D-9EEA-EF8078631469}" destId="{043D7292-561F-4ECF-872D-C07B11C09891}" srcOrd="15" destOrd="0" presId="urn:microsoft.com/office/officeart/2005/8/layout/default"/>
    <dgm:cxn modelId="{083DB346-13E3-4F74-B0BD-6CC4F4A63F94}" type="presParOf" srcId="{9DBFE66D-9069-4C5D-9EEA-EF8078631469}" destId="{A6F2C035-B643-4D60-8BF7-A78EAC52A8A1}" srcOrd="16" destOrd="0" presId="urn:microsoft.com/office/officeart/2005/8/layout/default"/>
    <dgm:cxn modelId="{C39C3893-208E-4D2C-AFC8-4E9A6C8EDED5}" type="presParOf" srcId="{9DBFE66D-9069-4C5D-9EEA-EF8078631469}" destId="{9CDE329C-73E9-4143-B1E1-9E70F23A5AFA}" srcOrd="17" destOrd="0" presId="urn:microsoft.com/office/officeart/2005/8/layout/default"/>
    <dgm:cxn modelId="{51E07F01-2E1B-4AC7-A0EF-848A80CEE294}" type="presParOf" srcId="{9DBFE66D-9069-4C5D-9EEA-EF8078631469}" destId="{A0484250-ED5F-4919-9D83-08A6AE2FAAEA}" srcOrd="18" destOrd="0" presId="urn:microsoft.com/office/officeart/2005/8/layout/default"/>
    <dgm:cxn modelId="{E24CE2E8-674E-4757-A5D2-DD218CF8284A}" type="presParOf" srcId="{9DBFE66D-9069-4C5D-9EEA-EF8078631469}" destId="{20324AC1-A5A0-413C-9130-D06AF3E6705B}" srcOrd="19" destOrd="0" presId="urn:microsoft.com/office/officeart/2005/8/layout/default"/>
    <dgm:cxn modelId="{D9FAAF6A-61A5-47F7-B43B-2AD04BEB25EB}" type="presParOf" srcId="{9DBFE66D-9069-4C5D-9EEA-EF8078631469}" destId="{364445DB-8FBC-4A2E-9187-F7D3A634FE30}" srcOrd="20" destOrd="0" presId="urn:microsoft.com/office/officeart/2005/8/layout/default"/>
    <dgm:cxn modelId="{8E8974E6-A1F8-4B48-8E61-527418D1FC95}" type="presParOf" srcId="{9DBFE66D-9069-4C5D-9EEA-EF8078631469}" destId="{7D4B924F-7DA8-4DD5-A322-D305CA76B00A}" srcOrd="21" destOrd="0" presId="urn:microsoft.com/office/officeart/2005/8/layout/default"/>
    <dgm:cxn modelId="{9955CBA8-DA28-4B40-BB67-CDBE9959A193}" type="presParOf" srcId="{9DBFE66D-9069-4C5D-9EEA-EF8078631469}" destId="{DF42196C-2D4E-4C8A-A6F4-09E4C337D61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2F0DB-FB3D-46BB-8F48-E6B87457DFF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BB63E4-3CEF-4BBB-ACE2-0D85D154C228}">
      <dgm:prSet custT="1"/>
      <dgm:spPr>
        <a:solidFill>
          <a:srgbClr val="FFE8C9"/>
        </a:solidFill>
      </dgm:spPr>
      <dgm:t>
        <a:bodyPr/>
        <a:lstStyle/>
        <a:p>
          <a:pPr rtl="0"/>
          <a:r>
            <a:rPr lang="pt-BR" sz="3200" b="0" dirty="0" smtClean="0">
              <a:solidFill>
                <a:schemeClr val="tx1"/>
              </a:solidFill>
            </a:rPr>
            <a:t>Atendimento médio mensal de </a:t>
          </a:r>
          <a:r>
            <a:rPr lang="pt-BR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2.583</a:t>
          </a:r>
          <a:r>
            <a:rPr lang="pt-BR" sz="4000" b="1" dirty="0" smtClean="0">
              <a:solidFill>
                <a:schemeClr val="tx1"/>
              </a:solidFill>
            </a:rPr>
            <a:t> </a:t>
          </a:r>
          <a:r>
            <a:rPr lang="pt-BR" sz="3200" b="0" dirty="0" smtClean="0">
              <a:solidFill>
                <a:schemeClr val="tx1"/>
              </a:solidFill>
            </a:rPr>
            <a:t>usuários de Medicamentos Especializados </a:t>
          </a:r>
          <a:endParaRPr lang="pt-BR" sz="3200" b="0" dirty="0">
            <a:solidFill>
              <a:schemeClr val="tx1"/>
            </a:solidFill>
          </a:endParaRPr>
        </a:p>
      </dgm:t>
    </dgm:pt>
    <dgm:pt modelId="{13A27873-288C-46D5-8200-1C8953BC02DF}" type="parTrans" cxnId="{987E7F07-D920-44B5-B72C-845DC7D2A8D4}">
      <dgm:prSet/>
      <dgm:spPr/>
      <dgm:t>
        <a:bodyPr/>
        <a:lstStyle/>
        <a:p>
          <a:endParaRPr lang="pt-BR" sz="3200" b="0"/>
        </a:p>
      </dgm:t>
    </dgm:pt>
    <dgm:pt modelId="{9894E32A-FCAA-4D81-8A10-EB4CBBB0E736}" type="sibTrans" cxnId="{987E7F07-D920-44B5-B72C-845DC7D2A8D4}">
      <dgm:prSet/>
      <dgm:spPr/>
      <dgm:t>
        <a:bodyPr/>
        <a:lstStyle/>
        <a:p>
          <a:endParaRPr lang="pt-BR" sz="3200" b="0"/>
        </a:p>
      </dgm:t>
    </dgm:pt>
    <dgm:pt modelId="{E7FB3009-850D-49E5-8881-534BD8DCA429}">
      <dgm:prSet custT="1"/>
      <dgm:spPr>
        <a:solidFill>
          <a:srgbClr val="FFE8C9"/>
        </a:solidFill>
      </dgm:spPr>
      <dgm:t>
        <a:bodyPr/>
        <a:lstStyle/>
        <a:p>
          <a:pPr rtl="0"/>
          <a:r>
            <a:rPr lang="pt-BR" sz="3200" b="0" dirty="0" smtClean="0">
              <a:solidFill>
                <a:schemeClr val="tx1"/>
              </a:solidFill>
            </a:rPr>
            <a:t>Usuários cadastrados através de sentenças judiciais: </a:t>
          </a:r>
          <a:r>
            <a:rPr lang="pt-BR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700</a:t>
          </a:r>
          <a:endParaRPr lang="pt-BR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FDCDD3-2144-47D3-AC97-B4258E5D0831}" type="parTrans" cxnId="{866F8CF9-367A-49D8-BA45-0EB8B6257C62}">
      <dgm:prSet/>
      <dgm:spPr/>
      <dgm:t>
        <a:bodyPr/>
        <a:lstStyle/>
        <a:p>
          <a:endParaRPr lang="pt-BR" sz="3200" b="0"/>
        </a:p>
      </dgm:t>
    </dgm:pt>
    <dgm:pt modelId="{C5DDF1E7-556F-4429-AE82-EB28890F004B}" type="sibTrans" cxnId="{866F8CF9-367A-49D8-BA45-0EB8B6257C62}">
      <dgm:prSet/>
      <dgm:spPr/>
      <dgm:t>
        <a:bodyPr/>
        <a:lstStyle/>
        <a:p>
          <a:endParaRPr lang="pt-BR" sz="3200" b="0"/>
        </a:p>
      </dgm:t>
    </dgm:pt>
    <dgm:pt modelId="{5C11922C-B9F9-499C-B58E-B92653D41803}">
      <dgm:prSet custT="1"/>
      <dgm:spPr>
        <a:solidFill>
          <a:srgbClr val="FFE8C9"/>
        </a:solidFill>
      </dgm:spPr>
      <dgm:t>
        <a:bodyPr/>
        <a:lstStyle/>
        <a:p>
          <a:pPr rtl="0"/>
          <a:r>
            <a:rPr lang="pt-BR" sz="3200" b="0" dirty="0" smtClean="0">
              <a:solidFill>
                <a:schemeClr val="tx1"/>
              </a:solidFill>
            </a:rPr>
            <a:t>Principal medicamento solicitado judicialmente:  </a:t>
          </a:r>
          <a:r>
            <a: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Insulina</a:t>
          </a:r>
          <a:endParaRPr lang="pt-BR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9082BC-D06F-43B8-B86E-4ED20BF79D71}" type="parTrans" cxnId="{F58C9DD0-2BA5-4337-B9B8-912318BE4D23}">
      <dgm:prSet/>
      <dgm:spPr/>
      <dgm:t>
        <a:bodyPr/>
        <a:lstStyle/>
        <a:p>
          <a:endParaRPr lang="pt-BR" sz="3200" b="0"/>
        </a:p>
      </dgm:t>
    </dgm:pt>
    <dgm:pt modelId="{9DDC3BE7-247A-40D0-84AB-BC8300EB5E77}" type="sibTrans" cxnId="{F58C9DD0-2BA5-4337-B9B8-912318BE4D23}">
      <dgm:prSet/>
      <dgm:spPr/>
      <dgm:t>
        <a:bodyPr/>
        <a:lstStyle/>
        <a:p>
          <a:endParaRPr lang="pt-BR" sz="3200" b="0"/>
        </a:p>
      </dgm:t>
    </dgm:pt>
    <dgm:pt modelId="{872E6EB3-3166-41C5-9E64-7033F4A77551}" type="pres">
      <dgm:prSet presAssocID="{CB52F0DB-FB3D-46BB-8F48-E6B87457DF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11B7B6A-A14C-424C-AE67-2C8ED8BF67C2}" type="pres">
      <dgm:prSet presAssocID="{F8BB63E4-3CEF-4BBB-ACE2-0D85D154C228}" presName="node" presStyleLbl="node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B4E7BE-889B-4ACB-A488-5972FFE6C369}" type="pres">
      <dgm:prSet presAssocID="{9894E32A-FCAA-4D81-8A10-EB4CBBB0E736}" presName="sibTrans" presStyleCnt="0"/>
      <dgm:spPr/>
    </dgm:pt>
    <dgm:pt modelId="{1551DB76-D490-4479-B8D7-83FB614E6B43}" type="pres">
      <dgm:prSet presAssocID="{E7FB3009-850D-49E5-8881-534BD8DCA429}" presName="node" presStyleLbl="node1" presStyleIdx="1" presStyleCnt="3" custScaleY="1133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3CAB6A-E98D-4499-B62F-76CD6E52EC81}" type="pres">
      <dgm:prSet presAssocID="{C5DDF1E7-556F-4429-AE82-EB28890F004B}" presName="sibTrans" presStyleCnt="0"/>
      <dgm:spPr/>
    </dgm:pt>
    <dgm:pt modelId="{8097D054-9856-4C37-9C57-5A745EDA2E69}" type="pres">
      <dgm:prSet presAssocID="{5C11922C-B9F9-499C-B58E-B92653D41803}" presName="node" presStyleLbl="node1" presStyleIdx="2" presStyleCnt="3" custLinFactNeighborX="988" custLinFactNeighborY="-66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87534C-B5DE-4AA6-9376-E4C9EF3B0CE5}" type="presOf" srcId="{CB52F0DB-FB3D-46BB-8F48-E6B87457DFFB}" destId="{872E6EB3-3166-41C5-9E64-7033F4A77551}" srcOrd="0" destOrd="0" presId="urn:microsoft.com/office/officeart/2005/8/layout/default"/>
    <dgm:cxn modelId="{067F7F11-3DFF-4DEC-9FA2-AB8D823724BC}" type="presOf" srcId="{E7FB3009-850D-49E5-8881-534BD8DCA429}" destId="{1551DB76-D490-4479-B8D7-83FB614E6B43}" srcOrd="0" destOrd="0" presId="urn:microsoft.com/office/officeart/2005/8/layout/default"/>
    <dgm:cxn modelId="{60605660-CEF3-44BA-88F0-2301996060D1}" type="presOf" srcId="{F8BB63E4-3CEF-4BBB-ACE2-0D85D154C228}" destId="{511B7B6A-A14C-424C-AE67-2C8ED8BF67C2}" srcOrd="0" destOrd="0" presId="urn:microsoft.com/office/officeart/2005/8/layout/default"/>
    <dgm:cxn modelId="{EA9F0DB5-2704-403B-A979-89A758878C98}" type="presOf" srcId="{5C11922C-B9F9-499C-B58E-B92653D41803}" destId="{8097D054-9856-4C37-9C57-5A745EDA2E69}" srcOrd="0" destOrd="0" presId="urn:microsoft.com/office/officeart/2005/8/layout/default"/>
    <dgm:cxn modelId="{866F8CF9-367A-49D8-BA45-0EB8B6257C62}" srcId="{CB52F0DB-FB3D-46BB-8F48-E6B87457DFFB}" destId="{E7FB3009-850D-49E5-8881-534BD8DCA429}" srcOrd="1" destOrd="0" parTransId="{CDFDCDD3-2144-47D3-AC97-B4258E5D0831}" sibTransId="{C5DDF1E7-556F-4429-AE82-EB28890F004B}"/>
    <dgm:cxn modelId="{F58C9DD0-2BA5-4337-B9B8-912318BE4D23}" srcId="{CB52F0DB-FB3D-46BB-8F48-E6B87457DFFB}" destId="{5C11922C-B9F9-499C-B58E-B92653D41803}" srcOrd="2" destOrd="0" parTransId="{079082BC-D06F-43B8-B86E-4ED20BF79D71}" sibTransId="{9DDC3BE7-247A-40D0-84AB-BC8300EB5E77}"/>
    <dgm:cxn modelId="{987E7F07-D920-44B5-B72C-845DC7D2A8D4}" srcId="{CB52F0DB-FB3D-46BB-8F48-E6B87457DFFB}" destId="{F8BB63E4-3CEF-4BBB-ACE2-0D85D154C228}" srcOrd="0" destOrd="0" parTransId="{13A27873-288C-46D5-8200-1C8953BC02DF}" sibTransId="{9894E32A-FCAA-4D81-8A10-EB4CBBB0E736}"/>
    <dgm:cxn modelId="{7CE2694C-9E53-4547-A7E3-7709FC403334}" type="presParOf" srcId="{872E6EB3-3166-41C5-9E64-7033F4A77551}" destId="{511B7B6A-A14C-424C-AE67-2C8ED8BF67C2}" srcOrd="0" destOrd="0" presId="urn:microsoft.com/office/officeart/2005/8/layout/default"/>
    <dgm:cxn modelId="{54CDD111-D5D9-45D7-A8BF-788EA62B1666}" type="presParOf" srcId="{872E6EB3-3166-41C5-9E64-7033F4A77551}" destId="{B7B4E7BE-889B-4ACB-A488-5972FFE6C369}" srcOrd="1" destOrd="0" presId="urn:microsoft.com/office/officeart/2005/8/layout/default"/>
    <dgm:cxn modelId="{90F94675-A2AD-4C51-80A3-A3B6F6D7FC6B}" type="presParOf" srcId="{872E6EB3-3166-41C5-9E64-7033F4A77551}" destId="{1551DB76-D490-4479-B8D7-83FB614E6B43}" srcOrd="2" destOrd="0" presId="urn:microsoft.com/office/officeart/2005/8/layout/default"/>
    <dgm:cxn modelId="{2D35FFF2-3782-4682-9924-A080A9F40623}" type="presParOf" srcId="{872E6EB3-3166-41C5-9E64-7033F4A77551}" destId="{433CAB6A-E98D-4499-B62F-76CD6E52EC81}" srcOrd="3" destOrd="0" presId="urn:microsoft.com/office/officeart/2005/8/layout/default"/>
    <dgm:cxn modelId="{0F639D67-D224-49AC-8F30-AAB49677F05F}" type="presParOf" srcId="{872E6EB3-3166-41C5-9E64-7033F4A77551}" destId="{8097D054-9856-4C37-9C57-5A745EDA2E6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67E047-8BAB-47FB-A97C-93DB6D586AD4}" type="doc">
      <dgm:prSet loTypeId="urn:microsoft.com/office/officeart/2005/8/layout/vList2" loCatId="list" qsTypeId="urn:microsoft.com/office/officeart/2005/8/quickstyle/3d6" qsCatId="3D" csTypeId="urn:microsoft.com/office/officeart/2005/8/colors/accent3_1" csCatId="accent3"/>
      <dgm:spPr/>
      <dgm:t>
        <a:bodyPr/>
        <a:lstStyle/>
        <a:p>
          <a:endParaRPr lang="pt-BR"/>
        </a:p>
      </dgm:t>
    </dgm:pt>
    <dgm:pt modelId="{93B57984-B42B-4F60-8385-67F867AF1356}">
      <dgm:prSet custT="1"/>
      <dgm:spPr/>
      <dgm:t>
        <a:bodyPr/>
        <a:lstStyle/>
        <a:p>
          <a:pPr algn="ctr" rtl="0"/>
          <a:r>
            <a:rPr lang="pt-BR" sz="4000" b="1" dirty="0" smtClean="0"/>
            <a:t>Retorno dos hospitais para a administração direta</a:t>
          </a:r>
          <a:endParaRPr lang="pt-BR" sz="4000" b="1" dirty="0"/>
        </a:p>
      </dgm:t>
    </dgm:pt>
    <dgm:pt modelId="{0E65EC25-583E-4FFD-8FDC-FFB3CFF6C1DC}" type="parTrans" cxnId="{E9E32B5D-5DBC-4B46-A392-A09E0ABCDE7F}">
      <dgm:prSet/>
      <dgm:spPr/>
      <dgm:t>
        <a:bodyPr/>
        <a:lstStyle/>
        <a:p>
          <a:pPr algn="ctr"/>
          <a:endParaRPr lang="pt-BR" sz="4000" b="1"/>
        </a:p>
      </dgm:t>
    </dgm:pt>
    <dgm:pt modelId="{8294EC36-AC9B-4BF0-AFE9-AE61C8D5D7E0}" type="sibTrans" cxnId="{E9E32B5D-5DBC-4B46-A392-A09E0ABCDE7F}">
      <dgm:prSet/>
      <dgm:spPr/>
      <dgm:t>
        <a:bodyPr/>
        <a:lstStyle/>
        <a:p>
          <a:pPr algn="ctr"/>
          <a:endParaRPr lang="pt-BR" sz="4000" b="1"/>
        </a:p>
      </dgm:t>
    </dgm:pt>
    <dgm:pt modelId="{FF9D568D-74CE-4DB8-85F0-92DF47A9C055}">
      <dgm:prSet custT="1"/>
      <dgm:spPr/>
      <dgm:t>
        <a:bodyPr/>
        <a:lstStyle/>
        <a:p>
          <a:pPr algn="ctr" rtl="0"/>
          <a:r>
            <a:rPr lang="pt-BR" sz="4000" b="1" smtClean="0"/>
            <a:t>Problemas de não conformidade apontados pelo Denasus e MP</a:t>
          </a:r>
          <a:endParaRPr lang="pt-BR" sz="4000" b="1"/>
        </a:p>
      </dgm:t>
    </dgm:pt>
    <dgm:pt modelId="{E81E14BB-BCFD-451E-886E-6D725FE051C2}" type="parTrans" cxnId="{000BAE71-32EE-4DD5-9DBC-176E9E82A6EA}">
      <dgm:prSet/>
      <dgm:spPr/>
      <dgm:t>
        <a:bodyPr/>
        <a:lstStyle/>
        <a:p>
          <a:pPr algn="ctr"/>
          <a:endParaRPr lang="pt-BR" sz="4000" b="1"/>
        </a:p>
      </dgm:t>
    </dgm:pt>
    <dgm:pt modelId="{29498CF8-DF92-453A-8165-727C3AA3ED1C}" type="sibTrans" cxnId="{000BAE71-32EE-4DD5-9DBC-176E9E82A6EA}">
      <dgm:prSet/>
      <dgm:spPr/>
      <dgm:t>
        <a:bodyPr/>
        <a:lstStyle/>
        <a:p>
          <a:pPr algn="ctr"/>
          <a:endParaRPr lang="pt-BR" sz="4000" b="1"/>
        </a:p>
      </dgm:t>
    </dgm:pt>
    <dgm:pt modelId="{D58B33D0-9539-4B3C-BE50-19F27C0A3C5B}">
      <dgm:prSet custT="1"/>
      <dgm:spPr/>
      <dgm:t>
        <a:bodyPr/>
        <a:lstStyle/>
        <a:p>
          <a:pPr algn="ctr" rtl="0"/>
          <a:r>
            <a:rPr lang="pt-BR" sz="4000" b="1" smtClean="0"/>
            <a:t>Percentual de gasto do orçamento com os hospitais</a:t>
          </a:r>
          <a:endParaRPr lang="pt-BR" sz="4000" b="1"/>
        </a:p>
      </dgm:t>
    </dgm:pt>
    <dgm:pt modelId="{9AE46814-E663-4FC9-B522-6E1BED84F74B}" type="parTrans" cxnId="{4B43C8B9-7194-45D8-8CB5-8EB05069E9B0}">
      <dgm:prSet/>
      <dgm:spPr/>
      <dgm:t>
        <a:bodyPr/>
        <a:lstStyle/>
        <a:p>
          <a:pPr algn="ctr"/>
          <a:endParaRPr lang="pt-BR" sz="4000" b="1"/>
        </a:p>
      </dgm:t>
    </dgm:pt>
    <dgm:pt modelId="{9BC54CEF-0BA7-4EB5-B2B2-8E902BB9874F}" type="sibTrans" cxnId="{4B43C8B9-7194-45D8-8CB5-8EB05069E9B0}">
      <dgm:prSet/>
      <dgm:spPr/>
      <dgm:t>
        <a:bodyPr/>
        <a:lstStyle/>
        <a:p>
          <a:pPr algn="ctr"/>
          <a:endParaRPr lang="pt-BR" sz="4000" b="1"/>
        </a:p>
      </dgm:t>
    </dgm:pt>
    <dgm:pt modelId="{8EB462BD-65D0-4937-81C7-BA4884986E5B}">
      <dgm:prSet custT="1"/>
      <dgm:spPr/>
      <dgm:t>
        <a:bodyPr/>
        <a:lstStyle/>
        <a:p>
          <a:pPr algn="ctr" rtl="0"/>
          <a:r>
            <a:rPr lang="pt-BR" sz="4000" b="1" dirty="0" smtClean="0"/>
            <a:t>Vontade política de enfrentamento dos problemas</a:t>
          </a:r>
          <a:endParaRPr lang="pt-BR" sz="4000" b="1" dirty="0"/>
        </a:p>
      </dgm:t>
    </dgm:pt>
    <dgm:pt modelId="{112B26C5-EBFD-4F97-BE55-A62775C46887}" type="parTrans" cxnId="{1F35386B-E8B8-4DD8-977E-865E98B1D914}">
      <dgm:prSet/>
      <dgm:spPr/>
      <dgm:t>
        <a:bodyPr/>
        <a:lstStyle/>
        <a:p>
          <a:pPr algn="ctr"/>
          <a:endParaRPr lang="pt-BR" sz="4000" b="1"/>
        </a:p>
      </dgm:t>
    </dgm:pt>
    <dgm:pt modelId="{50F1E63F-5898-4C41-B56E-0ED7FFD5F716}" type="sibTrans" cxnId="{1F35386B-E8B8-4DD8-977E-865E98B1D914}">
      <dgm:prSet/>
      <dgm:spPr/>
      <dgm:t>
        <a:bodyPr/>
        <a:lstStyle/>
        <a:p>
          <a:pPr algn="ctr"/>
          <a:endParaRPr lang="pt-BR" sz="4000" b="1"/>
        </a:p>
      </dgm:t>
    </dgm:pt>
    <dgm:pt modelId="{DB3488E4-91C3-4EC1-993E-0220ACFA63A7}" type="pres">
      <dgm:prSet presAssocID="{3367E047-8BAB-47FB-A97C-93DB6D586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7750FA-50B9-432D-BCE7-422665AD754C}" type="pres">
      <dgm:prSet presAssocID="{93B57984-B42B-4F60-8385-67F867AF13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8CB2B1-6474-4520-A405-E8AACFC81E45}" type="pres">
      <dgm:prSet presAssocID="{8294EC36-AC9B-4BF0-AFE9-AE61C8D5D7E0}" presName="spacer" presStyleCnt="0"/>
      <dgm:spPr/>
      <dgm:t>
        <a:bodyPr/>
        <a:lstStyle/>
        <a:p>
          <a:endParaRPr lang="pt-BR"/>
        </a:p>
      </dgm:t>
    </dgm:pt>
    <dgm:pt modelId="{CA8C13A4-011A-4F12-BDB2-2CC2ACCA5ADE}" type="pres">
      <dgm:prSet presAssocID="{FF9D568D-74CE-4DB8-85F0-92DF47A9C0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A40827-BE12-4206-9C82-1C6DDD4C99D4}" type="pres">
      <dgm:prSet presAssocID="{29498CF8-DF92-453A-8165-727C3AA3ED1C}" presName="spacer" presStyleCnt="0"/>
      <dgm:spPr/>
      <dgm:t>
        <a:bodyPr/>
        <a:lstStyle/>
        <a:p>
          <a:endParaRPr lang="pt-BR"/>
        </a:p>
      </dgm:t>
    </dgm:pt>
    <dgm:pt modelId="{FD5111AE-C40C-439B-B6D7-5B9D1684E249}" type="pres">
      <dgm:prSet presAssocID="{D58B33D0-9539-4B3C-BE50-19F27C0A3C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0B78C0-48D5-43A8-B975-7B264D1A4C1A}" type="pres">
      <dgm:prSet presAssocID="{9BC54CEF-0BA7-4EB5-B2B2-8E902BB9874F}" presName="spacer" presStyleCnt="0"/>
      <dgm:spPr/>
      <dgm:t>
        <a:bodyPr/>
        <a:lstStyle/>
        <a:p>
          <a:endParaRPr lang="pt-BR"/>
        </a:p>
      </dgm:t>
    </dgm:pt>
    <dgm:pt modelId="{C9304C67-225D-4808-8A1F-3665F8BCA6B9}" type="pres">
      <dgm:prSet presAssocID="{8EB462BD-65D0-4937-81C7-BA4884986E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35386B-E8B8-4DD8-977E-865E98B1D914}" srcId="{3367E047-8BAB-47FB-A97C-93DB6D586AD4}" destId="{8EB462BD-65D0-4937-81C7-BA4884986E5B}" srcOrd="3" destOrd="0" parTransId="{112B26C5-EBFD-4F97-BE55-A62775C46887}" sibTransId="{50F1E63F-5898-4C41-B56E-0ED7FFD5F716}"/>
    <dgm:cxn modelId="{E9E32B5D-5DBC-4B46-A392-A09E0ABCDE7F}" srcId="{3367E047-8BAB-47FB-A97C-93DB6D586AD4}" destId="{93B57984-B42B-4F60-8385-67F867AF1356}" srcOrd="0" destOrd="0" parTransId="{0E65EC25-583E-4FFD-8FDC-FFB3CFF6C1DC}" sibTransId="{8294EC36-AC9B-4BF0-AFE9-AE61C8D5D7E0}"/>
    <dgm:cxn modelId="{0FD6BF9C-6AAA-4729-9283-CCBAD1E0C010}" type="presOf" srcId="{D58B33D0-9539-4B3C-BE50-19F27C0A3C5B}" destId="{FD5111AE-C40C-439B-B6D7-5B9D1684E249}" srcOrd="0" destOrd="0" presId="urn:microsoft.com/office/officeart/2005/8/layout/vList2"/>
    <dgm:cxn modelId="{78B2204C-EFE1-4F58-8867-A547AD8E596F}" type="presOf" srcId="{93B57984-B42B-4F60-8385-67F867AF1356}" destId="{937750FA-50B9-432D-BCE7-422665AD754C}" srcOrd="0" destOrd="0" presId="urn:microsoft.com/office/officeart/2005/8/layout/vList2"/>
    <dgm:cxn modelId="{4B43C8B9-7194-45D8-8CB5-8EB05069E9B0}" srcId="{3367E047-8BAB-47FB-A97C-93DB6D586AD4}" destId="{D58B33D0-9539-4B3C-BE50-19F27C0A3C5B}" srcOrd="2" destOrd="0" parTransId="{9AE46814-E663-4FC9-B522-6E1BED84F74B}" sibTransId="{9BC54CEF-0BA7-4EB5-B2B2-8E902BB9874F}"/>
    <dgm:cxn modelId="{000BAE71-32EE-4DD5-9DBC-176E9E82A6EA}" srcId="{3367E047-8BAB-47FB-A97C-93DB6D586AD4}" destId="{FF9D568D-74CE-4DB8-85F0-92DF47A9C055}" srcOrd="1" destOrd="0" parTransId="{E81E14BB-BCFD-451E-886E-6D725FE051C2}" sibTransId="{29498CF8-DF92-453A-8165-727C3AA3ED1C}"/>
    <dgm:cxn modelId="{0BD45D79-C9EA-4BFE-BF66-69D166FD3095}" type="presOf" srcId="{3367E047-8BAB-47FB-A97C-93DB6D586AD4}" destId="{DB3488E4-91C3-4EC1-993E-0220ACFA63A7}" srcOrd="0" destOrd="0" presId="urn:microsoft.com/office/officeart/2005/8/layout/vList2"/>
    <dgm:cxn modelId="{A457D1F5-0CEE-4084-951C-CB63D84FC326}" type="presOf" srcId="{8EB462BD-65D0-4937-81C7-BA4884986E5B}" destId="{C9304C67-225D-4808-8A1F-3665F8BCA6B9}" srcOrd="0" destOrd="0" presId="urn:microsoft.com/office/officeart/2005/8/layout/vList2"/>
    <dgm:cxn modelId="{BF722FC4-52E6-4E16-9B22-E1E68B234363}" type="presOf" srcId="{FF9D568D-74CE-4DB8-85F0-92DF47A9C055}" destId="{CA8C13A4-011A-4F12-BDB2-2CC2ACCA5ADE}" srcOrd="0" destOrd="0" presId="urn:microsoft.com/office/officeart/2005/8/layout/vList2"/>
    <dgm:cxn modelId="{93449857-914B-4691-BFFC-A1A6F3EA16FF}" type="presParOf" srcId="{DB3488E4-91C3-4EC1-993E-0220ACFA63A7}" destId="{937750FA-50B9-432D-BCE7-422665AD754C}" srcOrd="0" destOrd="0" presId="urn:microsoft.com/office/officeart/2005/8/layout/vList2"/>
    <dgm:cxn modelId="{5E381412-2229-4229-A556-DB7149CE4D38}" type="presParOf" srcId="{DB3488E4-91C3-4EC1-993E-0220ACFA63A7}" destId="{118CB2B1-6474-4520-A405-E8AACFC81E45}" srcOrd="1" destOrd="0" presId="urn:microsoft.com/office/officeart/2005/8/layout/vList2"/>
    <dgm:cxn modelId="{A09DAF26-28AD-4C70-BBDF-7D9EB8900464}" type="presParOf" srcId="{DB3488E4-91C3-4EC1-993E-0220ACFA63A7}" destId="{CA8C13A4-011A-4F12-BDB2-2CC2ACCA5ADE}" srcOrd="2" destOrd="0" presId="urn:microsoft.com/office/officeart/2005/8/layout/vList2"/>
    <dgm:cxn modelId="{DF86389A-5990-4BC3-909D-34F4B752FD33}" type="presParOf" srcId="{DB3488E4-91C3-4EC1-993E-0220ACFA63A7}" destId="{F3A40827-BE12-4206-9C82-1C6DDD4C99D4}" srcOrd="3" destOrd="0" presId="urn:microsoft.com/office/officeart/2005/8/layout/vList2"/>
    <dgm:cxn modelId="{6798EC3F-CBE1-479D-A5A1-BA5394D3DBF3}" type="presParOf" srcId="{DB3488E4-91C3-4EC1-993E-0220ACFA63A7}" destId="{FD5111AE-C40C-439B-B6D7-5B9D1684E249}" srcOrd="4" destOrd="0" presId="urn:microsoft.com/office/officeart/2005/8/layout/vList2"/>
    <dgm:cxn modelId="{333B6C58-0E20-4B2B-A2AC-D65FA3F3715E}" type="presParOf" srcId="{DB3488E4-91C3-4EC1-993E-0220ACFA63A7}" destId="{730B78C0-48D5-43A8-B975-7B264D1A4C1A}" srcOrd="5" destOrd="0" presId="urn:microsoft.com/office/officeart/2005/8/layout/vList2"/>
    <dgm:cxn modelId="{B4ACE3D6-FC38-4601-8FFF-A0F9ED759217}" type="presParOf" srcId="{DB3488E4-91C3-4EC1-993E-0220ACFA63A7}" destId="{C9304C67-225D-4808-8A1F-3665F8BCA6B9}" srcOrd="6" destOrd="0" presId="urn:microsoft.com/office/officeart/2005/8/layout/vList2"/>
  </dgm:cxnLst>
  <dgm:bg>
    <a:solidFill>
      <a:srgbClr val="FFF5E7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EF5FCB-5D93-41B5-A071-1D990A1E97AD}" type="doc">
      <dgm:prSet loTypeId="urn:microsoft.com/office/officeart/2005/8/layout/vList2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1D0D854-EEDE-4AED-B284-38CEDEC0252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4400" b="1" dirty="0" smtClean="0"/>
            <a:t>HGP </a:t>
          </a:r>
          <a:endParaRPr lang="pt-BR" sz="4400" b="1" dirty="0"/>
        </a:p>
      </dgm:t>
    </dgm:pt>
    <dgm:pt modelId="{6920D5C9-2001-405E-969D-A5B866420BC5}" type="parTrans" cxnId="{3CABBE78-F9A6-4598-B04D-25666EA2BA0D}">
      <dgm:prSet/>
      <dgm:spPr/>
      <dgm:t>
        <a:bodyPr/>
        <a:lstStyle/>
        <a:p>
          <a:endParaRPr lang="pt-BR" sz="4400" b="1"/>
        </a:p>
      </dgm:t>
    </dgm:pt>
    <dgm:pt modelId="{966CE4DA-1227-4AAE-A07B-132CE05838F0}" type="sibTrans" cxnId="{3CABBE78-F9A6-4598-B04D-25666EA2BA0D}">
      <dgm:prSet/>
      <dgm:spPr/>
      <dgm:t>
        <a:bodyPr/>
        <a:lstStyle/>
        <a:p>
          <a:endParaRPr lang="pt-BR" sz="4400" b="1"/>
        </a:p>
      </dgm:t>
    </dgm:pt>
    <dgm:pt modelId="{9D3F1591-E6F7-4343-B5C9-FDE127CF18D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4400" b="1" dirty="0" smtClean="0"/>
            <a:t>Dona Regina</a:t>
          </a:r>
          <a:endParaRPr lang="pt-BR" sz="4400" b="1" dirty="0"/>
        </a:p>
      </dgm:t>
    </dgm:pt>
    <dgm:pt modelId="{F49837A7-AF62-474A-9E41-C53CBAB409DB}" type="parTrans" cxnId="{3AA90586-8396-4579-832C-480176C2FD75}">
      <dgm:prSet/>
      <dgm:spPr/>
      <dgm:t>
        <a:bodyPr/>
        <a:lstStyle/>
        <a:p>
          <a:endParaRPr lang="pt-BR" sz="4400" b="1"/>
        </a:p>
      </dgm:t>
    </dgm:pt>
    <dgm:pt modelId="{4AD89CA0-04FD-4496-A410-AB363496B54B}" type="sibTrans" cxnId="{3AA90586-8396-4579-832C-480176C2FD75}">
      <dgm:prSet/>
      <dgm:spPr/>
      <dgm:t>
        <a:bodyPr/>
        <a:lstStyle/>
        <a:p>
          <a:endParaRPr lang="pt-BR" sz="4400" b="1"/>
        </a:p>
      </dgm:t>
    </dgm:pt>
    <dgm:pt modelId="{CEAF5558-6610-4FEB-801A-FF6CEB80B22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4400" b="1" dirty="0" smtClean="0"/>
            <a:t>Hospital Regional Araguaína  </a:t>
          </a:r>
          <a:endParaRPr lang="pt-BR" sz="4400" b="1" dirty="0"/>
        </a:p>
      </dgm:t>
    </dgm:pt>
    <dgm:pt modelId="{C11660C5-1614-40EF-BE11-1968EAE8E95E}" type="parTrans" cxnId="{7F68E507-4639-49F6-8F9C-7C12BCCCABCB}">
      <dgm:prSet/>
      <dgm:spPr/>
      <dgm:t>
        <a:bodyPr/>
        <a:lstStyle/>
        <a:p>
          <a:endParaRPr lang="pt-BR" sz="4400" b="1"/>
        </a:p>
      </dgm:t>
    </dgm:pt>
    <dgm:pt modelId="{7E53EE84-D1DD-466A-B4E0-A1194762F2B0}" type="sibTrans" cxnId="{7F68E507-4639-49F6-8F9C-7C12BCCCABCB}">
      <dgm:prSet/>
      <dgm:spPr/>
      <dgm:t>
        <a:bodyPr/>
        <a:lstStyle/>
        <a:p>
          <a:endParaRPr lang="pt-BR" sz="4400" b="1"/>
        </a:p>
      </dgm:t>
    </dgm:pt>
    <dgm:pt modelId="{D60F58B6-345E-4C4D-903D-F02EB21F61A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4400" b="1" dirty="0" smtClean="0"/>
            <a:t>Hospital Regional de Gurupi</a:t>
          </a:r>
          <a:endParaRPr lang="pt-BR" sz="4400" b="1" dirty="0"/>
        </a:p>
      </dgm:t>
    </dgm:pt>
    <dgm:pt modelId="{159EB6FA-330B-46B0-B522-0B284538B84E}" type="parTrans" cxnId="{E897C385-9996-4990-AF45-FDF61BB892DD}">
      <dgm:prSet/>
      <dgm:spPr/>
      <dgm:t>
        <a:bodyPr/>
        <a:lstStyle/>
        <a:p>
          <a:endParaRPr lang="pt-BR" sz="4400" b="1"/>
        </a:p>
      </dgm:t>
    </dgm:pt>
    <dgm:pt modelId="{12709C59-5253-4E4F-8152-6A98D45717DE}" type="sibTrans" cxnId="{E897C385-9996-4990-AF45-FDF61BB892DD}">
      <dgm:prSet/>
      <dgm:spPr/>
      <dgm:t>
        <a:bodyPr/>
        <a:lstStyle/>
        <a:p>
          <a:endParaRPr lang="pt-BR" sz="4400" b="1"/>
        </a:p>
      </dgm:t>
    </dgm:pt>
    <dgm:pt modelId="{76C1610D-5079-44CB-9C6F-9F94D611AFC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4400" b="1" dirty="0" smtClean="0"/>
            <a:t>Hospital Infantil de Palmas</a:t>
          </a:r>
          <a:endParaRPr lang="pt-BR" sz="4400" b="1" dirty="0"/>
        </a:p>
      </dgm:t>
    </dgm:pt>
    <dgm:pt modelId="{3B0DD55E-D1AD-4560-9E33-306E9D4EA410}" type="parTrans" cxnId="{66DBB252-3596-4BAE-972E-34870C35E607}">
      <dgm:prSet/>
      <dgm:spPr/>
      <dgm:t>
        <a:bodyPr/>
        <a:lstStyle/>
        <a:p>
          <a:endParaRPr lang="pt-BR" sz="4400" b="1"/>
        </a:p>
      </dgm:t>
    </dgm:pt>
    <dgm:pt modelId="{1EC45062-2BD8-400A-8CF0-739611F8C45B}" type="sibTrans" cxnId="{66DBB252-3596-4BAE-972E-34870C35E607}">
      <dgm:prSet/>
      <dgm:spPr/>
      <dgm:t>
        <a:bodyPr/>
        <a:lstStyle/>
        <a:p>
          <a:endParaRPr lang="pt-BR" sz="4400" b="1"/>
        </a:p>
      </dgm:t>
    </dgm:pt>
    <dgm:pt modelId="{488C8DF3-4298-4969-9756-E7F794D0D573}" type="pres">
      <dgm:prSet presAssocID="{83EF5FCB-5D93-41B5-A071-1D990A1E97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C7DF36-1367-40CC-A624-4A078AF5D13C}" type="pres">
      <dgm:prSet presAssocID="{A1D0D854-EEDE-4AED-B284-38CEDEC025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DF7DF4-3870-4B6D-A61F-778578910719}" type="pres">
      <dgm:prSet presAssocID="{966CE4DA-1227-4AAE-A07B-132CE05838F0}" presName="spacer" presStyleCnt="0"/>
      <dgm:spPr/>
    </dgm:pt>
    <dgm:pt modelId="{53902CE6-677B-49BD-BFD2-473F902DBF0B}" type="pres">
      <dgm:prSet presAssocID="{9D3F1591-E6F7-4343-B5C9-FDE127CF18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A2A7E-ED83-4D19-A5B2-862FA5AF0149}" type="pres">
      <dgm:prSet presAssocID="{4AD89CA0-04FD-4496-A410-AB363496B54B}" presName="spacer" presStyleCnt="0"/>
      <dgm:spPr/>
    </dgm:pt>
    <dgm:pt modelId="{BB6A0B4C-91A6-4710-8E69-F93C6C451F1B}" type="pres">
      <dgm:prSet presAssocID="{CEAF5558-6610-4FEB-801A-FF6CEB80B2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9E44D-B96A-4C7B-B9C4-7DF1816AEEBD}" type="pres">
      <dgm:prSet presAssocID="{7E53EE84-D1DD-466A-B4E0-A1194762F2B0}" presName="spacer" presStyleCnt="0"/>
      <dgm:spPr/>
    </dgm:pt>
    <dgm:pt modelId="{A9D65878-8A81-498A-8247-3E937972493E}" type="pres">
      <dgm:prSet presAssocID="{D60F58B6-345E-4C4D-903D-F02EB21F61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FE0A95-CCCD-412A-B113-69DD5FF42ACA}" type="pres">
      <dgm:prSet presAssocID="{12709C59-5253-4E4F-8152-6A98D45717DE}" presName="spacer" presStyleCnt="0"/>
      <dgm:spPr/>
    </dgm:pt>
    <dgm:pt modelId="{163E1F10-2087-4B24-9D35-F7C1DC226D38}" type="pres">
      <dgm:prSet presAssocID="{76C1610D-5079-44CB-9C6F-9F94D611AF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DBB252-3596-4BAE-972E-34870C35E607}" srcId="{83EF5FCB-5D93-41B5-A071-1D990A1E97AD}" destId="{76C1610D-5079-44CB-9C6F-9F94D611AFC3}" srcOrd="4" destOrd="0" parTransId="{3B0DD55E-D1AD-4560-9E33-306E9D4EA410}" sibTransId="{1EC45062-2BD8-400A-8CF0-739611F8C45B}"/>
    <dgm:cxn modelId="{C3E3B94D-F0D6-4F50-AE3F-7A05FAFC60EA}" type="presOf" srcId="{CEAF5558-6610-4FEB-801A-FF6CEB80B225}" destId="{BB6A0B4C-91A6-4710-8E69-F93C6C451F1B}" srcOrd="0" destOrd="0" presId="urn:microsoft.com/office/officeart/2005/8/layout/vList2"/>
    <dgm:cxn modelId="{A03765ED-D0B3-451A-A581-B441D1A740E3}" type="presOf" srcId="{83EF5FCB-5D93-41B5-A071-1D990A1E97AD}" destId="{488C8DF3-4298-4969-9756-E7F794D0D573}" srcOrd="0" destOrd="0" presId="urn:microsoft.com/office/officeart/2005/8/layout/vList2"/>
    <dgm:cxn modelId="{48D7C7FC-8473-4E13-82E3-9D093629C46F}" type="presOf" srcId="{76C1610D-5079-44CB-9C6F-9F94D611AFC3}" destId="{163E1F10-2087-4B24-9D35-F7C1DC226D38}" srcOrd="0" destOrd="0" presId="urn:microsoft.com/office/officeart/2005/8/layout/vList2"/>
    <dgm:cxn modelId="{7F68E507-4639-49F6-8F9C-7C12BCCCABCB}" srcId="{83EF5FCB-5D93-41B5-A071-1D990A1E97AD}" destId="{CEAF5558-6610-4FEB-801A-FF6CEB80B225}" srcOrd="2" destOrd="0" parTransId="{C11660C5-1614-40EF-BE11-1968EAE8E95E}" sibTransId="{7E53EE84-D1DD-466A-B4E0-A1194762F2B0}"/>
    <dgm:cxn modelId="{24C144C5-ABF5-440A-8442-DA07B50A8566}" type="presOf" srcId="{A1D0D854-EEDE-4AED-B284-38CEDEC0252A}" destId="{A9C7DF36-1367-40CC-A624-4A078AF5D13C}" srcOrd="0" destOrd="0" presId="urn:microsoft.com/office/officeart/2005/8/layout/vList2"/>
    <dgm:cxn modelId="{3CABBE78-F9A6-4598-B04D-25666EA2BA0D}" srcId="{83EF5FCB-5D93-41B5-A071-1D990A1E97AD}" destId="{A1D0D854-EEDE-4AED-B284-38CEDEC0252A}" srcOrd="0" destOrd="0" parTransId="{6920D5C9-2001-405E-969D-A5B866420BC5}" sibTransId="{966CE4DA-1227-4AAE-A07B-132CE05838F0}"/>
    <dgm:cxn modelId="{FBEB78B2-C20E-4FC7-9D2F-C7295F4EF1E5}" type="presOf" srcId="{D60F58B6-345E-4C4D-903D-F02EB21F61AD}" destId="{A9D65878-8A81-498A-8247-3E937972493E}" srcOrd="0" destOrd="0" presId="urn:microsoft.com/office/officeart/2005/8/layout/vList2"/>
    <dgm:cxn modelId="{D3B3DC46-9C13-4275-A17D-A14DAACEC9E6}" type="presOf" srcId="{9D3F1591-E6F7-4343-B5C9-FDE127CF18DB}" destId="{53902CE6-677B-49BD-BFD2-473F902DBF0B}" srcOrd="0" destOrd="0" presId="urn:microsoft.com/office/officeart/2005/8/layout/vList2"/>
    <dgm:cxn modelId="{3AA90586-8396-4579-832C-480176C2FD75}" srcId="{83EF5FCB-5D93-41B5-A071-1D990A1E97AD}" destId="{9D3F1591-E6F7-4343-B5C9-FDE127CF18DB}" srcOrd="1" destOrd="0" parTransId="{F49837A7-AF62-474A-9E41-C53CBAB409DB}" sibTransId="{4AD89CA0-04FD-4496-A410-AB363496B54B}"/>
    <dgm:cxn modelId="{E897C385-9996-4990-AF45-FDF61BB892DD}" srcId="{83EF5FCB-5D93-41B5-A071-1D990A1E97AD}" destId="{D60F58B6-345E-4C4D-903D-F02EB21F61AD}" srcOrd="3" destOrd="0" parTransId="{159EB6FA-330B-46B0-B522-0B284538B84E}" sibTransId="{12709C59-5253-4E4F-8152-6A98D45717DE}"/>
    <dgm:cxn modelId="{DE4DD43E-C483-4FE8-9DB6-DF6BF39FAF01}" type="presParOf" srcId="{488C8DF3-4298-4969-9756-E7F794D0D573}" destId="{A9C7DF36-1367-40CC-A624-4A078AF5D13C}" srcOrd="0" destOrd="0" presId="urn:microsoft.com/office/officeart/2005/8/layout/vList2"/>
    <dgm:cxn modelId="{9DB3B042-8696-486A-85C2-B07B09EFC91A}" type="presParOf" srcId="{488C8DF3-4298-4969-9756-E7F794D0D573}" destId="{25DF7DF4-3870-4B6D-A61F-778578910719}" srcOrd="1" destOrd="0" presId="urn:microsoft.com/office/officeart/2005/8/layout/vList2"/>
    <dgm:cxn modelId="{609D9C64-2648-4C9D-BD65-EE30BB47C9FE}" type="presParOf" srcId="{488C8DF3-4298-4969-9756-E7F794D0D573}" destId="{53902CE6-677B-49BD-BFD2-473F902DBF0B}" srcOrd="2" destOrd="0" presId="urn:microsoft.com/office/officeart/2005/8/layout/vList2"/>
    <dgm:cxn modelId="{A3993ABE-0053-40CD-A3CC-C6C09E9BEB9E}" type="presParOf" srcId="{488C8DF3-4298-4969-9756-E7F794D0D573}" destId="{E6BA2A7E-ED83-4D19-A5B2-862FA5AF0149}" srcOrd="3" destOrd="0" presId="urn:microsoft.com/office/officeart/2005/8/layout/vList2"/>
    <dgm:cxn modelId="{E76708EC-EC7B-40B6-A1AC-08C2A02D5445}" type="presParOf" srcId="{488C8DF3-4298-4969-9756-E7F794D0D573}" destId="{BB6A0B4C-91A6-4710-8E69-F93C6C451F1B}" srcOrd="4" destOrd="0" presId="urn:microsoft.com/office/officeart/2005/8/layout/vList2"/>
    <dgm:cxn modelId="{39321CFA-D3B9-4A28-941F-9F58DA4A4436}" type="presParOf" srcId="{488C8DF3-4298-4969-9756-E7F794D0D573}" destId="{E6B9E44D-B96A-4C7B-B9C4-7DF1816AEEBD}" srcOrd="5" destOrd="0" presId="urn:microsoft.com/office/officeart/2005/8/layout/vList2"/>
    <dgm:cxn modelId="{E0A62A17-364B-4201-8424-91611672E97F}" type="presParOf" srcId="{488C8DF3-4298-4969-9756-E7F794D0D573}" destId="{A9D65878-8A81-498A-8247-3E937972493E}" srcOrd="6" destOrd="0" presId="urn:microsoft.com/office/officeart/2005/8/layout/vList2"/>
    <dgm:cxn modelId="{1D4300BE-5AF9-469E-9516-0F93402E8410}" type="presParOf" srcId="{488C8DF3-4298-4969-9756-E7F794D0D573}" destId="{FBFE0A95-CCCD-412A-B113-69DD5FF42ACA}" srcOrd="7" destOrd="0" presId="urn:microsoft.com/office/officeart/2005/8/layout/vList2"/>
    <dgm:cxn modelId="{4E099707-9659-48C6-A999-99E1941FF140}" type="presParOf" srcId="{488C8DF3-4298-4969-9756-E7F794D0D573}" destId="{163E1F10-2087-4B24-9D35-F7C1DC226D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017CF8-E147-4980-B8DB-69614362848E}" type="doc">
      <dgm:prSet loTypeId="urn:microsoft.com/office/officeart/2009/3/layout/StepUpProcess" loCatId="process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EE5C545-D152-4E00-B909-25F4257E8D2B}">
      <dgm:prSet/>
      <dgm:spPr/>
      <dgm:t>
        <a:bodyPr/>
        <a:lstStyle/>
        <a:p>
          <a:pPr rtl="0"/>
          <a:r>
            <a:rPr lang="pt-BR" dirty="0" smtClean="0"/>
            <a:t>2015: 19 Hospitais Estaduais: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16.750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03E65A-7DB6-4DA4-BFAA-916923570616}" type="parTrans" cxnId="{12B02CF7-62ED-4909-B652-B8ABEF3D78B1}">
      <dgm:prSet/>
      <dgm:spPr/>
      <dgm:t>
        <a:bodyPr/>
        <a:lstStyle/>
        <a:p>
          <a:endParaRPr lang="pt-BR"/>
        </a:p>
      </dgm:t>
    </dgm:pt>
    <dgm:pt modelId="{CBA2F629-AD47-4BB3-885F-C399A186A9DB}" type="sibTrans" cxnId="{12B02CF7-62ED-4909-B652-B8ABEF3D78B1}">
      <dgm:prSet/>
      <dgm:spPr/>
      <dgm:t>
        <a:bodyPr/>
        <a:lstStyle/>
        <a:p>
          <a:endParaRPr lang="pt-BR"/>
        </a:p>
      </dgm:t>
    </dgm:pt>
    <dgm:pt modelId="{DD25410C-4CAB-445D-AF92-8C6A88EC19B9}">
      <dgm:prSet/>
      <dgm:spPr/>
      <dgm:t>
        <a:bodyPr/>
        <a:lstStyle/>
        <a:p>
          <a:pPr rtl="0"/>
          <a:r>
            <a:rPr lang="pt-BR" dirty="0" smtClean="0"/>
            <a:t>2016: 19 Hospitais Estaduais: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72.020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3514B-1171-4B29-9F28-3E2005B69FD6}" type="parTrans" cxnId="{DFFE63D6-3525-4741-BD90-FE0CDC32BE23}">
      <dgm:prSet/>
      <dgm:spPr/>
      <dgm:t>
        <a:bodyPr/>
        <a:lstStyle/>
        <a:p>
          <a:endParaRPr lang="pt-BR"/>
        </a:p>
      </dgm:t>
    </dgm:pt>
    <dgm:pt modelId="{7DE800C6-BE55-4B29-A0D8-363922162E5E}" type="sibTrans" cxnId="{DFFE63D6-3525-4741-BD90-FE0CDC32BE23}">
      <dgm:prSet/>
      <dgm:spPr/>
      <dgm:t>
        <a:bodyPr/>
        <a:lstStyle/>
        <a:p>
          <a:endParaRPr lang="pt-BR"/>
        </a:p>
      </dgm:t>
    </dgm:pt>
    <dgm:pt modelId="{2E7E9881-987C-4FD5-8C5F-49AA51286C52}">
      <dgm:prSet custT="1"/>
      <dgm:spPr/>
      <dgm:t>
        <a:bodyPr/>
        <a:lstStyle/>
        <a:p>
          <a:pPr rtl="0"/>
          <a:r>
            <a:rPr lang="pt-BR" sz="3700" dirty="0" smtClean="0"/>
            <a:t>2017: 18 Hospitais Estaduais: </a:t>
          </a:r>
          <a:r>
            <a:rPr lang="pt-BR" sz="4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82.159</a:t>
          </a:r>
          <a:endParaRPr lang="pt-BR" sz="40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448A40-4A9D-4078-9CBE-9640F454A8E3}" type="parTrans" cxnId="{57BD6F73-16BA-4B61-8F84-C12F1B192BFD}">
      <dgm:prSet/>
      <dgm:spPr/>
      <dgm:t>
        <a:bodyPr/>
        <a:lstStyle/>
        <a:p>
          <a:endParaRPr lang="pt-BR"/>
        </a:p>
      </dgm:t>
    </dgm:pt>
    <dgm:pt modelId="{0EFA2D17-4D19-4988-88A2-8DE7EE544A0E}" type="sibTrans" cxnId="{57BD6F73-16BA-4B61-8F84-C12F1B192BFD}">
      <dgm:prSet/>
      <dgm:spPr/>
      <dgm:t>
        <a:bodyPr/>
        <a:lstStyle/>
        <a:p>
          <a:endParaRPr lang="pt-BR"/>
        </a:p>
      </dgm:t>
    </dgm:pt>
    <dgm:pt modelId="{431F7AE3-DC9C-4C00-9DE5-94CB4776D388}" type="pres">
      <dgm:prSet presAssocID="{54017CF8-E147-4980-B8DB-6961436284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76649E3-F7F2-41AD-9C09-84512202D25B}" type="pres">
      <dgm:prSet presAssocID="{2EE5C545-D152-4E00-B909-25F4257E8D2B}" presName="composite" presStyleCnt="0"/>
      <dgm:spPr/>
    </dgm:pt>
    <dgm:pt modelId="{FE7716AB-4797-4818-8DCC-B9202344A1BF}" type="pres">
      <dgm:prSet presAssocID="{2EE5C545-D152-4E00-B909-25F4257E8D2B}" presName="LShape" presStyleLbl="alignNode1" presStyleIdx="0" presStyleCnt="5"/>
      <dgm:spPr>
        <a:solidFill>
          <a:schemeClr val="accent6">
            <a:lumMod val="75000"/>
          </a:schemeClr>
        </a:solidFill>
      </dgm:spPr>
    </dgm:pt>
    <dgm:pt modelId="{2E32C0EB-60CB-4422-B45D-F3BF020800B0}" type="pres">
      <dgm:prSet presAssocID="{2EE5C545-D152-4E00-B909-25F4257E8D2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6D761C-F391-444F-B534-AC40FADB9BBD}" type="pres">
      <dgm:prSet presAssocID="{2EE5C545-D152-4E00-B909-25F4257E8D2B}" presName="Triangle" presStyleLbl="alignNode1" presStyleIdx="1" presStyleCnt="5"/>
      <dgm:spPr>
        <a:solidFill>
          <a:schemeClr val="accent6">
            <a:lumMod val="75000"/>
          </a:schemeClr>
        </a:solidFill>
      </dgm:spPr>
    </dgm:pt>
    <dgm:pt modelId="{1E2D7D03-0075-4C78-A918-EDA10BE347F7}" type="pres">
      <dgm:prSet presAssocID="{CBA2F629-AD47-4BB3-885F-C399A186A9DB}" presName="sibTrans" presStyleCnt="0"/>
      <dgm:spPr/>
    </dgm:pt>
    <dgm:pt modelId="{0290B9AB-B8AA-4F3A-97E0-5B2F58CAA163}" type="pres">
      <dgm:prSet presAssocID="{CBA2F629-AD47-4BB3-885F-C399A186A9DB}" presName="space" presStyleCnt="0"/>
      <dgm:spPr/>
    </dgm:pt>
    <dgm:pt modelId="{C0EF01AB-6474-447B-BA25-FD9217064E84}" type="pres">
      <dgm:prSet presAssocID="{DD25410C-4CAB-445D-AF92-8C6A88EC19B9}" presName="composite" presStyleCnt="0"/>
      <dgm:spPr/>
    </dgm:pt>
    <dgm:pt modelId="{BD3D010C-2D79-4105-A8AB-77A0180504E1}" type="pres">
      <dgm:prSet presAssocID="{DD25410C-4CAB-445D-AF92-8C6A88EC19B9}" presName="LShape" presStyleLbl="alignNode1" presStyleIdx="2" presStyleCnt="5"/>
      <dgm:spPr>
        <a:solidFill>
          <a:schemeClr val="accent6">
            <a:lumMod val="75000"/>
          </a:schemeClr>
        </a:solidFill>
      </dgm:spPr>
    </dgm:pt>
    <dgm:pt modelId="{411AFC0F-D208-488C-B7D8-CFB0B559ED05}" type="pres">
      <dgm:prSet presAssocID="{DD25410C-4CAB-445D-AF92-8C6A88EC19B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B7DC4-5ACD-459D-AE3E-8C9AD14A83B4}" type="pres">
      <dgm:prSet presAssocID="{DD25410C-4CAB-445D-AF92-8C6A88EC19B9}" presName="Triangle" presStyleLbl="alignNode1" presStyleIdx="3" presStyleCnt="5"/>
      <dgm:spPr>
        <a:solidFill>
          <a:schemeClr val="accent6">
            <a:lumMod val="75000"/>
          </a:schemeClr>
        </a:solidFill>
      </dgm:spPr>
    </dgm:pt>
    <dgm:pt modelId="{07388F2B-C167-4356-9088-81F000F1F89D}" type="pres">
      <dgm:prSet presAssocID="{7DE800C6-BE55-4B29-A0D8-363922162E5E}" presName="sibTrans" presStyleCnt="0"/>
      <dgm:spPr/>
    </dgm:pt>
    <dgm:pt modelId="{42681AA5-9CC0-4AF6-81D5-19B3DABAF1D7}" type="pres">
      <dgm:prSet presAssocID="{7DE800C6-BE55-4B29-A0D8-363922162E5E}" presName="space" presStyleCnt="0"/>
      <dgm:spPr/>
    </dgm:pt>
    <dgm:pt modelId="{7DBD5BF4-9A17-4FAC-93B7-60561DAA18FC}" type="pres">
      <dgm:prSet presAssocID="{2E7E9881-987C-4FD5-8C5F-49AA51286C52}" presName="composite" presStyleCnt="0"/>
      <dgm:spPr/>
    </dgm:pt>
    <dgm:pt modelId="{116C4629-80D1-4AD1-9DF6-9534F5DBDE31}" type="pres">
      <dgm:prSet presAssocID="{2E7E9881-987C-4FD5-8C5F-49AA51286C52}" presName="LShape" presStyleLbl="alignNode1" presStyleIdx="4" presStyleCnt="5"/>
      <dgm:spPr>
        <a:solidFill>
          <a:schemeClr val="accent6">
            <a:lumMod val="75000"/>
          </a:schemeClr>
        </a:solidFill>
      </dgm:spPr>
    </dgm:pt>
    <dgm:pt modelId="{F40CC6FC-3EE1-4411-895A-69F6D6FA1CD5}" type="pres">
      <dgm:prSet presAssocID="{2E7E9881-987C-4FD5-8C5F-49AA51286C5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F2D364-05A3-4B8D-9DE5-C4D922382A69}" type="presOf" srcId="{2EE5C545-D152-4E00-B909-25F4257E8D2B}" destId="{2E32C0EB-60CB-4422-B45D-F3BF020800B0}" srcOrd="0" destOrd="0" presId="urn:microsoft.com/office/officeart/2009/3/layout/StepUpProcess"/>
    <dgm:cxn modelId="{DFFE63D6-3525-4741-BD90-FE0CDC32BE23}" srcId="{54017CF8-E147-4980-B8DB-69614362848E}" destId="{DD25410C-4CAB-445D-AF92-8C6A88EC19B9}" srcOrd="1" destOrd="0" parTransId="{1C23514B-1171-4B29-9F28-3E2005B69FD6}" sibTransId="{7DE800C6-BE55-4B29-A0D8-363922162E5E}"/>
    <dgm:cxn modelId="{DC989BEF-FE64-4776-A0A3-572F1B3A6734}" type="presOf" srcId="{DD25410C-4CAB-445D-AF92-8C6A88EC19B9}" destId="{411AFC0F-D208-488C-B7D8-CFB0B559ED05}" srcOrd="0" destOrd="0" presId="urn:microsoft.com/office/officeart/2009/3/layout/StepUpProcess"/>
    <dgm:cxn modelId="{D49FDE73-95A4-451C-94DF-48E6330C1647}" type="presOf" srcId="{54017CF8-E147-4980-B8DB-69614362848E}" destId="{431F7AE3-DC9C-4C00-9DE5-94CB4776D388}" srcOrd="0" destOrd="0" presId="urn:microsoft.com/office/officeart/2009/3/layout/StepUpProcess"/>
    <dgm:cxn modelId="{12B02CF7-62ED-4909-B652-B8ABEF3D78B1}" srcId="{54017CF8-E147-4980-B8DB-69614362848E}" destId="{2EE5C545-D152-4E00-B909-25F4257E8D2B}" srcOrd="0" destOrd="0" parTransId="{E703E65A-7DB6-4DA4-BFAA-916923570616}" sibTransId="{CBA2F629-AD47-4BB3-885F-C399A186A9DB}"/>
    <dgm:cxn modelId="{FE4DAE7E-7810-490E-9160-3C395C015E61}" type="presOf" srcId="{2E7E9881-987C-4FD5-8C5F-49AA51286C52}" destId="{F40CC6FC-3EE1-4411-895A-69F6D6FA1CD5}" srcOrd="0" destOrd="0" presId="urn:microsoft.com/office/officeart/2009/3/layout/StepUpProcess"/>
    <dgm:cxn modelId="{57BD6F73-16BA-4B61-8F84-C12F1B192BFD}" srcId="{54017CF8-E147-4980-B8DB-69614362848E}" destId="{2E7E9881-987C-4FD5-8C5F-49AA51286C52}" srcOrd="2" destOrd="0" parTransId="{4D448A40-4A9D-4078-9CBE-9640F454A8E3}" sibTransId="{0EFA2D17-4D19-4988-88A2-8DE7EE544A0E}"/>
    <dgm:cxn modelId="{ADCA6678-F5F0-4BAD-8FF0-062D45342354}" type="presParOf" srcId="{431F7AE3-DC9C-4C00-9DE5-94CB4776D388}" destId="{E76649E3-F7F2-41AD-9C09-84512202D25B}" srcOrd="0" destOrd="0" presId="urn:microsoft.com/office/officeart/2009/3/layout/StepUpProcess"/>
    <dgm:cxn modelId="{3F80224E-4934-4081-8608-65CAA577CB9A}" type="presParOf" srcId="{E76649E3-F7F2-41AD-9C09-84512202D25B}" destId="{FE7716AB-4797-4818-8DCC-B9202344A1BF}" srcOrd="0" destOrd="0" presId="urn:microsoft.com/office/officeart/2009/3/layout/StepUpProcess"/>
    <dgm:cxn modelId="{1F2AFDA0-E2A6-4550-AB93-9A0FD15B3916}" type="presParOf" srcId="{E76649E3-F7F2-41AD-9C09-84512202D25B}" destId="{2E32C0EB-60CB-4422-B45D-F3BF020800B0}" srcOrd="1" destOrd="0" presId="urn:microsoft.com/office/officeart/2009/3/layout/StepUpProcess"/>
    <dgm:cxn modelId="{9CB23F34-258D-462B-8861-690EFB00D51C}" type="presParOf" srcId="{E76649E3-F7F2-41AD-9C09-84512202D25B}" destId="{F56D761C-F391-444F-B534-AC40FADB9BBD}" srcOrd="2" destOrd="0" presId="urn:microsoft.com/office/officeart/2009/3/layout/StepUpProcess"/>
    <dgm:cxn modelId="{14FE9BF0-C6DC-45A7-9899-036F471DEFD9}" type="presParOf" srcId="{431F7AE3-DC9C-4C00-9DE5-94CB4776D388}" destId="{1E2D7D03-0075-4C78-A918-EDA10BE347F7}" srcOrd="1" destOrd="0" presId="urn:microsoft.com/office/officeart/2009/3/layout/StepUpProcess"/>
    <dgm:cxn modelId="{8531B7E0-EF5C-4848-AFE3-AD361EB1AF03}" type="presParOf" srcId="{1E2D7D03-0075-4C78-A918-EDA10BE347F7}" destId="{0290B9AB-B8AA-4F3A-97E0-5B2F58CAA163}" srcOrd="0" destOrd="0" presId="urn:microsoft.com/office/officeart/2009/3/layout/StepUpProcess"/>
    <dgm:cxn modelId="{DD7D8714-A187-4DB8-BBC7-2F8E3DBDED88}" type="presParOf" srcId="{431F7AE3-DC9C-4C00-9DE5-94CB4776D388}" destId="{C0EF01AB-6474-447B-BA25-FD9217064E84}" srcOrd="2" destOrd="0" presId="urn:microsoft.com/office/officeart/2009/3/layout/StepUpProcess"/>
    <dgm:cxn modelId="{D556CDEF-2E9E-4896-8F7D-970B30DD2551}" type="presParOf" srcId="{C0EF01AB-6474-447B-BA25-FD9217064E84}" destId="{BD3D010C-2D79-4105-A8AB-77A0180504E1}" srcOrd="0" destOrd="0" presId="urn:microsoft.com/office/officeart/2009/3/layout/StepUpProcess"/>
    <dgm:cxn modelId="{940F5B1E-1200-4412-9312-822303B0FA18}" type="presParOf" srcId="{C0EF01AB-6474-447B-BA25-FD9217064E84}" destId="{411AFC0F-D208-488C-B7D8-CFB0B559ED05}" srcOrd="1" destOrd="0" presId="urn:microsoft.com/office/officeart/2009/3/layout/StepUpProcess"/>
    <dgm:cxn modelId="{A6B998AB-1F61-4822-9BD8-254CDA74C48F}" type="presParOf" srcId="{C0EF01AB-6474-447B-BA25-FD9217064E84}" destId="{690B7DC4-5ACD-459D-AE3E-8C9AD14A83B4}" srcOrd="2" destOrd="0" presId="urn:microsoft.com/office/officeart/2009/3/layout/StepUpProcess"/>
    <dgm:cxn modelId="{3892C329-6E1F-4869-AD0F-FF8C1029314B}" type="presParOf" srcId="{431F7AE3-DC9C-4C00-9DE5-94CB4776D388}" destId="{07388F2B-C167-4356-9088-81F000F1F89D}" srcOrd="3" destOrd="0" presId="urn:microsoft.com/office/officeart/2009/3/layout/StepUpProcess"/>
    <dgm:cxn modelId="{0D3CE9F4-43A7-40A5-B7E7-2D21B2E88ADF}" type="presParOf" srcId="{07388F2B-C167-4356-9088-81F000F1F89D}" destId="{42681AA5-9CC0-4AF6-81D5-19B3DABAF1D7}" srcOrd="0" destOrd="0" presId="urn:microsoft.com/office/officeart/2009/3/layout/StepUpProcess"/>
    <dgm:cxn modelId="{C431BA58-24C7-4E81-9505-74CA9DDB656F}" type="presParOf" srcId="{431F7AE3-DC9C-4C00-9DE5-94CB4776D388}" destId="{7DBD5BF4-9A17-4FAC-93B7-60561DAA18FC}" srcOrd="4" destOrd="0" presId="urn:microsoft.com/office/officeart/2009/3/layout/StepUpProcess"/>
    <dgm:cxn modelId="{6BB85292-7227-45B4-9A3F-183FDA4008FD}" type="presParOf" srcId="{7DBD5BF4-9A17-4FAC-93B7-60561DAA18FC}" destId="{116C4629-80D1-4AD1-9DF6-9534F5DBDE31}" srcOrd="0" destOrd="0" presId="urn:microsoft.com/office/officeart/2009/3/layout/StepUpProcess"/>
    <dgm:cxn modelId="{6FDFE923-5D49-4B8E-B1AD-7BCAD547C3DF}" type="presParOf" srcId="{7DBD5BF4-9A17-4FAC-93B7-60561DAA18FC}" destId="{F40CC6FC-3EE1-4411-895A-69F6D6FA1CD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49D73A-1A62-45F5-A355-78F25BA8E0E6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9174876-DCBF-41D0-AF40-D27B5AF27AD7}">
      <dgm:prSet/>
      <dgm:spPr/>
      <dgm:t>
        <a:bodyPr/>
        <a:lstStyle/>
        <a:p>
          <a:pPr rtl="0"/>
          <a:r>
            <a:rPr lang="pt-BR" b="1" dirty="0" smtClean="0"/>
            <a:t>O 4º piso com mais 96 leitos </a:t>
          </a:r>
          <a:endParaRPr lang="pt-BR" b="1" dirty="0"/>
        </a:p>
      </dgm:t>
    </dgm:pt>
    <dgm:pt modelId="{C23373C5-995D-4B56-9C72-5412CC13809E}" type="parTrans" cxnId="{CA47F527-6421-4BF7-80A1-3953AD157F66}">
      <dgm:prSet/>
      <dgm:spPr/>
      <dgm:t>
        <a:bodyPr/>
        <a:lstStyle/>
        <a:p>
          <a:endParaRPr lang="pt-BR"/>
        </a:p>
      </dgm:t>
    </dgm:pt>
    <dgm:pt modelId="{9C547BCE-F4CD-42B9-8959-DC0C5C1CCAB3}" type="sibTrans" cxnId="{CA47F527-6421-4BF7-80A1-3953AD157F66}">
      <dgm:prSet/>
      <dgm:spPr/>
      <dgm:t>
        <a:bodyPr/>
        <a:lstStyle/>
        <a:p>
          <a:endParaRPr lang="pt-BR"/>
        </a:p>
      </dgm:t>
    </dgm:pt>
    <dgm:pt modelId="{063A7B52-5B91-4638-80AB-4534E80F67AC}" type="pres">
      <dgm:prSet presAssocID="{C449D73A-1A62-45F5-A355-78F25BA8E0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89BC2F-16AC-4B52-8DDB-EE5374421B87}" type="pres">
      <dgm:prSet presAssocID="{E9174876-DCBF-41D0-AF40-D27B5AF27AD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4187D-617C-44C8-9C1C-0BB856A5E131}" type="presOf" srcId="{C449D73A-1A62-45F5-A355-78F25BA8E0E6}" destId="{063A7B52-5B91-4638-80AB-4534E80F67AC}" srcOrd="0" destOrd="0" presId="urn:microsoft.com/office/officeart/2005/8/layout/hList6"/>
    <dgm:cxn modelId="{E888CD2D-21D7-4F27-B500-4E9C66B0B800}" type="presOf" srcId="{E9174876-DCBF-41D0-AF40-D27B5AF27AD7}" destId="{3889BC2F-16AC-4B52-8DDB-EE5374421B87}" srcOrd="0" destOrd="0" presId="urn:microsoft.com/office/officeart/2005/8/layout/hList6"/>
    <dgm:cxn modelId="{CA47F527-6421-4BF7-80A1-3953AD157F66}" srcId="{C449D73A-1A62-45F5-A355-78F25BA8E0E6}" destId="{E9174876-DCBF-41D0-AF40-D27B5AF27AD7}" srcOrd="0" destOrd="0" parTransId="{C23373C5-995D-4B56-9C72-5412CC13809E}" sibTransId="{9C547BCE-F4CD-42B9-8959-DC0C5C1CCAB3}"/>
    <dgm:cxn modelId="{C0528E07-E328-43EC-AF13-D9E1BFF20593}" type="presParOf" srcId="{063A7B52-5B91-4638-80AB-4534E80F67AC}" destId="{3889BC2F-16AC-4B52-8DDB-EE5374421B8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B15FD5-34AE-4E3C-A57A-6F823690E2BC}" type="doc">
      <dgm:prSet loTypeId="urn:microsoft.com/office/officeart/2005/8/layout/pyramid1" loCatId="pyramid" qsTypeId="urn:microsoft.com/office/officeart/2005/8/quickstyle/3d1" qsCatId="3D" csTypeId="urn:microsoft.com/office/officeart/2005/8/colors/colorful1#1" csCatId="colorful" phldr="1"/>
      <dgm:spPr/>
    </dgm:pt>
    <dgm:pt modelId="{49753625-6747-49E1-980A-557E3F184D0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4400" b="1" dirty="0" smtClean="0">
              <a:solidFill>
                <a:schemeClr val="bg1"/>
              </a:solidFill>
            </a:rPr>
            <a:t>SETOR PRIVADO</a:t>
          </a:r>
          <a:endParaRPr lang="pt-BR" sz="4400" b="1" dirty="0">
            <a:solidFill>
              <a:schemeClr val="bg1"/>
            </a:solidFill>
          </a:endParaRPr>
        </a:p>
      </dgm:t>
    </dgm:pt>
    <dgm:pt modelId="{3F1296F4-B206-4F25-B6C0-8271CA56F161}" type="parTrans" cxnId="{C671BD26-1313-44C6-8474-EEEF51B54145}">
      <dgm:prSet/>
      <dgm:spPr/>
      <dgm:t>
        <a:bodyPr/>
        <a:lstStyle/>
        <a:p>
          <a:endParaRPr lang="pt-BR" sz="2500"/>
        </a:p>
      </dgm:t>
    </dgm:pt>
    <dgm:pt modelId="{CA1E9490-BCD9-4F0D-B1BD-4B727002A69C}" type="sibTrans" cxnId="{C671BD26-1313-44C6-8474-EEEF51B54145}">
      <dgm:prSet/>
      <dgm:spPr/>
      <dgm:t>
        <a:bodyPr/>
        <a:lstStyle/>
        <a:p>
          <a:endParaRPr lang="pt-BR" sz="2500"/>
        </a:p>
      </dgm:t>
    </dgm:pt>
    <dgm:pt modelId="{CAB5F956-8798-4316-9447-8B3AFC7AEA5E}" type="pres">
      <dgm:prSet presAssocID="{55B15FD5-34AE-4E3C-A57A-6F823690E2BC}" presName="Name0" presStyleCnt="0">
        <dgm:presLayoutVars>
          <dgm:dir/>
          <dgm:animLvl val="lvl"/>
          <dgm:resizeHandles val="exact"/>
        </dgm:presLayoutVars>
      </dgm:prSet>
      <dgm:spPr/>
    </dgm:pt>
    <dgm:pt modelId="{EAA631A0-1D3F-48F7-823D-B9DB789CFDB9}" type="pres">
      <dgm:prSet presAssocID="{49753625-6747-49E1-980A-557E3F184D05}" presName="Name8" presStyleCnt="0"/>
      <dgm:spPr/>
    </dgm:pt>
    <dgm:pt modelId="{82410346-82BD-4C78-9FFD-F49AB74490CC}" type="pres">
      <dgm:prSet presAssocID="{49753625-6747-49E1-980A-557E3F184D05}" presName="level" presStyleLbl="node1" presStyleIdx="0" presStyleCnt="1" custScaleX="99298" custScaleY="29566" custLinFactNeighborX="-351" custLinFactNeighborY="-152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2501B-3085-4562-8ED1-6DC69E44DDF2}" type="pres">
      <dgm:prSet presAssocID="{49753625-6747-49E1-980A-557E3F184D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71BD26-1313-44C6-8474-EEEF51B54145}" srcId="{55B15FD5-34AE-4E3C-A57A-6F823690E2BC}" destId="{49753625-6747-49E1-980A-557E3F184D05}" srcOrd="0" destOrd="0" parTransId="{3F1296F4-B206-4F25-B6C0-8271CA56F161}" sibTransId="{CA1E9490-BCD9-4F0D-B1BD-4B727002A69C}"/>
    <dgm:cxn modelId="{2909EF46-431F-4EFE-B7DA-EC0D9FC035C9}" type="presOf" srcId="{49753625-6747-49E1-980A-557E3F184D05}" destId="{82410346-82BD-4C78-9FFD-F49AB74490CC}" srcOrd="0" destOrd="0" presId="urn:microsoft.com/office/officeart/2005/8/layout/pyramid1"/>
    <dgm:cxn modelId="{C96D78B8-F63B-494A-81DB-43DC6D354EF5}" type="presOf" srcId="{55B15FD5-34AE-4E3C-A57A-6F823690E2BC}" destId="{CAB5F956-8798-4316-9447-8B3AFC7AEA5E}" srcOrd="0" destOrd="0" presId="urn:microsoft.com/office/officeart/2005/8/layout/pyramid1"/>
    <dgm:cxn modelId="{17D0AD41-83CE-4502-A3C6-328E035AC35D}" type="presOf" srcId="{49753625-6747-49E1-980A-557E3F184D05}" destId="{BE12501B-3085-4562-8ED1-6DC69E44DDF2}" srcOrd="1" destOrd="0" presId="urn:microsoft.com/office/officeart/2005/8/layout/pyramid1"/>
    <dgm:cxn modelId="{25FB6EAE-0C24-4836-A896-86C0A967B804}" type="presParOf" srcId="{CAB5F956-8798-4316-9447-8B3AFC7AEA5E}" destId="{EAA631A0-1D3F-48F7-823D-B9DB789CFDB9}" srcOrd="0" destOrd="0" presId="urn:microsoft.com/office/officeart/2005/8/layout/pyramid1"/>
    <dgm:cxn modelId="{AB07B4D9-DC4A-46DA-8045-D909724BD827}" type="presParOf" srcId="{EAA631A0-1D3F-48F7-823D-B9DB789CFDB9}" destId="{82410346-82BD-4C78-9FFD-F49AB74490CC}" srcOrd="0" destOrd="0" presId="urn:microsoft.com/office/officeart/2005/8/layout/pyramid1"/>
    <dgm:cxn modelId="{B792C25D-2CDC-4EEC-9F43-41D5DBEEF915}" type="presParOf" srcId="{EAA631A0-1D3F-48F7-823D-B9DB789CFDB9}" destId="{BE12501B-3085-4562-8ED1-6DC69E44DD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15AC90-805C-49A8-901E-7D3ABD3ADAD3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F40970-7409-4F3E-80CE-EA9B54F33D8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3000" b="1" dirty="0" smtClean="0">
              <a:solidFill>
                <a:schemeClr val="tx1"/>
              </a:solidFill>
            </a:rPr>
            <a:t>CIR - </a:t>
          </a:r>
          <a:r>
            <a:rPr lang="pt-BR" sz="2400" b="1" dirty="0" smtClean="0">
              <a:solidFill>
                <a:schemeClr val="tx1"/>
              </a:solidFill>
            </a:rPr>
            <a:t>Comissão Intergestores Regional: mobilização nas 8 Regiões de Saúde</a:t>
          </a:r>
          <a:endParaRPr lang="pt-BR" sz="2400" dirty="0">
            <a:solidFill>
              <a:schemeClr val="tx1"/>
            </a:solidFill>
          </a:endParaRPr>
        </a:p>
      </dgm:t>
    </dgm:pt>
    <dgm:pt modelId="{C0EEF3E5-0D6F-4276-B067-9CE5D5834773}" type="parTrans" cxnId="{1873A670-BFEE-42A8-9A7D-696F75D02662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6C31721-7856-4E02-A963-70C8EB156E9B}" type="sibTrans" cxnId="{1873A670-BFEE-42A8-9A7D-696F75D02662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9D8A122-B003-433F-B4AD-16661A8C5AA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3000" b="1" dirty="0" smtClean="0">
              <a:solidFill>
                <a:schemeClr val="tx1"/>
              </a:solidFill>
            </a:rPr>
            <a:t>CIB</a:t>
          </a:r>
          <a:r>
            <a:rPr lang="pt-BR" sz="2400" b="1" dirty="0" smtClean="0">
              <a:solidFill>
                <a:schemeClr val="tx1"/>
              </a:solidFill>
            </a:rPr>
            <a:t> – Comissão Intergestores Bipartite: pactuação das decisões sobre a gestão da saúde</a:t>
          </a:r>
          <a:endParaRPr lang="pt-BR" sz="2400" dirty="0">
            <a:solidFill>
              <a:schemeClr val="tx1"/>
            </a:solidFill>
          </a:endParaRPr>
        </a:p>
      </dgm:t>
    </dgm:pt>
    <dgm:pt modelId="{46A7B955-FBC6-4A34-B54A-9E7B792CB72C}" type="parTrans" cxnId="{65ADE932-F8A6-4921-91BE-5F0AB14796B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E74B3528-9B15-454C-8446-AA64A9C93F95}" type="sibTrans" cxnId="{65ADE932-F8A6-4921-91BE-5F0AB14796B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E2FF616D-4D6F-4F30-96A5-2FAC82431CD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3000" b="1" dirty="0" smtClean="0">
              <a:solidFill>
                <a:schemeClr val="tx1"/>
              </a:solidFill>
            </a:rPr>
            <a:t>CES</a:t>
          </a:r>
          <a:r>
            <a:rPr lang="pt-BR" sz="2400" b="1" dirty="0" smtClean="0">
              <a:solidFill>
                <a:schemeClr val="tx1"/>
              </a:solidFill>
            </a:rPr>
            <a:t> - Conselho Estadual de Saúde: definições da política de saúde e fiscalização</a:t>
          </a:r>
          <a:endParaRPr lang="pt-BR" sz="2400" dirty="0">
            <a:solidFill>
              <a:schemeClr val="tx1"/>
            </a:solidFill>
          </a:endParaRPr>
        </a:p>
      </dgm:t>
    </dgm:pt>
    <dgm:pt modelId="{0F87713E-20D9-42E0-99F8-16F7706FEA7C}" type="parTrans" cxnId="{3EF89E9F-A5C9-442E-9FD3-E49CDC6AC2C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F2AEBDF-045B-4E39-96F0-98A8452FE01F}" type="sibTrans" cxnId="{3EF89E9F-A5C9-442E-9FD3-E49CDC6AC2C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566A415-8B80-45DD-9CF7-B11B7891375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3000" b="1" dirty="0" smtClean="0">
              <a:solidFill>
                <a:schemeClr val="tx1"/>
              </a:solidFill>
            </a:rPr>
            <a:t>Colegiado</a:t>
          </a:r>
          <a:r>
            <a:rPr lang="pt-BR" sz="2400" b="1" dirty="0" smtClean="0">
              <a:solidFill>
                <a:schemeClr val="tx1"/>
              </a:solidFill>
            </a:rPr>
            <a:t> de Diretores mensal e Assembleias em todos os hospitais</a:t>
          </a:r>
          <a:endParaRPr lang="pt-BR" sz="2400" dirty="0">
            <a:solidFill>
              <a:schemeClr val="tx1"/>
            </a:solidFill>
          </a:endParaRPr>
        </a:p>
      </dgm:t>
    </dgm:pt>
    <dgm:pt modelId="{A09E9F1F-6F14-44B4-89D3-42EDF48B6F22}" type="parTrans" cxnId="{0283EDE3-9BEC-4074-B6FC-1199C26D476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39640C0-D7C3-4417-A304-CF8652525E8F}" type="sibTrans" cxnId="{0283EDE3-9BEC-4074-B6FC-1199C26D476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08C6904B-B359-4EE6-9024-0F4A5B51699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3000" b="1" dirty="0" smtClean="0">
              <a:solidFill>
                <a:schemeClr val="tx1"/>
              </a:solidFill>
            </a:rPr>
            <a:t>Colegiado</a:t>
          </a:r>
          <a:r>
            <a:rPr lang="pt-BR" sz="2600" b="1" dirty="0" smtClean="0">
              <a:solidFill>
                <a:schemeClr val="tx1"/>
              </a:solidFill>
            </a:rPr>
            <a:t> Financeiro</a:t>
          </a:r>
          <a:endParaRPr lang="pt-BR" sz="2600" dirty="0">
            <a:solidFill>
              <a:schemeClr val="tx1"/>
            </a:solidFill>
          </a:endParaRPr>
        </a:p>
      </dgm:t>
    </dgm:pt>
    <dgm:pt modelId="{321C77B2-19FF-41C0-B135-1EBA6AACE564}" type="parTrans" cxnId="{28BFA84D-77D0-4EB2-AE71-BD397A5BD33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BC36873-8C5F-4D4D-A0AF-B296EB6D9A7E}" type="sibTrans" cxnId="{28BFA84D-77D0-4EB2-AE71-BD397A5BD33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45AB930-4AD3-4D19-9E13-A798326C8F3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sz="3000" b="1" dirty="0" smtClean="0">
              <a:solidFill>
                <a:schemeClr val="tx1"/>
              </a:solidFill>
            </a:rPr>
            <a:t>Termo</a:t>
          </a:r>
          <a:r>
            <a:rPr lang="pt-BR" sz="2200" b="1" dirty="0" smtClean="0">
              <a:solidFill>
                <a:schemeClr val="tx1"/>
              </a:solidFill>
            </a:rPr>
            <a:t> </a:t>
          </a:r>
          <a:r>
            <a:rPr lang="pt-BR" sz="2400" b="1" dirty="0" smtClean="0">
              <a:solidFill>
                <a:schemeClr val="tx1"/>
              </a:solidFill>
            </a:rPr>
            <a:t>de Cooperação OPAS/OMS:  organização das áreas financeira, hospitalar, RH e vigilância</a:t>
          </a:r>
          <a:endParaRPr lang="pt-BR" sz="2400" dirty="0">
            <a:solidFill>
              <a:schemeClr val="tx1"/>
            </a:solidFill>
          </a:endParaRPr>
        </a:p>
      </dgm:t>
    </dgm:pt>
    <dgm:pt modelId="{DFEB75D3-AA96-4B17-ABC9-CFFB49789373}" type="sibTrans" cxnId="{31B1744A-82E6-46CC-AF63-1B537538EE37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28A518DC-7AEC-4541-9E74-E12521F25797}" type="parTrans" cxnId="{31B1744A-82E6-46CC-AF63-1B537538EE37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BDFF80E9-A3C6-4000-8224-49ED472E5736}" type="pres">
      <dgm:prSet presAssocID="{7915AC90-805C-49A8-901E-7D3ABD3ADA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00D84B-E030-4732-B1A5-ADE740FDE018}" type="pres">
      <dgm:prSet presAssocID="{C6F40970-7409-4F3E-80CE-EA9B54F33D87}" presName="composite" presStyleCnt="0"/>
      <dgm:spPr/>
    </dgm:pt>
    <dgm:pt modelId="{FC340577-1564-479A-BF2F-4A8C176604D5}" type="pres">
      <dgm:prSet presAssocID="{C6F40970-7409-4F3E-80CE-EA9B54F33D87}" presName="imgShp" presStyleLbl="fgImgPlace1" presStyleIdx="0" presStyleCnt="6" custScaleX="118004" custScaleY="82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0866A8E-E296-41BA-AE51-7942448ADECC}" type="pres">
      <dgm:prSet presAssocID="{C6F40970-7409-4F3E-80CE-EA9B54F33D8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687D1-E72A-4B43-9935-120B768E6426}" type="pres">
      <dgm:prSet presAssocID="{56C31721-7856-4E02-A963-70C8EB156E9B}" presName="spacing" presStyleCnt="0"/>
      <dgm:spPr/>
    </dgm:pt>
    <dgm:pt modelId="{7A83DB1B-C6B0-441D-8601-55C37036CE0D}" type="pres">
      <dgm:prSet presAssocID="{89D8A122-B003-433F-B4AD-16661A8C5AA2}" presName="composite" presStyleCnt="0"/>
      <dgm:spPr/>
    </dgm:pt>
    <dgm:pt modelId="{978D65FF-6815-4B4F-B15C-49D5CEF444AD}" type="pres">
      <dgm:prSet presAssocID="{89D8A122-B003-433F-B4AD-16661A8C5AA2}" presName="imgShp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7230D45-7EE4-4049-BF99-AB79A1534A3C}" type="pres">
      <dgm:prSet presAssocID="{89D8A122-B003-433F-B4AD-16661A8C5AA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46D66-E93D-4717-B525-7F160A0C65B6}" type="pres">
      <dgm:prSet presAssocID="{E74B3528-9B15-454C-8446-AA64A9C93F95}" presName="spacing" presStyleCnt="0"/>
      <dgm:spPr/>
    </dgm:pt>
    <dgm:pt modelId="{E1F51477-9DC4-4ACF-812B-1A8C6E2D81DE}" type="pres">
      <dgm:prSet presAssocID="{E2FF616D-4D6F-4F30-96A5-2FAC82431CDB}" presName="composite" presStyleCnt="0"/>
      <dgm:spPr/>
    </dgm:pt>
    <dgm:pt modelId="{26F0CAB8-F953-4E3D-A191-BE68D11FC135}" type="pres">
      <dgm:prSet presAssocID="{E2FF616D-4D6F-4F30-96A5-2FAC82431CDB}" presName="imgShp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E917B59-37B4-43C8-80FA-1CB24369D0FC}" type="pres">
      <dgm:prSet presAssocID="{E2FF616D-4D6F-4F30-96A5-2FAC82431CD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6FDDE4-227F-47D7-A7D0-84DC0110D416}" type="pres">
      <dgm:prSet presAssocID="{FF2AEBDF-045B-4E39-96F0-98A8452FE01F}" presName="spacing" presStyleCnt="0"/>
      <dgm:spPr/>
    </dgm:pt>
    <dgm:pt modelId="{4A9EA009-7446-465D-876C-E6C8D2292689}" type="pres">
      <dgm:prSet presAssocID="{5566A415-8B80-45DD-9CF7-B11B78913752}" presName="composite" presStyleCnt="0"/>
      <dgm:spPr/>
    </dgm:pt>
    <dgm:pt modelId="{ADE745DE-1F9C-4F50-B6AE-73E74C12482E}" type="pres">
      <dgm:prSet presAssocID="{5566A415-8B80-45DD-9CF7-B11B78913752}" presName="imgShp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57CC94E2-6B79-4C68-AFF0-46462242DB37}" type="pres">
      <dgm:prSet presAssocID="{5566A415-8B80-45DD-9CF7-B11B7891375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0E88C3-08D5-4C81-9DDD-DB784B205DA5}" type="pres">
      <dgm:prSet presAssocID="{639640C0-D7C3-4417-A304-CF8652525E8F}" presName="spacing" presStyleCnt="0"/>
      <dgm:spPr/>
    </dgm:pt>
    <dgm:pt modelId="{AB0B49ED-5FB7-4045-9FDC-A34F7A2201ED}" type="pres">
      <dgm:prSet presAssocID="{08C6904B-B359-4EE6-9024-0F4A5B516993}" presName="composite" presStyleCnt="0"/>
      <dgm:spPr/>
    </dgm:pt>
    <dgm:pt modelId="{094657A4-AA2B-471A-B538-A90EBDF5193D}" type="pres">
      <dgm:prSet presAssocID="{08C6904B-B359-4EE6-9024-0F4A5B516993}" presName="imgShp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70870414-6D7F-4092-B14B-D4706AC28A84}" type="pres">
      <dgm:prSet presAssocID="{08C6904B-B359-4EE6-9024-0F4A5B51699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CBB55-3AD8-402E-9FD2-06BE6760F777}" type="pres">
      <dgm:prSet presAssocID="{6BC36873-8C5F-4D4D-A0AF-B296EB6D9A7E}" presName="spacing" presStyleCnt="0"/>
      <dgm:spPr/>
    </dgm:pt>
    <dgm:pt modelId="{64900132-401A-451A-8252-006AB23207F4}" type="pres">
      <dgm:prSet presAssocID="{845AB930-4AD3-4D19-9E13-A798326C8F35}" presName="composite" presStyleCnt="0"/>
      <dgm:spPr/>
    </dgm:pt>
    <dgm:pt modelId="{097A54BC-CD5D-4364-A58E-D235A93905D4}" type="pres">
      <dgm:prSet presAssocID="{845AB930-4AD3-4D19-9E13-A798326C8F35}" presName="imgShp" presStyleLbl="fgImgPlac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8A47A9FE-9FC8-437C-8626-11DCAD8852AC}" type="pres">
      <dgm:prSet presAssocID="{845AB930-4AD3-4D19-9E13-A798326C8F3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83EDE3-9BEC-4074-B6FC-1199C26D4763}" srcId="{7915AC90-805C-49A8-901E-7D3ABD3ADAD3}" destId="{5566A415-8B80-45DD-9CF7-B11B78913752}" srcOrd="3" destOrd="0" parTransId="{A09E9F1F-6F14-44B4-89D3-42EDF48B6F22}" sibTransId="{639640C0-D7C3-4417-A304-CF8652525E8F}"/>
    <dgm:cxn modelId="{24F68E98-7E82-4072-9F71-1DBAD591E39D}" type="presOf" srcId="{08C6904B-B359-4EE6-9024-0F4A5B516993}" destId="{70870414-6D7F-4092-B14B-D4706AC28A84}" srcOrd="0" destOrd="0" presId="urn:microsoft.com/office/officeart/2005/8/layout/vList3"/>
    <dgm:cxn modelId="{1873A670-BFEE-42A8-9A7D-696F75D02662}" srcId="{7915AC90-805C-49A8-901E-7D3ABD3ADAD3}" destId="{C6F40970-7409-4F3E-80CE-EA9B54F33D87}" srcOrd="0" destOrd="0" parTransId="{C0EEF3E5-0D6F-4276-B067-9CE5D5834773}" sibTransId="{56C31721-7856-4E02-A963-70C8EB156E9B}"/>
    <dgm:cxn modelId="{D125939A-BFC1-4F50-9A70-94149BD57007}" type="presOf" srcId="{5566A415-8B80-45DD-9CF7-B11B78913752}" destId="{57CC94E2-6B79-4C68-AFF0-46462242DB37}" srcOrd="0" destOrd="0" presId="urn:microsoft.com/office/officeart/2005/8/layout/vList3"/>
    <dgm:cxn modelId="{28BFA84D-77D0-4EB2-AE71-BD397A5BD336}" srcId="{7915AC90-805C-49A8-901E-7D3ABD3ADAD3}" destId="{08C6904B-B359-4EE6-9024-0F4A5B516993}" srcOrd="4" destOrd="0" parTransId="{321C77B2-19FF-41C0-B135-1EBA6AACE564}" sibTransId="{6BC36873-8C5F-4D4D-A0AF-B296EB6D9A7E}"/>
    <dgm:cxn modelId="{D4FE97E3-EEB5-4564-842E-37C9CBF56561}" type="presOf" srcId="{E2FF616D-4D6F-4F30-96A5-2FAC82431CDB}" destId="{1E917B59-37B4-43C8-80FA-1CB24369D0FC}" srcOrd="0" destOrd="0" presId="urn:microsoft.com/office/officeart/2005/8/layout/vList3"/>
    <dgm:cxn modelId="{65ADE932-F8A6-4921-91BE-5F0AB14796B9}" srcId="{7915AC90-805C-49A8-901E-7D3ABD3ADAD3}" destId="{89D8A122-B003-433F-B4AD-16661A8C5AA2}" srcOrd="1" destOrd="0" parTransId="{46A7B955-FBC6-4A34-B54A-9E7B792CB72C}" sibTransId="{E74B3528-9B15-454C-8446-AA64A9C93F95}"/>
    <dgm:cxn modelId="{31B1744A-82E6-46CC-AF63-1B537538EE37}" srcId="{7915AC90-805C-49A8-901E-7D3ABD3ADAD3}" destId="{845AB930-4AD3-4D19-9E13-A798326C8F35}" srcOrd="5" destOrd="0" parTransId="{28A518DC-7AEC-4541-9E74-E12521F25797}" sibTransId="{DFEB75D3-AA96-4B17-ABC9-CFFB49789373}"/>
    <dgm:cxn modelId="{609F4C63-6F1F-4AB6-B560-712C4E7F95C1}" type="presOf" srcId="{C6F40970-7409-4F3E-80CE-EA9B54F33D87}" destId="{E0866A8E-E296-41BA-AE51-7942448ADECC}" srcOrd="0" destOrd="0" presId="urn:microsoft.com/office/officeart/2005/8/layout/vList3"/>
    <dgm:cxn modelId="{1D3CCE2F-BC63-44DC-9DCB-0A49822FD7A2}" type="presOf" srcId="{89D8A122-B003-433F-B4AD-16661A8C5AA2}" destId="{17230D45-7EE4-4049-BF99-AB79A1534A3C}" srcOrd="0" destOrd="0" presId="urn:microsoft.com/office/officeart/2005/8/layout/vList3"/>
    <dgm:cxn modelId="{763E1704-FAB2-42EC-8560-58F96F936A4A}" type="presOf" srcId="{845AB930-4AD3-4D19-9E13-A798326C8F35}" destId="{8A47A9FE-9FC8-437C-8626-11DCAD8852AC}" srcOrd="0" destOrd="0" presId="urn:microsoft.com/office/officeart/2005/8/layout/vList3"/>
    <dgm:cxn modelId="{3EF89E9F-A5C9-442E-9FD3-E49CDC6AC2CD}" srcId="{7915AC90-805C-49A8-901E-7D3ABD3ADAD3}" destId="{E2FF616D-4D6F-4F30-96A5-2FAC82431CDB}" srcOrd="2" destOrd="0" parTransId="{0F87713E-20D9-42E0-99F8-16F7706FEA7C}" sibTransId="{FF2AEBDF-045B-4E39-96F0-98A8452FE01F}"/>
    <dgm:cxn modelId="{B02315BF-2C96-4100-B999-A5B5512B09A9}" type="presOf" srcId="{7915AC90-805C-49A8-901E-7D3ABD3ADAD3}" destId="{BDFF80E9-A3C6-4000-8224-49ED472E5736}" srcOrd="0" destOrd="0" presId="urn:microsoft.com/office/officeart/2005/8/layout/vList3"/>
    <dgm:cxn modelId="{932454A2-D2F4-489A-AF9F-139F828B66F0}" type="presParOf" srcId="{BDFF80E9-A3C6-4000-8224-49ED472E5736}" destId="{BD00D84B-E030-4732-B1A5-ADE740FDE018}" srcOrd="0" destOrd="0" presId="urn:microsoft.com/office/officeart/2005/8/layout/vList3"/>
    <dgm:cxn modelId="{EA5B2D99-3CC2-4450-B34F-9CED946415D2}" type="presParOf" srcId="{BD00D84B-E030-4732-B1A5-ADE740FDE018}" destId="{FC340577-1564-479A-BF2F-4A8C176604D5}" srcOrd="0" destOrd="0" presId="urn:microsoft.com/office/officeart/2005/8/layout/vList3"/>
    <dgm:cxn modelId="{581756B9-CED6-41EF-85A1-9833100B1998}" type="presParOf" srcId="{BD00D84B-E030-4732-B1A5-ADE740FDE018}" destId="{E0866A8E-E296-41BA-AE51-7942448ADECC}" srcOrd="1" destOrd="0" presId="urn:microsoft.com/office/officeart/2005/8/layout/vList3"/>
    <dgm:cxn modelId="{406878FD-BD0C-456B-A280-1A5A9CBE9A06}" type="presParOf" srcId="{BDFF80E9-A3C6-4000-8224-49ED472E5736}" destId="{A7D687D1-E72A-4B43-9935-120B768E6426}" srcOrd="1" destOrd="0" presId="urn:microsoft.com/office/officeart/2005/8/layout/vList3"/>
    <dgm:cxn modelId="{DA97B01B-C769-447C-A34E-F0831E7F67F7}" type="presParOf" srcId="{BDFF80E9-A3C6-4000-8224-49ED472E5736}" destId="{7A83DB1B-C6B0-441D-8601-55C37036CE0D}" srcOrd="2" destOrd="0" presId="urn:microsoft.com/office/officeart/2005/8/layout/vList3"/>
    <dgm:cxn modelId="{E1B85A6B-287D-46CD-8853-1EE88A303804}" type="presParOf" srcId="{7A83DB1B-C6B0-441D-8601-55C37036CE0D}" destId="{978D65FF-6815-4B4F-B15C-49D5CEF444AD}" srcOrd="0" destOrd="0" presId="urn:microsoft.com/office/officeart/2005/8/layout/vList3"/>
    <dgm:cxn modelId="{4060ECEF-5E9E-4D42-8210-EBB2773BA445}" type="presParOf" srcId="{7A83DB1B-C6B0-441D-8601-55C37036CE0D}" destId="{17230D45-7EE4-4049-BF99-AB79A1534A3C}" srcOrd="1" destOrd="0" presId="urn:microsoft.com/office/officeart/2005/8/layout/vList3"/>
    <dgm:cxn modelId="{6D4B953C-CF05-4FDF-82C3-85F5C18391D1}" type="presParOf" srcId="{BDFF80E9-A3C6-4000-8224-49ED472E5736}" destId="{3DD46D66-E93D-4717-B525-7F160A0C65B6}" srcOrd="3" destOrd="0" presId="urn:microsoft.com/office/officeart/2005/8/layout/vList3"/>
    <dgm:cxn modelId="{C46AD05C-101E-4272-9006-E2C12E4AEE5B}" type="presParOf" srcId="{BDFF80E9-A3C6-4000-8224-49ED472E5736}" destId="{E1F51477-9DC4-4ACF-812B-1A8C6E2D81DE}" srcOrd="4" destOrd="0" presId="urn:microsoft.com/office/officeart/2005/8/layout/vList3"/>
    <dgm:cxn modelId="{801D9A79-3F01-4D19-AE7B-407BA84FB57D}" type="presParOf" srcId="{E1F51477-9DC4-4ACF-812B-1A8C6E2D81DE}" destId="{26F0CAB8-F953-4E3D-A191-BE68D11FC135}" srcOrd="0" destOrd="0" presId="urn:microsoft.com/office/officeart/2005/8/layout/vList3"/>
    <dgm:cxn modelId="{280AC284-B2C4-4D84-B3F0-44832740A13C}" type="presParOf" srcId="{E1F51477-9DC4-4ACF-812B-1A8C6E2D81DE}" destId="{1E917B59-37B4-43C8-80FA-1CB24369D0FC}" srcOrd="1" destOrd="0" presId="urn:microsoft.com/office/officeart/2005/8/layout/vList3"/>
    <dgm:cxn modelId="{85040143-708F-4857-94BD-6F0AF9AEF90C}" type="presParOf" srcId="{BDFF80E9-A3C6-4000-8224-49ED472E5736}" destId="{346FDDE4-227F-47D7-A7D0-84DC0110D416}" srcOrd="5" destOrd="0" presId="urn:microsoft.com/office/officeart/2005/8/layout/vList3"/>
    <dgm:cxn modelId="{6878C466-8829-462F-B717-19D279F2DB20}" type="presParOf" srcId="{BDFF80E9-A3C6-4000-8224-49ED472E5736}" destId="{4A9EA009-7446-465D-876C-E6C8D2292689}" srcOrd="6" destOrd="0" presId="urn:microsoft.com/office/officeart/2005/8/layout/vList3"/>
    <dgm:cxn modelId="{F932BD36-CFDE-4709-BEA5-E6BB339B5CF3}" type="presParOf" srcId="{4A9EA009-7446-465D-876C-E6C8D2292689}" destId="{ADE745DE-1F9C-4F50-B6AE-73E74C12482E}" srcOrd="0" destOrd="0" presId="urn:microsoft.com/office/officeart/2005/8/layout/vList3"/>
    <dgm:cxn modelId="{B21FEAC5-1ADC-4BEB-9B74-8A4E64A580CE}" type="presParOf" srcId="{4A9EA009-7446-465D-876C-E6C8D2292689}" destId="{57CC94E2-6B79-4C68-AFF0-46462242DB37}" srcOrd="1" destOrd="0" presId="urn:microsoft.com/office/officeart/2005/8/layout/vList3"/>
    <dgm:cxn modelId="{2E6F5AFF-9461-4B47-AE3F-90D4E45482B3}" type="presParOf" srcId="{BDFF80E9-A3C6-4000-8224-49ED472E5736}" destId="{EE0E88C3-08D5-4C81-9DDD-DB784B205DA5}" srcOrd="7" destOrd="0" presId="urn:microsoft.com/office/officeart/2005/8/layout/vList3"/>
    <dgm:cxn modelId="{B824C949-9F63-4331-8E01-9C01D24BF00C}" type="presParOf" srcId="{BDFF80E9-A3C6-4000-8224-49ED472E5736}" destId="{AB0B49ED-5FB7-4045-9FDC-A34F7A2201ED}" srcOrd="8" destOrd="0" presId="urn:microsoft.com/office/officeart/2005/8/layout/vList3"/>
    <dgm:cxn modelId="{02A0C369-B4B8-48DD-8A00-CD488AC3CF58}" type="presParOf" srcId="{AB0B49ED-5FB7-4045-9FDC-A34F7A2201ED}" destId="{094657A4-AA2B-471A-B538-A90EBDF5193D}" srcOrd="0" destOrd="0" presId="urn:microsoft.com/office/officeart/2005/8/layout/vList3"/>
    <dgm:cxn modelId="{3E727C72-3D27-4B9C-A667-F2093F327274}" type="presParOf" srcId="{AB0B49ED-5FB7-4045-9FDC-A34F7A2201ED}" destId="{70870414-6D7F-4092-B14B-D4706AC28A84}" srcOrd="1" destOrd="0" presId="urn:microsoft.com/office/officeart/2005/8/layout/vList3"/>
    <dgm:cxn modelId="{35D0DF4C-412B-4FF6-8588-A1D50BD5DF46}" type="presParOf" srcId="{BDFF80E9-A3C6-4000-8224-49ED472E5736}" destId="{462CBB55-3AD8-402E-9FD2-06BE6760F777}" srcOrd="9" destOrd="0" presId="urn:microsoft.com/office/officeart/2005/8/layout/vList3"/>
    <dgm:cxn modelId="{4A32DA13-189F-4606-ABF3-812040FF6182}" type="presParOf" srcId="{BDFF80E9-A3C6-4000-8224-49ED472E5736}" destId="{64900132-401A-451A-8252-006AB23207F4}" srcOrd="10" destOrd="0" presId="urn:microsoft.com/office/officeart/2005/8/layout/vList3"/>
    <dgm:cxn modelId="{52A90317-4087-4DD8-BFF2-AFE2AFF65DE1}" type="presParOf" srcId="{64900132-401A-451A-8252-006AB23207F4}" destId="{097A54BC-CD5D-4364-A58E-D235A93905D4}" srcOrd="0" destOrd="0" presId="urn:microsoft.com/office/officeart/2005/8/layout/vList3"/>
    <dgm:cxn modelId="{551A5ADF-A8A3-4A72-B6EC-CFE5C0CBA591}" type="presParOf" srcId="{64900132-401A-451A-8252-006AB23207F4}" destId="{8A47A9FE-9FC8-437C-8626-11DCAD8852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r" rtl="0"/>
          <a:r>
            <a:rPr lang="pt-BR" sz="2800" b="1" dirty="0" smtClean="0">
              <a:solidFill>
                <a:schemeClr val="tx1"/>
              </a:solidFill>
            </a:rPr>
            <a:t>78% do Tesouro Estadual</a:t>
          </a:r>
        </a:p>
        <a:p>
          <a:pPr algn="r" rtl="0"/>
          <a:r>
            <a:rPr lang="pt-BR" sz="2800" b="1" dirty="0" smtClean="0">
              <a:solidFill>
                <a:schemeClr val="tx1"/>
              </a:solidFill>
            </a:rPr>
            <a:t> R$ 967.911.655,37</a:t>
          </a:r>
          <a:endParaRPr lang="pt-BR" sz="2800" b="1" dirty="0">
            <a:solidFill>
              <a:schemeClr val="tx1"/>
            </a:solidFill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7F53359F-CD45-4E81-9773-C3A454146E75}">
      <dgm:prSet custT="1"/>
      <dgm:spPr/>
      <dgm:t>
        <a:bodyPr/>
        <a:lstStyle/>
        <a:p>
          <a:pPr algn="r" rtl="0"/>
          <a:r>
            <a:rPr lang="pt-BR" sz="2800" b="1" dirty="0" smtClean="0">
              <a:solidFill>
                <a:schemeClr val="tx1"/>
              </a:solidFill>
            </a:rPr>
            <a:t>21% de Transferência SUS</a:t>
          </a:r>
        </a:p>
        <a:p>
          <a:pPr algn="r" rtl="0"/>
          <a:r>
            <a:rPr lang="pt-BR" sz="2800" b="1" dirty="0" smtClean="0">
              <a:solidFill>
                <a:schemeClr val="tx1"/>
              </a:solidFill>
            </a:rPr>
            <a:t>R$ 264.169.592,69</a:t>
          </a:r>
          <a:endParaRPr lang="pt-BR" sz="2800" b="1" dirty="0">
            <a:solidFill>
              <a:schemeClr val="tx1"/>
            </a:solidFill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AEC343C4-1602-4285-86C4-79343818992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r" rtl="0"/>
          <a:r>
            <a:rPr lang="pt-BR" sz="2800" b="1" dirty="0" smtClean="0">
              <a:solidFill>
                <a:schemeClr val="tx1"/>
              </a:solidFill>
            </a:rPr>
            <a:t>1% de Operação de Crédito: </a:t>
          </a:r>
        </a:p>
        <a:p>
          <a:pPr algn="r" rtl="0"/>
          <a:r>
            <a:rPr lang="pt-BR" sz="3000" b="1" dirty="0" smtClean="0">
              <a:solidFill>
                <a:schemeClr val="tx1"/>
              </a:solidFill>
            </a:rPr>
            <a:t>R$ 12.658.028,34</a:t>
          </a:r>
          <a:endParaRPr lang="pt-BR" sz="3000" b="1" dirty="0">
            <a:solidFill>
              <a:schemeClr val="tx1"/>
            </a:solidFill>
          </a:endParaRPr>
        </a:p>
      </dgm:t>
    </dgm:pt>
    <dgm:pt modelId="{33C423E5-80DE-4712-9E8E-D3C925ACEC92}" type="parTrans" cxnId="{F8513DBC-98A6-424E-A7FE-103F0C4DE974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E8E2A713-2FE5-4DCB-A06E-CB52D4B2DA8E}" type="sibTrans" cxnId="{F8513DBC-98A6-424E-A7FE-103F0C4DE974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FC5BD912-3289-438C-B79C-9D7B8D2BC80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r" rtl="0"/>
          <a:r>
            <a:rPr lang="pt-BR" sz="2600" b="1" dirty="0" smtClean="0">
              <a:solidFill>
                <a:schemeClr val="tx1"/>
              </a:solidFill>
            </a:rPr>
            <a:t>0,18% de Convênio com o MS: </a:t>
          </a:r>
        </a:p>
        <a:p>
          <a:pPr algn="r" rtl="0"/>
          <a:r>
            <a:rPr lang="pt-BR" sz="3000" b="1" dirty="0" smtClean="0">
              <a:solidFill>
                <a:schemeClr val="tx1"/>
              </a:solidFill>
            </a:rPr>
            <a:t>R$ 2.231.165,15</a:t>
          </a:r>
          <a:endParaRPr lang="pt-BR" sz="3000" b="1" dirty="0">
            <a:solidFill>
              <a:schemeClr val="tx1"/>
            </a:solidFill>
          </a:endParaRPr>
        </a:p>
      </dgm:t>
    </dgm:pt>
    <dgm:pt modelId="{1706360E-CE34-4C1F-9EFE-AF9A514A8936}" type="parTrans" cxnId="{7BD64D2A-E59B-490F-8865-FC8886B23B8B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4DAE13B8-1E09-4F35-8B07-CE92D5072F6E}" type="sibTrans" cxnId="{7BD64D2A-E59B-490F-8865-FC8886B23B8B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671086AB-AE98-44D3-80DF-1387398A2471}">
      <dgm:prSet custT="1"/>
      <dgm:spPr>
        <a:solidFill>
          <a:srgbClr val="002060"/>
        </a:solidFill>
      </dgm:spPr>
      <dgm:t>
        <a:bodyPr/>
        <a:lstStyle/>
        <a:p>
          <a:pPr algn="just" rtl="0"/>
          <a:r>
            <a:rPr lang="pt-BR" sz="3400" b="1" dirty="0" smtClean="0">
              <a:solidFill>
                <a:schemeClr val="bg1"/>
              </a:solidFill>
            </a:rPr>
            <a:t>Total Empenhado: R$1.248.597.469,70  	</a:t>
          </a:r>
          <a:endParaRPr lang="pt-BR" sz="3400" b="1" dirty="0">
            <a:solidFill>
              <a:schemeClr val="bg1"/>
            </a:solidFill>
          </a:endParaRPr>
        </a:p>
      </dgm:t>
    </dgm:pt>
    <dgm:pt modelId="{406382A2-5562-46C6-B255-7F025BD07E52}" type="parTrans" cxnId="{56B9F23F-5645-4D6A-863B-E531E8ED644E}">
      <dgm:prSet/>
      <dgm:spPr/>
      <dgm:t>
        <a:bodyPr/>
        <a:lstStyle/>
        <a:p>
          <a:endParaRPr lang="pt-BR" sz="2800"/>
        </a:p>
      </dgm:t>
    </dgm:pt>
    <dgm:pt modelId="{E7953847-F02D-45FE-9075-7C0FD6DC27DA}" type="sibTrans" cxnId="{56B9F23F-5645-4D6A-863B-E531E8ED644E}">
      <dgm:prSet/>
      <dgm:spPr/>
      <dgm:t>
        <a:bodyPr/>
        <a:lstStyle/>
        <a:p>
          <a:endParaRPr lang="pt-BR" sz="2800"/>
        </a:p>
      </dgm:t>
    </dgm:pt>
    <dgm:pt modelId="{C7F36753-A0BC-4D81-934A-D8915E466B1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r" rtl="0"/>
          <a:r>
            <a:rPr lang="pt-BR" sz="2800" b="1" dirty="0" smtClean="0">
              <a:solidFill>
                <a:schemeClr val="tx1"/>
              </a:solidFill>
            </a:rPr>
            <a:t>0,13% de Outras Fontes: </a:t>
          </a:r>
        </a:p>
        <a:p>
          <a:pPr algn="r" rtl="0"/>
          <a:r>
            <a:rPr lang="pt-BR" sz="2800" b="1" dirty="0" smtClean="0">
              <a:solidFill>
                <a:schemeClr val="tx1"/>
              </a:solidFill>
            </a:rPr>
            <a:t>R$1.627.034,15</a:t>
          </a:r>
          <a:endParaRPr lang="pt-BR" sz="2800" b="1" dirty="0">
            <a:solidFill>
              <a:schemeClr val="tx1"/>
            </a:solidFill>
          </a:endParaRPr>
        </a:p>
      </dgm:t>
    </dgm:pt>
    <dgm:pt modelId="{9660CFE8-933A-439C-A9AC-85EA7A8E7A25}" type="parTrans" cxnId="{709AAC04-6CE6-4927-B94C-9C5A5572AAAA}">
      <dgm:prSet/>
      <dgm:spPr/>
      <dgm:t>
        <a:bodyPr/>
        <a:lstStyle/>
        <a:p>
          <a:endParaRPr lang="pt-BR" sz="2800"/>
        </a:p>
      </dgm:t>
    </dgm:pt>
    <dgm:pt modelId="{F35D430A-B3C9-4324-80AF-E2EE3932CCF4}" type="sibTrans" cxnId="{709AAC04-6CE6-4927-B94C-9C5A5572AAAA}">
      <dgm:prSet/>
      <dgm:spPr/>
      <dgm:t>
        <a:bodyPr/>
        <a:lstStyle/>
        <a:p>
          <a:endParaRPr lang="pt-BR" sz="2800"/>
        </a:p>
      </dgm:t>
    </dgm:pt>
    <dgm:pt modelId="{217C58FB-6F52-449E-AF05-2DA1651D29BA}" type="pres">
      <dgm:prSet presAssocID="{3AABB298-DCC2-4663-A61F-CE873AB771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D548A7-C75D-45A3-8D0F-5BF8637A4A7B}" type="pres">
      <dgm:prSet presAssocID="{C7F36753-A0BC-4D81-934A-D8915E466B12}" presName="boxAndChildren" presStyleCnt="0"/>
      <dgm:spPr/>
    </dgm:pt>
    <dgm:pt modelId="{2FF7975E-40E9-4028-8323-7D2E9F19718D}" type="pres">
      <dgm:prSet presAssocID="{C7F36753-A0BC-4D81-934A-D8915E466B12}" presName="parentTextBox" presStyleLbl="node1" presStyleIdx="0" presStyleCnt="6" custScaleY="145205"/>
      <dgm:spPr/>
      <dgm:t>
        <a:bodyPr/>
        <a:lstStyle/>
        <a:p>
          <a:endParaRPr lang="pt-BR"/>
        </a:p>
      </dgm:t>
    </dgm:pt>
    <dgm:pt modelId="{59764365-1F07-4748-B76C-6BF0539AD0C9}" type="pres">
      <dgm:prSet presAssocID="{4DAE13B8-1E09-4F35-8B07-CE92D5072F6E}" presName="sp" presStyleCnt="0"/>
      <dgm:spPr/>
    </dgm:pt>
    <dgm:pt modelId="{2D2993A6-7534-4CB6-B700-E044C8702BB9}" type="pres">
      <dgm:prSet presAssocID="{FC5BD912-3289-438C-B79C-9D7B8D2BC806}" presName="arrowAndChildren" presStyleCnt="0"/>
      <dgm:spPr/>
    </dgm:pt>
    <dgm:pt modelId="{87D045F7-8146-4D74-8060-5A8C7E6D7FC1}" type="pres">
      <dgm:prSet presAssocID="{FC5BD912-3289-438C-B79C-9D7B8D2BC806}" presName="parentTextArrow" presStyleLbl="node1" presStyleIdx="1" presStyleCnt="6" custScaleY="137696"/>
      <dgm:spPr/>
      <dgm:t>
        <a:bodyPr/>
        <a:lstStyle/>
        <a:p>
          <a:endParaRPr lang="pt-BR"/>
        </a:p>
      </dgm:t>
    </dgm:pt>
    <dgm:pt modelId="{94EAEA9B-3B56-47A6-8ADF-E74FAEB24042}" type="pres">
      <dgm:prSet presAssocID="{E8E2A713-2FE5-4DCB-A06E-CB52D4B2DA8E}" presName="sp" presStyleCnt="0"/>
      <dgm:spPr/>
    </dgm:pt>
    <dgm:pt modelId="{6202B00F-7B38-45F9-A944-A14757405003}" type="pres">
      <dgm:prSet presAssocID="{AEC343C4-1602-4285-86C4-793438189928}" presName="arrowAndChildren" presStyleCnt="0"/>
      <dgm:spPr/>
    </dgm:pt>
    <dgm:pt modelId="{49D9548B-21C0-407E-B96C-9ABB6357EE4D}" type="pres">
      <dgm:prSet presAssocID="{AEC343C4-1602-4285-86C4-793438189928}" presName="parentTextArrow" presStyleLbl="node1" presStyleIdx="2" presStyleCnt="6" custScaleY="148324" custLinFactNeighborX="-21000" custLinFactNeighborY="33839"/>
      <dgm:spPr/>
      <dgm:t>
        <a:bodyPr/>
        <a:lstStyle/>
        <a:p>
          <a:endParaRPr lang="pt-BR"/>
        </a:p>
      </dgm:t>
    </dgm:pt>
    <dgm:pt modelId="{21D360C5-FAF5-45AF-AF9D-E2A10206C4A3}" type="pres">
      <dgm:prSet presAssocID="{0309E681-45AA-44B8-A913-B4AC02045C4D}" presName="sp" presStyleCnt="0"/>
      <dgm:spPr/>
    </dgm:pt>
    <dgm:pt modelId="{59E9180D-4CD9-4D02-AF7D-9D9547C508DF}" type="pres">
      <dgm:prSet presAssocID="{7F53359F-CD45-4E81-9773-C3A454146E75}" presName="arrowAndChildren" presStyleCnt="0"/>
      <dgm:spPr/>
    </dgm:pt>
    <dgm:pt modelId="{BFAE09F6-B08C-4F10-9BA9-7088E08C25C8}" type="pres">
      <dgm:prSet presAssocID="{7F53359F-CD45-4E81-9773-C3A454146E75}" presName="parentTextArrow" presStyleLbl="node1" presStyleIdx="3" presStyleCnt="6" custScaleY="139160"/>
      <dgm:spPr/>
      <dgm:t>
        <a:bodyPr/>
        <a:lstStyle/>
        <a:p>
          <a:endParaRPr lang="pt-BR"/>
        </a:p>
      </dgm:t>
    </dgm:pt>
    <dgm:pt modelId="{C68CB2D3-163F-43E7-9D99-0081BF1301E2}" type="pres">
      <dgm:prSet presAssocID="{49150771-0F2A-486B-A3EA-CF155918B15B}" presName="sp" presStyleCnt="0"/>
      <dgm:spPr/>
    </dgm:pt>
    <dgm:pt modelId="{22720E24-7095-4FED-BFF4-4589101D45EA}" type="pres">
      <dgm:prSet presAssocID="{FAFBB92F-AB8B-43BA-B069-6393D22D8BE9}" presName="arrowAndChildren" presStyleCnt="0"/>
      <dgm:spPr/>
    </dgm:pt>
    <dgm:pt modelId="{BAF52315-A18B-468F-8CBA-31FC6B54A795}" type="pres">
      <dgm:prSet presAssocID="{FAFBB92F-AB8B-43BA-B069-6393D22D8BE9}" presName="parentTextArrow" presStyleLbl="node1" presStyleIdx="4" presStyleCnt="6" custScaleY="137853"/>
      <dgm:spPr/>
      <dgm:t>
        <a:bodyPr/>
        <a:lstStyle/>
        <a:p>
          <a:endParaRPr lang="pt-BR"/>
        </a:p>
      </dgm:t>
    </dgm:pt>
    <dgm:pt modelId="{A21C28CB-6BF8-4E82-830C-DC61F1FC55B4}" type="pres">
      <dgm:prSet presAssocID="{E7953847-F02D-45FE-9075-7C0FD6DC27DA}" presName="sp" presStyleCnt="0"/>
      <dgm:spPr/>
    </dgm:pt>
    <dgm:pt modelId="{53111F0C-2AA8-4AF8-9683-D403FA79152B}" type="pres">
      <dgm:prSet presAssocID="{671086AB-AE98-44D3-80DF-1387398A2471}" presName="arrowAndChildren" presStyleCnt="0"/>
      <dgm:spPr/>
    </dgm:pt>
    <dgm:pt modelId="{B5198C3F-6930-45E1-8D66-D0A94219B4D0}" type="pres">
      <dgm:prSet presAssocID="{671086AB-AE98-44D3-80DF-1387398A2471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4374E786-2576-43C2-815A-B17D029C75A0}" type="presOf" srcId="{FAFBB92F-AB8B-43BA-B069-6393D22D8BE9}" destId="{BAF52315-A18B-468F-8CBA-31FC6B54A795}" srcOrd="0" destOrd="0" presId="urn:microsoft.com/office/officeart/2005/8/layout/process4"/>
    <dgm:cxn modelId="{785D4403-8150-480F-8ECF-44D137CD81FC}" srcId="{3AABB298-DCC2-4663-A61F-CE873AB77177}" destId="{7F53359F-CD45-4E81-9773-C3A454146E75}" srcOrd="2" destOrd="0" parTransId="{36308B5F-804B-4F1D-A511-D8EAE905D1F5}" sibTransId="{0309E681-45AA-44B8-A913-B4AC02045C4D}"/>
    <dgm:cxn modelId="{BC8CAE5B-3281-4E96-A681-76C98322D0E1}" srcId="{3AABB298-DCC2-4663-A61F-CE873AB77177}" destId="{FAFBB92F-AB8B-43BA-B069-6393D22D8BE9}" srcOrd="1" destOrd="0" parTransId="{D2E7F77E-C285-42C5-A11D-B5854462C432}" sibTransId="{49150771-0F2A-486B-A3EA-CF155918B15B}"/>
    <dgm:cxn modelId="{A910EB46-4480-48E9-8661-EB9AB418948E}" type="presOf" srcId="{7F53359F-CD45-4E81-9773-C3A454146E75}" destId="{BFAE09F6-B08C-4F10-9BA9-7088E08C25C8}" srcOrd="0" destOrd="0" presId="urn:microsoft.com/office/officeart/2005/8/layout/process4"/>
    <dgm:cxn modelId="{6F9F1E0C-B4A8-4202-91D1-854A1DEA0D71}" type="presOf" srcId="{AEC343C4-1602-4285-86C4-793438189928}" destId="{49D9548B-21C0-407E-B96C-9ABB6357EE4D}" srcOrd="0" destOrd="0" presId="urn:microsoft.com/office/officeart/2005/8/layout/process4"/>
    <dgm:cxn modelId="{683E2CC0-E171-4C03-9DA4-7E4949D461A1}" type="presOf" srcId="{FC5BD912-3289-438C-B79C-9D7B8D2BC806}" destId="{87D045F7-8146-4D74-8060-5A8C7E6D7FC1}" srcOrd="0" destOrd="0" presId="urn:microsoft.com/office/officeart/2005/8/layout/process4"/>
    <dgm:cxn modelId="{EE48FF16-F9AE-475C-8184-C53DD73C9872}" type="presOf" srcId="{C7F36753-A0BC-4D81-934A-D8915E466B12}" destId="{2FF7975E-40E9-4028-8323-7D2E9F19718D}" srcOrd="0" destOrd="0" presId="urn:microsoft.com/office/officeart/2005/8/layout/process4"/>
    <dgm:cxn modelId="{80411F75-5CA4-44FD-A1D5-A59B27B22A73}" type="presOf" srcId="{3AABB298-DCC2-4663-A61F-CE873AB77177}" destId="{217C58FB-6F52-449E-AF05-2DA1651D29BA}" srcOrd="0" destOrd="0" presId="urn:microsoft.com/office/officeart/2005/8/layout/process4"/>
    <dgm:cxn modelId="{709AAC04-6CE6-4927-B94C-9C5A5572AAAA}" srcId="{3AABB298-DCC2-4663-A61F-CE873AB77177}" destId="{C7F36753-A0BC-4D81-934A-D8915E466B12}" srcOrd="5" destOrd="0" parTransId="{9660CFE8-933A-439C-A9AC-85EA7A8E7A25}" sibTransId="{F35D430A-B3C9-4324-80AF-E2EE3932CCF4}"/>
    <dgm:cxn modelId="{F8513DBC-98A6-424E-A7FE-103F0C4DE974}" srcId="{3AABB298-DCC2-4663-A61F-CE873AB77177}" destId="{AEC343C4-1602-4285-86C4-793438189928}" srcOrd="3" destOrd="0" parTransId="{33C423E5-80DE-4712-9E8E-D3C925ACEC92}" sibTransId="{E8E2A713-2FE5-4DCB-A06E-CB52D4B2DA8E}"/>
    <dgm:cxn modelId="{A10497CD-A212-4A38-964A-2D8CFE97C6C8}" type="presOf" srcId="{671086AB-AE98-44D3-80DF-1387398A2471}" destId="{B5198C3F-6930-45E1-8D66-D0A94219B4D0}" srcOrd="0" destOrd="0" presId="urn:microsoft.com/office/officeart/2005/8/layout/process4"/>
    <dgm:cxn modelId="{56B9F23F-5645-4D6A-863B-E531E8ED644E}" srcId="{3AABB298-DCC2-4663-A61F-CE873AB77177}" destId="{671086AB-AE98-44D3-80DF-1387398A2471}" srcOrd="0" destOrd="0" parTransId="{406382A2-5562-46C6-B255-7F025BD07E52}" sibTransId="{E7953847-F02D-45FE-9075-7C0FD6DC27DA}"/>
    <dgm:cxn modelId="{7BD64D2A-E59B-490F-8865-FC8886B23B8B}" srcId="{3AABB298-DCC2-4663-A61F-CE873AB77177}" destId="{FC5BD912-3289-438C-B79C-9D7B8D2BC806}" srcOrd="4" destOrd="0" parTransId="{1706360E-CE34-4C1F-9EFE-AF9A514A8936}" sibTransId="{4DAE13B8-1E09-4F35-8B07-CE92D5072F6E}"/>
    <dgm:cxn modelId="{E41C6AD5-E048-40F1-857D-AE119A21E733}" type="presParOf" srcId="{217C58FB-6F52-449E-AF05-2DA1651D29BA}" destId="{F1D548A7-C75D-45A3-8D0F-5BF8637A4A7B}" srcOrd="0" destOrd="0" presId="urn:microsoft.com/office/officeart/2005/8/layout/process4"/>
    <dgm:cxn modelId="{68A895AA-FD21-4D17-82FF-413FAFA8D5A9}" type="presParOf" srcId="{F1D548A7-C75D-45A3-8D0F-5BF8637A4A7B}" destId="{2FF7975E-40E9-4028-8323-7D2E9F19718D}" srcOrd="0" destOrd="0" presId="urn:microsoft.com/office/officeart/2005/8/layout/process4"/>
    <dgm:cxn modelId="{C9F36AD1-F796-49A8-B707-4B6E88A37BEA}" type="presParOf" srcId="{217C58FB-6F52-449E-AF05-2DA1651D29BA}" destId="{59764365-1F07-4748-B76C-6BF0539AD0C9}" srcOrd="1" destOrd="0" presId="urn:microsoft.com/office/officeart/2005/8/layout/process4"/>
    <dgm:cxn modelId="{BBFE2A4C-CF5B-42B2-99EC-A113604E0E29}" type="presParOf" srcId="{217C58FB-6F52-449E-AF05-2DA1651D29BA}" destId="{2D2993A6-7534-4CB6-B700-E044C8702BB9}" srcOrd="2" destOrd="0" presId="urn:microsoft.com/office/officeart/2005/8/layout/process4"/>
    <dgm:cxn modelId="{AFDA93B0-19D3-4593-BC12-64BD3CD0D04E}" type="presParOf" srcId="{2D2993A6-7534-4CB6-B700-E044C8702BB9}" destId="{87D045F7-8146-4D74-8060-5A8C7E6D7FC1}" srcOrd="0" destOrd="0" presId="urn:microsoft.com/office/officeart/2005/8/layout/process4"/>
    <dgm:cxn modelId="{71000F74-BB09-4571-BA9D-2A77AEA35073}" type="presParOf" srcId="{217C58FB-6F52-449E-AF05-2DA1651D29BA}" destId="{94EAEA9B-3B56-47A6-8ADF-E74FAEB24042}" srcOrd="3" destOrd="0" presId="urn:microsoft.com/office/officeart/2005/8/layout/process4"/>
    <dgm:cxn modelId="{B21A1EAA-7A2F-4DA3-B21D-A815E4B00ADE}" type="presParOf" srcId="{217C58FB-6F52-449E-AF05-2DA1651D29BA}" destId="{6202B00F-7B38-45F9-A944-A14757405003}" srcOrd="4" destOrd="0" presId="urn:microsoft.com/office/officeart/2005/8/layout/process4"/>
    <dgm:cxn modelId="{15D84640-CD37-4B5A-A7D8-CF4D166E8289}" type="presParOf" srcId="{6202B00F-7B38-45F9-A944-A14757405003}" destId="{49D9548B-21C0-407E-B96C-9ABB6357EE4D}" srcOrd="0" destOrd="0" presId="urn:microsoft.com/office/officeart/2005/8/layout/process4"/>
    <dgm:cxn modelId="{026EF027-30A4-4BDA-A225-F468160482ED}" type="presParOf" srcId="{217C58FB-6F52-449E-AF05-2DA1651D29BA}" destId="{21D360C5-FAF5-45AF-AF9D-E2A10206C4A3}" srcOrd="5" destOrd="0" presId="urn:microsoft.com/office/officeart/2005/8/layout/process4"/>
    <dgm:cxn modelId="{FDC6883C-C74A-48D7-82C0-EE05CBA4C8DA}" type="presParOf" srcId="{217C58FB-6F52-449E-AF05-2DA1651D29BA}" destId="{59E9180D-4CD9-4D02-AF7D-9D9547C508DF}" srcOrd="6" destOrd="0" presId="urn:microsoft.com/office/officeart/2005/8/layout/process4"/>
    <dgm:cxn modelId="{4ED481C3-C6D0-4E23-8E3F-F2FC68845CD4}" type="presParOf" srcId="{59E9180D-4CD9-4D02-AF7D-9D9547C508DF}" destId="{BFAE09F6-B08C-4F10-9BA9-7088E08C25C8}" srcOrd="0" destOrd="0" presId="urn:microsoft.com/office/officeart/2005/8/layout/process4"/>
    <dgm:cxn modelId="{1CA90CD1-35E1-47D2-A251-669B7DB51F5D}" type="presParOf" srcId="{217C58FB-6F52-449E-AF05-2DA1651D29BA}" destId="{C68CB2D3-163F-43E7-9D99-0081BF1301E2}" srcOrd="7" destOrd="0" presId="urn:microsoft.com/office/officeart/2005/8/layout/process4"/>
    <dgm:cxn modelId="{0F9E969F-6DE3-413C-BCB5-5CCAD079446F}" type="presParOf" srcId="{217C58FB-6F52-449E-AF05-2DA1651D29BA}" destId="{22720E24-7095-4FED-BFF4-4589101D45EA}" srcOrd="8" destOrd="0" presId="urn:microsoft.com/office/officeart/2005/8/layout/process4"/>
    <dgm:cxn modelId="{01041C79-D244-49D4-9B47-61545FAFD49C}" type="presParOf" srcId="{22720E24-7095-4FED-BFF4-4589101D45EA}" destId="{BAF52315-A18B-468F-8CBA-31FC6B54A795}" srcOrd="0" destOrd="0" presId="urn:microsoft.com/office/officeart/2005/8/layout/process4"/>
    <dgm:cxn modelId="{FD07CDBF-8BA7-473A-AC83-6C10BBA4D4A8}" type="presParOf" srcId="{217C58FB-6F52-449E-AF05-2DA1651D29BA}" destId="{A21C28CB-6BF8-4E82-830C-DC61F1FC55B4}" srcOrd="9" destOrd="0" presId="urn:microsoft.com/office/officeart/2005/8/layout/process4"/>
    <dgm:cxn modelId="{4C205CA5-6BBB-4F97-A883-4028D191A372}" type="presParOf" srcId="{217C58FB-6F52-449E-AF05-2DA1651D29BA}" destId="{53111F0C-2AA8-4AF8-9683-D403FA79152B}" srcOrd="10" destOrd="0" presId="urn:microsoft.com/office/officeart/2005/8/layout/process4"/>
    <dgm:cxn modelId="{E101EC30-379D-4CA4-8113-890EEF1A31ED}" type="presParOf" srcId="{53111F0C-2AA8-4AF8-9683-D403FA79152B}" destId="{B5198C3F-6930-45E1-8D66-D0A94219B4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3607E-D4AF-42A8-ABAF-6B973E11647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49ECF6-17A4-4CB3-AF0C-54ED767D448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3300" b="1" dirty="0" smtClean="0">
              <a:solidFill>
                <a:schemeClr val="tx1"/>
              </a:solidFill>
            </a:rPr>
            <a:t>Vinculação de 12% na Saúde = R$480.291.727,83 </a:t>
          </a:r>
          <a:endParaRPr lang="pt-BR" sz="3300" dirty="0">
            <a:solidFill>
              <a:schemeClr val="tx1"/>
            </a:solidFill>
          </a:endParaRPr>
        </a:p>
      </dgm:t>
    </dgm:pt>
    <dgm:pt modelId="{3D4341F3-C816-454E-BD0F-752845EA8B1B}" type="parTrans" cxnId="{3E771DC0-5E9D-4A7D-B2B0-B772DAF5CAF1}">
      <dgm:prSet/>
      <dgm:spPr/>
      <dgm:t>
        <a:bodyPr/>
        <a:lstStyle/>
        <a:p>
          <a:pPr algn="ctr"/>
          <a:endParaRPr lang="pt-BR" sz="3300">
            <a:solidFill>
              <a:schemeClr val="tx1"/>
            </a:solidFill>
          </a:endParaRPr>
        </a:p>
      </dgm:t>
    </dgm:pt>
    <dgm:pt modelId="{938D40AB-722D-4B9C-9635-6208A34F7048}" type="sibTrans" cxnId="{3E771DC0-5E9D-4A7D-B2B0-B772DAF5CAF1}">
      <dgm:prSet/>
      <dgm:spPr/>
      <dgm:t>
        <a:bodyPr/>
        <a:lstStyle/>
        <a:p>
          <a:pPr algn="ctr"/>
          <a:endParaRPr lang="pt-BR" sz="3300">
            <a:solidFill>
              <a:schemeClr val="tx1"/>
            </a:solidFill>
          </a:endParaRPr>
        </a:p>
      </dgm:t>
    </dgm:pt>
    <dgm:pt modelId="{9A221631-3C19-4E22-BFDA-7428CDDF5A45}" type="pres">
      <dgm:prSet presAssocID="{AD63607E-D4AF-42A8-ABAF-6B973E1164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3CDEA4-43A8-4B6C-8A1A-C6E262CAB767}" type="pres">
      <dgm:prSet presAssocID="{3349ECF6-17A4-4CB3-AF0C-54ED767D44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27597E-4FE5-4844-82C3-9EF19A0CF4FA}" type="presOf" srcId="{3349ECF6-17A4-4CB3-AF0C-54ED767D4480}" destId="{313CDEA4-43A8-4B6C-8A1A-C6E262CAB767}" srcOrd="0" destOrd="0" presId="urn:microsoft.com/office/officeart/2005/8/layout/vList2"/>
    <dgm:cxn modelId="{3E771DC0-5E9D-4A7D-B2B0-B772DAF5CAF1}" srcId="{AD63607E-D4AF-42A8-ABAF-6B973E11647A}" destId="{3349ECF6-17A4-4CB3-AF0C-54ED767D4480}" srcOrd="0" destOrd="0" parTransId="{3D4341F3-C816-454E-BD0F-752845EA8B1B}" sibTransId="{938D40AB-722D-4B9C-9635-6208A34F7048}"/>
    <dgm:cxn modelId="{4B9EBA3D-6825-4BB6-B063-430AA9471B42}" type="presOf" srcId="{AD63607E-D4AF-42A8-ABAF-6B973E11647A}" destId="{9A221631-3C19-4E22-BFDA-7428CDDF5A45}" srcOrd="0" destOrd="0" presId="urn:microsoft.com/office/officeart/2005/8/layout/vList2"/>
    <dgm:cxn modelId="{6EB4D4CE-9BA2-4D37-8289-AF6736F603B0}" type="presParOf" srcId="{9A221631-3C19-4E22-BFDA-7428CDDF5A45}" destId="{313CDEA4-43A8-4B6C-8A1A-C6E262CAB767}" srcOrd="0" destOrd="0" presId="urn:microsoft.com/office/officeart/2005/8/layout/vList2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54BF4-68FF-4D1D-AF09-38B43250EF1B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1CCCD3-9C91-4808-9F8E-CB1774B57CFD}">
      <dgm:prSet custT="1"/>
      <dgm:spPr>
        <a:solidFill>
          <a:srgbClr val="BEE395"/>
        </a:solidFill>
      </dgm:spPr>
      <dgm:t>
        <a:bodyPr/>
        <a:lstStyle/>
        <a:p>
          <a:pPr rtl="0"/>
          <a:r>
            <a:rPr lang="pt-BR" sz="3800" b="1" dirty="0" smtClean="0">
              <a:solidFill>
                <a:schemeClr val="tx1"/>
              </a:solidFill>
            </a:rPr>
            <a:t>Destinação incluindo Pessoal (87,43%) = R$ 946.413.132,90     </a:t>
          </a:r>
          <a:r>
            <a:rPr lang="pt-BR" sz="4000" b="1" dirty="0" smtClean="0">
              <a:solidFill>
                <a:schemeClr val="tx1"/>
              </a:solidFill>
            </a:rPr>
            <a:t>23,65% </a:t>
          </a:r>
          <a:endParaRPr lang="pt-BR" sz="4000" dirty="0">
            <a:solidFill>
              <a:schemeClr val="tx1"/>
            </a:solidFill>
          </a:endParaRPr>
        </a:p>
      </dgm:t>
    </dgm:pt>
    <dgm:pt modelId="{9EB5CDC2-5020-4C51-9669-C3BDAD6B4B99}" type="parTrans" cxnId="{99765EA1-7AC3-43AD-9189-6F97EA3D1B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EE0639D-5B66-4ECF-B0A7-0E095CC07B4D}" type="sibTrans" cxnId="{99765EA1-7AC3-43AD-9189-6F97EA3D1B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BFF222-7049-409D-AF57-02E00FB1A95F}" type="pres">
      <dgm:prSet presAssocID="{4BF54BF4-68FF-4D1D-AF09-38B43250EF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42CC6C-38CC-4847-B8E2-51269D37B137}" type="pres">
      <dgm:prSet presAssocID="{971CCCD3-9C91-4808-9F8E-CB1774B57CFD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FF4ED7-37BD-491B-937C-410541D3BE84}" type="presOf" srcId="{971CCCD3-9C91-4808-9F8E-CB1774B57CFD}" destId="{CE42CC6C-38CC-4847-B8E2-51269D37B137}" srcOrd="0" destOrd="0" presId="urn:microsoft.com/office/officeart/2005/8/layout/chevron1"/>
    <dgm:cxn modelId="{99765EA1-7AC3-43AD-9189-6F97EA3D1B97}" srcId="{4BF54BF4-68FF-4D1D-AF09-38B43250EF1B}" destId="{971CCCD3-9C91-4808-9F8E-CB1774B57CFD}" srcOrd="0" destOrd="0" parTransId="{9EB5CDC2-5020-4C51-9669-C3BDAD6B4B99}" sibTransId="{4EE0639D-5B66-4ECF-B0A7-0E095CC07B4D}"/>
    <dgm:cxn modelId="{4F52228F-3D6B-43FB-9827-CE69D8D9CD0E}" type="presOf" srcId="{4BF54BF4-68FF-4D1D-AF09-38B43250EF1B}" destId="{09BFF222-7049-409D-AF57-02E00FB1A95F}" srcOrd="0" destOrd="0" presId="urn:microsoft.com/office/officeart/2005/8/layout/chevron1"/>
    <dgm:cxn modelId="{43B05AE3-DC62-4235-BBC8-B0B3225C7EED}" type="presParOf" srcId="{09BFF222-7049-409D-AF57-02E00FB1A95F}" destId="{CE42CC6C-38CC-4847-B8E2-51269D37B137}" srcOrd="0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63607E-D4AF-42A8-ABAF-6B973E11647A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49ECF6-17A4-4CB3-AF0C-54ED767D448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400" b="1" smtClean="0"/>
            <a:t>722 Fornecedores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400" b="1" smtClean="0"/>
            <a:t>1º Quad: 170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400" b="1" smtClean="0"/>
            <a:t>2º Quad: 339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400" b="1" smtClean="0"/>
            <a:t>Set a nov: 213</a:t>
          </a:r>
          <a:endParaRPr lang="pt-BR" sz="2400" dirty="0"/>
        </a:p>
      </dgm:t>
    </dgm:pt>
    <dgm:pt modelId="{3D4341F3-C816-454E-BD0F-752845EA8B1B}" type="parTrans" cxnId="{3E771DC0-5E9D-4A7D-B2B0-B772DAF5CAF1}">
      <dgm:prSet/>
      <dgm:spPr/>
      <dgm:t>
        <a:bodyPr/>
        <a:lstStyle/>
        <a:p>
          <a:pPr algn="ctr"/>
          <a:endParaRPr lang="pt-BR" sz="3300">
            <a:solidFill>
              <a:schemeClr val="tx1"/>
            </a:solidFill>
          </a:endParaRPr>
        </a:p>
      </dgm:t>
    </dgm:pt>
    <dgm:pt modelId="{938D40AB-722D-4B9C-9635-6208A34F7048}" type="sibTrans" cxnId="{3E771DC0-5E9D-4A7D-B2B0-B772DAF5CAF1}">
      <dgm:prSet/>
      <dgm:spPr/>
      <dgm:t>
        <a:bodyPr/>
        <a:lstStyle/>
        <a:p>
          <a:pPr algn="ctr"/>
          <a:endParaRPr lang="pt-BR" sz="3300">
            <a:solidFill>
              <a:schemeClr val="tx1"/>
            </a:solidFill>
          </a:endParaRPr>
        </a:p>
      </dgm:t>
    </dgm:pt>
    <dgm:pt modelId="{9A221631-3C19-4E22-BFDA-7428CDDF5A45}" type="pres">
      <dgm:prSet presAssocID="{AD63607E-D4AF-42A8-ABAF-6B973E1164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3CDEA4-43A8-4B6C-8A1A-C6E262CAB767}" type="pres">
      <dgm:prSet presAssocID="{3349ECF6-17A4-4CB3-AF0C-54ED767D4480}" presName="parentText" presStyleLbl="node1" presStyleIdx="0" presStyleCnt="1" custScaleY="265289" custLinFactNeighborX="5660" custLinFactNeighborY="77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54F318-F65F-49B1-93AB-7BFA3D9CF9C2}" type="presOf" srcId="{AD63607E-D4AF-42A8-ABAF-6B973E11647A}" destId="{9A221631-3C19-4E22-BFDA-7428CDDF5A45}" srcOrd="0" destOrd="0" presId="urn:microsoft.com/office/officeart/2005/8/layout/vList2"/>
    <dgm:cxn modelId="{3E771DC0-5E9D-4A7D-B2B0-B772DAF5CAF1}" srcId="{AD63607E-D4AF-42A8-ABAF-6B973E11647A}" destId="{3349ECF6-17A4-4CB3-AF0C-54ED767D4480}" srcOrd="0" destOrd="0" parTransId="{3D4341F3-C816-454E-BD0F-752845EA8B1B}" sibTransId="{938D40AB-722D-4B9C-9635-6208A34F7048}"/>
    <dgm:cxn modelId="{361A77E5-F536-4464-9F4A-873C994A3436}" type="presOf" srcId="{3349ECF6-17A4-4CB3-AF0C-54ED767D4480}" destId="{313CDEA4-43A8-4B6C-8A1A-C6E262CAB767}" srcOrd="0" destOrd="0" presId="urn:microsoft.com/office/officeart/2005/8/layout/vList2"/>
    <dgm:cxn modelId="{D9FF00B2-BD91-454C-8648-C544FA0E53B1}" type="presParOf" srcId="{9A221631-3C19-4E22-BFDA-7428CDDF5A45}" destId="{313CDEA4-43A8-4B6C-8A1A-C6E262CAB76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D5F80-0BC6-44DF-9139-9D1F9BECA552}" type="doc">
      <dgm:prSet loTypeId="urn:microsoft.com/office/officeart/2005/8/layout/v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963323-6E62-4897-8857-F991D6D5779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b="1" dirty="0" smtClean="0"/>
            <a:t>% de Atendimento do Estoque Regulador</a:t>
          </a:r>
          <a:endParaRPr lang="pt-BR" b="1" dirty="0"/>
        </a:p>
      </dgm:t>
    </dgm:pt>
    <dgm:pt modelId="{EA43F9D6-9336-485E-865D-6CA9F6FF973B}" type="parTrans" cxnId="{F60C6681-8DAB-40B2-BD89-3EC4B2F21BAF}">
      <dgm:prSet/>
      <dgm:spPr/>
      <dgm:t>
        <a:bodyPr/>
        <a:lstStyle/>
        <a:p>
          <a:endParaRPr lang="pt-BR"/>
        </a:p>
      </dgm:t>
    </dgm:pt>
    <dgm:pt modelId="{DC1D3E07-EB81-45D7-AA5D-396387159BC1}" type="sibTrans" cxnId="{F60C6681-8DAB-40B2-BD89-3EC4B2F21BAF}">
      <dgm:prSet/>
      <dgm:spPr/>
      <dgm:t>
        <a:bodyPr/>
        <a:lstStyle/>
        <a:p>
          <a:endParaRPr lang="pt-BR"/>
        </a:p>
      </dgm:t>
    </dgm:pt>
    <dgm:pt modelId="{9FCE3EA3-4945-4429-9827-7ABD792EE89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pPr algn="ctr" rtl="0"/>
          <a:r>
            <a:rPr lang="pt-BR" sz="8000" b="1" dirty="0" smtClean="0"/>
            <a:t>91%</a:t>
          </a:r>
          <a:endParaRPr lang="pt-BR" sz="6800" b="1" dirty="0"/>
        </a:p>
      </dgm:t>
    </dgm:pt>
    <dgm:pt modelId="{52D7CF7E-0EFF-4B00-89C6-41B0F3087C3B}" type="parTrans" cxnId="{EAB4C3C9-88E3-4904-AF0F-5191ADD6479B}">
      <dgm:prSet/>
      <dgm:spPr/>
      <dgm:t>
        <a:bodyPr/>
        <a:lstStyle/>
        <a:p>
          <a:endParaRPr lang="pt-BR"/>
        </a:p>
      </dgm:t>
    </dgm:pt>
    <dgm:pt modelId="{FD9004C4-DAB9-4013-A4F8-128326F0E0E0}" type="sibTrans" cxnId="{EAB4C3C9-88E3-4904-AF0F-5191ADD6479B}">
      <dgm:prSet/>
      <dgm:spPr/>
      <dgm:t>
        <a:bodyPr/>
        <a:lstStyle/>
        <a:p>
          <a:endParaRPr lang="pt-BR"/>
        </a:p>
      </dgm:t>
    </dgm:pt>
    <dgm:pt modelId="{DF02E60C-0672-4820-B683-942EA0325F64}" type="pres">
      <dgm:prSet presAssocID="{6D9D5F80-0BC6-44DF-9139-9D1F9BECA5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C94F6FE-19FB-476E-B34F-53A4A4EF0D3A}" type="pres">
      <dgm:prSet presAssocID="{6B963323-6E62-4897-8857-F991D6D5779A}" presName="linNode" presStyleCnt="0"/>
      <dgm:spPr/>
      <dgm:t>
        <a:bodyPr/>
        <a:lstStyle/>
        <a:p>
          <a:endParaRPr lang="pt-BR"/>
        </a:p>
      </dgm:t>
    </dgm:pt>
    <dgm:pt modelId="{9C179AB3-8276-47AF-A94A-5C70FE39F5F4}" type="pres">
      <dgm:prSet presAssocID="{6B963323-6E62-4897-8857-F991D6D5779A}" presName="parentShp" presStyleLbl="node1" presStyleIdx="0" presStyleCnt="1" custLinFactNeighborX="-1504" custLinFactNeighborY="-21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9E578-CA4F-4717-8A4E-F6D490D6E791}" type="pres">
      <dgm:prSet presAssocID="{6B963323-6E62-4897-8857-F991D6D5779A}" presName="childShp" presStyleLbl="bgAccFollowNode1" presStyleIdx="0" presStyleCnt="1" custLinFactNeighborX="3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B4C3C9-88E3-4904-AF0F-5191ADD6479B}" srcId="{6B963323-6E62-4897-8857-F991D6D5779A}" destId="{9FCE3EA3-4945-4429-9827-7ABD792EE89C}" srcOrd="0" destOrd="0" parTransId="{52D7CF7E-0EFF-4B00-89C6-41B0F3087C3B}" sibTransId="{FD9004C4-DAB9-4013-A4F8-128326F0E0E0}"/>
    <dgm:cxn modelId="{F60C6681-8DAB-40B2-BD89-3EC4B2F21BAF}" srcId="{6D9D5F80-0BC6-44DF-9139-9D1F9BECA552}" destId="{6B963323-6E62-4897-8857-F991D6D5779A}" srcOrd="0" destOrd="0" parTransId="{EA43F9D6-9336-485E-865D-6CA9F6FF973B}" sibTransId="{DC1D3E07-EB81-45D7-AA5D-396387159BC1}"/>
    <dgm:cxn modelId="{302ED011-B525-4ABF-BEA2-03C98A3859F0}" type="presOf" srcId="{6B963323-6E62-4897-8857-F991D6D5779A}" destId="{9C179AB3-8276-47AF-A94A-5C70FE39F5F4}" srcOrd="0" destOrd="0" presId="urn:microsoft.com/office/officeart/2005/8/layout/vList6"/>
    <dgm:cxn modelId="{B0F1848C-4CF2-4FDA-A668-8DFBD65E41A6}" type="presOf" srcId="{9FCE3EA3-4945-4429-9827-7ABD792EE89C}" destId="{E249E578-CA4F-4717-8A4E-F6D490D6E791}" srcOrd="0" destOrd="0" presId="urn:microsoft.com/office/officeart/2005/8/layout/vList6"/>
    <dgm:cxn modelId="{CC7AA2CC-8BD7-4A97-B728-4CE271B74A13}" type="presOf" srcId="{6D9D5F80-0BC6-44DF-9139-9D1F9BECA552}" destId="{DF02E60C-0672-4820-B683-942EA0325F64}" srcOrd="0" destOrd="0" presId="urn:microsoft.com/office/officeart/2005/8/layout/vList6"/>
    <dgm:cxn modelId="{47178013-3BA3-46B2-AACC-21DEF186D14F}" type="presParOf" srcId="{DF02E60C-0672-4820-B683-942EA0325F64}" destId="{BC94F6FE-19FB-476E-B34F-53A4A4EF0D3A}" srcOrd="0" destOrd="0" presId="urn:microsoft.com/office/officeart/2005/8/layout/vList6"/>
    <dgm:cxn modelId="{28261230-AE89-4A9A-BAC4-9B2B9082E5BF}" type="presParOf" srcId="{BC94F6FE-19FB-476E-B34F-53A4A4EF0D3A}" destId="{9C179AB3-8276-47AF-A94A-5C70FE39F5F4}" srcOrd="0" destOrd="0" presId="urn:microsoft.com/office/officeart/2005/8/layout/vList6"/>
    <dgm:cxn modelId="{C9ED961B-5048-492A-93C3-B67D135FC468}" type="presParOf" srcId="{BC94F6FE-19FB-476E-B34F-53A4A4EF0D3A}" destId="{E249E578-CA4F-4717-8A4E-F6D490D6E791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60B1B8-AA15-47BE-A926-6CC77A6F35BA}" type="doc">
      <dgm:prSet loTypeId="urn:microsoft.com/office/officeart/2005/8/layout/arrow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9E308CF-CDD6-43BC-B1D9-F388932BC547}">
      <dgm:prSet custT="1"/>
      <dgm:spPr>
        <a:solidFill>
          <a:srgbClr val="FEF4EC"/>
        </a:solidFill>
      </dgm:spPr>
      <dgm:t>
        <a:bodyPr/>
        <a:lstStyle/>
        <a:p>
          <a:pPr rtl="0"/>
          <a:r>
            <a:rPr lang="pt-BR" sz="3000" b="1" dirty="0" smtClean="0"/>
            <a:t>Cessão de Pessoal para os municípios</a:t>
          </a:r>
        </a:p>
        <a:p>
          <a:pPr rtl="0"/>
          <a:r>
            <a:rPr lang="pt-BR" sz="3000" dirty="0" smtClean="0"/>
            <a:t>2º Quad. 2017: 721 Servidores </a:t>
          </a:r>
        </a:p>
        <a:p>
          <a:pPr rtl="0"/>
          <a:r>
            <a:rPr lang="pt-BR" sz="3000" b="1" dirty="0" smtClean="0"/>
            <a:t>R$5,7 Milhões/Mês </a:t>
          </a:r>
        </a:p>
      </dgm:t>
    </dgm:pt>
    <dgm:pt modelId="{9F8FF394-AB2A-4B6E-97BC-85BF5C3D2272}" type="parTrans" cxnId="{B51E5F92-1D66-4709-AAE7-1805F312AAED}">
      <dgm:prSet/>
      <dgm:spPr/>
      <dgm:t>
        <a:bodyPr/>
        <a:lstStyle/>
        <a:p>
          <a:endParaRPr lang="pt-BR" sz="3000"/>
        </a:p>
      </dgm:t>
    </dgm:pt>
    <dgm:pt modelId="{34F42AD3-0F18-4594-8BB1-838BCA044792}" type="sibTrans" cxnId="{B51E5F92-1D66-4709-AAE7-1805F312AAED}">
      <dgm:prSet/>
      <dgm:spPr/>
      <dgm:t>
        <a:bodyPr/>
        <a:lstStyle/>
        <a:p>
          <a:endParaRPr lang="pt-BR" sz="3000"/>
        </a:p>
      </dgm:t>
    </dgm:pt>
    <dgm:pt modelId="{7CB6708C-9072-4E56-8C0B-48B490030F06}">
      <dgm:prSet custT="1"/>
      <dgm:spPr>
        <a:solidFill>
          <a:srgbClr val="FEF4EC"/>
        </a:solidFill>
      </dgm:spPr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pt-BR" sz="3000" b="1" dirty="0" smtClean="0"/>
            <a:t>Emenda de Bancada Federal: </a:t>
          </a:r>
        </a:p>
        <a:p>
          <a:pPr rtl="0">
            <a:lnSpc>
              <a:spcPct val="100000"/>
            </a:lnSpc>
            <a:spcAft>
              <a:spcPts val="600"/>
            </a:spcAft>
          </a:pPr>
          <a:r>
            <a:rPr lang="pt-BR" sz="3000" dirty="0" smtClean="0"/>
            <a:t>42 Milhões  </a:t>
          </a:r>
        </a:p>
        <a:p>
          <a:pPr rtl="0">
            <a:lnSpc>
              <a:spcPct val="100000"/>
            </a:lnSpc>
            <a:spcAft>
              <a:spcPts val="600"/>
            </a:spcAft>
          </a:pPr>
          <a:r>
            <a:rPr lang="pt-BR" sz="3000" dirty="0" smtClean="0"/>
            <a:t>139 municípios </a:t>
          </a:r>
        </a:p>
        <a:p>
          <a:pPr rtl="0">
            <a:lnSpc>
              <a:spcPct val="100000"/>
            </a:lnSpc>
            <a:spcAft>
              <a:spcPts val="600"/>
            </a:spcAft>
          </a:pPr>
          <a:r>
            <a:rPr lang="pt-BR" sz="3000" b="1" dirty="0" smtClean="0"/>
            <a:t>Pagos </a:t>
          </a:r>
          <a:r>
            <a:rPr lang="pt-BR" sz="2900" b="1" dirty="0" smtClean="0"/>
            <a:t>R$19.660.391,00</a:t>
          </a:r>
          <a:endParaRPr lang="pt-BR" sz="2900" b="1" dirty="0"/>
        </a:p>
      </dgm:t>
    </dgm:pt>
    <dgm:pt modelId="{8D332EF8-0320-48B6-B23E-E907814E0806}" type="parTrans" cxnId="{12D79995-2163-4D55-8953-2A15A6972D8F}">
      <dgm:prSet/>
      <dgm:spPr/>
      <dgm:t>
        <a:bodyPr/>
        <a:lstStyle/>
        <a:p>
          <a:endParaRPr lang="pt-BR" sz="3000"/>
        </a:p>
      </dgm:t>
    </dgm:pt>
    <dgm:pt modelId="{14FFCF9F-3B03-4FDC-8BFF-20219E3D77FF}" type="sibTrans" cxnId="{12D79995-2163-4D55-8953-2A15A6972D8F}">
      <dgm:prSet/>
      <dgm:spPr/>
      <dgm:t>
        <a:bodyPr/>
        <a:lstStyle/>
        <a:p>
          <a:endParaRPr lang="pt-BR" sz="3000"/>
        </a:p>
      </dgm:t>
    </dgm:pt>
    <dgm:pt modelId="{2F8B697C-5155-466F-9D36-8A525FB89793}" type="pres">
      <dgm:prSet presAssocID="{9160B1B8-AA15-47BE-A926-6CC77A6F35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DC34A2-04F1-4BFD-80E2-42CCC9D4217C}" type="pres">
      <dgm:prSet presAssocID="{B9E308CF-CDD6-43BC-B1D9-F388932BC547}" presName="arrow" presStyleLbl="node1" presStyleIdx="0" presStyleCnt="2" custScaleX="149691" custScaleY="1031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A30CF1-BE83-42B2-9C80-A344DA34A998}" type="pres">
      <dgm:prSet presAssocID="{7CB6708C-9072-4E56-8C0B-48B490030F06}" presName="arrow" presStyleLbl="node1" presStyleIdx="1" presStyleCnt="2" custScaleX="153469" custScaleY="101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A6CE11-E237-4DEC-8AB2-64A11B3384F2}" type="presOf" srcId="{B9E308CF-CDD6-43BC-B1D9-F388932BC547}" destId="{E4DC34A2-04F1-4BFD-80E2-42CCC9D4217C}" srcOrd="0" destOrd="0" presId="urn:microsoft.com/office/officeart/2005/8/layout/arrow5"/>
    <dgm:cxn modelId="{8A47F61B-99D0-42DA-B4AF-DBD08E0D722C}" type="presOf" srcId="{7CB6708C-9072-4E56-8C0B-48B490030F06}" destId="{F2A30CF1-BE83-42B2-9C80-A344DA34A998}" srcOrd="0" destOrd="0" presId="urn:microsoft.com/office/officeart/2005/8/layout/arrow5"/>
    <dgm:cxn modelId="{B51E5F92-1D66-4709-AAE7-1805F312AAED}" srcId="{9160B1B8-AA15-47BE-A926-6CC77A6F35BA}" destId="{B9E308CF-CDD6-43BC-B1D9-F388932BC547}" srcOrd="0" destOrd="0" parTransId="{9F8FF394-AB2A-4B6E-97BC-85BF5C3D2272}" sibTransId="{34F42AD3-0F18-4594-8BB1-838BCA044792}"/>
    <dgm:cxn modelId="{12D79995-2163-4D55-8953-2A15A6972D8F}" srcId="{9160B1B8-AA15-47BE-A926-6CC77A6F35BA}" destId="{7CB6708C-9072-4E56-8C0B-48B490030F06}" srcOrd="1" destOrd="0" parTransId="{8D332EF8-0320-48B6-B23E-E907814E0806}" sibTransId="{14FFCF9F-3B03-4FDC-8BFF-20219E3D77FF}"/>
    <dgm:cxn modelId="{C9048649-282A-45C8-B6BE-E97995EB4211}" type="presOf" srcId="{9160B1B8-AA15-47BE-A926-6CC77A6F35BA}" destId="{2F8B697C-5155-466F-9D36-8A525FB89793}" srcOrd="0" destOrd="0" presId="urn:microsoft.com/office/officeart/2005/8/layout/arrow5"/>
    <dgm:cxn modelId="{B0AD2B5A-CFB4-4208-A5B7-9EE4299C1D38}" type="presParOf" srcId="{2F8B697C-5155-466F-9D36-8A525FB89793}" destId="{E4DC34A2-04F1-4BFD-80E2-42CCC9D4217C}" srcOrd="0" destOrd="0" presId="urn:microsoft.com/office/officeart/2005/8/layout/arrow5"/>
    <dgm:cxn modelId="{DBDE3B53-2C73-42DA-A28D-F1CF7C4F90C1}" type="presParOf" srcId="{2F8B697C-5155-466F-9D36-8A525FB89793}" destId="{F2A30CF1-BE83-42B2-9C80-A344DA34A99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A8E3C9-F04B-408C-B4A6-7B72C08DFC3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BFB768-9556-4663-8B5F-51AB16846D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Cobertura populacional estimada pelas equipes de Atenção Básicas</a:t>
          </a:r>
          <a:endParaRPr lang="pt-BR" sz="1800" dirty="0">
            <a:solidFill>
              <a:schemeClr val="tx1"/>
            </a:solidFill>
          </a:endParaRPr>
        </a:p>
      </dgm:t>
    </dgm:pt>
    <dgm:pt modelId="{13EEDA71-D632-4206-9CF6-609C6B7CE3A5}" type="parTrans" cxnId="{74BC9DF5-13B2-42E2-A475-A4B80A78C2A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42E616-F15A-4216-9CA3-845E1B1078B3}" type="sibTrans" cxnId="{74BC9DF5-13B2-42E2-A475-A4B80A78C2A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837785D-38C3-474E-A5F9-FE5BD9B7958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100%</a:t>
          </a:r>
          <a:endParaRPr lang="pt-BR" sz="3600" dirty="0">
            <a:solidFill>
              <a:schemeClr val="tx1"/>
            </a:solidFill>
          </a:endParaRPr>
        </a:p>
      </dgm:t>
    </dgm:pt>
    <dgm:pt modelId="{BD03834C-E0B9-4835-9823-09AC25A9EF2F}" type="parTrans" cxnId="{8F387546-E185-44C5-9A9F-58B74247FAC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0301D15-F33C-4A29-B97E-8E44EBC2AB51}" type="sibTrans" cxnId="{8F387546-E185-44C5-9A9F-58B74247FAC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0251667-0FF4-4E92-93B7-BCEE59A6B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0" dirty="0" smtClean="0">
              <a:solidFill>
                <a:schemeClr val="tx1"/>
              </a:solidFill>
            </a:rPr>
            <a:t>96,88%</a:t>
          </a:r>
          <a:endParaRPr lang="pt-BR" sz="3600" b="0" dirty="0">
            <a:solidFill>
              <a:schemeClr val="tx1"/>
            </a:solidFill>
          </a:endParaRPr>
        </a:p>
      </dgm:t>
    </dgm:pt>
    <dgm:pt modelId="{75423595-DA94-4DF0-8641-08326421BC62}" type="parTrans" cxnId="{7FC3F661-6284-42B3-8EDF-2A387E2983C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C5FDC9B-A410-4023-AA96-E781CD493DB5}" type="sibTrans" cxnId="{7FC3F661-6284-42B3-8EDF-2A387E2983C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99AF089-64EE-43DE-9878-191DF3F0B7F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dirty="0" smtClean="0">
              <a:solidFill>
                <a:schemeClr val="tx1"/>
              </a:solidFill>
            </a:rPr>
            <a:t>90%</a:t>
          </a:r>
          <a:endParaRPr lang="pt-BR" sz="3600" dirty="0">
            <a:solidFill>
              <a:schemeClr val="tx1"/>
            </a:solidFill>
          </a:endParaRPr>
        </a:p>
      </dgm:t>
    </dgm:pt>
    <dgm:pt modelId="{9F8C8978-525E-49BB-B057-F313D3D6D412}" type="parTrans" cxnId="{62862984-F40E-4E8F-BF14-5F3EB62E055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E11794-E48F-45C8-9F60-22B1D3F49687}" type="sibTrans" cxnId="{62862984-F40E-4E8F-BF14-5F3EB62E055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3F34657-3737-4F96-AD73-AE732F80B3D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Proporção de internações por condições sensíveis à Atenção Básica – </a:t>
          </a:r>
          <a:r>
            <a:rPr lang="pt-BR" sz="1800" b="1" dirty="0" err="1" smtClean="0">
              <a:solidFill>
                <a:schemeClr val="tx1"/>
              </a:solidFill>
            </a:rPr>
            <a:t>Icsab</a:t>
          </a:r>
          <a:r>
            <a:rPr lang="pt-BR" sz="1800" b="1" baseline="30000" dirty="0" smtClean="0">
              <a:solidFill>
                <a:schemeClr val="tx1"/>
              </a:solidFill>
            </a:rPr>
            <a:t> </a:t>
          </a:r>
          <a:endParaRPr lang="pt-BR" sz="1800" dirty="0">
            <a:solidFill>
              <a:schemeClr val="tx1"/>
            </a:solidFill>
          </a:endParaRPr>
        </a:p>
      </dgm:t>
    </dgm:pt>
    <dgm:pt modelId="{96FCF2BB-4EB5-44BF-90F3-382D2EBC8F3C}" type="parTrans" cxnId="{E16F628F-BA13-49EE-B341-051F1E2BFD0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DB7BFE1-6278-45B9-A0E0-B37E3A76CC76}" type="sibTrans" cxnId="{E16F628F-BA13-49EE-B341-051F1E2BFD0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20B3612-7D9F-4711-8DA9-05E4A5B21B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33,89%</a:t>
          </a:r>
          <a:endParaRPr lang="pt-BR" sz="3600" dirty="0">
            <a:solidFill>
              <a:schemeClr val="tx1"/>
            </a:solidFill>
          </a:endParaRPr>
        </a:p>
      </dgm:t>
    </dgm:pt>
    <dgm:pt modelId="{EE2AF236-4A06-4ED7-B348-9CF7B48EDBE6}" type="parTrans" cxnId="{E7FB0451-BC03-4644-8254-3D486A9A04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4E8D9D3-08AE-4378-85D4-013BA4BB5BCF}" type="sibTrans" cxnId="{E7FB0451-BC03-4644-8254-3D486A9A04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120420F-3AB6-414B-99CD-D2752C54631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31,33%</a:t>
          </a:r>
          <a:endParaRPr lang="pt-BR" sz="3600" dirty="0">
            <a:solidFill>
              <a:schemeClr val="tx1"/>
            </a:solidFill>
          </a:endParaRPr>
        </a:p>
      </dgm:t>
    </dgm:pt>
    <dgm:pt modelId="{4F0B6A01-FE3D-4338-A10B-068260A16C27}" type="parTrans" cxnId="{CB3F1602-9F1C-41BE-8C7C-C4AF1B99463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E635F05-815F-408E-8E3C-DC014C43D344}" type="sibTrans" cxnId="{CB3F1602-9F1C-41BE-8C7C-C4AF1B99463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497456B-47A5-4714-9324-33580CAD03B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dirty="0" smtClean="0">
              <a:solidFill>
                <a:schemeClr val="tx1"/>
              </a:solidFill>
            </a:rPr>
            <a:t>31%</a:t>
          </a:r>
          <a:endParaRPr lang="pt-BR" sz="3600" dirty="0">
            <a:solidFill>
              <a:schemeClr val="tx1"/>
            </a:solidFill>
          </a:endParaRPr>
        </a:p>
      </dgm:t>
    </dgm:pt>
    <dgm:pt modelId="{6C21E77B-AF10-4822-A770-28CFC14A4526}" type="parTrans" cxnId="{CE5CA712-D54E-4A99-953D-9551BB05BE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E23CA3F-C4C9-41A7-B6AB-76FFAA67E214}" type="sibTrans" cxnId="{CE5CA712-D54E-4A99-953D-9551BB05BE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8975B10-3940-4F0D-A936-10254D808C3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Cobertura de acompanhamento das condicionalidades de saúde do Programa Bolsa Família</a:t>
          </a:r>
          <a:endParaRPr lang="pt-BR" dirty="0">
            <a:solidFill>
              <a:schemeClr val="tx1"/>
            </a:solidFill>
          </a:endParaRPr>
        </a:p>
      </dgm:t>
    </dgm:pt>
    <dgm:pt modelId="{A0B840E9-653F-408C-903F-9DDAB802A470}" type="parTrans" cxnId="{2447E176-65F0-4CBF-B7F5-DAC5BE38B4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11F06B9-3509-45AC-A57F-51197353DB7F}" type="sibTrans" cxnId="{2447E176-65F0-4CBF-B7F5-DAC5BE38B4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E37F3CA-9F36-4C52-BF16-3D12040B16A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25,91%</a:t>
          </a:r>
          <a:endParaRPr lang="pt-BR" sz="3600" dirty="0">
            <a:solidFill>
              <a:schemeClr val="tx1"/>
            </a:solidFill>
          </a:endParaRPr>
        </a:p>
      </dgm:t>
    </dgm:pt>
    <dgm:pt modelId="{FEAEF107-BD85-4FC7-AF2F-66F3402191DD}" type="parTrans" cxnId="{4AEA2B10-44B4-4994-BBBA-2678C8A9171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1C48EBF-A8EA-4554-B348-D4F3A86C349B}" type="sibTrans" cxnId="{4AEA2B10-44B4-4994-BBBA-2678C8A9171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4B001F3-CCA5-4B5A-92B9-1E7A0DD7E3C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81,54%</a:t>
          </a:r>
          <a:endParaRPr lang="pt-BR" sz="3600" dirty="0">
            <a:solidFill>
              <a:schemeClr val="tx1"/>
            </a:solidFill>
          </a:endParaRPr>
        </a:p>
      </dgm:t>
    </dgm:pt>
    <dgm:pt modelId="{E40D1EBE-B8B3-42C2-B30C-71328C82B052}" type="parTrans" cxnId="{E0758F28-37AE-46FA-887B-1FCD1D1FCB7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B409518-14BB-4708-BE39-3C064780B48C}" type="sibTrans" cxnId="{E0758F28-37AE-46FA-887B-1FCD1D1FCB7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139CFFA-3131-4F32-8509-652FC351181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dirty="0" smtClean="0">
              <a:solidFill>
                <a:schemeClr val="tx1"/>
              </a:solidFill>
            </a:rPr>
            <a:t>74,50%</a:t>
          </a:r>
          <a:endParaRPr lang="pt-BR" sz="3600" dirty="0">
            <a:solidFill>
              <a:schemeClr val="tx1"/>
            </a:solidFill>
          </a:endParaRPr>
        </a:p>
      </dgm:t>
    </dgm:pt>
    <dgm:pt modelId="{8F6A22AC-1854-4BF3-9E7A-893A6D31DB30}" type="parTrans" cxnId="{3DCB8548-ED62-41C4-ABAD-19F2D620BCB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513E1F6-DCAC-4DFF-B874-783882CA08F9}" type="sibTrans" cxnId="{3DCB8548-ED62-41C4-ABAD-19F2D620BCB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E903DCC-CD9F-47A7-B792-46C0702CB6A8}" type="pres">
      <dgm:prSet presAssocID="{E7A8E3C9-F04B-408C-B4A6-7B72C08DFC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0D5547-4B35-42E8-A1D9-87C051D95BBD}" type="pres">
      <dgm:prSet presAssocID="{6EBFB768-9556-4663-8B5F-51AB16846DB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345D20-14C3-458C-8736-0AB5F5FD390E}" type="pres">
      <dgm:prSet presAssocID="{9442E616-F15A-4216-9CA3-845E1B1078B3}" presName="sibTrans" presStyleCnt="0"/>
      <dgm:spPr/>
    </dgm:pt>
    <dgm:pt modelId="{86CB6085-F7BC-4C31-BE8B-87C08DEA6667}" type="pres">
      <dgm:prSet presAssocID="{C837785D-38C3-474E-A5F9-FE5BD9B7958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D2C2A7-67C5-4918-8E87-87F2DAB81E45}" type="pres">
      <dgm:prSet presAssocID="{60301D15-F33C-4A29-B97E-8E44EBC2AB51}" presName="sibTrans" presStyleCnt="0"/>
      <dgm:spPr/>
    </dgm:pt>
    <dgm:pt modelId="{35C80AFE-A0E1-46EB-9AB6-148250B6162A}" type="pres">
      <dgm:prSet presAssocID="{60251667-0FF4-4E92-93B7-BCEE59A6B48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E9D0F3-F9D6-4283-93B2-93899CFC1D98}" type="pres">
      <dgm:prSet presAssocID="{5C5FDC9B-A410-4023-AA96-E781CD493DB5}" presName="sibTrans" presStyleCnt="0"/>
      <dgm:spPr/>
    </dgm:pt>
    <dgm:pt modelId="{3622860B-B9E3-40FC-BA49-717C2764FCE1}" type="pres">
      <dgm:prSet presAssocID="{699AF089-64EE-43DE-9878-191DF3F0B7F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A171A3-1B10-41E2-89F0-7D9DED0F7BE0}" type="pres">
      <dgm:prSet presAssocID="{95E11794-E48F-45C8-9F60-22B1D3F49687}" presName="sibTrans" presStyleCnt="0"/>
      <dgm:spPr/>
    </dgm:pt>
    <dgm:pt modelId="{0EA48716-1165-4E21-A7FE-06E7E974FEED}" type="pres">
      <dgm:prSet presAssocID="{43F34657-3737-4F96-AD73-AE732F80B3D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0A5FDA-0500-4028-AFE0-79F6EBA9865D}" type="pres">
      <dgm:prSet presAssocID="{FDB7BFE1-6278-45B9-A0E0-B37E3A76CC76}" presName="sibTrans" presStyleCnt="0"/>
      <dgm:spPr/>
    </dgm:pt>
    <dgm:pt modelId="{84945271-3216-4EE2-97B0-DFDC6281A651}" type="pres">
      <dgm:prSet presAssocID="{820B3612-7D9F-4711-8DA9-05E4A5B21BB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8A093E-9773-470E-951C-9A0052FB6DDA}" type="pres">
      <dgm:prSet presAssocID="{F4E8D9D3-08AE-4378-85D4-013BA4BB5BCF}" presName="sibTrans" presStyleCnt="0"/>
      <dgm:spPr/>
    </dgm:pt>
    <dgm:pt modelId="{C9EBD0A8-0C09-4FD4-AF9C-1154AE631B00}" type="pres">
      <dgm:prSet presAssocID="{4120420F-3AB6-414B-99CD-D2752C54631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184F39-1AC9-494D-AE71-43C45366DF71}" type="pres">
      <dgm:prSet presAssocID="{2E635F05-815F-408E-8E3C-DC014C43D344}" presName="sibTrans" presStyleCnt="0"/>
      <dgm:spPr/>
    </dgm:pt>
    <dgm:pt modelId="{E6C35B72-21ED-47D5-94EE-68B5A7587F7D}" type="pres">
      <dgm:prSet presAssocID="{F497456B-47A5-4714-9324-33580CAD03B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8BD44F-2B98-4887-969E-380156C1587B}" type="pres">
      <dgm:prSet presAssocID="{5E23CA3F-C4C9-41A7-B6AB-76FFAA67E214}" presName="sibTrans" presStyleCnt="0"/>
      <dgm:spPr/>
    </dgm:pt>
    <dgm:pt modelId="{86D96FAF-9E16-4368-85D2-92CD2E19EAC5}" type="pres">
      <dgm:prSet presAssocID="{68975B10-3940-4F0D-A936-10254D808C3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99B4F6-F81E-4941-83B6-308DDCA6A301}" type="pres">
      <dgm:prSet presAssocID="{611F06B9-3509-45AC-A57F-51197353DB7F}" presName="sibTrans" presStyleCnt="0"/>
      <dgm:spPr/>
    </dgm:pt>
    <dgm:pt modelId="{9E77F78E-C02F-445A-B095-603EB4EFE3DB}" type="pres">
      <dgm:prSet presAssocID="{6E37F3CA-9F36-4C52-BF16-3D12040B16A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7F0D3E-DF51-4E25-890E-B911BE1F5079}" type="pres">
      <dgm:prSet presAssocID="{71C48EBF-A8EA-4554-B348-D4F3A86C349B}" presName="sibTrans" presStyleCnt="0"/>
      <dgm:spPr/>
    </dgm:pt>
    <dgm:pt modelId="{ED230FC6-79AA-4BD7-A3AC-4E10E424DF2F}" type="pres">
      <dgm:prSet presAssocID="{24B001F3-CCA5-4B5A-92B9-1E7A0DD7E3C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903A78-4C65-436F-AF68-20C6501D33DF}" type="pres">
      <dgm:prSet presAssocID="{1B409518-14BB-4708-BE39-3C064780B48C}" presName="sibTrans" presStyleCnt="0"/>
      <dgm:spPr/>
    </dgm:pt>
    <dgm:pt modelId="{A7836493-F752-447C-9AA7-AD056D6D660A}" type="pres">
      <dgm:prSet presAssocID="{3139CFFA-3131-4F32-8509-652FC351181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387546-E185-44C5-9A9F-58B74247FAC2}" srcId="{E7A8E3C9-F04B-408C-B4A6-7B72C08DFC33}" destId="{C837785D-38C3-474E-A5F9-FE5BD9B79589}" srcOrd="1" destOrd="0" parTransId="{BD03834C-E0B9-4835-9823-09AC25A9EF2F}" sibTransId="{60301D15-F33C-4A29-B97E-8E44EBC2AB51}"/>
    <dgm:cxn modelId="{F4A1ACC7-896B-4E37-B685-83FFFCAFF8B8}" type="presOf" srcId="{60251667-0FF4-4E92-93B7-BCEE59A6B482}" destId="{35C80AFE-A0E1-46EB-9AB6-148250B6162A}" srcOrd="0" destOrd="0" presId="urn:microsoft.com/office/officeart/2005/8/layout/default"/>
    <dgm:cxn modelId="{E0758F28-37AE-46FA-887B-1FCD1D1FCB7B}" srcId="{E7A8E3C9-F04B-408C-B4A6-7B72C08DFC33}" destId="{24B001F3-CCA5-4B5A-92B9-1E7A0DD7E3C3}" srcOrd="10" destOrd="0" parTransId="{E40D1EBE-B8B3-42C2-B30C-71328C82B052}" sibTransId="{1B409518-14BB-4708-BE39-3C064780B48C}"/>
    <dgm:cxn modelId="{74BC9DF5-13B2-42E2-A475-A4B80A78C2AB}" srcId="{E7A8E3C9-F04B-408C-B4A6-7B72C08DFC33}" destId="{6EBFB768-9556-4663-8B5F-51AB16846DBE}" srcOrd="0" destOrd="0" parTransId="{13EEDA71-D632-4206-9CF6-609C6B7CE3A5}" sibTransId="{9442E616-F15A-4216-9CA3-845E1B1078B3}"/>
    <dgm:cxn modelId="{943070F8-AB96-4BCD-A0E2-0D16E294C2AF}" type="presOf" srcId="{C837785D-38C3-474E-A5F9-FE5BD9B79589}" destId="{86CB6085-F7BC-4C31-BE8B-87C08DEA6667}" srcOrd="0" destOrd="0" presId="urn:microsoft.com/office/officeart/2005/8/layout/default"/>
    <dgm:cxn modelId="{2447E176-65F0-4CBF-B7F5-DAC5BE38B4C8}" srcId="{E7A8E3C9-F04B-408C-B4A6-7B72C08DFC33}" destId="{68975B10-3940-4F0D-A936-10254D808C3F}" srcOrd="8" destOrd="0" parTransId="{A0B840E9-653F-408C-903F-9DDAB802A470}" sibTransId="{611F06B9-3509-45AC-A57F-51197353DB7F}"/>
    <dgm:cxn modelId="{7FC3F661-6284-42B3-8EDF-2A387E2983CF}" srcId="{E7A8E3C9-F04B-408C-B4A6-7B72C08DFC33}" destId="{60251667-0FF4-4E92-93B7-BCEE59A6B482}" srcOrd="2" destOrd="0" parTransId="{75423595-DA94-4DF0-8641-08326421BC62}" sibTransId="{5C5FDC9B-A410-4023-AA96-E781CD493DB5}"/>
    <dgm:cxn modelId="{DC86778B-1FC0-4FDE-9648-9B54C0F59B3C}" type="presOf" srcId="{6E37F3CA-9F36-4C52-BF16-3D12040B16A9}" destId="{9E77F78E-C02F-445A-B095-603EB4EFE3DB}" srcOrd="0" destOrd="0" presId="urn:microsoft.com/office/officeart/2005/8/layout/default"/>
    <dgm:cxn modelId="{62862984-F40E-4E8F-BF14-5F3EB62E0554}" srcId="{E7A8E3C9-F04B-408C-B4A6-7B72C08DFC33}" destId="{699AF089-64EE-43DE-9878-191DF3F0B7FA}" srcOrd="3" destOrd="0" parTransId="{9F8C8978-525E-49BB-B057-F313D3D6D412}" sibTransId="{95E11794-E48F-45C8-9F60-22B1D3F49687}"/>
    <dgm:cxn modelId="{A98E1A7B-6B19-42D7-81E2-292E79DC3979}" type="presOf" srcId="{820B3612-7D9F-4711-8DA9-05E4A5B21BBE}" destId="{84945271-3216-4EE2-97B0-DFDC6281A651}" srcOrd="0" destOrd="0" presId="urn:microsoft.com/office/officeart/2005/8/layout/default"/>
    <dgm:cxn modelId="{CE5CA712-D54E-4A99-953D-9551BB05BE5A}" srcId="{E7A8E3C9-F04B-408C-B4A6-7B72C08DFC33}" destId="{F497456B-47A5-4714-9324-33580CAD03B6}" srcOrd="7" destOrd="0" parTransId="{6C21E77B-AF10-4822-A770-28CFC14A4526}" sibTransId="{5E23CA3F-C4C9-41A7-B6AB-76FFAA67E214}"/>
    <dgm:cxn modelId="{11C5C504-53BE-4353-8ADC-3A8F84FA8C5C}" type="presOf" srcId="{E7A8E3C9-F04B-408C-B4A6-7B72C08DFC33}" destId="{4E903DCC-CD9F-47A7-B792-46C0702CB6A8}" srcOrd="0" destOrd="0" presId="urn:microsoft.com/office/officeart/2005/8/layout/default"/>
    <dgm:cxn modelId="{4AEA2B10-44B4-4994-BBBA-2678C8A91711}" srcId="{E7A8E3C9-F04B-408C-B4A6-7B72C08DFC33}" destId="{6E37F3CA-9F36-4C52-BF16-3D12040B16A9}" srcOrd="9" destOrd="0" parTransId="{FEAEF107-BD85-4FC7-AF2F-66F3402191DD}" sibTransId="{71C48EBF-A8EA-4554-B348-D4F3A86C349B}"/>
    <dgm:cxn modelId="{3CF06327-BCAF-4E1C-8331-43CB0C4BAB94}" type="presOf" srcId="{F497456B-47A5-4714-9324-33580CAD03B6}" destId="{E6C35B72-21ED-47D5-94EE-68B5A7587F7D}" srcOrd="0" destOrd="0" presId="urn:microsoft.com/office/officeart/2005/8/layout/default"/>
    <dgm:cxn modelId="{6AD95B38-D75F-43DB-AA47-16851AF42623}" type="presOf" srcId="{4120420F-3AB6-414B-99CD-D2752C546319}" destId="{C9EBD0A8-0C09-4FD4-AF9C-1154AE631B00}" srcOrd="0" destOrd="0" presId="urn:microsoft.com/office/officeart/2005/8/layout/default"/>
    <dgm:cxn modelId="{4FAEC5F8-599D-4355-9E09-41518A7AFBDF}" type="presOf" srcId="{3139CFFA-3131-4F32-8509-652FC3511818}" destId="{A7836493-F752-447C-9AA7-AD056D6D660A}" srcOrd="0" destOrd="0" presId="urn:microsoft.com/office/officeart/2005/8/layout/default"/>
    <dgm:cxn modelId="{A5CC362E-B47A-4E7E-A0C3-415FD4BBCFEC}" type="presOf" srcId="{6EBFB768-9556-4663-8B5F-51AB16846DBE}" destId="{4F0D5547-4B35-42E8-A1D9-87C051D95BBD}" srcOrd="0" destOrd="0" presId="urn:microsoft.com/office/officeart/2005/8/layout/default"/>
    <dgm:cxn modelId="{98C6EEDE-33D0-44BE-881F-3701F0812EB7}" type="presOf" srcId="{43F34657-3737-4F96-AD73-AE732F80B3DB}" destId="{0EA48716-1165-4E21-A7FE-06E7E974FEED}" srcOrd="0" destOrd="0" presId="urn:microsoft.com/office/officeart/2005/8/layout/default"/>
    <dgm:cxn modelId="{CB3F1602-9F1C-41BE-8C7C-C4AF1B994634}" srcId="{E7A8E3C9-F04B-408C-B4A6-7B72C08DFC33}" destId="{4120420F-3AB6-414B-99CD-D2752C546319}" srcOrd="6" destOrd="0" parTransId="{4F0B6A01-FE3D-4338-A10B-068260A16C27}" sibTransId="{2E635F05-815F-408E-8E3C-DC014C43D344}"/>
    <dgm:cxn modelId="{E16F628F-BA13-49EE-B341-051F1E2BFD0C}" srcId="{E7A8E3C9-F04B-408C-B4A6-7B72C08DFC33}" destId="{43F34657-3737-4F96-AD73-AE732F80B3DB}" srcOrd="4" destOrd="0" parTransId="{96FCF2BB-4EB5-44BF-90F3-382D2EBC8F3C}" sibTransId="{FDB7BFE1-6278-45B9-A0E0-B37E3A76CC76}"/>
    <dgm:cxn modelId="{E7FB0451-BC03-4644-8254-3D486A9A04AF}" srcId="{E7A8E3C9-F04B-408C-B4A6-7B72C08DFC33}" destId="{820B3612-7D9F-4711-8DA9-05E4A5B21BBE}" srcOrd="5" destOrd="0" parTransId="{EE2AF236-4A06-4ED7-B348-9CF7B48EDBE6}" sibTransId="{F4E8D9D3-08AE-4378-85D4-013BA4BB5BCF}"/>
    <dgm:cxn modelId="{EAEEBEBB-5730-4CAD-9E81-804FB81B1DBB}" type="presOf" srcId="{24B001F3-CCA5-4B5A-92B9-1E7A0DD7E3C3}" destId="{ED230FC6-79AA-4BD7-A3AC-4E10E424DF2F}" srcOrd="0" destOrd="0" presId="urn:microsoft.com/office/officeart/2005/8/layout/default"/>
    <dgm:cxn modelId="{1DE6C3AB-F0D0-4C4B-B61F-13B36903FE24}" type="presOf" srcId="{68975B10-3940-4F0D-A936-10254D808C3F}" destId="{86D96FAF-9E16-4368-85D2-92CD2E19EAC5}" srcOrd="0" destOrd="0" presId="urn:microsoft.com/office/officeart/2005/8/layout/default"/>
    <dgm:cxn modelId="{3DCB8548-ED62-41C4-ABAD-19F2D620BCB7}" srcId="{E7A8E3C9-F04B-408C-B4A6-7B72C08DFC33}" destId="{3139CFFA-3131-4F32-8509-652FC3511818}" srcOrd="11" destOrd="0" parTransId="{8F6A22AC-1854-4BF3-9E7A-893A6D31DB30}" sibTransId="{B513E1F6-DCAC-4DFF-B874-783882CA08F9}"/>
    <dgm:cxn modelId="{03A5209A-3098-41AE-A19F-91F14D8E25C3}" type="presOf" srcId="{699AF089-64EE-43DE-9878-191DF3F0B7FA}" destId="{3622860B-B9E3-40FC-BA49-717C2764FCE1}" srcOrd="0" destOrd="0" presId="urn:microsoft.com/office/officeart/2005/8/layout/default"/>
    <dgm:cxn modelId="{B8093C57-F409-4AAB-A163-73636CDAEB2C}" type="presParOf" srcId="{4E903DCC-CD9F-47A7-B792-46C0702CB6A8}" destId="{4F0D5547-4B35-42E8-A1D9-87C051D95BBD}" srcOrd="0" destOrd="0" presId="urn:microsoft.com/office/officeart/2005/8/layout/default"/>
    <dgm:cxn modelId="{CB22CE43-2748-4204-B44C-FDC8F0867852}" type="presParOf" srcId="{4E903DCC-CD9F-47A7-B792-46C0702CB6A8}" destId="{F0345D20-14C3-458C-8736-0AB5F5FD390E}" srcOrd="1" destOrd="0" presId="urn:microsoft.com/office/officeart/2005/8/layout/default"/>
    <dgm:cxn modelId="{DC7323F3-0FB4-4233-BA13-387CFD48D9F1}" type="presParOf" srcId="{4E903DCC-CD9F-47A7-B792-46C0702CB6A8}" destId="{86CB6085-F7BC-4C31-BE8B-87C08DEA6667}" srcOrd="2" destOrd="0" presId="urn:microsoft.com/office/officeart/2005/8/layout/default"/>
    <dgm:cxn modelId="{57A2BD7E-D1A5-49D3-B71B-C107DF039EDD}" type="presParOf" srcId="{4E903DCC-CD9F-47A7-B792-46C0702CB6A8}" destId="{D1D2C2A7-67C5-4918-8E87-87F2DAB81E45}" srcOrd="3" destOrd="0" presId="urn:microsoft.com/office/officeart/2005/8/layout/default"/>
    <dgm:cxn modelId="{B438D37E-B53D-4AD3-BC60-892F3A5608E1}" type="presParOf" srcId="{4E903DCC-CD9F-47A7-B792-46C0702CB6A8}" destId="{35C80AFE-A0E1-46EB-9AB6-148250B6162A}" srcOrd="4" destOrd="0" presId="urn:microsoft.com/office/officeart/2005/8/layout/default"/>
    <dgm:cxn modelId="{06711E69-C052-4B7B-82EF-253EAD0B40FA}" type="presParOf" srcId="{4E903DCC-CD9F-47A7-B792-46C0702CB6A8}" destId="{B6E9D0F3-F9D6-4283-93B2-93899CFC1D98}" srcOrd="5" destOrd="0" presId="urn:microsoft.com/office/officeart/2005/8/layout/default"/>
    <dgm:cxn modelId="{B3594EFF-BEF9-4592-846C-E8A3C94CD6F2}" type="presParOf" srcId="{4E903DCC-CD9F-47A7-B792-46C0702CB6A8}" destId="{3622860B-B9E3-40FC-BA49-717C2764FCE1}" srcOrd="6" destOrd="0" presId="urn:microsoft.com/office/officeart/2005/8/layout/default"/>
    <dgm:cxn modelId="{5737B260-1A68-4EFF-B7F4-C05E3AD056B5}" type="presParOf" srcId="{4E903DCC-CD9F-47A7-B792-46C0702CB6A8}" destId="{4CA171A3-1B10-41E2-89F0-7D9DED0F7BE0}" srcOrd="7" destOrd="0" presId="urn:microsoft.com/office/officeart/2005/8/layout/default"/>
    <dgm:cxn modelId="{CB603523-2A54-4EBC-89E2-F3FC3105D68E}" type="presParOf" srcId="{4E903DCC-CD9F-47A7-B792-46C0702CB6A8}" destId="{0EA48716-1165-4E21-A7FE-06E7E974FEED}" srcOrd="8" destOrd="0" presId="urn:microsoft.com/office/officeart/2005/8/layout/default"/>
    <dgm:cxn modelId="{3B392E24-13DA-450C-86EB-5284ABA4DBA2}" type="presParOf" srcId="{4E903DCC-CD9F-47A7-B792-46C0702CB6A8}" destId="{590A5FDA-0500-4028-AFE0-79F6EBA9865D}" srcOrd="9" destOrd="0" presId="urn:microsoft.com/office/officeart/2005/8/layout/default"/>
    <dgm:cxn modelId="{5867C5C8-D1FF-459B-AFB9-2692240D9DFD}" type="presParOf" srcId="{4E903DCC-CD9F-47A7-B792-46C0702CB6A8}" destId="{84945271-3216-4EE2-97B0-DFDC6281A651}" srcOrd="10" destOrd="0" presId="urn:microsoft.com/office/officeart/2005/8/layout/default"/>
    <dgm:cxn modelId="{A942B310-5AB5-42E2-AB02-2FC08F3C6D65}" type="presParOf" srcId="{4E903DCC-CD9F-47A7-B792-46C0702CB6A8}" destId="{168A093E-9773-470E-951C-9A0052FB6DDA}" srcOrd="11" destOrd="0" presId="urn:microsoft.com/office/officeart/2005/8/layout/default"/>
    <dgm:cxn modelId="{F011AFE9-520A-4DAF-AAB9-085F2260D18D}" type="presParOf" srcId="{4E903DCC-CD9F-47A7-B792-46C0702CB6A8}" destId="{C9EBD0A8-0C09-4FD4-AF9C-1154AE631B00}" srcOrd="12" destOrd="0" presId="urn:microsoft.com/office/officeart/2005/8/layout/default"/>
    <dgm:cxn modelId="{6443B7A6-8188-4101-AE44-2176FB8A2162}" type="presParOf" srcId="{4E903DCC-CD9F-47A7-B792-46C0702CB6A8}" destId="{4C184F39-1AC9-494D-AE71-43C45366DF71}" srcOrd="13" destOrd="0" presId="urn:microsoft.com/office/officeart/2005/8/layout/default"/>
    <dgm:cxn modelId="{249E2366-FDDA-4CAB-B9DF-4A82F6E0889E}" type="presParOf" srcId="{4E903DCC-CD9F-47A7-B792-46C0702CB6A8}" destId="{E6C35B72-21ED-47D5-94EE-68B5A7587F7D}" srcOrd="14" destOrd="0" presId="urn:microsoft.com/office/officeart/2005/8/layout/default"/>
    <dgm:cxn modelId="{160C901A-E244-4416-B134-1590DB30E003}" type="presParOf" srcId="{4E903DCC-CD9F-47A7-B792-46C0702CB6A8}" destId="{A68BD44F-2B98-4887-969E-380156C1587B}" srcOrd="15" destOrd="0" presId="urn:microsoft.com/office/officeart/2005/8/layout/default"/>
    <dgm:cxn modelId="{5D94FB6B-51AC-4DD6-A0C8-C64A1CCFEBA2}" type="presParOf" srcId="{4E903DCC-CD9F-47A7-B792-46C0702CB6A8}" destId="{86D96FAF-9E16-4368-85D2-92CD2E19EAC5}" srcOrd="16" destOrd="0" presId="urn:microsoft.com/office/officeart/2005/8/layout/default"/>
    <dgm:cxn modelId="{E0525297-7100-4707-BC33-5FD71A018EFE}" type="presParOf" srcId="{4E903DCC-CD9F-47A7-B792-46C0702CB6A8}" destId="{3599B4F6-F81E-4941-83B6-308DDCA6A301}" srcOrd="17" destOrd="0" presId="urn:microsoft.com/office/officeart/2005/8/layout/default"/>
    <dgm:cxn modelId="{151D29C4-2462-4033-89FE-DE5626F73438}" type="presParOf" srcId="{4E903DCC-CD9F-47A7-B792-46C0702CB6A8}" destId="{9E77F78E-C02F-445A-B095-603EB4EFE3DB}" srcOrd="18" destOrd="0" presId="urn:microsoft.com/office/officeart/2005/8/layout/default"/>
    <dgm:cxn modelId="{403DD404-EDA0-4D36-9821-92600F9DEB34}" type="presParOf" srcId="{4E903DCC-CD9F-47A7-B792-46C0702CB6A8}" destId="{8B7F0D3E-DF51-4E25-890E-B911BE1F5079}" srcOrd="19" destOrd="0" presId="urn:microsoft.com/office/officeart/2005/8/layout/default"/>
    <dgm:cxn modelId="{570B40C6-A02B-4404-828D-FD4543DCCED6}" type="presParOf" srcId="{4E903DCC-CD9F-47A7-B792-46C0702CB6A8}" destId="{ED230FC6-79AA-4BD7-A3AC-4E10E424DF2F}" srcOrd="20" destOrd="0" presId="urn:microsoft.com/office/officeart/2005/8/layout/default"/>
    <dgm:cxn modelId="{DCF1F20D-9173-42F7-88CE-27C00E62676D}" type="presParOf" srcId="{4E903DCC-CD9F-47A7-B792-46C0702CB6A8}" destId="{2E903A78-4C65-436F-AF68-20C6501D33DF}" srcOrd="21" destOrd="0" presId="urn:microsoft.com/office/officeart/2005/8/layout/default"/>
    <dgm:cxn modelId="{9026AA22-1625-4F06-93D6-9571EB7F2CFD}" type="presParOf" srcId="{4E903DCC-CD9F-47A7-B792-46C0702CB6A8}" destId="{A7836493-F752-447C-9AA7-AD056D6D660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F385A1-ACBF-499C-835C-CFCE31DBA6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124CAD-1C01-424D-9F90-0F371D9AAA3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Cobertura populacional estimada pelas equipes básicas de Saúde Bucal </a:t>
          </a:r>
          <a:endParaRPr lang="pt-BR" sz="1800" dirty="0">
            <a:solidFill>
              <a:schemeClr val="tx1"/>
            </a:solidFill>
          </a:endParaRPr>
        </a:p>
      </dgm:t>
    </dgm:pt>
    <dgm:pt modelId="{8590BF7A-3277-4251-B5B9-8AF69B8284C4}" type="parTrans" cxnId="{F632984B-E91E-4C97-9E43-436EC93EB0B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AB75A6D-5A1D-4D5D-87A3-4948EE84B2CA}" type="sibTrans" cxnId="{F632984B-E91E-4C97-9E43-436EC93EB0B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EF67BFF-9205-4395-A06A-8B22E17BAD0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82,6</a:t>
          </a:r>
          <a:endParaRPr lang="pt-BR" sz="3600" dirty="0">
            <a:solidFill>
              <a:schemeClr val="tx1"/>
            </a:solidFill>
          </a:endParaRPr>
        </a:p>
      </dgm:t>
    </dgm:pt>
    <dgm:pt modelId="{0DBD14D7-18C0-47A9-A7FE-3F98BC1852BB}" type="parTrans" cxnId="{8E416BBC-E1AE-4011-B540-C884FFDC578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48C8954-09B8-45F3-A93B-67A6B9BB3A24}" type="sibTrans" cxnId="{8E416BBC-E1AE-4011-B540-C884FFDC578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CF769C2-0419-43F0-BDD4-07B43222DA5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smtClean="0">
              <a:solidFill>
                <a:schemeClr val="tx1"/>
              </a:solidFill>
            </a:rPr>
            <a:t>87,83%</a:t>
          </a:r>
          <a:endParaRPr lang="pt-BR" sz="3600">
            <a:solidFill>
              <a:schemeClr val="tx1"/>
            </a:solidFill>
          </a:endParaRPr>
        </a:p>
      </dgm:t>
    </dgm:pt>
    <dgm:pt modelId="{1BA45ED8-F04F-4066-87A3-5C276C5D5795}" type="parTrans" cxnId="{BD424F2F-EEF9-4784-8C9E-26C3E49FEC8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526615D-7753-4A7A-9A64-51FE9E02CA48}" type="sibTrans" cxnId="{BD424F2F-EEF9-4784-8C9E-26C3E49FEC8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93BB4B1-6DEE-4254-A09D-5DDB2244E1D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smtClean="0">
              <a:solidFill>
                <a:schemeClr val="tx1"/>
              </a:solidFill>
            </a:rPr>
            <a:t>88%</a:t>
          </a:r>
          <a:endParaRPr lang="pt-BR" sz="3600">
            <a:solidFill>
              <a:schemeClr val="tx1"/>
            </a:solidFill>
          </a:endParaRPr>
        </a:p>
      </dgm:t>
    </dgm:pt>
    <dgm:pt modelId="{1564C399-7BB2-4D16-A3EF-C515CC9F21A2}" type="parTrans" cxnId="{9AF419B4-171D-42FB-BF6A-81FFD0316F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C6DB0D1-DC97-4E29-AA2C-757930232166}" type="sibTrans" cxnId="{9AF419B4-171D-42FB-BF6A-81FFD0316F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B346CF1-04A7-460C-B2A5-598CFE90D2B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Média da ação coletiva de escovação dental supervisionada</a:t>
          </a:r>
          <a:endParaRPr lang="pt-BR" dirty="0">
            <a:solidFill>
              <a:schemeClr val="tx1"/>
            </a:solidFill>
          </a:endParaRPr>
        </a:p>
      </dgm:t>
    </dgm:pt>
    <dgm:pt modelId="{E3F18E83-B835-4884-A81E-9D588A274D38}" type="parTrans" cxnId="{46F77C41-AFAC-4EB7-9A9E-68598D8E4C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3FB8900-12AD-4F2F-BBD9-6F2138033C7E}" type="sibTrans" cxnId="{46F77C41-AFAC-4EB7-9A9E-68598D8E4C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6284177-3B1F-438F-A286-9FA72CB0EA2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0,73</a:t>
          </a:r>
          <a:endParaRPr lang="pt-BR" sz="3600" dirty="0">
            <a:solidFill>
              <a:schemeClr val="tx1"/>
            </a:solidFill>
          </a:endParaRPr>
        </a:p>
      </dgm:t>
    </dgm:pt>
    <dgm:pt modelId="{2C84AA7E-6CC8-4810-9E1F-B050F7F05F83}" type="parTrans" cxnId="{4F012E2E-46C2-48DC-A919-4B5D3FAD00E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11AFF4-5A99-4B09-8C7C-83F72D0D5113}" type="sibTrans" cxnId="{4F012E2E-46C2-48DC-A919-4B5D3FAD00E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9C54A06-9BF4-4173-9ADC-41FF9CDE79C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0,85</a:t>
          </a:r>
          <a:endParaRPr lang="pt-BR" sz="3600" dirty="0">
            <a:solidFill>
              <a:schemeClr val="tx1"/>
            </a:solidFill>
          </a:endParaRPr>
        </a:p>
      </dgm:t>
    </dgm:pt>
    <dgm:pt modelId="{79C05B2B-911A-4866-86EA-D45687C001CB}" type="parTrans" cxnId="{BFFB2C6A-2381-4599-87C1-EF414F52702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8ABA34-828D-4FBE-BBE2-5E7B5624B11F}" type="sibTrans" cxnId="{BFFB2C6A-2381-4599-87C1-EF414F52702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6300FA-4AEC-4F01-A9E7-5FC27BC53BB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dirty="0" smtClean="0">
              <a:solidFill>
                <a:schemeClr val="tx1"/>
              </a:solidFill>
            </a:rPr>
            <a:t>3,54</a:t>
          </a:r>
          <a:endParaRPr lang="pt-BR" sz="3600" dirty="0">
            <a:solidFill>
              <a:schemeClr val="tx1"/>
            </a:solidFill>
          </a:endParaRPr>
        </a:p>
      </dgm:t>
    </dgm:pt>
    <dgm:pt modelId="{9C14744D-8BA3-47B6-996D-48C14CCDE54F}" type="parTrans" cxnId="{A307989B-BA02-4F52-9DE3-58F7D004F8C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E5CF6B5-278C-4248-8A90-9EC1E643985C}" type="sibTrans" cxnId="{A307989B-BA02-4F52-9DE3-58F7D004F8C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6AF1B8-AAE6-4DAF-ABFA-96905BC0755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b="1" smtClean="0">
              <a:solidFill>
                <a:schemeClr val="tx1"/>
              </a:solidFill>
            </a:rPr>
            <a:t>Proporção de exodontia em relação aos procedimentos</a:t>
          </a:r>
          <a:endParaRPr lang="pt-BR">
            <a:solidFill>
              <a:schemeClr val="tx1"/>
            </a:solidFill>
          </a:endParaRPr>
        </a:p>
      </dgm:t>
    </dgm:pt>
    <dgm:pt modelId="{E179B80E-4CDE-4BAD-A1CC-FDC7A21E953F}" type="parTrans" cxnId="{A1E96EC6-A52F-426A-955F-F760950793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288AFD0-7EB7-43F6-BFC1-570827140D5A}" type="sibTrans" cxnId="{A1E96EC6-A52F-426A-955F-F760950793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C128C7F-22FD-48FC-BCFD-9954A56059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3,40%</a:t>
          </a:r>
          <a:endParaRPr lang="pt-BR" sz="3600" dirty="0">
            <a:solidFill>
              <a:schemeClr val="tx1"/>
            </a:solidFill>
          </a:endParaRPr>
        </a:p>
      </dgm:t>
    </dgm:pt>
    <dgm:pt modelId="{84274423-4BFD-4948-B233-97F9A5705329}" type="parTrans" cxnId="{DFDB034B-3C2B-43C5-9AA4-A7797668098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41551F7-2625-411B-BD3F-5E4533349C1E}" type="sibTrans" cxnId="{DFDB034B-3C2B-43C5-9AA4-A7797668098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39DB0B6-F8BC-4323-909F-13D5C24418E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dirty="0" smtClean="0">
              <a:solidFill>
                <a:schemeClr val="tx1"/>
              </a:solidFill>
            </a:rPr>
            <a:t>2,81%</a:t>
          </a:r>
          <a:endParaRPr lang="pt-BR" sz="3600" dirty="0">
            <a:solidFill>
              <a:schemeClr val="tx1"/>
            </a:solidFill>
          </a:endParaRPr>
        </a:p>
      </dgm:t>
    </dgm:pt>
    <dgm:pt modelId="{A7EBB922-FED3-48BC-B30B-399E8C57F1F1}" type="parTrans" cxnId="{E9FB8547-595B-43AE-83B1-F92E1BF212E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FCEB966-9413-406B-9244-57C433F319F1}" type="sibTrans" cxnId="{E9FB8547-595B-43AE-83B1-F92E1BF212E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98D80E-FE9A-470F-B62E-D79296D2D22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3600" b="1" smtClean="0">
              <a:solidFill>
                <a:schemeClr val="tx1"/>
              </a:solidFill>
            </a:rPr>
            <a:t>8%</a:t>
          </a:r>
          <a:endParaRPr lang="pt-BR" sz="3600">
            <a:solidFill>
              <a:schemeClr val="tx1"/>
            </a:solidFill>
          </a:endParaRPr>
        </a:p>
      </dgm:t>
    </dgm:pt>
    <dgm:pt modelId="{8F6AD48B-C63D-4F14-8EA7-68E3FC5CDC67}" type="parTrans" cxnId="{2DB03EFA-7AFB-473A-AB5B-4C6A6C01422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B89D7F-4278-478F-958E-2AD3C944FC33}" type="sibTrans" cxnId="{2DB03EFA-7AFB-473A-AB5B-4C6A6C01422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E300ECE-BB95-4B74-91E9-EBF87267AFFB}" type="pres">
      <dgm:prSet presAssocID="{9FF385A1-ACBF-499C-835C-CFCE31DBA6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D33BB1-DE46-4CD0-9B14-25D53774C1D2}" type="pres">
      <dgm:prSet presAssocID="{F0124CAD-1C01-424D-9F90-0F371D9AAA3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E7B08-7DB7-4893-8E4E-45CDE1E42E11}" type="pres">
      <dgm:prSet presAssocID="{BAB75A6D-5A1D-4D5D-87A3-4948EE84B2CA}" presName="sibTrans" presStyleCnt="0"/>
      <dgm:spPr/>
    </dgm:pt>
    <dgm:pt modelId="{91D3F2BD-82F7-4321-96AF-F6920B4D206F}" type="pres">
      <dgm:prSet presAssocID="{CEF67BFF-9205-4395-A06A-8B22E17BAD0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6AEB4-F5E3-454C-B0DE-A9BDDAC45D82}" type="pres">
      <dgm:prSet presAssocID="{648C8954-09B8-45F3-A93B-67A6B9BB3A24}" presName="sibTrans" presStyleCnt="0"/>
      <dgm:spPr/>
    </dgm:pt>
    <dgm:pt modelId="{3A3FC632-678B-43D2-8AD9-242BB35E6070}" type="pres">
      <dgm:prSet presAssocID="{2CF769C2-0419-43F0-BDD4-07B43222DA5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2D8E2-0687-4276-8B5F-1573754ECE76}" type="pres">
      <dgm:prSet presAssocID="{2526615D-7753-4A7A-9A64-51FE9E02CA48}" presName="sibTrans" presStyleCnt="0"/>
      <dgm:spPr/>
    </dgm:pt>
    <dgm:pt modelId="{B8CBFD6B-FDD9-44E5-94DF-13AC27EDE4F5}" type="pres">
      <dgm:prSet presAssocID="{D93BB4B1-6DEE-4254-A09D-5DDB2244E1D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9605D4-E661-4721-826C-00C2CC6497FA}" type="pres">
      <dgm:prSet presAssocID="{7C6DB0D1-DC97-4E29-AA2C-757930232166}" presName="sibTrans" presStyleCnt="0"/>
      <dgm:spPr/>
    </dgm:pt>
    <dgm:pt modelId="{D5123D9A-B0F8-41B2-84D3-E493797FB337}" type="pres">
      <dgm:prSet presAssocID="{1B346CF1-04A7-460C-B2A5-598CFE90D2B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12B80-3E1D-421E-ABB1-F1FB1EAEA109}" type="pres">
      <dgm:prSet presAssocID="{F3FB8900-12AD-4F2F-BBD9-6F2138033C7E}" presName="sibTrans" presStyleCnt="0"/>
      <dgm:spPr/>
    </dgm:pt>
    <dgm:pt modelId="{5C65E18C-B43B-416E-8026-C9E636339C85}" type="pres">
      <dgm:prSet presAssocID="{46284177-3B1F-438F-A286-9FA72CB0EA2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0C68BA-1409-4E60-BBD7-3C29EC3EE4D3}" type="pres">
      <dgm:prSet presAssocID="{0911AFF4-5A99-4B09-8C7C-83F72D0D5113}" presName="sibTrans" presStyleCnt="0"/>
      <dgm:spPr/>
    </dgm:pt>
    <dgm:pt modelId="{53432E2E-A579-4020-8F76-D85CACDF1711}" type="pres">
      <dgm:prSet presAssocID="{A9C54A06-9BF4-4173-9ADC-41FF9CDE79C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DFBD2E-C474-4EB6-926C-9627E5AE73F7}" type="pres">
      <dgm:prSet presAssocID="{348ABA34-828D-4FBE-BBE2-5E7B5624B11F}" presName="sibTrans" presStyleCnt="0"/>
      <dgm:spPr/>
    </dgm:pt>
    <dgm:pt modelId="{60E0304F-14A2-4674-AC98-D2844A032299}" type="pres">
      <dgm:prSet presAssocID="{C76300FA-4AEC-4F01-A9E7-5FC27BC53BB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85D627-C2B1-4EBD-AF4D-A503BB7C4E0F}" type="pres">
      <dgm:prSet presAssocID="{3E5CF6B5-278C-4248-8A90-9EC1E643985C}" presName="sibTrans" presStyleCnt="0"/>
      <dgm:spPr/>
    </dgm:pt>
    <dgm:pt modelId="{B23734E2-B039-4E75-B536-6554FC57CF68}" type="pres">
      <dgm:prSet presAssocID="{026AF1B8-AAE6-4DAF-ABFA-96905BC0755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ACFC3-B0CF-43B5-97C5-8F350B01E851}" type="pres">
      <dgm:prSet presAssocID="{1288AFD0-7EB7-43F6-BFC1-570827140D5A}" presName="sibTrans" presStyleCnt="0"/>
      <dgm:spPr/>
    </dgm:pt>
    <dgm:pt modelId="{4BB6B7F0-1CA5-4A46-B16F-0175E8C7F4A8}" type="pres">
      <dgm:prSet presAssocID="{0C128C7F-22FD-48FC-BCFD-9954A560599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87B4A2-EBEC-48AB-87E0-01795FF578ED}" type="pres">
      <dgm:prSet presAssocID="{841551F7-2625-411B-BD3F-5E4533349C1E}" presName="sibTrans" presStyleCnt="0"/>
      <dgm:spPr/>
    </dgm:pt>
    <dgm:pt modelId="{3D6BD45A-55AD-4A00-8187-71A0973D5C2E}" type="pres">
      <dgm:prSet presAssocID="{839DB0B6-F8BC-4323-909F-13D5C24418E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D5552A-D5FA-4685-987A-F3C5BF4C8E40}" type="pres">
      <dgm:prSet presAssocID="{6FCEB966-9413-406B-9244-57C433F319F1}" presName="sibTrans" presStyleCnt="0"/>
      <dgm:spPr/>
    </dgm:pt>
    <dgm:pt modelId="{18AE0C3F-A72C-4D28-A2DA-E8589E5BEED8}" type="pres">
      <dgm:prSet presAssocID="{D098D80E-FE9A-470F-B62E-D79296D2D22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9C4409-C01F-4D74-B68D-BDC30078F87D}" type="presOf" srcId="{0C128C7F-22FD-48FC-BCFD-9954A5605995}" destId="{4BB6B7F0-1CA5-4A46-B16F-0175E8C7F4A8}" srcOrd="0" destOrd="0" presId="urn:microsoft.com/office/officeart/2005/8/layout/default"/>
    <dgm:cxn modelId="{4F012E2E-46C2-48DC-A919-4B5D3FAD00E8}" srcId="{9FF385A1-ACBF-499C-835C-CFCE31DBA668}" destId="{46284177-3B1F-438F-A286-9FA72CB0EA2F}" srcOrd="5" destOrd="0" parTransId="{2C84AA7E-6CC8-4810-9E1F-B050F7F05F83}" sibTransId="{0911AFF4-5A99-4B09-8C7C-83F72D0D5113}"/>
    <dgm:cxn modelId="{DA954A8D-F371-4CBD-BE3D-0AED2F9FEAAA}" type="presOf" srcId="{A9C54A06-9BF4-4173-9ADC-41FF9CDE79C8}" destId="{53432E2E-A579-4020-8F76-D85CACDF1711}" srcOrd="0" destOrd="0" presId="urn:microsoft.com/office/officeart/2005/8/layout/default"/>
    <dgm:cxn modelId="{F632984B-E91E-4C97-9E43-436EC93EB0B9}" srcId="{9FF385A1-ACBF-499C-835C-CFCE31DBA668}" destId="{F0124CAD-1C01-424D-9F90-0F371D9AAA3A}" srcOrd="0" destOrd="0" parTransId="{8590BF7A-3277-4251-B5B9-8AF69B8284C4}" sibTransId="{BAB75A6D-5A1D-4D5D-87A3-4948EE84B2CA}"/>
    <dgm:cxn modelId="{8E416BBC-E1AE-4011-B540-C884FFDC5784}" srcId="{9FF385A1-ACBF-499C-835C-CFCE31DBA668}" destId="{CEF67BFF-9205-4395-A06A-8B22E17BAD08}" srcOrd="1" destOrd="0" parTransId="{0DBD14D7-18C0-47A9-A7FE-3F98BC1852BB}" sibTransId="{648C8954-09B8-45F3-A93B-67A6B9BB3A24}"/>
    <dgm:cxn modelId="{CE881A21-BAAD-438F-A0CB-92EAF67997D3}" type="presOf" srcId="{F0124CAD-1C01-424D-9F90-0F371D9AAA3A}" destId="{33D33BB1-DE46-4CD0-9B14-25D53774C1D2}" srcOrd="0" destOrd="0" presId="urn:microsoft.com/office/officeart/2005/8/layout/default"/>
    <dgm:cxn modelId="{2DB03EFA-7AFB-473A-AB5B-4C6A6C014226}" srcId="{9FF385A1-ACBF-499C-835C-CFCE31DBA668}" destId="{D098D80E-FE9A-470F-B62E-D79296D2D22F}" srcOrd="11" destOrd="0" parTransId="{8F6AD48B-C63D-4F14-8EA7-68E3FC5CDC67}" sibTransId="{B1B89D7F-4278-478F-958E-2AD3C944FC33}"/>
    <dgm:cxn modelId="{DFDB034B-3C2B-43C5-9AA4-A77976680981}" srcId="{9FF385A1-ACBF-499C-835C-CFCE31DBA668}" destId="{0C128C7F-22FD-48FC-BCFD-9954A5605995}" srcOrd="9" destOrd="0" parTransId="{84274423-4BFD-4948-B233-97F9A5705329}" sibTransId="{841551F7-2625-411B-BD3F-5E4533349C1E}"/>
    <dgm:cxn modelId="{CF655CA9-0AB7-46CD-9EDA-A5B0CA865C5F}" type="presOf" srcId="{839DB0B6-F8BC-4323-909F-13D5C24418EE}" destId="{3D6BD45A-55AD-4A00-8187-71A0973D5C2E}" srcOrd="0" destOrd="0" presId="urn:microsoft.com/office/officeart/2005/8/layout/default"/>
    <dgm:cxn modelId="{E9FB8547-595B-43AE-83B1-F92E1BF212E8}" srcId="{9FF385A1-ACBF-499C-835C-CFCE31DBA668}" destId="{839DB0B6-F8BC-4323-909F-13D5C24418EE}" srcOrd="10" destOrd="0" parTransId="{A7EBB922-FED3-48BC-B30B-399E8C57F1F1}" sibTransId="{6FCEB966-9413-406B-9244-57C433F319F1}"/>
    <dgm:cxn modelId="{C843A25A-C7E2-49FC-A99C-F7D3199BA2C9}" type="presOf" srcId="{46284177-3B1F-438F-A286-9FA72CB0EA2F}" destId="{5C65E18C-B43B-416E-8026-C9E636339C85}" srcOrd="0" destOrd="0" presId="urn:microsoft.com/office/officeart/2005/8/layout/default"/>
    <dgm:cxn modelId="{46F77C41-AFAC-4EB7-9A9E-68598D8E4C97}" srcId="{9FF385A1-ACBF-499C-835C-CFCE31DBA668}" destId="{1B346CF1-04A7-460C-B2A5-598CFE90D2BF}" srcOrd="4" destOrd="0" parTransId="{E3F18E83-B835-4884-A81E-9D588A274D38}" sibTransId="{F3FB8900-12AD-4F2F-BBD9-6F2138033C7E}"/>
    <dgm:cxn modelId="{69D31A58-571E-4B42-8BD8-42D84FD81E7C}" type="presOf" srcId="{9FF385A1-ACBF-499C-835C-CFCE31DBA668}" destId="{8E300ECE-BB95-4B74-91E9-EBF87267AFFB}" srcOrd="0" destOrd="0" presId="urn:microsoft.com/office/officeart/2005/8/layout/default"/>
    <dgm:cxn modelId="{A307989B-BA02-4F52-9DE3-58F7D004F8CF}" srcId="{9FF385A1-ACBF-499C-835C-CFCE31DBA668}" destId="{C76300FA-4AEC-4F01-A9E7-5FC27BC53BB3}" srcOrd="7" destOrd="0" parTransId="{9C14744D-8BA3-47B6-996D-48C14CCDE54F}" sibTransId="{3E5CF6B5-278C-4248-8A90-9EC1E643985C}"/>
    <dgm:cxn modelId="{BD424F2F-EEF9-4784-8C9E-26C3E49FEC85}" srcId="{9FF385A1-ACBF-499C-835C-CFCE31DBA668}" destId="{2CF769C2-0419-43F0-BDD4-07B43222DA5C}" srcOrd="2" destOrd="0" parTransId="{1BA45ED8-F04F-4066-87A3-5C276C5D5795}" sibTransId="{2526615D-7753-4A7A-9A64-51FE9E02CA48}"/>
    <dgm:cxn modelId="{280A0CA6-2FC4-42E9-BE03-31987C1A4F1C}" type="presOf" srcId="{2CF769C2-0419-43F0-BDD4-07B43222DA5C}" destId="{3A3FC632-678B-43D2-8AD9-242BB35E6070}" srcOrd="0" destOrd="0" presId="urn:microsoft.com/office/officeart/2005/8/layout/default"/>
    <dgm:cxn modelId="{529DF389-86E1-4F85-9211-D6B38C4A0452}" type="presOf" srcId="{C76300FA-4AEC-4F01-A9E7-5FC27BC53BB3}" destId="{60E0304F-14A2-4674-AC98-D2844A032299}" srcOrd="0" destOrd="0" presId="urn:microsoft.com/office/officeart/2005/8/layout/default"/>
    <dgm:cxn modelId="{A1E96EC6-A52F-426A-955F-F760950793EF}" srcId="{9FF385A1-ACBF-499C-835C-CFCE31DBA668}" destId="{026AF1B8-AAE6-4DAF-ABFA-96905BC07558}" srcOrd="8" destOrd="0" parTransId="{E179B80E-4CDE-4BAD-A1CC-FDC7A21E953F}" sibTransId="{1288AFD0-7EB7-43F6-BFC1-570827140D5A}"/>
    <dgm:cxn modelId="{BFFB2C6A-2381-4599-87C1-EF414F52702E}" srcId="{9FF385A1-ACBF-499C-835C-CFCE31DBA668}" destId="{A9C54A06-9BF4-4173-9ADC-41FF9CDE79C8}" srcOrd="6" destOrd="0" parTransId="{79C05B2B-911A-4866-86EA-D45687C001CB}" sibTransId="{348ABA34-828D-4FBE-BBE2-5E7B5624B11F}"/>
    <dgm:cxn modelId="{9AF419B4-171D-42FB-BF6A-81FFD0316FC4}" srcId="{9FF385A1-ACBF-499C-835C-CFCE31DBA668}" destId="{D93BB4B1-6DEE-4254-A09D-5DDB2244E1D0}" srcOrd="3" destOrd="0" parTransId="{1564C399-7BB2-4D16-A3EF-C515CC9F21A2}" sibTransId="{7C6DB0D1-DC97-4E29-AA2C-757930232166}"/>
    <dgm:cxn modelId="{9686D07A-413C-4AEF-9D34-7BFABA9DD20D}" type="presOf" srcId="{CEF67BFF-9205-4395-A06A-8B22E17BAD08}" destId="{91D3F2BD-82F7-4321-96AF-F6920B4D206F}" srcOrd="0" destOrd="0" presId="urn:microsoft.com/office/officeart/2005/8/layout/default"/>
    <dgm:cxn modelId="{F785A2AB-08E8-4983-A399-7833066DD415}" type="presOf" srcId="{026AF1B8-AAE6-4DAF-ABFA-96905BC07558}" destId="{B23734E2-B039-4E75-B536-6554FC57CF68}" srcOrd="0" destOrd="0" presId="urn:microsoft.com/office/officeart/2005/8/layout/default"/>
    <dgm:cxn modelId="{1276AE3C-F024-4A29-9899-7D448A2E5329}" type="presOf" srcId="{D93BB4B1-6DEE-4254-A09D-5DDB2244E1D0}" destId="{B8CBFD6B-FDD9-44E5-94DF-13AC27EDE4F5}" srcOrd="0" destOrd="0" presId="urn:microsoft.com/office/officeart/2005/8/layout/default"/>
    <dgm:cxn modelId="{EFA50532-29DC-4FAE-B26F-CAF18923524A}" type="presOf" srcId="{D098D80E-FE9A-470F-B62E-D79296D2D22F}" destId="{18AE0C3F-A72C-4D28-A2DA-E8589E5BEED8}" srcOrd="0" destOrd="0" presId="urn:microsoft.com/office/officeart/2005/8/layout/default"/>
    <dgm:cxn modelId="{2DB08865-AC68-4D33-910F-329A5A8B3313}" type="presOf" srcId="{1B346CF1-04A7-460C-B2A5-598CFE90D2BF}" destId="{D5123D9A-B0F8-41B2-84D3-E493797FB337}" srcOrd="0" destOrd="0" presId="urn:microsoft.com/office/officeart/2005/8/layout/default"/>
    <dgm:cxn modelId="{6160BC3D-A08E-47DC-8532-193205865B72}" type="presParOf" srcId="{8E300ECE-BB95-4B74-91E9-EBF87267AFFB}" destId="{33D33BB1-DE46-4CD0-9B14-25D53774C1D2}" srcOrd="0" destOrd="0" presId="urn:microsoft.com/office/officeart/2005/8/layout/default"/>
    <dgm:cxn modelId="{3DD67D09-9F13-4946-A381-52C5D8BDAF9C}" type="presParOf" srcId="{8E300ECE-BB95-4B74-91E9-EBF87267AFFB}" destId="{AC5E7B08-7DB7-4893-8E4E-45CDE1E42E11}" srcOrd="1" destOrd="0" presId="urn:microsoft.com/office/officeart/2005/8/layout/default"/>
    <dgm:cxn modelId="{D4EE9B91-E761-4ED9-B249-BEAEFD9C161F}" type="presParOf" srcId="{8E300ECE-BB95-4B74-91E9-EBF87267AFFB}" destId="{91D3F2BD-82F7-4321-96AF-F6920B4D206F}" srcOrd="2" destOrd="0" presId="urn:microsoft.com/office/officeart/2005/8/layout/default"/>
    <dgm:cxn modelId="{FED3CBA6-7B1C-4DA2-B38B-92E700446CE7}" type="presParOf" srcId="{8E300ECE-BB95-4B74-91E9-EBF87267AFFB}" destId="{27F6AEB4-F5E3-454C-B0DE-A9BDDAC45D82}" srcOrd="3" destOrd="0" presId="urn:microsoft.com/office/officeart/2005/8/layout/default"/>
    <dgm:cxn modelId="{2CE08D4D-5A75-4398-97A9-555EFAE58B27}" type="presParOf" srcId="{8E300ECE-BB95-4B74-91E9-EBF87267AFFB}" destId="{3A3FC632-678B-43D2-8AD9-242BB35E6070}" srcOrd="4" destOrd="0" presId="urn:microsoft.com/office/officeart/2005/8/layout/default"/>
    <dgm:cxn modelId="{67210A4E-8827-4A4F-A0AD-E9A71324C463}" type="presParOf" srcId="{8E300ECE-BB95-4B74-91E9-EBF87267AFFB}" destId="{37D2D8E2-0687-4276-8B5F-1573754ECE76}" srcOrd="5" destOrd="0" presId="urn:microsoft.com/office/officeart/2005/8/layout/default"/>
    <dgm:cxn modelId="{B789C357-F183-4109-8D4B-042626BC03BE}" type="presParOf" srcId="{8E300ECE-BB95-4B74-91E9-EBF87267AFFB}" destId="{B8CBFD6B-FDD9-44E5-94DF-13AC27EDE4F5}" srcOrd="6" destOrd="0" presId="urn:microsoft.com/office/officeart/2005/8/layout/default"/>
    <dgm:cxn modelId="{7EDF219A-11DF-4B61-8D26-53F806AC678A}" type="presParOf" srcId="{8E300ECE-BB95-4B74-91E9-EBF87267AFFB}" destId="{3A9605D4-E661-4721-826C-00C2CC6497FA}" srcOrd="7" destOrd="0" presId="urn:microsoft.com/office/officeart/2005/8/layout/default"/>
    <dgm:cxn modelId="{C4AACE9B-F048-46A7-813D-EEEC185A5F60}" type="presParOf" srcId="{8E300ECE-BB95-4B74-91E9-EBF87267AFFB}" destId="{D5123D9A-B0F8-41B2-84D3-E493797FB337}" srcOrd="8" destOrd="0" presId="urn:microsoft.com/office/officeart/2005/8/layout/default"/>
    <dgm:cxn modelId="{4528F9C3-1F0A-4E76-9D51-9C6BB35ED14C}" type="presParOf" srcId="{8E300ECE-BB95-4B74-91E9-EBF87267AFFB}" destId="{07A12B80-3E1D-421E-ABB1-F1FB1EAEA109}" srcOrd="9" destOrd="0" presId="urn:microsoft.com/office/officeart/2005/8/layout/default"/>
    <dgm:cxn modelId="{DF4B9962-6652-4235-9E01-D82DDD9E9AE5}" type="presParOf" srcId="{8E300ECE-BB95-4B74-91E9-EBF87267AFFB}" destId="{5C65E18C-B43B-416E-8026-C9E636339C85}" srcOrd="10" destOrd="0" presId="urn:microsoft.com/office/officeart/2005/8/layout/default"/>
    <dgm:cxn modelId="{A6FADDB9-610F-4943-8451-E2C5AD3FF4C7}" type="presParOf" srcId="{8E300ECE-BB95-4B74-91E9-EBF87267AFFB}" destId="{CC0C68BA-1409-4E60-BBD7-3C29EC3EE4D3}" srcOrd="11" destOrd="0" presId="urn:microsoft.com/office/officeart/2005/8/layout/default"/>
    <dgm:cxn modelId="{DADFA203-861D-4A03-9AD0-C2670F9848CB}" type="presParOf" srcId="{8E300ECE-BB95-4B74-91E9-EBF87267AFFB}" destId="{53432E2E-A579-4020-8F76-D85CACDF1711}" srcOrd="12" destOrd="0" presId="urn:microsoft.com/office/officeart/2005/8/layout/default"/>
    <dgm:cxn modelId="{399F6412-9A1A-423A-8E71-000EACAF217D}" type="presParOf" srcId="{8E300ECE-BB95-4B74-91E9-EBF87267AFFB}" destId="{F1DFBD2E-C474-4EB6-926C-9627E5AE73F7}" srcOrd="13" destOrd="0" presId="urn:microsoft.com/office/officeart/2005/8/layout/default"/>
    <dgm:cxn modelId="{A213FF47-75BC-4594-9855-3F9268A35ECB}" type="presParOf" srcId="{8E300ECE-BB95-4B74-91E9-EBF87267AFFB}" destId="{60E0304F-14A2-4674-AC98-D2844A032299}" srcOrd="14" destOrd="0" presId="urn:microsoft.com/office/officeart/2005/8/layout/default"/>
    <dgm:cxn modelId="{26DADE56-193E-4B0B-AE36-B06FF01B28CF}" type="presParOf" srcId="{8E300ECE-BB95-4B74-91E9-EBF87267AFFB}" destId="{B085D627-C2B1-4EBD-AF4D-A503BB7C4E0F}" srcOrd="15" destOrd="0" presId="urn:microsoft.com/office/officeart/2005/8/layout/default"/>
    <dgm:cxn modelId="{C490BE0C-43F2-4857-B5B0-44D261C2CC11}" type="presParOf" srcId="{8E300ECE-BB95-4B74-91E9-EBF87267AFFB}" destId="{B23734E2-B039-4E75-B536-6554FC57CF68}" srcOrd="16" destOrd="0" presId="urn:microsoft.com/office/officeart/2005/8/layout/default"/>
    <dgm:cxn modelId="{DC26755A-E15A-417F-9BA0-7313182FADD0}" type="presParOf" srcId="{8E300ECE-BB95-4B74-91E9-EBF87267AFFB}" destId="{713ACFC3-B0CF-43B5-97C5-8F350B01E851}" srcOrd="17" destOrd="0" presId="urn:microsoft.com/office/officeart/2005/8/layout/default"/>
    <dgm:cxn modelId="{F626591B-B8E7-4687-90F4-52B9BA8B1483}" type="presParOf" srcId="{8E300ECE-BB95-4B74-91E9-EBF87267AFFB}" destId="{4BB6B7F0-1CA5-4A46-B16F-0175E8C7F4A8}" srcOrd="18" destOrd="0" presId="urn:microsoft.com/office/officeart/2005/8/layout/default"/>
    <dgm:cxn modelId="{025BB81F-8DC6-40D1-A81E-AD698CCAB9AF}" type="presParOf" srcId="{8E300ECE-BB95-4B74-91E9-EBF87267AFFB}" destId="{4287B4A2-EBEC-48AB-87E0-01795FF578ED}" srcOrd="19" destOrd="0" presId="urn:microsoft.com/office/officeart/2005/8/layout/default"/>
    <dgm:cxn modelId="{8F8319DD-51AC-427F-8476-EF568DACE16C}" type="presParOf" srcId="{8E300ECE-BB95-4B74-91E9-EBF87267AFFB}" destId="{3D6BD45A-55AD-4A00-8187-71A0973D5C2E}" srcOrd="20" destOrd="0" presId="urn:microsoft.com/office/officeart/2005/8/layout/default"/>
    <dgm:cxn modelId="{78A72A89-22D2-4C76-90E6-8F41EBD40C1B}" type="presParOf" srcId="{8E300ECE-BB95-4B74-91E9-EBF87267AFFB}" destId="{2FD5552A-D5FA-4685-987A-F3C5BF4C8E40}" srcOrd="21" destOrd="0" presId="urn:microsoft.com/office/officeart/2005/8/layout/default"/>
    <dgm:cxn modelId="{C05EEB8E-B1D4-49DF-BA07-4E7856E5B471}" type="presParOf" srcId="{8E300ECE-BB95-4B74-91E9-EBF87267AFFB}" destId="{18AE0C3F-A72C-4D28-A2DA-E8589E5BEED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0AF5-68C8-40FA-8F80-C44207733B42}">
      <dsp:nvSpPr>
        <dsp:cNvPr id="0" name=""/>
        <dsp:cNvSpPr/>
      </dsp:nvSpPr>
      <dsp:spPr>
        <a:xfrm>
          <a:off x="0" y="4820636"/>
          <a:ext cx="9134475" cy="1054637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LIQUIDADO: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R$ </a:t>
          </a:r>
          <a:r>
            <a:rPr lang="pt-BR" sz="3600" b="1" kern="1200" dirty="0" smtClean="0">
              <a:solidFill>
                <a:schemeClr val="tx1"/>
              </a:solidFill>
            </a:rPr>
            <a:t>1.161.192.740,91</a:t>
          </a:r>
          <a:r>
            <a:rPr lang="pt-BR" sz="3200" b="1" kern="1200" dirty="0" smtClean="0">
              <a:solidFill>
                <a:schemeClr val="tx1"/>
              </a:solidFill>
            </a:rPr>
            <a:t>	 		93,00%</a:t>
          </a:r>
          <a:endParaRPr lang="pt-BR" sz="3200" b="1" kern="1200" dirty="0">
            <a:solidFill>
              <a:schemeClr val="tx1"/>
            </a:solidFill>
          </a:endParaRPr>
        </a:p>
      </dsp:txBody>
      <dsp:txXfrm>
        <a:off x="0" y="4820636"/>
        <a:ext cx="9134475" cy="1054637"/>
      </dsp:txXfrm>
    </dsp:sp>
    <dsp:sp modelId="{49D9548B-21C0-407E-B96C-9ABB6357EE4D}">
      <dsp:nvSpPr>
        <dsp:cNvPr id="0" name=""/>
        <dsp:cNvSpPr/>
      </dsp:nvSpPr>
      <dsp:spPr>
        <a:xfrm rot="10800000">
          <a:off x="0" y="3214423"/>
          <a:ext cx="9134475" cy="1622032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EMPENHADO: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</a:rPr>
            <a:t>R$ 1.248.597.469,70	 		72,17%</a:t>
          </a:r>
          <a:endParaRPr lang="pt-BR" sz="3800" b="1" kern="1200" dirty="0">
            <a:solidFill>
              <a:schemeClr val="tx1"/>
            </a:solidFill>
          </a:endParaRPr>
        </a:p>
      </dsp:txBody>
      <dsp:txXfrm rot="10800000">
        <a:off x="0" y="3214423"/>
        <a:ext cx="9134475" cy="1053948"/>
      </dsp:txXfrm>
    </dsp:sp>
    <dsp:sp modelId="{BFAE09F6-B08C-4F10-9BA9-7088E08C25C8}">
      <dsp:nvSpPr>
        <dsp:cNvPr id="0" name=""/>
        <dsp:cNvSpPr/>
      </dsp:nvSpPr>
      <dsp:spPr>
        <a:xfrm rot="10800000">
          <a:off x="0" y="1608210"/>
          <a:ext cx="9134475" cy="1622032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AUTORIZADO: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R$ 1.730.001.855,00</a:t>
          </a:r>
          <a:r>
            <a:rPr lang="pt-BR" sz="3200" b="1" kern="1200" dirty="0" smtClean="0">
              <a:solidFill>
                <a:schemeClr val="tx1"/>
              </a:solidFill>
            </a:rPr>
            <a:t> 			99,88% </a:t>
          </a:r>
          <a:endParaRPr lang="pt-BR" sz="3200" b="1" kern="1200" dirty="0">
            <a:solidFill>
              <a:schemeClr val="tx1"/>
            </a:solidFill>
          </a:endParaRPr>
        </a:p>
      </dsp:txBody>
      <dsp:txXfrm rot="10800000">
        <a:off x="0" y="1608210"/>
        <a:ext cx="9134475" cy="1053948"/>
      </dsp:txXfrm>
    </dsp:sp>
    <dsp:sp modelId="{BAF52315-A18B-468F-8CBA-31FC6B54A795}">
      <dsp:nvSpPr>
        <dsp:cNvPr id="0" name=""/>
        <dsp:cNvSpPr/>
      </dsp:nvSpPr>
      <dsp:spPr>
        <a:xfrm rot="10800000">
          <a:off x="0" y="1998"/>
          <a:ext cx="9134475" cy="1622032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ORÇAMENTO INICIAL: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R$ 1.732.141.260,00 			100%</a:t>
          </a:r>
          <a:endParaRPr lang="pt-BR" sz="3600" b="1" kern="1200" dirty="0">
            <a:solidFill>
              <a:schemeClr val="tx1"/>
            </a:solidFill>
          </a:endParaRPr>
        </a:p>
      </dsp:txBody>
      <dsp:txXfrm rot="10800000">
        <a:off x="0" y="1998"/>
        <a:ext cx="9134475" cy="1053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9929D-C65E-4DB0-A424-53C7CACA60D6}">
      <dsp:nvSpPr>
        <dsp:cNvPr id="0" name=""/>
        <dsp:cNvSpPr/>
      </dsp:nvSpPr>
      <dsp:spPr>
        <a:xfrm>
          <a:off x="2658" y="591063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Proporção de nascidos vivos de mães com sete ou mais consultas de pré-natal.</a:t>
          </a:r>
          <a:r>
            <a:rPr lang="pt-BR" sz="1800" b="1" kern="1200" baseline="30000" dirty="0" smtClean="0">
              <a:solidFill>
                <a:schemeClr val="tx1"/>
              </a:solidFill>
            </a:rPr>
            <a:t>7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58" y="591063"/>
        <a:ext cx="2109236" cy="1265542"/>
      </dsp:txXfrm>
    </dsp:sp>
    <dsp:sp modelId="{42EC6D73-6580-4E15-8A8A-98E3AEAB91B9}">
      <dsp:nvSpPr>
        <dsp:cNvPr id="0" name=""/>
        <dsp:cNvSpPr/>
      </dsp:nvSpPr>
      <dsp:spPr>
        <a:xfrm>
          <a:off x="2322819" y="591063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>
              <a:solidFill>
                <a:schemeClr val="tx1"/>
              </a:solidFill>
            </a:rPr>
            <a:t>63,40%</a:t>
          </a:r>
          <a:endParaRPr lang="pt-BR" sz="3600" kern="1200">
            <a:solidFill>
              <a:schemeClr val="tx1"/>
            </a:solidFill>
          </a:endParaRPr>
        </a:p>
      </dsp:txBody>
      <dsp:txXfrm>
        <a:off x="2322819" y="591063"/>
        <a:ext cx="2109236" cy="1265542"/>
      </dsp:txXfrm>
    </dsp:sp>
    <dsp:sp modelId="{E6AD732B-C190-4337-9C15-C95152F63CC0}">
      <dsp:nvSpPr>
        <dsp:cNvPr id="0" name=""/>
        <dsp:cNvSpPr/>
      </dsp:nvSpPr>
      <dsp:spPr>
        <a:xfrm>
          <a:off x="4642979" y="591063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>
              <a:solidFill>
                <a:schemeClr val="tx1"/>
              </a:solidFill>
            </a:rPr>
            <a:t>65,99%</a:t>
          </a:r>
          <a:endParaRPr lang="pt-BR" sz="3600" kern="1200">
            <a:solidFill>
              <a:schemeClr val="tx1"/>
            </a:solidFill>
          </a:endParaRPr>
        </a:p>
      </dsp:txBody>
      <dsp:txXfrm>
        <a:off x="4642979" y="591063"/>
        <a:ext cx="2109236" cy="1265542"/>
      </dsp:txXfrm>
    </dsp:sp>
    <dsp:sp modelId="{64A59BCB-8E6F-4961-8701-4F83C3DC2F81}">
      <dsp:nvSpPr>
        <dsp:cNvPr id="0" name=""/>
        <dsp:cNvSpPr/>
      </dsp:nvSpPr>
      <dsp:spPr>
        <a:xfrm>
          <a:off x="6963140" y="591063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smtClean="0">
              <a:solidFill>
                <a:schemeClr val="tx1"/>
              </a:solidFill>
            </a:rPr>
            <a:t>66,26%</a:t>
          </a:r>
          <a:endParaRPr lang="pt-BR" sz="3600" kern="1200">
            <a:solidFill>
              <a:schemeClr val="tx1"/>
            </a:solidFill>
          </a:endParaRPr>
        </a:p>
      </dsp:txBody>
      <dsp:txXfrm>
        <a:off x="6963140" y="591063"/>
        <a:ext cx="2109236" cy="1265542"/>
      </dsp:txXfrm>
    </dsp:sp>
    <dsp:sp modelId="{7F3EF420-D197-4072-BAB5-3B407BF6CB1D}">
      <dsp:nvSpPr>
        <dsp:cNvPr id="0" name=""/>
        <dsp:cNvSpPr/>
      </dsp:nvSpPr>
      <dsp:spPr>
        <a:xfrm>
          <a:off x="2658" y="2067528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Proporção de gravidez na adolescência entre as faixas etárias 10 a 19 anos.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58" y="2067528"/>
        <a:ext cx="2109236" cy="1265542"/>
      </dsp:txXfrm>
    </dsp:sp>
    <dsp:sp modelId="{718A7D8F-6846-4E88-918B-E8FD275A7B85}">
      <dsp:nvSpPr>
        <dsp:cNvPr id="0" name=""/>
        <dsp:cNvSpPr/>
      </dsp:nvSpPr>
      <dsp:spPr>
        <a:xfrm>
          <a:off x="2322819" y="2067528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21,43%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22819" y="2067528"/>
        <a:ext cx="2109236" cy="1265542"/>
      </dsp:txXfrm>
    </dsp:sp>
    <dsp:sp modelId="{B17D4F17-3ACA-420C-A007-14D61D657C74}">
      <dsp:nvSpPr>
        <dsp:cNvPr id="0" name=""/>
        <dsp:cNvSpPr/>
      </dsp:nvSpPr>
      <dsp:spPr>
        <a:xfrm>
          <a:off x="4642979" y="2067528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>
              <a:solidFill>
                <a:schemeClr val="tx1"/>
              </a:solidFill>
            </a:rPr>
            <a:t>21,53%</a:t>
          </a:r>
          <a:endParaRPr lang="pt-BR" sz="3600" kern="1200">
            <a:solidFill>
              <a:schemeClr val="tx1"/>
            </a:solidFill>
          </a:endParaRPr>
        </a:p>
      </dsp:txBody>
      <dsp:txXfrm>
        <a:off x="4642979" y="2067528"/>
        <a:ext cx="2109236" cy="1265542"/>
      </dsp:txXfrm>
    </dsp:sp>
    <dsp:sp modelId="{53ACE677-36FA-4F6E-97D2-EBF700D45B54}">
      <dsp:nvSpPr>
        <dsp:cNvPr id="0" name=""/>
        <dsp:cNvSpPr/>
      </dsp:nvSpPr>
      <dsp:spPr>
        <a:xfrm>
          <a:off x="6963140" y="2067528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22%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6963140" y="2067528"/>
        <a:ext cx="2109236" cy="1265542"/>
      </dsp:txXfrm>
    </dsp:sp>
    <dsp:sp modelId="{A6F2C035-B643-4D60-8BF7-A78EAC52A8A1}">
      <dsp:nvSpPr>
        <dsp:cNvPr id="0" name=""/>
        <dsp:cNvSpPr/>
      </dsp:nvSpPr>
      <dsp:spPr>
        <a:xfrm>
          <a:off x="2658" y="3543994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Taxa de mortalidade infantil</a:t>
          </a:r>
          <a:r>
            <a:rPr lang="pt-BR" sz="2500" b="1" kern="1200" baseline="30000" dirty="0" smtClean="0">
              <a:solidFill>
                <a:schemeClr val="tx1"/>
              </a:solidFill>
            </a:rPr>
            <a:t> 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2658" y="3543994"/>
        <a:ext cx="2109236" cy="1265542"/>
      </dsp:txXfrm>
    </dsp:sp>
    <dsp:sp modelId="{A0484250-ED5F-4919-9D83-08A6AE2FAAEA}">
      <dsp:nvSpPr>
        <dsp:cNvPr id="0" name=""/>
        <dsp:cNvSpPr/>
      </dsp:nvSpPr>
      <dsp:spPr>
        <a:xfrm>
          <a:off x="2322819" y="3543994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>
              <a:solidFill>
                <a:schemeClr val="tx1"/>
              </a:solidFill>
            </a:rPr>
            <a:t>12,16</a:t>
          </a:r>
          <a:endParaRPr lang="pt-BR" sz="3600" kern="1200">
            <a:solidFill>
              <a:schemeClr val="tx1"/>
            </a:solidFill>
          </a:endParaRPr>
        </a:p>
      </dsp:txBody>
      <dsp:txXfrm>
        <a:off x="2322819" y="3543994"/>
        <a:ext cx="2109236" cy="1265542"/>
      </dsp:txXfrm>
    </dsp:sp>
    <dsp:sp modelId="{364445DB-8FBC-4A2E-9187-F7D3A634FE30}">
      <dsp:nvSpPr>
        <dsp:cNvPr id="0" name=""/>
        <dsp:cNvSpPr/>
      </dsp:nvSpPr>
      <dsp:spPr>
        <a:xfrm>
          <a:off x="4642979" y="3543994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>
              <a:solidFill>
                <a:schemeClr val="tx1"/>
              </a:solidFill>
            </a:rPr>
            <a:t>11,58</a:t>
          </a:r>
          <a:endParaRPr lang="pt-BR" sz="3600" kern="1200">
            <a:solidFill>
              <a:schemeClr val="tx1"/>
            </a:solidFill>
          </a:endParaRPr>
        </a:p>
      </dsp:txBody>
      <dsp:txXfrm>
        <a:off x="4642979" y="3543994"/>
        <a:ext cx="2109236" cy="1265542"/>
      </dsp:txXfrm>
    </dsp:sp>
    <dsp:sp modelId="{DF42196C-2D4E-4C8A-A6F4-09E4C337D615}">
      <dsp:nvSpPr>
        <dsp:cNvPr id="0" name=""/>
        <dsp:cNvSpPr/>
      </dsp:nvSpPr>
      <dsp:spPr>
        <a:xfrm>
          <a:off x="6963140" y="3543994"/>
          <a:ext cx="2109236" cy="12655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11,95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6963140" y="3543994"/>
        <a:ext cx="2109236" cy="12655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7B6A-A14C-424C-AE67-2C8ED8BF67C2}">
      <dsp:nvSpPr>
        <dsp:cNvPr id="0" name=""/>
        <dsp:cNvSpPr/>
      </dsp:nvSpPr>
      <dsp:spPr>
        <a:xfrm>
          <a:off x="922" y="360045"/>
          <a:ext cx="3599520" cy="2448876"/>
        </a:xfrm>
        <a:prstGeom prst="rect">
          <a:avLst/>
        </a:prstGeom>
        <a:solidFill>
          <a:srgbClr val="FFE8C9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kern="1200" dirty="0" smtClean="0">
              <a:solidFill>
                <a:schemeClr val="tx1"/>
              </a:solidFill>
            </a:rPr>
            <a:t>Atendimento médio mensal de </a:t>
          </a:r>
          <a:r>
            <a:rPr lang="pt-BR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2.583</a:t>
          </a:r>
          <a:r>
            <a:rPr lang="pt-BR" sz="4000" b="1" kern="1200" dirty="0" smtClean="0">
              <a:solidFill>
                <a:schemeClr val="tx1"/>
              </a:solidFill>
            </a:rPr>
            <a:t> </a:t>
          </a:r>
          <a:r>
            <a:rPr lang="pt-BR" sz="3200" b="0" kern="1200" dirty="0" smtClean="0">
              <a:solidFill>
                <a:schemeClr val="tx1"/>
              </a:solidFill>
            </a:rPr>
            <a:t>usuários de Medicamentos Especializados </a:t>
          </a:r>
          <a:endParaRPr lang="pt-BR" sz="3200" b="0" kern="1200" dirty="0">
            <a:solidFill>
              <a:schemeClr val="tx1"/>
            </a:solidFill>
          </a:endParaRPr>
        </a:p>
      </dsp:txBody>
      <dsp:txXfrm>
        <a:off x="922" y="360045"/>
        <a:ext cx="3599520" cy="2448876"/>
      </dsp:txXfrm>
    </dsp:sp>
    <dsp:sp modelId="{1551DB76-D490-4479-B8D7-83FB614E6B43}">
      <dsp:nvSpPr>
        <dsp:cNvPr id="0" name=""/>
        <dsp:cNvSpPr/>
      </dsp:nvSpPr>
      <dsp:spPr>
        <a:xfrm>
          <a:off x="3960396" y="360045"/>
          <a:ext cx="3599520" cy="2448876"/>
        </a:xfrm>
        <a:prstGeom prst="rect">
          <a:avLst/>
        </a:prstGeom>
        <a:solidFill>
          <a:srgbClr val="FFE8C9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kern="1200" dirty="0" smtClean="0">
              <a:solidFill>
                <a:schemeClr val="tx1"/>
              </a:solidFill>
            </a:rPr>
            <a:t>Usuários cadastrados através de sentenças judiciais: </a:t>
          </a:r>
          <a:r>
            <a:rPr lang="pt-BR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700</a:t>
          </a:r>
          <a:endParaRPr lang="pt-BR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396" y="360045"/>
        <a:ext cx="3599520" cy="2448876"/>
      </dsp:txXfrm>
    </dsp:sp>
    <dsp:sp modelId="{8097D054-9856-4C37-9C57-5A745EDA2E69}">
      <dsp:nvSpPr>
        <dsp:cNvPr id="0" name=""/>
        <dsp:cNvSpPr/>
      </dsp:nvSpPr>
      <dsp:spPr>
        <a:xfrm>
          <a:off x="2016222" y="3024346"/>
          <a:ext cx="3599520" cy="2159712"/>
        </a:xfrm>
        <a:prstGeom prst="rect">
          <a:avLst/>
        </a:prstGeom>
        <a:solidFill>
          <a:srgbClr val="FFE8C9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kern="1200" dirty="0" smtClean="0">
              <a:solidFill>
                <a:schemeClr val="tx1"/>
              </a:solidFill>
            </a:rPr>
            <a:t>Principal medicamento solicitado judicialmente:  </a:t>
          </a:r>
          <a:r>
            <a:rPr lang="pt-BR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Insulina</a:t>
          </a:r>
          <a:endParaRPr lang="pt-BR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6222" y="3024346"/>
        <a:ext cx="3599520" cy="21597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750FA-50B9-432D-BCE7-422665AD754C}">
      <dsp:nvSpPr>
        <dsp:cNvPr id="0" name=""/>
        <dsp:cNvSpPr/>
      </dsp:nvSpPr>
      <dsp:spPr>
        <a:xfrm>
          <a:off x="0" y="2671"/>
          <a:ext cx="7776864" cy="1285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/>
            <a:t>Retorno dos hospitais para a administração direta</a:t>
          </a:r>
          <a:endParaRPr lang="pt-BR" sz="4000" b="1" kern="1200" dirty="0"/>
        </a:p>
      </dsp:txBody>
      <dsp:txXfrm>
        <a:off x="62755" y="65426"/>
        <a:ext cx="7651354" cy="1160027"/>
      </dsp:txXfrm>
    </dsp:sp>
    <dsp:sp modelId="{CA8C13A4-011A-4F12-BDB2-2CC2ACCA5ADE}">
      <dsp:nvSpPr>
        <dsp:cNvPr id="0" name=""/>
        <dsp:cNvSpPr/>
      </dsp:nvSpPr>
      <dsp:spPr>
        <a:xfrm>
          <a:off x="0" y="1300570"/>
          <a:ext cx="7776864" cy="1285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smtClean="0"/>
            <a:t>Problemas de não conformidade apontados pelo Denasus e MP</a:t>
          </a:r>
          <a:endParaRPr lang="pt-BR" sz="4000" b="1" kern="1200"/>
        </a:p>
      </dsp:txBody>
      <dsp:txXfrm>
        <a:off x="62755" y="1363325"/>
        <a:ext cx="7651354" cy="1160027"/>
      </dsp:txXfrm>
    </dsp:sp>
    <dsp:sp modelId="{FD5111AE-C40C-439B-B6D7-5B9D1684E249}">
      <dsp:nvSpPr>
        <dsp:cNvPr id="0" name=""/>
        <dsp:cNvSpPr/>
      </dsp:nvSpPr>
      <dsp:spPr>
        <a:xfrm>
          <a:off x="0" y="2598468"/>
          <a:ext cx="7776864" cy="1285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smtClean="0"/>
            <a:t>Percentual de gasto do orçamento com os hospitais</a:t>
          </a:r>
          <a:endParaRPr lang="pt-BR" sz="4000" b="1" kern="1200"/>
        </a:p>
      </dsp:txBody>
      <dsp:txXfrm>
        <a:off x="62755" y="2661223"/>
        <a:ext cx="7651354" cy="1160027"/>
      </dsp:txXfrm>
    </dsp:sp>
    <dsp:sp modelId="{C9304C67-225D-4808-8A1F-3665F8BCA6B9}">
      <dsp:nvSpPr>
        <dsp:cNvPr id="0" name=""/>
        <dsp:cNvSpPr/>
      </dsp:nvSpPr>
      <dsp:spPr>
        <a:xfrm>
          <a:off x="0" y="3896366"/>
          <a:ext cx="7776864" cy="1285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/>
            <a:t>Vontade política de enfrentamento dos problemas</a:t>
          </a:r>
          <a:endParaRPr lang="pt-BR" sz="4000" b="1" kern="1200" dirty="0"/>
        </a:p>
      </dsp:txBody>
      <dsp:txXfrm>
        <a:off x="62755" y="3959121"/>
        <a:ext cx="7651354" cy="11600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7DF36-1367-40CC-A624-4A078AF5D13C}">
      <dsp:nvSpPr>
        <dsp:cNvPr id="0" name=""/>
        <dsp:cNvSpPr/>
      </dsp:nvSpPr>
      <dsp:spPr>
        <a:xfrm>
          <a:off x="0" y="7757"/>
          <a:ext cx="8640960" cy="10038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HGP </a:t>
          </a:r>
          <a:endParaRPr lang="pt-BR" sz="4400" b="1" kern="1200" dirty="0"/>
        </a:p>
      </dsp:txBody>
      <dsp:txXfrm>
        <a:off x="49004" y="56761"/>
        <a:ext cx="8542952" cy="905852"/>
      </dsp:txXfrm>
    </dsp:sp>
    <dsp:sp modelId="{53902CE6-677B-49BD-BFD2-473F902DBF0B}">
      <dsp:nvSpPr>
        <dsp:cNvPr id="0" name=""/>
        <dsp:cNvSpPr/>
      </dsp:nvSpPr>
      <dsp:spPr>
        <a:xfrm>
          <a:off x="0" y="1049057"/>
          <a:ext cx="8640960" cy="10038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Dona Regina</a:t>
          </a:r>
          <a:endParaRPr lang="pt-BR" sz="4400" b="1" kern="1200" dirty="0"/>
        </a:p>
      </dsp:txBody>
      <dsp:txXfrm>
        <a:off x="49004" y="1098061"/>
        <a:ext cx="8542952" cy="905852"/>
      </dsp:txXfrm>
    </dsp:sp>
    <dsp:sp modelId="{BB6A0B4C-91A6-4710-8E69-F93C6C451F1B}">
      <dsp:nvSpPr>
        <dsp:cNvPr id="0" name=""/>
        <dsp:cNvSpPr/>
      </dsp:nvSpPr>
      <dsp:spPr>
        <a:xfrm>
          <a:off x="0" y="2090357"/>
          <a:ext cx="8640960" cy="10038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Hospital Regional Araguaína  </a:t>
          </a:r>
          <a:endParaRPr lang="pt-BR" sz="4400" b="1" kern="1200" dirty="0"/>
        </a:p>
      </dsp:txBody>
      <dsp:txXfrm>
        <a:off x="49004" y="2139361"/>
        <a:ext cx="8542952" cy="905852"/>
      </dsp:txXfrm>
    </dsp:sp>
    <dsp:sp modelId="{A9D65878-8A81-498A-8247-3E937972493E}">
      <dsp:nvSpPr>
        <dsp:cNvPr id="0" name=""/>
        <dsp:cNvSpPr/>
      </dsp:nvSpPr>
      <dsp:spPr>
        <a:xfrm>
          <a:off x="0" y="3131658"/>
          <a:ext cx="8640960" cy="10038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Hospital Regional de Gurupi</a:t>
          </a:r>
          <a:endParaRPr lang="pt-BR" sz="4400" b="1" kern="1200" dirty="0"/>
        </a:p>
      </dsp:txBody>
      <dsp:txXfrm>
        <a:off x="49004" y="3180662"/>
        <a:ext cx="8542952" cy="905852"/>
      </dsp:txXfrm>
    </dsp:sp>
    <dsp:sp modelId="{163E1F10-2087-4B24-9D35-F7C1DC226D38}">
      <dsp:nvSpPr>
        <dsp:cNvPr id="0" name=""/>
        <dsp:cNvSpPr/>
      </dsp:nvSpPr>
      <dsp:spPr>
        <a:xfrm>
          <a:off x="0" y="4172958"/>
          <a:ext cx="8640960" cy="10038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Hospital Infantil de Palmas</a:t>
          </a:r>
          <a:endParaRPr lang="pt-BR" sz="4400" b="1" kern="1200" dirty="0"/>
        </a:p>
      </dsp:txBody>
      <dsp:txXfrm>
        <a:off x="49004" y="4221962"/>
        <a:ext cx="8542952" cy="905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716AB-4797-4818-8DCC-B9202344A1BF}">
      <dsp:nvSpPr>
        <dsp:cNvPr id="0" name=""/>
        <dsp:cNvSpPr/>
      </dsp:nvSpPr>
      <dsp:spPr>
        <a:xfrm rot="5400000">
          <a:off x="562348" y="1692014"/>
          <a:ext cx="1683922" cy="28020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32C0EB-60CB-4422-B45D-F3BF020800B0}">
      <dsp:nvSpPr>
        <dsp:cNvPr id="0" name=""/>
        <dsp:cNvSpPr/>
      </dsp:nvSpPr>
      <dsp:spPr>
        <a:xfrm>
          <a:off x="281259" y="2529212"/>
          <a:ext cx="2529670" cy="221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2015: 19 Hospitais Estaduais: </a:t>
          </a:r>
          <a:r>
            <a:rPr lang="pt-BR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16.750</a:t>
          </a:r>
          <a:endParaRPr lang="pt-BR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259" y="2529212"/>
        <a:ext cx="2529670" cy="2217404"/>
      </dsp:txXfrm>
    </dsp:sp>
    <dsp:sp modelId="{F56D761C-F391-444F-B534-AC40FADB9BBD}">
      <dsp:nvSpPr>
        <dsp:cNvPr id="0" name=""/>
        <dsp:cNvSpPr/>
      </dsp:nvSpPr>
      <dsp:spPr>
        <a:xfrm>
          <a:off x="2333633" y="1485727"/>
          <a:ext cx="477296" cy="477296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D010C-2D79-4105-A8AB-77A0180504E1}">
      <dsp:nvSpPr>
        <dsp:cNvPr id="0" name=""/>
        <dsp:cNvSpPr/>
      </dsp:nvSpPr>
      <dsp:spPr>
        <a:xfrm rot="5400000">
          <a:off x="3659158" y="925706"/>
          <a:ext cx="1683922" cy="28020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AFC0F-D208-488C-B7D8-CFB0B559ED05}">
      <dsp:nvSpPr>
        <dsp:cNvPr id="0" name=""/>
        <dsp:cNvSpPr/>
      </dsp:nvSpPr>
      <dsp:spPr>
        <a:xfrm>
          <a:off x="3378070" y="1762903"/>
          <a:ext cx="2529670" cy="221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2016: 19 Hospitais Estaduais: </a:t>
          </a:r>
          <a:r>
            <a:rPr lang="pt-BR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72.020</a:t>
          </a:r>
          <a:endParaRPr lang="pt-BR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8070" y="1762903"/>
        <a:ext cx="2529670" cy="2217404"/>
      </dsp:txXfrm>
    </dsp:sp>
    <dsp:sp modelId="{690B7DC4-5ACD-459D-AE3E-8C9AD14A83B4}">
      <dsp:nvSpPr>
        <dsp:cNvPr id="0" name=""/>
        <dsp:cNvSpPr/>
      </dsp:nvSpPr>
      <dsp:spPr>
        <a:xfrm>
          <a:off x="5430444" y="719418"/>
          <a:ext cx="477296" cy="477296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6C4629-80D1-4AD1-9DF6-9534F5DBDE31}">
      <dsp:nvSpPr>
        <dsp:cNvPr id="0" name=""/>
        <dsp:cNvSpPr/>
      </dsp:nvSpPr>
      <dsp:spPr>
        <a:xfrm rot="5400000">
          <a:off x="6755969" y="159397"/>
          <a:ext cx="1683922" cy="28020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0CC6FC-3EE1-4411-895A-69F6D6FA1CD5}">
      <dsp:nvSpPr>
        <dsp:cNvPr id="0" name=""/>
        <dsp:cNvSpPr/>
      </dsp:nvSpPr>
      <dsp:spPr>
        <a:xfrm>
          <a:off x="6474880" y="996594"/>
          <a:ext cx="2529670" cy="221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2017: 18 Hospitais Estaduais: </a:t>
          </a:r>
          <a:r>
            <a:rPr lang="pt-BR" sz="4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82.159</a:t>
          </a:r>
          <a:endParaRPr lang="pt-BR" sz="4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4880" y="996594"/>
        <a:ext cx="2529670" cy="22174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9BC2F-16AC-4B52-8DDB-EE5374421B87}">
      <dsp:nvSpPr>
        <dsp:cNvPr id="0" name=""/>
        <dsp:cNvSpPr/>
      </dsp:nvSpPr>
      <dsp:spPr>
        <a:xfrm rot="16200000">
          <a:off x="3612450" y="-3612450"/>
          <a:ext cx="1704092" cy="89289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0" tIns="0" rIns="347266" bIns="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500" b="1" kern="1200" dirty="0" smtClean="0"/>
            <a:t>O 4º piso com mais 96 leitos </a:t>
          </a:r>
          <a:endParaRPr lang="pt-BR" sz="5500" b="1" kern="1200" dirty="0"/>
        </a:p>
      </dsp:txBody>
      <dsp:txXfrm rot="5400000">
        <a:off x="0" y="340818"/>
        <a:ext cx="8928992" cy="10224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10346-82BD-4C78-9FFD-F49AB74490CC}">
      <dsp:nvSpPr>
        <dsp:cNvPr id="0" name=""/>
        <dsp:cNvSpPr/>
      </dsp:nvSpPr>
      <dsp:spPr>
        <a:xfrm>
          <a:off x="0" y="998981"/>
          <a:ext cx="8973059" cy="1478495"/>
        </a:xfrm>
        <a:prstGeom prst="trapezoid">
          <a:avLst>
            <a:gd name="adj" fmla="val 90353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>
              <a:solidFill>
                <a:schemeClr val="bg1"/>
              </a:solidFill>
            </a:rPr>
            <a:t>SETOR PRIVADO</a:t>
          </a:r>
          <a:endParaRPr lang="pt-BR" sz="4400" b="1" kern="1200" dirty="0">
            <a:solidFill>
              <a:schemeClr val="bg1"/>
            </a:solidFill>
          </a:endParaRPr>
        </a:p>
      </dsp:txBody>
      <dsp:txXfrm>
        <a:off x="0" y="998981"/>
        <a:ext cx="8973059" cy="14784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66A8E-E296-41BA-AE51-7942448ADECC}">
      <dsp:nvSpPr>
        <dsp:cNvPr id="0" name=""/>
        <dsp:cNvSpPr/>
      </dsp:nvSpPr>
      <dsp:spPr>
        <a:xfrm rot="10800000">
          <a:off x="2044487" y="3250"/>
          <a:ext cx="7326453" cy="67489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6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CIR - </a:t>
          </a:r>
          <a:r>
            <a:rPr lang="pt-BR" sz="2400" b="1" kern="1200" dirty="0" smtClean="0">
              <a:solidFill>
                <a:schemeClr val="tx1"/>
              </a:solidFill>
            </a:rPr>
            <a:t>Comissão Intergestores Regional: mobilização nas 8 Regiões de Saúde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213212" y="3250"/>
        <a:ext cx="7157728" cy="674899"/>
      </dsp:txXfrm>
    </dsp:sp>
    <dsp:sp modelId="{FC340577-1564-479A-BF2F-4A8C176604D5}">
      <dsp:nvSpPr>
        <dsp:cNvPr id="0" name=""/>
        <dsp:cNvSpPr/>
      </dsp:nvSpPr>
      <dsp:spPr>
        <a:xfrm>
          <a:off x="1646283" y="63329"/>
          <a:ext cx="796407" cy="5547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230D45-7EE4-4049-BF99-AB79A1534A3C}">
      <dsp:nvSpPr>
        <dsp:cNvPr id="0" name=""/>
        <dsp:cNvSpPr/>
      </dsp:nvSpPr>
      <dsp:spPr>
        <a:xfrm rot="10800000">
          <a:off x="2014109" y="879611"/>
          <a:ext cx="7326453" cy="67489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6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CIB</a:t>
          </a:r>
          <a:r>
            <a:rPr lang="pt-BR" sz="2400" b="1" kern="1200" dirty="0" smtClean="0">
              <a:solidFill>
                <a:schemeClr val="tx1"/>
              </a:solidFill>
            </a:rPr>
            <a:t> – Comissão Intergestores Bipartite: pactuação das decisões sobre a gestão da saúde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182834" y="879611"/>
        <a:ext cx="7157728" cy="674899"/>
      </dsp:txXfrm>
    </dsp:sp>
    <dsp:sp modelId="{978D65FF-6815-4B4F-B15C-49D5CEF444AD}">
      <dsp:nvSpPr>
        <dsp:cNvPr id="0" name=""/>
        <dsp:cNvSpPr/>
      </dsp:nvSpPr>
      <dsp:spPr>
        <a:xfrm>
          <a:off x="1676660" y="879611"/>
          <a:ext cx="674899" cy="674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917B59-37B4-43C8-80FA-1CB24369D0FC}">
      <dsp:nvSpPr>
        <dsp:cNvPr id="0" name=""/>
        <dsp:cNvSpPr/>
      </dsp:nvSpPr>
      <dsp:spPr>
        <a:xfrm rot="10800000">
          <a:off x="2014109" y="1755973"/>
          <a:ext cx="7326453" cy="67489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6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CES</a:t>
          </a:r>
          <a:r>
            <a:rPr lang="pt-BR" sz="2400" b="1" kern="1200" dirty="0" smtClean="0">
              <a:solidFill>
                <a:schemeClr val="tx1"/>
              </a:solidFill>
            </a:rPr>
            <a:t> - Conselho Estadual de Saúde: definições da política de saúde e fiscalização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182834" y="1755973"/>
        <a:ext cx="7157728" cy="674899"/>
      </dsp:txXfrm>
    </dsp:sp>
    <dsp:sp modelId="{26F0CAB8-F953-4E3D-A191-BE68D11FC135}">
      <dsp:nvSpPr>
        <dsp:cNvPr id="0" name=""/>
        <dsp:cNvSpPr/>
      </dsp:nvSpPr>
      <dsp:spPr>
        <a:xfrm>
          <a:off x="1676660" y="1755973"/>
          <a:ext cx="674899" cy="674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CC94E2-6B79-4C68-AFF0-46462242DB37}">
      <dsp:nvSpPr>
        <dsp:cNvPr id="0" name=""/>
        <dsp:cNvSpPr/>
      </dsp:nvSpPr>
      <dsp:spPr>
        <a:xfrm rot="10800000">
          <a:off x="2014109" y="2632334"/>
          <a:ext cx="7326453" cy="67489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6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Colegiado</a:t>
          </a:r>
          <a:r>
            <a:rPr lang="pt-BR" sz="2400" b="1" kern="1200" dirty="0" smtClean="0">
              <a:solidFill>
                <a:schemeClr val="tx1"/>
              </a:solidFill>
            </a:rPr>
            <a:t> de Diretores mensal e Assembleias em todos os hospitais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182834" y="2632334"/>
        <a:ext cx="7157728" cy="674899"/>
      </dsp:txXfrm>
    </dsp:sp>
    <dsp:sp modelId="{ADE745DE-1F9C-4F50-B6AE-73E74C12482E}">
      <dsp:nvSpPr>
        <dsp:cNvPr id="0" name=""/>
        <dsp:cNvSpPr/>
      </dsp:nvSpPr>
      <dsp:spPr>
        <a:xfrm>
          <a:off x="1676660" y="2632334"/>
          <a:ext cx="674899" cy="674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870414-6D7F-4092-B14B-D4706AC28A84}">
      <dsp:nvSpPr>
        <dsp:cNvPr id="0" name=""/>
        <dsp:cNvSpPr/>
      </dsp:nvSpPr>
      <dsp:spPr>
        <a:xfrm rot="10800000">
          <a:off x="2014109" y="3508696"/>
          <a:ext cx="7326453" cy="67489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6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Colegiado</a:t>
          </a:r>
          <a:r>
            <a:rPr lang="pt-BR" sz="2600" b="1" kern="1200" dirty="0" smtClean="0">
              <a:solidFill>
                <a:schemeClr val="tx1"/>
              </a:solidFill>
            </a:rPr>
            <a:t> Financeiro</a:t>
          </a:r>
          <a:endParaRPr lang="pt-BR" sz="2600" kern="1200" dirty="0">
            <a:solidFill>
              <a:schemeClr val="tx1"/>
            </a:solidFill>
          </a:endParaRPr>
        </a:p>
      </dsp:txBody>
      <dsp:txXfrm rot="10800000">
        <a:off x="2182834" y="3508696"/>
        <a:ext cx="7157728" cy="674899"/>
      </dsp:txXfrm>
    </dsp:sp>
    <dsp:sp modelId="{094657A4-AA2B-471A-B538-A90EBDF5193D}">
      <dsp:nvSpPr>
        <dsp:cNvPr id="0" name=""/>
        <dsp:cNvSpPr/>
      </dsp:nvSpPr>
      <dsp:spPr>
        <a:xfrm>
          <a:off x="1676660" y="3508696"/>
          <a:ext cx="674899" cy="674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47A9FE-9FC8-437C-8626-11DCAD8852AC}">
      <dsp:nvSpPr>
        <dsp:cNvPr id="0" name=""/>
        <dsp:cNvSpPr/>
      </dsp:nvSpPr>
      <dsp:spPr>
        <a:xfrm rot="10800000">
          <a:off x="2014109" y="4385057"/>
          <a:ext cx="7326453" cy="67489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612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Termo</a:t>
          </a:r>
          <a:r>
            <a:rPr lang="pt-BR" sz="2200" b="1" kern="1200" dirty="0" smtClean="0">
              <a:solidFill>
                <a:schemeClr val="tx1"/>
              </a:solidFill>
            </a:rPr>
            <a:t> </a:t>
          </a:r>
          <a:r>
            <a:rPr lang="pt-BR" sz="2400" b="1" kern="1200" dirty="0" smtClean="0">
              <a:solidFill>
                <a:schemeClr val="tx1"/>
              </a:solidFill>
            </a:rPr>
            <a:t>de Cooperação OPAS/OMS:  organização das áreas financeira, hospitalar, RH e vigilância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182834" y="4385057"/>
        <a:ext cx="7157728" cy="674899"/>
      </dsp:txXfrm>
    </dsp:sp>
    <dsp:sp modelId="{097A54BC-CD5D-4364-A58E-D235A93905D4}">
      <dsp:nvSpPr>
        <dsp:cNvPr id="0" name=""/>
        <dsp:cNvSpPr/>
      </dsp:nvSpPr>
      <dsp:spPr>
        <a:xfrm>
          <a:off x="1676660" y="4385057"/>
          <a:ext cx="674899" cy="674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975E-40E9-4028-8323-7D2E9F19718D}">
      <dsp:nvSpPr>
        <dsp:cNvPr id="0" name=""/>
        <dsp:cNvSpPr/>
      </dsp:nvSpPr>
      <dsp:spPr>
        <a:xfrm>
          <a:off x="0" y="5994877"/>
          <a:ext cx="9134475" cy="8594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0,13% de Outras Fontes: </a:t>
          </a:r>
        </a:p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R$1.627.034,15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0" y="5994877"/>
        <a:ext cx="9134475" cy="859426"/>
      </dsp:txXfrm>
    </dsp:sp>
    <dsp:sp modelId="{87D045F7-8146-4D74-8060-5A8C7E6D7FC1}">
      <dsp:nvSpPr>
        <dsp:cNvPr id="0" name=""/>
        <dsp:cNvSpPr/>
      </dsp:nvSpPr>
      <dsp:spPr>
        <a:xfrm rot="10800000">
          <a:off x="0" y="4750312"/>
          <a:ext cx="9134475" cy="1253443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0,18% de Convênio com o MS: </a:t>
          </a:r>
        </a:p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R$ 2.231.165,15</a:t>
          </a:r>
          <a:endParaRPr lang="pt-BR" sz="3000" b="1" kern="1200" dirty="0">
            <a:solidFill>
              <a:schemeClr val="tx1"/>
            </a:solidFill>
          </a:endParaRPr>
        </a:p>
      </dsp:txBody>
      <dsp:txXfrm rot="10800000">
        <a:off x="0" y="4750312"/>
        <a:ext cx="9134475" cy="814450"/>
      </dsp:txXfrm>
    </dsp:sp>
    <dsp:sp modelId="{49D9548B-21C0-407E-B96C-9ABB6357EE4D}">
      <dsp:nvSpPr>
        <dsp:cNvPr id="0" name=""/>
        <dsp:cNvSpPr/>
      </dsp:nvSpPr>
      <dsp:spPr>
        <a:xfrm rot="10800000">
          <a:off x="0" y="3717036"/>
          <a:ext cx="9134475" cy="1350189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1% de Operação de Crédito: </a:t>
          </a:r>
        </a:p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R$ 12.658.028,34</a:t>
          </a:r>
          <a:endParaRPr lang="pt-BR" sz="3000" b="1" kern="1200" dirty="0">
            <a:solidFill>
              <a:schemeClr val="tx1"/>
            </a:solidFill>
          </a:endParaRPr>
        </a:p>
      </dsp:txBody>
      <dsp:txXfrm rot="10800000">
        <a:off x="0" y="3717036"/>
        <a:ext cx="9134475" cy="877312"/>
      </dsp:txXfrm>
    </dsp:sp>
    <dsp:sp modelId="{BFAE09F6-B08C-4F10-9BA9-7088E08C25C8}">
      <dsp:nvSpPr>
        <dsp:cNvPr id="0" name=""/>
        <dsp:cNvSpPr/>
      </dsp:nvSpPr>
      <dsp:spPr>
        <a:xfrm rot="10800000">
          <a:off x="0" y="2151109"/>
          <a:ext cx="9134475" cy="1266769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21% de Transferência SUS</a:t>
          </a:r>
        </a:p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R$ 264.169.592,69</a:t>
          </a:r>
          <a:endParaRPr lang="pt-BR" sz="2800" b="1" kern="1200" dirty="0">
            <a:solidFill>
              <a:schemeClr val="tx1"/>
            </a:solidFill>
          </a:endParaRPr>
        </a:p>
      </dsp:txBody>
      <dsp:txXfrm rot="10800000">
        <a:off x="0" y="2151109"/>
        <a:ext cx="9134475" cy="823108"/>
      </dsp:txXfrm>
    </dsp:sp>
    <dsp:sp modelId="{BAF52315-A18B-468F-8CBA-31FC6B54A795}">
      <dsp:nvSpPr>
        <dsp:cNvPr id="0" name=""/>
        <dsp:cNvSpPr/>
      </dsp:nvSpPr>
      <dsp:spPr>
        <a:xfrm rot="10800000">
          <a:off x="0" y="905115"/>
          <a:ext cx="9134475" cy="1254872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78% do Tesouro Estadual</a:t>
          </a:r>
        </a:p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 R$ 967.911.655,37</a:t>
          </a:r>
          <a:endParaRPr lang="pt-BR" sz="2800" b="1" kern="1200" dirty="0">
            <a:solidFill>
              <a:schemeClr val="tx1"/>
            </a:solidFill>
          </a:endParaRPr>
        </a:p>
      </dsp:txBody>
      <dsp:txXfrm rot="10800000">
        <a:off x="0" y="905115"/>
        <a:ext cx="9134475" cy="815378"/>
      </dsp:txXfrm>
    </dsp:sp>
    <dsp:sp modelId="{B5198C3F-6930-45E1-8D66-D0A94219B4D0}">
      <dsp:nvSpPr>
        <dsp:cNvPr id="0" name=""/>
        <dsp:cNvSpPr/>
      </dsp:nvSpPr>
      <dsp:spPr>
        <a:xfrm rot="10800000">
          <a:off x="0" y="3696"/>
          <a:ext cx="9134475" cy="910297"/>
        </a:xfrm>
        <a:prstGeom prst="upArrowCallou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just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solidFill>
                <a:schemeClr val="bg1"/>
              </a:solidFill>
            </a:rPr>
            <a:t>Total Empenhado: R$1.248.597.469,70  	</a:t>
          </a:r>
          <a:endParaRPr lang="pt-BR" sz="3400" b="1" kern="1200" dirty="0">
            <a:solidFill>
              <a:schemeClr val="bg1"/>
            </a:solidFill>
          </a:endParaRPr>
        </a:p>
      </dsp:txBody>
      <dsp:txXfrm rot="10800000">
        <a:off x="0" y="3696"/>
        <a:ext cx="9134475" cy="591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CDEA4-43A8-4B6C-8A1A-C6E262CAB767}">
      <dsp:nvSpPr>
        <dsp:cNvPr id="0" name=""/>
        <dsp:cNvSpPr/>
      </dsp:nvSpPr>
      <dsp:spPr>
        <a:xfrm>
          <a:off x="0" y="341"/>
          <a:ext cx="9231022" cy="64564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 smtClean="0">
              <a:solidFill>
                <a:schemeClr val="tx1"/>
              </a:solidFill>
            </a:rPr>
            <a:t>Vinculação de 12% na Saúde = R$480.291.727,83 </a:t>
          </a:r>
          <a:endParaRPr lang="pt-BR" sz="3300" kern="1200" dirty="0">
            <a:solidFill>
              <a:schemeClr val="tx1"/>
            </a:solidFill>
          </a:endParaRPr>
        </a:p>
      </dsp:txBody>
      <dsp:txXfrm>
        <a:off x="31518" y="31859"/>
        <a:ext cx="9167986" cy="58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2CC6C-38CC-4847-B8E2-51269D37B137}">
      <dsp:nvSpPr>
        <dsp:cNvPr id="0" name=""/>
        <dsp:cNvSpPr/>
      </dsp:nvSpPr>
      <dsp:spPr>
        <a:xfrm>
          <a:off x="4447" y="0"/>
          <a:ext cx="9099608" cy="1700808"/>
        </a:xfrm>
        <a:prstGeom prst="chevron">
          <a:avLst/>
        </a:prstGeom>
        <a:solidFill>
          <a:srgbClr val="BEE3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</a:rPr>
            <a:t>Destinação incluindo Pessoal (87,43%) = R$ 946.413.132,90     </a:t>
          </a:r>
          <a:r>
            <a:rPr lang="pt-BR" sz="4000" b="1" kern="1200" dirty="0" smtClean="0">
              <a:solidFill>
                <a:schemeClr val="tx1"/>
              </a:solidFill>
            </a:rPr>
            <a:t>23,65% </a:t>
          </a:r>
          <a:endParaRPr lang="pt-BR" sz="4000" kern="1200" dirty="0">
            <a:solidFill>
              <a:schemeClr val="tx1"/>
            </a:solidFill>
          </a:endParaRPr>
        </a:p>
      </dsp:txBody>
      <dsp:txXfrm>
        <a:off x="854851" y="0"/>
        <a:ext cx="7398800" cy="1700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CDEA4-43A8-4B6C-8A1A-C6E262CAB767}">
      <dsp:nvSpPr>
        <dsp:cNvPr id="0" name=""/>
        <dsp:cNvSpPr/>
      </dsp:nvSpPr>
      <dsp:spPr>
        <a:xfrm>
          <a:off x="0" y="31647"/>
          <a:ext cx="4032447" cy="145739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smtClean="0"/>
            <a:t>722 Fornecedores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smtClean="0"/>
            <a:t>1º Quad: 170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smtClean="0"/>
            <a:t>2º Quad: 339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smtClean="0"/>
            <a:t>Set a nov: 213</a:t>
          </a:r>
          <a:endParaRPr lang="pt-BR" sz="2400" kern="1200" dirty="0"/>
        </a:p>
      </dsp:txBody>
      <dsp:txXfrm>
        <a:off x="71144" y="102791"/>
        <a:ext cx="3890159" cy="1315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9E578-CA4F-4717-8A4E-F6D490D6E791}">
      <dsp:nvSpPr>
        <dsp:cNvPr id="0" name=""/>
        <dsp:cNvSpPr/>
      </dsp:nvSpPr>
      <dsp:spPr>
        <a:xfrm>
          <a:off x="3513990" y="0"/>
          <a:ext cx="5270985" cy="43924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285750" lvl="1" indent="-285750" algn="ctr" defTabSz="3556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8000" b="1" kern="1200" dirty="0" smtClean="0"/>
            <a:t>91%</a:t>
          </a:r>
          <a:endParaRPr lang="pt-BR" sz="6800" b="1" kern="1200" dirty="0"/>
        </a:p>
      </dsp:txBody>
      <dsp:txXfrm>
        <a:off x="3513990" y="549061"/>
        <a:ext cx="3623802" cy="3294365"/>
      </dsp:txXfrm>
    </dsp:sp>
    <dsp:sp modelId="{9C179AB3-8276-47AF-A94A-5C70FE39F5F4}">
      <dsp:nvSpPr>
        <dsp:cNvPr id="0" name=""/>
        <dsp:cNvSpPr/>
      </dsp:nvSpPr>
      <dsp:spPr>
        <a:xfrm>
          <a:off x="0" y="0"/>
          <a:ext cx="3513990" cy="43924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b="1" kern="1200" dirty="0" smtClean="0"/>
            <a:t>% de Atendimento do Estoque Regulador</a:t>
          </a:r>
          <a:endParaRPr lang="pt-BR" sz="4200" b="1" kern="1200" dirty="0"/>
        </a:p>
      </dsp:txBody>
      <dsp:txXfrm>
        <a:off x="171539" y="171539"/>
        <a:ext cx="3170912" cy="4049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34A2-04F1-4BFD-80E2-42CCC9D4217C}">
      <dsp:nvSpPr>
        <dsp:cNvPr id="0" name=""/>
        <dsp:cNvSpPr/>
      </dsp:nvSpPr>
      <dsp:spPr>
        <a:xfrm rot="16200000">
          <a:off x="-1123543" y="855029"/>
          <a:ext cx="6532239" cy="4500141"/>
        </a:xfrm>
        <a:prstGeom prst="downArrow">
          <a:avLst>
            <a:gd name="adj1" fmla="val 50000"/>
            <a:gd name="adj2" fmla="val 35000"/>
          </a:avLst>
        </a:prstGeom>
        <a:solidFill>
          <a:srgbClr val="FEF4EC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Cessão de Pessoal para os municípios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2º Quad. 2017: 721 Servidores 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R$5,7 Milhões/Mês </a:t>
          </a:r>
        </a:p>
      </dsp:txBody>
      <dsp:txXfrm rot="5400000">
        <a:off x="-107493" y="1472039"/>
        <a:ext cx="3712616" cy="3266119"/>
      </dsp:txXfrm>
    </dsp:sp>
    <dsp:sp modelId="{F2A30CF1-BE83-42B2-9C80-A344DA34A998}">
      <dsp:nvSpPr>
        <dsp:cNvPr id="0" name=""/>
        <dsp:cNvSpPr/>
      </dsp:nvSpPr>
      <dsp:spPr>
        <a:xfrm rot="5400000">
          <a:off x="3462935" y="880099"/>
          <a:ext cx="6697104" cy="4450001"/>
        </a:xfrm>
        <a:prstGeom prst="downArrow">
          <a:avLst>
            <a:gd name="adj1" fmla="val 50000"/>
            <a:gd name="adj2" fmla="val 35000"/>
          </a:avLst>
        </a:prstGeom>
        <a:solidFill>
          <a:srgbClr val="FEF4EC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3000" b="1" kern="1200" dirty="0" smtClean="0"/>
            <a:t>Emenda de Bancada Federal: </a:t>
          </a:r>
        </a:p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3000" kern="1200" dirty="0" smtClean="0"/>
            <a:t>42 Milhões  </a:t>
          </a:r>
        </a:p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3000" kern="1200" dirty="0" smtClean="0"/>
            <a:t>139 municípios </a:t>
          </a:r>
        </a:p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3000" b="1" kern="1200" dirty="0" smtClean="0"/>
            <a:t>Pagos </a:t>
          </a:r>
          <a:r>
            <a:rPr lang="pt-BR" sz="2900" b="1" kern="1200" dirty="0" smtClean="0"/>
            <a:t>R$19.660.391,00</a:t>
          </a:r>
          <a:endParaRPr lang="pt-BR" sz="2900" b="1" kern="1200" dirty="0"/>
        </a:p>
      </dsp:txBody>
      <dsp:txXfrm rot="-5400000">
        <a:off x="5365237" y="1430823"/>
        <a:ext cx="3671251" cy="33485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D5547-4B35-42E8-A1D9-87C051D95BBD}">
      <dsp:nvSpPr>
        <dsp:cNvPr id="0" name=""/>
        <dsp:cNvSpPr/>
      </dsp:nvSpPr>
      <dsp:spPr>
        <a:xfrm>
          <a:off x="2679" y="250865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Cobertura populacional estimada pelas equipes de Atenção Básicas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79" y="250865"/>
        <a:ext cx="2125398" cy="1275239"/>
      </dsp:txXfrm>
    </dsp:sp>
    <dsp:sp modelId="{86CB6085-F7BC-4C31-BE8B-87C08DEA6667}">
      <dsp:nvSpPr>
        <dsp:cNvPr id="0" name=""/>
        <dsp:cNvSpPr/>
      </dsp:nvSpPr>
      <dsp:spPr>
        <a:xfrm>
          <a:off x="2340617" y="250865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100%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40617" y="250865"/>
        <a:ext cx="2125398" cy="1275239"/>
      </dsp:txXfrm>
    </dsp:sp>
    <dsp:sp modelId="{35C80AFE-A0E1-46EB-9AB6-148250B6162A}">
      <dsp:nvSpPr>
        <dsp:cNvPr id="0" name=""/>
        <dsp:cNvSpPr/>
      </dsp:nvSpPr>
      <dsp:spPr>
        <a:xfrm>
          <a:off x="4678555" y="250865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dirty="0" smtClean="0">
              <a:solidFill>
                <a:schemeClr val="tx1"/>
              </a:solidFill>
            </a:rPr>
            <a:t>96,88%</a:t>
          </a:r>
          <a:endParaRPr lang="pt-BR" sz="3600" b="0" kern="1200" dirty="0">
            <a:solidFill>
              <a:schemeClr val="tx1"/>
            </a:solidFill>
          </a:endParaRPr>
        </a:p>
      </dsp:txBody>
      <dsp:txXfrm>
        <a:off x="4678555" y="250865"/>
        <a:ext cx="2125398" cy="1275239"/>
      </dsp:txXfrm>
    </dsp:sp>
    <dsp:sp modelId="{3622860B-B9E3-40FC-BA49-717C2764FCE1}">
      <dsp:nvSpPr>
        <dsp:cNvPr id="0" name=""/>
        <dsp:cNvSpPr/>
      </dsp:nvSpPr>
      <dsp:spPr>
        <a:xfrm>
          <a:off x="7016493" y="250865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90%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7016493" y="250865"/>
        <a:ext cx="2125398" cy="1275239"/>
      </dsp:txXfrm>
    </dsp:sp>
    <dsp:sp modelId="{0EA48716-1165-4E21-A7FE-06E7E974FEED}">
      <dsp:nvSpPr>
        <dsp:cNvPr id="0" name=""/>
        <dsp:cNvSpPr/>
      </dsp:nvSpPr>
      <dsp:spPr>
        <a:xfrm>
          <a:off x="2679" y="1738644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Proporção de internações por condições sensíveis à Atenção Básica – </a:t>
          </a:r>
          <a:r>
            <a:rPr lang="pt-BR" sz="1800" b="1" kern="1200" dirty="0" err="1" smtClean="0">
              <a:solidFill>
                <a:schemeClr val="tx1"/>
              </a:solidFill>
            </a:rPr>
            <a:t>Icsab</a:t>
          </a:r>
          <a:r>
            <a:rPr lang="pt-BR" sz="1800" b="1" kern="1200" baseline="30000" dirty="0" smtClean="0">
              <a:solidFill>
                <a:schemeClr val="tx1"/>
              </a:solidFill>
            </a:rPr>
            <a:t> 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79" y="1738644"/>
        <a:ext cx="2125398" cy="1275239"/>
      </dsp:txXfrm>
    </dsp:sp>
    <dsp:sp modelId="{84945271-3216-4EE2-97B0-DFDC6281A651}">
      <dsp:nvSpPr>
        <dsp:cNvPr id="0" name=""/>
        <dsp:cNvSpPr/>
      </dsp:nvSpPr>
      <dsp:spPr>
        <a:xfrm>
          <a:off x="2340617" y="1738644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33,89%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40617" y="1738644"/>
        <a:ext cx="2125398" cy="1275239"/>
      </dsp:txXfrm>
    </dsp:sp>
    <dsp:sp modelId="{C9EBD0A8-0C09-4FD4-AF9C-1154AE631B00}">
      <dsp:nvSpPr>
        <dsp:cNvPr id="0" name=""/>
        <dsp:cNvSpPr/>
      </dsp:nvSpPr>
      <dsp:spPr>
        <a:xfrm>
          <a:off x="4678555" y="1738644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31,33%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4678555" y="1738644"/>
        <a:ext cx="2125398" cy="1275239"/>
      </dsp:txXfrm>
    </dsp:sp>
    <dsp:sp modelId="{E6C35B72-21ED-47D5-94EE-68B5A7587F7D}">
      <dsp:nvSpPr>
        <dsp:cNvPr id="0" name=""/>
        <dsp:cNvSpPr/>
      </dsp:nvSpPr>
      <dsp:spPr>
        <a:xfrm>
          <a:off x="7016493" y="1738644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31%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7016493" y="1738644"/>
        <a:ext cx="2125398" cy="1275239"/>
      </dsp:txXfrm>
    </dsp:sp>
    <dsp:sp modelId="{86D96FAF-9E16-4368-85D2-92CD2E19EAC5}">
      <dsp:nvSpPr>
        <dsp:cNvPr id="0" name=""/>
        <dsp:cNvSpPr/>
      </dsp:nvSpPr>
      <dsp:spPr>
        <a:xfrm>
          <a:off x="2679" y="3226423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Cobertura de acompanhamento das condicionalidades de saúde do Programa Bolsa Família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679" y="3226423"/>
        <a:ext cx="2125398" cy="1275239"/>
      </dsp:txXfrm>
    </dsp:sp>
    <dsp:sp modelId="{9E77F78E-C02F-445A-B095-603EB4EFE3DB}">
      <dsp:nvSpPr>
        <dsp:cNvPr id="0" name=""/>
        <dsp:cNvSpPr/>
      </dsp:nvSpPr>
      <dsp:spPr>
        <a:xfrm>
          <a:off x="2340617" y="3226423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25,91%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40617" y="3226423"/>
        <a:ext cx="2125398" cy="1275239"/>
      </dsp:txXfrm>
    </dsp:sp>
    <dsp:sp modelId="{ED230FC6-79AA-4BD7-A3AC-4E10E424DF2F}">
      <dsp:nvSpPr>
        <dsp:cNvPr id="0" name=""/>
        <dsp:cNvSpPr/>
      </dsp:nvSpPr>
      <dsp:spPr>
        <a:xfrm>
          <a:off x="4678555" y="3226423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81,54%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4678555" y="3226423"/>
        <a:ext cx="2125398" cy="1275239"/>
      </dsp:txXfrm>
    </dsp:sp>
    <dsp:sp modelId="{A7836493-F752-447C-9AA7-AD056D6D660A}">
      <dsp:nvSpPr>
        <dsp:cNvPr id="0" name=""/>
        <dsp:cNvSpPr/>
      </dsp:nvSpPr>
      <dsp:spPr>
        <a:xfrm>
          <a:off x="7016493" y="3226423"/>
          <a:ext cx="2125398" cy="12752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74,50%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7016493" y="3226423"/>
        <a:ext cx="2125398" cy="1275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33BB1-DE46-4CD0-9B14-25D53774C1D2}">
      <dsp:nvSpPr>
        <dsp:cNvPr id="0" name=""/>
        <dsp:cNvSpPr/>
      </dsp:nvSpPr>
      <dsp:spPr>
        <a:xfrm>
          <a:off x="2637" y="644274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Cobertura populacional estimada pelas equipes básicas de Saúde Bucal 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37" y="644274"/>
        <a:ext cx="2092029" cy="1255217"/>
      </dsp:txXfrm>
    </dsp:sp>
    <dsp:sp modelId="{91D3F2BD-82F7-4321-96AF-F6920B4D206F}">
      <dsp:nvSpPr>
        <dsp:cNvPr id="0" name=""/>
        <dsp:cNvSpPr/>
      </dsp:nvSpPr>
      <dsp:spPr>
        <a:xfrm>
          <a:off x="2303869" y="644274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82,6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03869" y="644274"/>
        <a:ext cx="2092029" cy="1255217"/>
      </dsp:txXfrm>
    </dsp:sp>
    <dsp:sp modelId="{3A3FC632-678B-43D2-8AD9-242BB35E6070}">
      <dsp:nvSpPr>
        <dsp:cNvPr id="0" name=""/>
        <dsp:cNvSpPr/>
      </dsp:nvSpPr>
      <dsp:spPr>
        <a:xfrm>
          <a:off x="4605101" y="644274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smtClean="0">
              <a:solidFill>
                <a:schemeClr val="tx1"/>
              </a:solidFill>
            </a:rPr>
            <a:t>87,83%</a:t>
          </a:r>
          <a:endParaRPr lang="pt-BR" sz="3600" kern="1200">
            <a:solidFill>
              <a:schemeClr val="tx1"/>
            </a:solidFill>
          </a:endParaRPr>
        </a:p>
      </dsp:txBody>
      <dsp:txXfrm>
        <a:off x="4605101" y="644274"/>
        <a:ext cx="2092029" cy="1255217"/>
      </dsp:txXfrm>
    </dsp:sp>
    <dsp:sp modelId="{B8CBFD6B-FDD9-44E5-94DF-13AC27EDE4F5}">
      <dsp:nvSpPr>
        <dsp:cNvPr id="0" name=""/>
        <dsp:cNvSpPr/>
      </dsp:nvSpPr>
      <dsp:spPr>
        <a:xfrm>
          <a:off x="6906333" y="644274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smtClean="0">
              <a:solidFill>
                <a:schemeClr val="tx1"/>
              </a:solidFill>
            </a:rPr>
            <a:t>88%</a:t>
          </a:r>
          <a:endParaRPr lang="pt-BR" sz="3600" kern="1200">
            <a:solidFill>
              <a:schemeClr val="tx1"/>
            </a:solidFill>
          </a:endParaRPr>
        </a:p>
      </dsp:txBody>
      <dsp:txXfrm>
        <a:off x="6906333" y="644274"/>
        <a:ext cx="2092029" cy="1255217"/>
      </dsp:txXfrm>
    </dsp:sp>
    <dsp:sp modelId="{D5123D9A-B0F8-41B2-84D3-E493797FB337}">
      <dsp:nvSpPr>
        <dsp:cNvPr id="0" name=""/>
        <dsp:cNvSpPr/>
      </dsp:nvSpPr>
      <dsp:spPr>
        <a:xfrm>
          <a:off x="2637" y="210869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Média da ação coletiva de escovação dental supervisionada</a:t>
          </a:r>
          <a:endParaRPr lang="pt-BR" sz="1900" kern="1200" dirty="0">
            <a:solidFill>
              <a:schemeClr val="tx1"/>
            </a:solidFill>
          </a:endParaRPr>
        </a:p>
      </dsp:txBody>
      <dsp:txXfrm>
        <a:off x="2637" y="2108695"/>
        <a:ext cx="2092029" cy="1255217"/>
      </dsp:txXfrm>
    </dsp:sp>
    <dsp:sp modelId="{5C65E18C-B43B-416E-8026-C9E636339C85}">
      <dsp:nvSpPr>
        <dsp:cNvPr id="0" name=""/>
        <dsp:cNvSpPr/>
      </dsp:nvSpPr>
      <dsp:spPr>
        <a:xfrm>
          <a:off x="2303869" y="210869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0,73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03869" y="2108695"/>
        <a:ext cx="2092029" cy="1255217"/>
      </dsp:txXfrm>
    </dsp:sp>
    <dsp:sp modelId="{53432E2E-A579-4020-8F76-D85CACDF1711}">
      <dsp:nvSpPr>
        <dsp:cNvPr id="0" name=""/>
        <dsp:cNvSpPr/>
      </dsp:nvSpPr>
      <dsp:spPr>
        <a:xfrm>
          <a:off x="4605101" y="210869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0,85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4605101" y="2108695"/>
        <a:ext cx="2092029" cy="1255217"/>
      </dsp:txXfrm>
    </dsp:sp>
    <dsp:sp modelId="{60E0304F-14A2-4674-AC98-D2844A032299}">
      <dsp:nvSpPr>
        <dsp:cNvPr id="0" name=""/>
        <dsp:cNvSpPr/>
      </dsp:nvSpPr>
      <dsp:spPr>
        <a:xfrm>
          <a:off x="6906333" y="210869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</a:rPr>
            <a:t>3,54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6906333" y="2108695"/>
        <a:ext cx="2092029" cy="1255217"/>
      </dsp:txXfrm>
    </dsp:sp>
    <dsp:sp modelId="{B23734E2-B039-4E75-B536-6554FC57CF68}">
      <dsp:nvSpPr>
        <dsp:cNvPr id="0" name=""/>
        <dsp:cNvSpPr/>
      </dsp:nvSpPr>
      <dsp:spPr>
        <a:xfrm>
          <a:off x="2637" y="357311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tx1"/>
              </a:solidFill>
            </a:rPr>
            <a:t>Proporção de exodontia em relação aos procedimentos</a:t>
          </a:r>
          <a:endParaRPr lang="pt-BR" sz="1900" kern="1200">
            <a:solidFill>
              <a:schemeClr val="tx1"/>
            </a:solidFill>
          </a:endParaRPr>
        </a:p>
      </dsp:txBody>
      <dsp:txXfrm>
        <a:off x="2637" y="3573115"/>
        <a:ext cx="2092029" cy="1255217"/>
      </dsp:txXfrm>
    </dsp:sp>
    <dsp:sp modelId="{4BB6B7F0-1CA5-4A46-B16F-0175E8C7F4A8}">
      <dsp:nvSpPr>
        <dsp:cNvPr id="0" name=""/>
        <dsp:cNvSpPr/>
      </dsp:nvSpPr>
      <dsp:spPr>
        <a:xfrm>
          <a:off x="2303869" y="357311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3,40%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2303869" y="3573115"/>
        <a:ext cx="2092029" cy="1255217"/>
      </dsp:txXfrm>
    </dsp:sp>
    <dsp:sp modelId="{3D6BD45A-55AD-4A00-8187-71A0973D5C2E}">
      <dsp:nvSpPr>
        <dsp:cNvPr id="0" name=""/>
        <dsp:cNvSpPr/>
      </dsp:nvSpPr>
      <dsp:spPr>
        <a:xfrm>
          <a:off x="4605101" y="357311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solidFill>
                <a:schemeClr val="tx1"/>
              </a:solidFill>
            </a:rPr>
            <a:t>2,81%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4605101" y="3573115"/>
        <a:ext cx="2092029" cy="1255217"/>
      </dsp:txXfrm>
    </dsp:sp>
    <dsp:sp modelId="{18AE0C3F-A72C-4D28-A2DA-E8589E5BEED8}">
      <dsp:nvSpPr>
        <dsp:cNvPr id="0" name=""/>
        <dsp:cNvSpPr/>
      </dsp:nvSpPr>
      <dsp:spPr>
        <a:xfrm>
          <a:off x="6906333" y="3573115"/>
          <a:ext cx="2092029" cy="12552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smtClean="0">
              <a:solidFill>
                <a:schemeClr val="tx1"/>
              </a:solidFill>
            </a:rPr>
            <a:t>8%</a:t>
          </a:r>
          <a:endParaRPr lang="pt-BR" sz="3600" kern="1200">
            <a:solidFill>
              <a:schemeClr val="tx1"/>
            </a:solidFill>
          </a:endParaRPr>
        </a:p>
      </dsp:txBody>
      <dsp:txXfrm>
        <a:off x="6906333" y="3573115"/>
        <a:ext cx="2092029" cy="125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0.00938</cdr:x>
      <cdr:y>0.95646</cdr:y>
    </cdr:from>
    <cdr:to>
      <cdr:x>0.32675</cdr:x>
      <cdr:y>1</cdr:y>
    </cdr:to>
    <cdr:sp macro="" textlink="">
      <cdr:nvSpPr>
        <cdr:cNvPr id="3" name="Retângulo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25" y="6103516"/>
          <a:ext cx="2902099" cy="2778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dirty="0"/>
            <a:t>Fonte: </a:t>
          </a:r>
          <a:r>
            <a:rPr lang="pt-BR" sz="1200" dirty="0" smtClean="0"/>
            <a:t>SES-TO, Licitações até 05/11/2017</a:t>
          </a:r>
          <a:endParaRPr lang="pt-BR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D1E5-7BFA-4AB5-A850-6FF019E36410}" type="datetimeFigureOut">
              <a:rPr lang="pt-BR" smtClean="0"/>
              <a:t>21/12/2017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099D-6079-4A65-A8A8-4144016D2B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95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F1C07-E78C-46BA-94B4-1C9018AB7F55}" type="datetimeFigureOut">
              <a:rPr lang="pt-BR" smtClean="0"/>
              <a:t>21/12/2017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E0B6-5CFD-4D69-9AE4-534E7826B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66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4E486-375C-4FE3-9605-F76FDE259F0E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7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0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7488-C735-431E-BAF0-58A763DE49A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E707-1FCD-45F7-8905-C5B6BD9BCA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E51B-9936-40B5-8148-C173A17B82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3E5D-8BCF-4944-8E6E-3528C471A91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12A6-C320-423C-A2FE-0A19C57C4C9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E5D-F681-474E-9331-FB6744E264C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952A-F251-43A5-A161-A94463B8626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B04-E169-491B-AF4B-CB16FBFB0A1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0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3F0F-7D2D-4941-8388-C3C90EEA24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73A9-5CAD-48E4-B1A8-F23457D396E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5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FA9E-E7E7-472A-AD47-43409701CA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15CD-0F8E-4B02-AD9D-3F43C2864E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9E42-F52C-49F8-8287-52AAAAE2FC4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A057-9AD3-42B4-8912-2A805979E55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0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" y="44624"/>
            <a:ext cx="24841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D8A0-9E44-4DFE-BE3C-75C548CACED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8886-8EBC-45BE-8041-0CD5E76D92B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3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51E4-0622-4B8F-89A6-1814336237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44C7-3352-4EB8-9DE6-BA0AA60EDB3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0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CF96-6038-44B2-913B-22D17123F2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8A2-E78B-445C-9366-FE4D9AE5289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0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7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0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2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8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2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5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36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DCEF-2313-4893-83D2-F44CFFC749C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DEC-70D4-449A-AE04-031A020B1F6E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05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850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7488-C735-431E-BAF0-58A763DE49A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E707-1FCD-45F7-8905-C5B6BD9BCA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0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E51B-9936-40B5-8148-C173A17B82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3E5D-8BCF-4944-8E6E-3528C471A91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1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12A6-C320-423C-A2FE-0A19C57C4C9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E5D-F681-474E-9331-FB6744E264C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16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952A-F251-43A5-A161-A94463B8626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B04-E169-491B-AF4B-CB16FBFB0A1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3F0F-7D2D-4941-8388-C3C90EEA24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73A9-5CAD-48E4-B1A8-F23457D396E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FA9E-E7E7-472A-AD47-43409701CA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15CD-0F8E-4B02-AD9D-3F43C2864E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24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9E42-F52C-49F8-8287-52AAAAE2FC4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A057-9AD3-42B4-8912-2A805979E55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85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D8A0-9E44-4DFE-BE3C-75C548CACED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8886-8EBC-45BE-8041-0CD5E76D92B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26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51E4-0622-4B8F-89A6-1814336237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44C7-3352-4EB8-9DE6-BA0AA60EDB3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4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CF96-6038-44B2-913B-22D17123F2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8A2-E78B-445C-9366-FE4D9AE5289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55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2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7488-C735-431E-BAF0-58A763DE49A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E707-1FCD-45F7-8905-C5B6BD9BCA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E51B-9936-40B5-8148-C173A17B82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3E5D-8BCF-4944-8E6E-3528C471A91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99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12A6-C320-423C-A2FE-0A19C57C4C9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E5D-F681-474E-9331-FB6744E264C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0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952A-F251-43A5-A161-A94463B8626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B04-E169-491B-AF4B-CB16FBFB0A1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3F0F-7D2D-4941-8388-C3C90EEA24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73A9-5CAD-48E4-B1A8-F23457D396E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0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FA9E-E7E7-472A-AD47-43409701CA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15CD-0F8E-4B02-AD9D-3F43C2864E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1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9E42-F52C-49F8-8287-52AAAAE2FC4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A057-9AD3-42B4-8912-2A805979E55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13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D8A0-9E44-4DFE-BE3C-75C548CACED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8886-8EBC-45BE-8041-0CD5E76D92B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96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51E4-0622-4B8F-89A6-1814336237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44C7-3352-4EB8-9DE6-BA0AA60EDB3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25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CF96-6038-44B2-913B-22D17123F27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8A2-E78B-445C-9366-FE4D9AE5289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7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84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  <p:pic>
        <p:nvPicPr>
          <p:cNvPr id="10" name="Imagem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" y="44624"/>
            <a:ext cx="24841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46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61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2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12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46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41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03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2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1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AA6A22-3760-42BC-97B2-FA9FD9AFF16A}" type="datetimeFigureOut">
              <a:rPr lang="pt-BR" smtClean="0"/>
              <a:pPr/>
              <a:t>21/12/2017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3ED392-E3F0-4701-B2B3-67CC603608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DE240-CCCC-426F-8070-B6313D56D70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36FFF-5572-4675-9D06-90FC15C2EFCA}" type="slidenum">
              <a:rPr lang="pt-B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0"/>
            <a:ext cx="250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9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DCEF-2313-4893-83D2-F44CFFC749C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9DEC-70D4-449A-AE04-031A020B1F6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DE240-CCCC-426F-8070-B6313D56D70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36FFF-5572-4675-9D06-90FC15C2EFCA}" type="slidenum">
              <a:rPr lang="pt-B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0"/>
            <a:ext cx="250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DE240-CCCC-426F-8070-B6313D56D70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36FFF-5572-4675-9D06-90FC15C2EFCA}" type="slidenum">
              <a:rPr lang="pt-B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0"/>
            <a:ext cx="2505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1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AA6A22-3760-42BC-97B2-FA9FD9AFF16A}" type="datetimeFigureOut">
              <a:rPr lang="pt-BR" smtClean="0">
                <a:solidFill>
                  <a:srgbClr val="3E3D2D"/>
                </a:solidFill>
              </a:rPr>
              <a:pPr/>
              <a:t>21/12/2017</a:t>
            </a:fld>
            <a:endParaRPr lang="pt-BR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3ED392-E3F0-4701-B2B3-67CC603608E2}" type="slidenum">
              <a:rPr lang="pt-BR" smtClean="0">
                <a:solidFill>
                  <a:srgbClr val="3E3D2D"/>
                </a:solidFill>
              </a:rPr>
              <a:pPr/>
              <a:t>‹nº›</a:t>
            </a:fld>
            <a:endParaRPr lang="pt-BR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5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jamento.saude.to@gmail.com" TargetMode="External"/><Relationship Id="rId2" Type="http://schemas.openxmlformats.org/officeDocument/2006/relationships/hyperlink" Target="mailto:gabsec@saude.to.gov.br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62068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AUDIÊNCIA PÚBLICA DE PRESTAÇÃO DE CONTAS DA SAÚDE NA ASSEMBLÉIA </a:t>
            </a:r>
            <a:r>
              <a:rPr lang="pt-BR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LEGISLATIVA</a:t>
            </a:r>
            <a:endParaRPr lang="pt-BR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4581128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2º QUADRIMESTRE 2017</a:t>
            </a:r>
            <a:endParaRPr lang="pt-BR" sz="3200" b="1" dirty="0" smtClean="0"/>
          </a:p>
          <a:p>
            <a:pPr algn="ctr"/>
            <a:endParaRPr lang="pt-BR" sz="2600" b="1" dirty="0" smtClean="0"/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Palmas-TO</a:t>
            </a:r>
            <a:r>
              <a:rPr lang="pt-BR" sz="2400" b="1" dirty="0"/>
              <a:t>, 20/12/2017.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574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367284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87624" y="18864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LICITAÇÕES 2017</a:t>
            </a:r>
          </a:p>
          <a:p>
            <a:pPr algn="ctr">
              <a:defRPr/>
            </a:pPr>
            <a:r>
              <a:rPr lang="pt-BR" sz="36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233 Pregões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36364" y="6597352"/>
            <a:ext cx="29020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</a:t>
            </a:r>
            <a:r>
              <a:rPr lang="pt-BR" dirty="0" smtClean="0"/>
              <a:t>SES-TO, Sistema </a:t>
            </a:r>
            <a:r>
              <a:rPr lang="pt-BR" dirty="0" err="1" smtClean="0"/>
              <a:t>Bionexo</a:t>
            </a:r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018456"/>
              </p:ext>
            </p:extLst>
          </p:nvPr>
        </p:nvGraphicFramePr>
        <p:xfrm>
          <a:off x="9352" y="1587570"/>
          <a:ext cx="8712968" cy="500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862644778"/>
              </p:ext>
            </p:extLst>
          </p:nvPr>
        </p:nvGraphicFramePr>
        <p:xfrm>
          <a:off x="5004048" y="0"/>
          <a:ext cx="403244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5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1" grpId="0">
        <p:bldSub>
          <a:bldChart bld="series"/>
        </p:bldSub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928432"/>
              </p:ext>
            </p:extLst>
          </p:nvPr>
        </p:nvGraphicFramePr>
        <p:xfrm>
          <a:off x="0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367284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75856" y="1328172"/>
            <a:ext cx="1728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66 % de Economia</a:t>
            </a:r>
            <a:endParaRPr lang="pt-BR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39952" y="3616568"/>
            <a:ext cx="1728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38 % de Economia</a:t>
            </a:r>
            <a:endParaRPr lang="pt-BR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196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Economicidade </a:t>
            </a:r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nas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Licitações 2017</a:t>
            </a:r>
            <a:endParaRPr lang="pt-BR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32240" y="4048616"/>
            <a:ext cx="1728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36 % de Economia</a:t>
            </a:r>
            <a:endParaRPr lang="pt-BR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1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3892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8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Materiais e Medicamentos </a:t>
            </a:r>
          </a:p>
          <a:p>
            <a:pPr algn="ctr">
              <a:defRPr/>
            </a:pPr>
            <a:r>
              <a:rPr lang="pt-BR" sz="38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Hospitalares - 2º Quad 2017</a:t>
            </a:r>
            <a:endParaRPr lang="pt-BR" sz="3800" b="1" dirty="0">
              <a:latin typeface="Berlin Sans FB Demi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204706974"/>
              </p:ext>
            </p:extLst>
          </p:nvPr>
        </p:nvGraphicFramePr>
        <p:xfrm>
          <a:off x="-252536" y="1700808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118255250"/>
              </p:ext>
            </p:extLst>
          </p:nvPr>
        </p:nvGraphicFramePr>
        <p:xfrm>
          <a:off x="107504" y="531168"/>
          <a:ext cx="9036496" cy="62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315804" y="-16108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Atenção Básica</a:t>
            </a:r>
            <a:endParaRPr lang="pt-BR" sz="3800" dirty="0"/>
          </a:p>
        </p:txBody>
      </p:sp>
      <p:sp>
        <p:nvSpPr>
          <p:cNvPr id="13" name="Retângulo 12"/>
          <p:cNvSpPr/>
          <p:nvPr/>
        </p:nvSpPr>
        <p:spPr>
          <a:xfrm>
            <a:off x="8032" y="6256476"/>
            <a:ext cx="902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Compromisso</a:t>
            </a:r>
            <a:r>
              <a:rPr lang="pt-BR" sz="40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		com o		 Custeio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198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DC34A2-04F1-4BFD-80E2-42CCC9D42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E4DC34A2-04F1-4BFD-80E2-42CCC9D42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4DC34A2-04F1-4BFD-80E2-42CCC9D42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A30CF1-BE83-42B2-9C80-A344DA34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F2A30CF1-BE83-42B2-9C80-A344DA34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F2A30CF1-BE83-42B2-9C80-A344DA34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7" name="Título 1"/>
          <p:cNvSpPr txBox="1">
            <a:spLocks/>
          </p:cNvSpPr>
          <p:nvPr/>
        </p:nvSpPr>
        <p:spPr bwMode="auto">
          <a:xfrm>
            <a:off x="35496" y="-99392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200" b="1" dirty="0">
                <a:solidFill>
                  <a:srgbClr val="000000"/>
                </a:solidFill>
                <a:latin typeface="Berlin Sans FB Demi" pitchFamily="34" charset="0"/>
              </a:rPr>
              <a:t>Atenção Básica </a:t>
            </a:r>
            <a:endParaRPr lang="pt-BR" sz="3200" b="1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1858813"/>
              </p:ext>
            </p:extLst>
          </p:nvPr>
        </p:nvGraphicFramePr>
        <p:xfrm>
          <a:off x="0" y="1916832"/>
          <a:ext cx="914457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67453"/>
              </p:ext>
            </p:extLst>
          </p:nvPr>
        </p:nvGraphicFramePr>
        <p:xfrm>
          <a:off x="35496" y="1052736"/>
          <a:ext cx="9120525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2304256"/>
                <a:gridCol w="2304256"/>
                <a:gridCol w="227976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1"/>
                          </a:solidFill>
                          <a:effectLst/>
                        </a:rPr>
                        <a:t>1º QUAD.</a:t>
                      </a:r>
                      <a:endParaRPr lang="pt-BR" sz="3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2º </a:t>
                      </a: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QUAD.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META 2017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5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0D5547-4B35-42E8-A1D9-87C051D95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F0D5547-4B35-42E8-A1D9-87C051D95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F0D5547-4B35-42E8-A1D9-87C051D95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B6085-F7BC-4C31-BE8B-87C08DEA6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6CB6085-F7BC-4C31-BE8B-87C08DEA6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6CB6085-F7BC-4C31-BE8B-87C08DEA6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80AFE-A0E1-46EB-9AB6-148250B6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5C80AFE-A0E1-46EB-9AB6-148250B6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5C80AFE-A0E1-46EB-9AB6-148250B6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22860B-B9E3-40FC-BA49-717C2764F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622860B-B9E3-40FC-BA49-717C2764F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622860B-B9E3-40FC-BA49-717C2764F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48716-1165-4E21-A7FE-06E7E974F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EA48716-1165-4E21-A7FE-06E7E974F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EA48716-1165-4E21-A7FE-06E7E974F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45271-3216-4EE2-97B0-DFDC6281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945271-3216-4EE2-97B0-DFDC6281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945271-3216-4EE2-97B0-DFDC6281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BD0A8-0C09-4FD4-AF9C-1154AE63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C9EBD0A8-0C09-4FD4-AF9C-1154AE63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9EBD0A8-0C09-4FD4-AF9C-1154AE631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35B72-21ED-47D5-94EE-68B5A758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E6C35B72-21ED-47D5-94EE-68B5A758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6C35B72-21ED-47D5-94EE-68B5A758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96FAF-9E16-4368-85D2-92CD2E19E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86D96FAF-9E16-4368-85D2-92CD2E19E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86D96FAF-9E16-4368-85D2-92CD2E19E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77F78E-C02F-445A-B095-603EB4EF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E77F78E-C02F-445A-B095-603EB4EF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9E77F78E-C02F-445A-B095-603EB4EF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230FC6-79AA-4BD7-A3AC-4E10E424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ED230FC6-79AA-4BD7-A3AC-4E10E424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ED230FC6-79AA-4BD7-A3AC-4E10E424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36493-F752-447C-9AA7-AD056D6D6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A7836493-F752-447C-9AA7-AD056D6D6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A7836493-F752-447C-9AA7-AD056D6D6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7" grpId="0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7" name="Título 1"/>
          <p:cNvSpPr txBox="1">
            <a:spLocks/>
          </p:cNvSpPr>
          <p:nvPr/>
        </p:nvSpPr>
        <p:spPr bwMode="auto">
          <a:xfrm>
            <a:off x="35496" y="-99392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200" b="1" dirty="0">
                <a:solidFill>
                  <a:srgbClr val="000000"/>
                </a:solidFill>
                <a:latin typeface="Berlin Sans FB Demi" pitchFamily="34" charset="0"/>
              </a:rPr>
              <a:t>Atenção Básica </a:t>
            </a:r>
            <a:endParaRPr lang="pt-BR" sz="3200" b="1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57228934"/>
              </p:ext>
            </p:extLst>
          </p:nvPr>
        </p:nvGraphicFramePr>
        <p:xfrm>
          <a:off x="35496" y="1628800"/>
          <a:ext cx="9001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43320"/>
              </p:ext>
            </p:extLst>
          </p:nvPr>
        </p:nvGraphicFramePr>
        <p:xfrm>
          <a:off x="35496" y="908720"/>
          <a:ext cx="9120525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2304256"/>
                <a:gridCol w="2304256"/>
                <a:gridCol w="227976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1"/>
                          </a:solidFill>
                          <a:effectLst/>
                        </a:rPr>
                        <a:t>1º QUAD.</a:t>
                      </a:r>
                      <a:endParaRPr lang="pt-BR" sz="3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2º </a:t>
                      </a: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QUAD.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META 2017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60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D33BB1-DE46-4CD0-9B14-25D53774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3D33BB1-DE46-4CD0-9B14-25D53774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3D33BB1-DE46-4CD0-9B14-25D53774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3F2BD-82F7-4321-96AF-F6920B4D2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1D3F2BD-82F7-4321-96AF-F6920B4D2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1D3F2BD-82F7-4321-96AF-F6920B4D2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3FC632-678B-43D2-8AD9-242BB35E6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A3FC632-678B-43D2-8AD9-242BB35E6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A3FC632-678B-43D2-8AD9-242BB35E6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BFD6B-FDD9-44E5-94DF-13AC27EDE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8CBFD6B-FDD9-44E5-94DF-13AC27EDE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8CBFD6B-FDD9-44E5-94DF-13AC27EDE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3D9A-B0F8-41B2-84D3-E493797FB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5123D9A-B0F8-41B2-84D3-E493797FB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5123D9A-B0F8-41B2-84D3-E493797FB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65E18C-B43B-416E-8026-C9E636339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5C65E18C-B43B-416E-8026-C9E636339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C65E18C-B43B-416E-8026-C9E636339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432E2E-A579-4020-8F76-D85CACDF1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3432E2E-A579-4020-8F76-D85CACDF1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3432E2E-A579-4020-8F76-D85CACDF1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0304F-14A2-4674-AC98-D2844A032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E0304F-14A2-4674-AC98-D2844A032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E0304F-14A2-4674-AC98-D2844A032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734E2-B039-4E75-B536-6554FC57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23734E2-B039-4E75-B536-6554FC57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23734E2-B039-4E75-B536-6554FC57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B7F0-1CA5-4A46-B16F-0175E8C7F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BB6B7F0-1CA5-4A46-B16F-0175E8C7F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BB6B7F0-1CA5-4A46-B16F-0175E8C7F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BD45A-55AD-4A00-8187-71A0973D5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3D6BD45A-55AD-4A00-8187-71A0973D5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D6BD45A-55AD-4A00-8187-71A0973D5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AE0C3F-A72C-4D28-A2DA-E8589E5BE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18AE0C3F-A72C-4D28-A2DA-E8589E5BE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18AE0C3F-A72C-4D28-A2DA-E8589E5BE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7" grpId="0"/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7" name="Título 1"/>
          <p:cNvSpPr txBox="1">
            <a:spLocks/>
          </p:cNvSpPr>
          <p:nvPr/>
        </p:nvSpPr>
        <p:spPr bwMode="auto">
          <a:xfrm>
            <a:off x="35496" y="-99392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4200" b="1" dirty="0">
                <a:solidFill>
                  <a:srgbClr val="000000"/>
                </a:solidFill>
                <a:latin typeface="Berlin Sans FB Demi" pitchFamily="34" charset="0"/>
              </a:rPr>
              <a:t>Atenção Básica </a:t>
            </a:r>
            <a:endParaRPr lang="pt-BR" sz="3200" b="1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11154672"/>
              </p:ext>
            </p:extLst>
          </p:nvPr>
        </p:nvGraphicFramePr>
        <p:xfrm>
          <a:off x="68964" y="1340768"/>
          <a:ext cx="90750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78391"/>
              </p:ext>
            </p:extLst>
          </p:nvPr>
        </p:nvGraphicFramePr>
        <p:xfrm>
          <a:off x="35496" y="908720"/>
          <a:ext cx="9120525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2304256"/>
                <a:gridCol w="2304256"/>
                <a:gridCol w="227976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1"/>
                          </a:solidFill>
                          <a:effectLst/>
                        </a:rPr>
                        <a:t>1º QUAD.</a:t>
                      </a:r>
                      <a:endParaRPr lang="pt-BR" sz="3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2º </a:t>
                      </a: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QUAD.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META 2017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91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29929D-C65E-4DB0-A424-53C7CACA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F29929D-C65E-4DB0-A424-53C7CACA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F29929D-C65E-4DB0-A424-53C7CACA6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EC6D73-6580-4E15-8A8A-98E3AEAB9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2EC6D73-6580-4E15-8A8A-98E3AEAB9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2EC6D73-6580-4E15-8A8A-98E3AEAB9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D732B-C190-4337-9C15-C95152F63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6AD732B-C190-4337-9C15-C95152F63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6AD732B-C190-4337-9C15-C95152F63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A59BCB-8E6F-4961-8701-4F83C3DC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4A59BCB-8E6F-4961-8701-4F83C3DC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4A59BCB-8E6F-4961-8701-4F83C3DC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3EF420-D197-4072-BAB5-3B407BF6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F3EF420-D197-4072-BAB5-3B407BF6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F3EF420-D197-4072-BAB5-3B407BF6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A7D8F-6846-4E88-918B-E8FD275A7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18A7D8F-6846-4E88-918B-E8FD275A7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18A7D8F-6846-4E88-918B-E8FD275A7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D4F17-3ACA-420C-A007-14D61D657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17D4F17-3ACA-420C-A007-14D61D657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17D4F17-3ACA-420C-A007-14D61D657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CE677-36FA-4F6E-97D2-EBF700D4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3ACE677-36FA-4F6E-97D2-EBF700D4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3ACE677-36FA-4F6E-97D2-EBF700D4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2C035-B643-4D60-8BF7-A78EAC52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6F2C035-B643-4D60-8BF7-A78EAC52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6F2C035-B643-4D60-8BF7-A78EAC52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84250-ED5F-4919-9D83-08A6AE2FA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A0484250-ED5F-4919-9D83-08A6AE2FA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0484250-ED5F-4919-9D83-08A6AE2FA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445DB-8FBC-4A2E-9187-F7D3A634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364445DB-8FBC-4A2E-9187-F7D3A634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64445DB-8FBC-4A2E-9187-F7D3A634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96C-2D4E-4C8A-A6F4-09E4C337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F42196C-2D4E-4C8A-A6F4-09E4C337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F42196C-2D4E-4C8A-A6F4-09E4C337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7" grpId="0"/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5" cy="770437"/>
          </a:xfrm>
        </p:spPr>
        <p:txBody>
          <a:bodyPr>
            <a:normAutofit/>
          </a:bodyPr>
          <a:lstStyle/>
          <a:p>
            <a:pPr marL="88900" eaLnBrk="1" hangingPunct="1"/>
            <a:r>
              <a:rPr lang="pt-BR" sz="42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Assistência Farmacêutica</a:t>
            </a:r>
            <a:endParaRPr lang="pt-BR" sz="4200" dirty="0" smtClean="0">
              <a:latin typeface="Berlin Sans FB Demi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6973695"/>
              </p:ext>
            </p:extLst>
          </p:nvPr>
        </p:nvGraphicFramePr>
        <p:xfrm>
          <a:off x="755576" y="1052736"/>
          <a:ext cx="75608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1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B7B6A-A14C-424C-AE67-2C8ED8BF6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11B7B6A-A14C-424C-AE67-2C8ED8BF6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11B7B6A-A14C-424C-AE67-2C8ED8BF6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51DB76-D490-4479-B8D7-83FB614E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551DB76-D490-4479-B8D7-83FB614E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51DB76-D490-4479-B8D7-83FB614E6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97D054-9856-4C37-9C57-5A745EDA2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097D054-9856-4C37-9C57-5A745EDA2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8097D054-9856-4C37-9C57-5A745EDA2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98261"/>
              </p:ext>
            </p:extLst>
          </p:nvPr>
        </p:nvGraphicFramePr>
        <p:xfrm>
          <a:off x="1109193" y="4653136"/>
          <a:ext cx="6847183" cy="15392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716401"/>
                <a:gridCol w="3130782"/>
              </a:tblGrid>
              <a:tr h="14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900" b="1" dirty="0" smtClean="0">
                          <a:effectLst/>
                          <a:latin typeface="Calibri" pitchFamily="34" charset="0"/>
                        </a:rPr>
                        <a:t>ORIGEM DAS </a:t>
                      </a:r>
                      <a:r>
                        <a:rPr lang="pt-BR" sz="2900" dirty="0" smtClean="0">
                          <a:latin typeface="Calibri" pitchFamily="34" charset="0"/>
                        </a:rPr>
                        <a:t>CÓRNEAS</a:t>
                      </a:r>
                      <a:endParaRPr lang="pt-BR" sz="29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900" b="1" dirty="0">
                          <a:effectLst/>
                          <a:latin typeface="Calibri" pitchFamily="34" charset="0"/>
                        </a:rPr>
                        <a:t>Nº </a:t>
                      </a:r>
                      <a:r>
                        <a:rPr lang="pt-BR" sz="2900" b="1" dirty="0" smtClean="0">
                          <a:effectLst/>
                          <a:latin typeface="Calibri" pitchFamily="34" charset="0"/>
                        </a:rPr>
                        <a:t>DE CÓRNEAS</a:t>
                      </a:r>
                      <a:endParaRPr lang="pt-BR" sz="29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900" dirty="0">
                          <a:effectLst/>
                          <a:latin typeface="Calibri" pitchFamily="34" charset="0"/>
                        </a:rPr>
                        <a:t>Banco de </a:t>
                      </a:r>
                      <a:r>
                        <a:rPr lang="pt-BR" sz="2900" dirty="0" smtClean="0">
                          <a:effectLst/>
                          <a:latin typeface="Calibri" pitchFamily="34" charset="0"/>
                        </a:rPr>
                        <a:t>Olhos - TO</a:t>
                      </a:r>
                      <a:endParaRPr lang="pt-BR" sz="29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E8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>
                          <a:effectLst/>
                          <a:latin typeface="Calibri" pitchFamily="34" charset="0"/>
                        </a:rPr>
                        <a:t>20</a:t>
                      </a:r>
                      <a:endParaRPr lang="pt-BR" sz="36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E8C9">
                        <a:alpha val="20000"/>
                      </a:srgbClr>
                    </a:solidFill>
                  </a:tcPr>
                </a:tc>
              </a:tr>
              <a:tr h="393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900" dirty="0">
                          <a:effectLst/>
                          <a:latin typeface="Calibri" pitchFamily="34" charset="0"/>
                        </a:rPr>
                        <a:t>Outros estados </a:t>
                      </a:r>
                      <a:endParaRPr lang="pt-BR" sz="29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>
                          <a:effectLst/>
                          <a:latin typeface="Calibri" pitchFamily="34" charset="0"/>
                        </a:rPr>
                        <a:t>19</a:t>
                      </a:r>
                      <a:endParaRPr lang="pt-BR" sz="36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83568" y="548680"/>
            <a:ext cx="77700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Berlin Sans FB Demi" pitchFamily="34" charset="0"/>
              </a:rPr>
              <a:t>TRANSPLANTES REALIZADOS</a:t>
            </a:r>
          </a:p>
          <a:p>
            <a:pPr algn="ctr"/>
            <a:r>
              <a:rPr lang="pt-BR" sz="2600" b="1" dirty="0" smtClean="0"/>
              <a:t>Janeiro-Agosto </a:t>
            </a:r>
            <a:r>
              <a:rPr lang="pt-BR" sz="2600" b="1" dirty="0"/>
              <a:t>Tocantins, </a:t>
            </a:r>
            <a:r>
              <a:rPr lang="pt-BR" sz="2600" b="1" dirty="0" smtClean="0"/>
              <a:t>2017</a:t>
            </a:r>
            <a:endParaRPr lang="pt-BR" sz="26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69314"/>
              </p:ext>
            </p:extLst>
          </p:nvPr>
        </p:nvGraphicFramePr>
        <p:xfrm>
          <a:off x="827584" y="1953683"/>
          <a:ext cx="7526437" cy="197937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573104"/>
                <a:gridCol w="1224136"/>
                <a:gridCol w="1224136"/>
                <a:gridCol w="1505061"/>
              </a:tblGrid>
              <a:tr h="43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PROCEDIMENTO</a:t>
                      </a:r>
                      <a:endParaRPr lang="pt-BR" sz="26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 dirty="0" smtClean="0">
                          <a:effectLst/>
                          <a:latin typeface="Calibri" pitchFamily="34" charset="0"/>
                        </a:rPr>
                        <a:t>HGP</a:t>
                      </a:r>
                      <a:endParaRPr lang="pt-BR" sz="26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 dirty="0" smtClean="0">
                          <a:effectLst/>
                          <a:latin typeface="Calibri" pitchFamily="34" charset="0"/>
                        </a:rPr>
                        <a:t>IOP</a:t>
                      </a:r>
                      <a:endParaRPr lang="pt-BR" sz="26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8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0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600" dirty="0" smtClean="0">
                          <a:effectLst/>
                          <a:latin typeface="Calibri" pitchFamily="34" charset="0"/>
                        </a:rPr>
                        <a:t>Transplante </a:t>
                      </a:r>
                      <a:r>
                        <a:rPr lang="pt-BR" sz="2600" dirty="0">
                          <a:effectLst/>
                          <a:latin typeface="Calibri" pitchFamily="34" charset="0"/>
                        </a:rPr>
                        <a:t>de Córnea</a:t>
                      </a:r>
                      <a:endParaRPr lang="pt-BR" sz="26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E8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itchFamily="34" charset="0"/>
                        </a:rPr>
                        <a:t>31</a:t>
                      </a:r>
                      <a:endParaRPr lang="pt-BR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E8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itchFamily="34" charset="0"/>
                        </a:rPr>
                        <a:t>08</a:t>
                      </a:r>
                      <a:endParaRPr lang="pt-BR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E8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39</a:t>
                      </a:r>
                      <a:endParaRPr lang="pt-BR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E8C9">
                        <a:alpha val="20000"/>
                      </a:srgbClr>
                    </a:solidFill>
                  </a:tcPr>
                </a:tc>
              </a:tr>
              <a:tr h="83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dirty="0" smtClean="0">
                          <a:effectLst/>
                          <a:latin typeface="Calibri" pitchFamily="34" charset="0"/>
                        </a:rPr>
                        <a:t>Doação</a:t>
                      </a:r>
                      <a:endParaRPr lang="pt-BR" sz="26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itchFamily="34" charset="0"/>
                        </a:rPr>
                        <a:t>20</a:t>
                      </a:r>
                      <a:endParaRPr lang="pt-BR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24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</a:t>
                      </a:r>
                      <a:endParaRPr lang="pt-BR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9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1ª Conferencia Estadual de Vigilância em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31" y="2922042"/>
            <a:ext cx="4860804" cy="32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83568" y="644495"/>
            <a:ext cx="7770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Berlin Sans FB Demi" pitchFamily="34" charset="0"/>
              </a:rPr>
              <a:t>1ª Conferência Estadual </a:t>
            </a:r>
            <a:r>
              <a:rPr lang="pt-BR" sz="3600" b="1" dirty="0" smtClean="0">
                <a:latin typeface="Berlin Sans FB Demi" pitchFamily="34" charset="0"/>
              </a:rPr>
              <a:t>de Vigilância em Saúde</a:t>
            </a:r>
            <a:endParaRPr lang="pt-BR" sz="3600" b="1" dirty="0"/>
          </a:p>
        </p:txBody>
      </p:sp>
      <p:sp>
        <p:nvSpPr>
          <p:cNvPr id="2" name="Retângulo 1"/>
          <p:cNvSpPr/>
          <p:nvPr/>
        </p:nvSpPr>
        <p:spPr>
          <a:xfrm>
            <a:off x="894932" y="1844824"/>
            <a:ext cx="748883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/>
              <a:t>“Vigilância em Saúde: Direito, Conquista e Defesa de um SUS Público de Qualidade”  </a:t>
            </a:r>
            <a:endParaRPr lang="pt-BR" sz="3200" b="1" dirty="0"/>
          </a:p>
        </p:txBody>
      </p:sp>
      <p:sp>
        <p:nvSpPr>
          <p:cNvPr id="12" name="Retângulo 11"/>
          <p:cNvSpPr/>
          <p:nvPr/>
        </p:nvSpPr>
        <p:spPr>
          <a:xfrm>
            <a:off x="744690" y="6444146"/>
            <a:ext cx="770888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/>
              <a:t>Realização </a:t>
            </a:r>
            <a:r>
              <a:rPr lang="pt-BR" sz="2000" b="1" dirty="0"/>
              <a:t>das 3 Etapas </a:t>
            </a:r>
            <a:r>
              <a:rPr lang="pt-BR" sz="2000" b="1" dirty="0" smtClean="0"/>
              <a:t>Macrorregionais </a:t>
            </a:r>
            <a:r>
              <a:rPr lang="pt-BR" sz="2000" b="1" dirty="0"/>
              <a:t>e Etapa Estadual </a:t>
            </a:r>
          </a:p>
        </p:txBody>
      </p:sp>
    </p:spTree>
    <p:extLst>
      <p:ext uri="{BB962C8B-B14F-4D97-AF65-F5344CB8AC3E}">
        <p14:creationId xmlns:p14="http://schemas.microsoft.com/office/powerpoint/2010/main" val="120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0256" y="-42624"/>
            <a:ext cx="6696744" cy="9589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000" b="1" dirty="0" smtClean="0">
                <a:solidFill>
                  <a:prstClr val="black"/>
                </a:solidFill>
                <a:latin typeface="Verdana" pitchFamily="34" charset="0"/>
              </a:rPr>
              <a:t>EXECUÇÃO ORÇAMENTÁRIA SAÚDE 2º QUAD. 2017</a:t>
            </a:r>
            <a:endParaRPr lang="pt-BR" sz="3000" b="1" dirty="0" smtClean="0">
              <a:solidFill>
                <a:srgbClr val="0000FB"/>
              </a:solidFill>
              <a:latin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524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63494454"/>
              </p:ext>
            </p:extLst>
          </p:nvPr>
        </p:nvGraphicFramePr>
        <p:xfrm>
          <a:off x="9524" y="980728"/>
          <a:ext cx="9134475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52315-A18B-468F-8CBA-31FC6B54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BAF52315-A18B-468F-8CBA-31FC6B54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BAF52315-A18B-468F-8CBA-31FC6B54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AE09F6-B08C-4F10-9BA9-7088E08C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BFAE09F6-B08C-4F10-9BA9-7088E08C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BFAE09F6-B08C-4F10-9BA9-7088E08C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D9548B-21C0-407E-B96C-9ABB6357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49D9548B-21C0-407E-B96C-9ABB6357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49D9548B-21C0-407E-B96C-9ABB6357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90AF5-68C8-40FA-8F80-C4420773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BF90AF5-68C8-40FA-8F80-C4420773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BF90AF5-68C8-40FA-8F80-C4420773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6151" r="2395" b="5634"/>
          <a:stretch/>
        </p:blipFill>
        <p:spPr bwMode="auto">
          <a:xfrm rot="5400000">
            <a:off x="1611107" y="1514297"/>
            <a:ext cx="5616624" cy="38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755576" y="570331"/>
            <a:ext cx="7704855" cy="914453"/>
          </a:xfrm>
        </p:spPr>
        <p:txBody>
          <a:bodyPr>
            <a:noAutofit/>
          </a:bodyPr>
          <a:lstStyle/>
          <a:p>
            <a:pPr marL="88900"/>
            <a:r>
              <a:rPr lang="pt-BR" sz="3400" b="1" dirty="0">
                <a:latin typeface="Berlin Sans FB Demi" pitchFamily="34" charset="0"/>
                <a:ea typeface="Verdana" pitchFamily="34" charset="0"/>
                <a:cs typeface="Verdana" pitchFamily="34" charset="0"/>
              </a:rPr>
              <a:t>Elaboração do </a:t>
            </a:r>
            <a:r>
              <a:rPr lang="pt-BR" sz="34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Plano </a:t>
            </a:r>
            <a:r>
              <a:rPr lang="pt-BR" sz="3400" b="1" dirty="0">
                <a:latin typeface="Berlin Sans FB Demi" pitchFamily="34" charset="0"/>
                <a:ea typeface="Verdana" pitchFamily="34" charset="0"/>
                <a:cs typeface="Verdana" pitchFamily="34" charset="0"/>
              </a:rPr>
              <a:t>Diretor </a:t>
            </a:r>
            <a:r>
              <a:rPr lang="pt-BR" sz="34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Estratégico - </a:t>
            </a:r>
            <a:r>
              <a:rPr lang="pt-BR" sz="3400" b="1" dirty="0">
                <a:latin typeface="Berlin Sans FB Demi" pitchFamily="34" charset="0"/>
                <a:ea typeface="Verdana" pitchFamily="34" charset="0"/>
                <a:cs typeface="Verdana" pitchFamily="34" charset="0"/>
              </a:rPr>
              <a:t>PDE </a:t>
            </a:r>
            <a:r>
              <a:rPr lang="pt-BR" sz="34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dos Hospitais</a:t>
            </a:r>
            <a:endParaRPr lang="pt-BR" sz="3400" dirty="0" smtClean="0">
              <a:latin typeface="Berlin Sans FB Demi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3068001"/>
              </p:ext>
            </p:extLst>
          </p:nvPr>
        </p:nvGraphicFramePr>
        <p:xfrm>
          <a:off x="755576" y="1556792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9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750FA-50B9-432D-BCE7-422665AD7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37750FA-50B9-432D-BCE7-422665AD7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37750FA-50B9-432D-BCE7-422665AD7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8C13A4-011A-4F12-BDB2-2CC2ACCA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A8C13A4-011A-4F12-BDB2-2CC2ACCA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A8C13A4-011A-4F12-BDB2-2CC2ACCA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111AE-C40C-439B-B6D7-5B9D1684E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D5111AE-C40C-439B-B6D7-5B9D1684E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D5111AE-C40C-439B-B6D7-5B9D1684E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304C67-225D-4808-8A1F-3665F8BCA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9304C67-225D-4808-8A1F-3665F8BCA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9304C67-225D-4808-8A1F-3665F8BCA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755576" y="570331"/>
            <a:ext cx="7704855" cy="914453"/>
          </a:xfrm>
        </p:spPr>
        <p:txBody>
          <a:bodyPr>
            <a:noAutofit/>
          </a:bodyPr>
          <a:lstStyle/>
          <a:p>
            <a:pPr marL="88900"/>
            <a:r>
              <a:rPr lang="pt-BR" sz="3400" b="1" dirty="0">
                <a:latin typeface="Berlin Sans FB Demi" pitchFamily="34" charset="0"/>
                <a:ea typeface="Verdana" pitchFamily="34" charset="0"/>
                <a:cs typeface="Verdana" pitchFamily="34" charset="0"/>
              </a:rPr>
              <a:t>Elaboração do </a:t>
            </a:r>
            <a:r>
              <a:rPr lang="pt-BR" sz="34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Plano </a:t>
            </a:r>
            <a:r>
              <a:rPr lang="pt-BR" sz="3400" b="1" dirty="0">
                <a:latin typeface="Berlin Sans FB Demi" pitchFamily="34" charset="0"/>
                <a:ea typeface="Verdana" pitchFamily="34" charset="0"/>
                <a:cs typeface="Verdana" pitchFamily="34" charset="0"/>
              </a:rPr>
              <a:t>Diretor </a:t>
            </a:r>
            <a:r>
              <a:rPr lang="pt-BR" sz="34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Estratégico - </a:t>
            </a:r>
            <a:r>
              <a:rPr lang="pt-BR" sz="3400" b="1" dirty="0">
                <a:latin typeface="Berlin Sans FB Demi" pitchFamily="34" charset="0"/>
                <a:ea typeface="Verdana" pitchFamily="34" charset="0"/>
                <a:cs typeface="Verdana" pitchFamily="34" charset="0"/>
              </a:rPr>
              <a:t>PDE </a:t>
            </a:r>
            <a:r>
              <a:rPr lang="pt-BR" sz="3400" b="1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dos Hospitais</a:t>
            </a:r>
            <a:endParaRPr lang="pt-BR" sz="3400" dirty="0" smtClean="0">
              <a:latin typeface="Berlin Sans FB Demi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9477867"/>
              </p:ext>
            </p:extLst>
          </p:nvPr>
        </p:nvGraphicFramePr>
        <p:xfrm>
          <a:off x="-252535" y="155679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3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C7DF36-1367-40CC-A624-4A078AF5D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A9C7DF36-1367-40CC-A624-4A078AF5D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A9C7DF36-1367-40CC-A624-4A078AF5D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902CE6-677B-49BD-BFD2-473F902DB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53902CE6-677B-49BD-BFD2-473F902DB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53902CE6-677B-49BD-BFD2-473F902DB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6A0B4C-91A6-4710-8E69-F93C6C451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BB6A0B4C-91A6-4710-8E69-F93C6C451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BB6A0B4C-91A6-4710-8E69-F93C6C451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D65878-8A81-498A-8247-3E9379724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A9D65878-8A81-498A-8247-3E9379724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9D65878-8A81-498A-8247-3E9379724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3E1F10-2087-4B24-9D35-F7C1DC226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163E1F10-2087-4B24-9D35-F7C1DC226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163E1F10-2087-4B24-9D35-F7C1DC226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83568" y="548680"/>
            <a:ext cx="7770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latin typeface="Berlin Sans FB Demi" pitchFamily="34" charset="0"/>
              </a:rPr>
              <a:t>TOTAL DE PROCEDIMENTOS COM FINALIDADE CIRÚRGICA - Janeiro a Agosto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7650134"/>
              </p:ext>
            </p:extLst>
          </p:nvPr>
        </p:nvGraphicFramePr>
        <p:xfrm>
          <a:off x="-331400" y="1564343"/>
          <a:ext cx="9007856" cy="546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94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716AB-4797-4818-8DCC-B9202344A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E7716AB-4797-4818-8DCC-B9202344A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E7716AB-4797-4818-8DCC-B9202344A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D761C-F391-444F-B534-AC40FADB9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56D761C-F391-444F-B534-AC40FADB9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56D761C-F391-444F-B534-AC40FADB9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2C0EB-60CB-4422-B45D-F3BF02080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E32C0EB-60CB-4422-B45D-F3BF02080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E32C0EB-60CB-4422-B45D-F3BF02080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B7DC4-5ACD-459D-AE3E-8C9AD14A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90B7DC4-5ACD-459D-AE3E-8C9AD14A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90B7DC4-5ACD-459D-AE3E-8C9AD14A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D010C-2D79-4105-A8AB-77A01805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D3D010C-2D79-4105-A8AB-77A01805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D3D010C-2D79-4105-A8AB-77A01805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AFC0F-D208-488C-B7D8-CFB0B559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11AFC0F-D208-488C-B7D8-CFB0B559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11AFC0F-D208-488C-B7D8-CFB0B559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C4629-80D1-4AD1-9DF6-9534F5DBD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16C4629-80D1-4AD1-9DF6-9534F5DBD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16C4629-80D1-4AD1-9DF6-9534F5DBD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CC6FC-3EE1-4411-895A-69F6D6FA1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F40CC6FC-3EE1-4411-895A-69F6D6FA1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F40CC6FC-3EE1-4411-895A-69F6D6FA1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uizanoleto\Downloads\Eleti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61433"/>
            <a:ext cx="4032448" cy="21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uizanoleto\Downloads\Taxa de Ocur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81" y="5656743"/>
            <a:ext cx="1565731" cy="101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3483711"/>
              </p:ext>
            </p:extLst>
          </p:nvPr>
        </p:nvGraphicFramePr>
        <p:xfrm>
          <a:off x="250194" y="572780"/>
          <a:ext cx="8928992" cy="170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Retângulo 2"/>
          <p:cNvSpPr>
            <a:spLocks noChangeArrowheads="1"/>
          </p:cNvSpPr>
          <p:nvPr/>
        </p:nvSpPr>
        <p:spPr bwMode="auto">
          <a:xfrm>
            <a:off x="1" y="-27384"/>
            <a:ext cx="68042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prstClr val="black"/>
                </a:solidFill>
                <a:latin typeface="Berlin Sans FB Demi" pitchFamily="34" charset="0"/>
                <a:cs typeface="Arial" charset="0"/>
              </a:rPr>
              <a:t>Em 22 de </a:t>
            </a:r>
            <a:r>
              <a:rPr lang="pt-BR" sz="3600" b="1" dirty="0" smtClean="0">
                <a:solidFill>
                  <a:prstClr val="black"/>
                </a:solidFill>
                <a:latin typeface="Berlin Sans FB Demi" pitchFamily="34" charset="0"/>
                <a:cs typeface="Arial" charset="0"/>
              </a:rPr>
              <a:t>agosto entregues </a:t>
            </a:r>
            <a:r>
              <a:rPr lang="pt-BR" sz="3600" b="1" dirty="0">
                <a:solidFill>
                  <a:prstClr val="black"/>
                </a:solidFill>
                <a:latin typeface="Berlin Sans FB Demi" pitchFamily="34" charset="0"/>
                <a:cs typeface="Arial" charset="0"/>
              </a:rPr>
              <a:t>no </a:t>
            </a:r>
            <a:r>
              <a:rPr lang="pt-BR" sz="4000" b="1" dirty="0">
                <a:solidFill>
                  <a:prstClr val="black"/>
                </a:solidFill>
                <a:latin typeface="Berlin Sans FB Demi" pitchFamily="34" charset="0"/>
                <a:cs typeface="Arial" charset="0"/>
              </a:rPr>
              <a:t>HGP</a:t>
            </a:r>
          </a:p>
        </p:txBody>
      </p:sp>
      <p:pic>
        <p:nvPicPr>
          <p:cNvPr id="2049" name="Imagem 35" descr="Descrição: Com a entrega do 4º pavimento, o Hospital Geral de Palmas passa a contar com um total de 390 leitos destinados a especialidades clínicas e cirúrg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6" y="2204864"/>
            <a:ext cx="7753753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04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7504" y="743504"/>
            <a:ext cx="9036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atin typeface="Berlin Sans FB Demi" pitchFamily="34" charset="0"/>
                <a:cs typeface="+mn-cs"/>
              </a:rPr>
              <a:t> Previsão de Ressarcimento  Pelo Setor Privado ao SUS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31402900"/>
              </p:ext>
            </p:extLst>
          </p:nvPr>
        </p:nvGraphicFramePr>
        <p:xfrm>
          <a:off x="100134" y="1556792"/>
          <a:ext cx="903649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7" name="CaixaDeTexto 11"/>
          <p:cNvSpPr txBox="1">
            <a:spLocks noChangeArrowheads="1"/>
          </p:cNvSpPr>
          <p:nvPr/>
        </p:nvSpPr>
        <p:spPr bwMode="auto">
          <a:xfrm>
            <a:off x="107504" y="4913873"/>
            <a:ext cx="88569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latin typeface="+mj-lt"/>
              </a:rPr>
              <a:t>Arrecadado até 4 dezembro: </a:t>
            </a:r>
          </a:p>
          <a:p>
            <a:pPr algn="ctr"/>
            <a:r>
              <a:rPr lang="pt-BR" altLang="pt-BR" sz="4000" b="1" dirty="0" smtClean="0">
                <a:latin typeface="+mj-lt"/>
              </a:rPr>
              <a:t>R$ 92.535,00</a:t>
            </a:r>
            <a:endParaRPr lang="pt-BR" altLang="pt-BR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06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" grpId="0">
        <p:bldAsOne/>
      </p:bldGraphic>
      <p:bldP spid="51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91"/>
            <a:ext cx="784981" cy="5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4398264"/>
              </p:ext>
            </p:extLst>
          </p:nvPr>
        </p:nvGraphicFramePr>
        <p:xfrm>
          <a:off x="-938708" y="1174105"/>
          <a:ext cx="11017224" cy="506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683568" y="404664"/>
            <a:ext cx="7770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atin typeface="Berlin Sans FB Demi" pitchFamily="34" charset="0"/>
              </a:rPr>
              <a:t>Gestão e Governança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7129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340577-1564-479A-BF2F-4A8C1766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C340577-1564-479A-BF2F-4A8C1766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C340577-1564-479A-BF2F-4A8C17660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66A8E-E296-41BA-AE51-7942448A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0866A8E-E296-41BA-AE51-7942448A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0866A8E-E296-41BA-AE51-7942448A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D65FF-6815-4B4F-B15C-49D5CEF4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78D65FF-6815-4B4F-B15C-49D5CEF4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78D65FF-6815-4B4F-B15C-49D5CEF4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230D45-7EE4-4049-BF99-AB79A1534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7230D45-7EE4-4049-BF99-AB79A1534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7230D45-7EE4-4049-BF99-AB79A1534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0CAB8-F953-4E3D-A191-BE68D11FC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6F0CAB8-F953-4E3D-A191-BE68D11FC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6F0CAB8-F953-4E3D-A191-BE68D11FC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917B59-37B4-43C8-80FA-1CB24369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E917B59-37B4-43C8-80FA-1CB24369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E917B59-37B4-43C8-80FA-1CB24369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745DE-1F9C-4F50-B6AE-73E74C12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DE745DE-1F9C-4F50-B6AE-73E74C12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DE745DE-1F9C-4F50-B6AE-73E74C12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CC94E2-6B79-4C68-AFF0-46462242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7CC94E2-6B79-4C68-AFF0-46462242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7CC94E2-6B79-4C68-AFF0-46462242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4657A4-AA2B-471A-B538-A90EBDF5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94657A4-AA2B-471A-B538-A90EBDF5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094657A4-AA2B-471A-B538-A90EBDF5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870414-6D7F-4092-B14B-D4706AC28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0870414-6D7F-4092-B14B-D4706AC28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0870414-6D7F-4092-B14B-D4706AC28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A54BC-CD5D-4364-A58E-D235A9390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097A54BC-CD5D-4364-A58E-D235A9390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097A54BC-CD5D-4364-A58E-D235A9390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7A9FE-9FC8-437C-8626-11DCAD885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8A47A9FE-9FC8-437C-8626-11DCAD885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8A47A9FE-9FC8-437C-8626-11DCAD885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"/>
          <a:stretch/>
        </p:blipFill>
        <p:spPr bwMode="auto">
          <a:xfrm>
            <a:off x="957685" y="3448"/>
            <a:ext cx="7617145" cy="558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24610" y="5593156"/>
            <a:ext cx="3744416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pt-BR" sz="3600" b="1" dirty="0"/>
              <a:t>3.032 </a:t>
            </a:r>
            <a:r>
              <a:rPr lang="pt-BR" sz="3600" b="1" dirty="0" smtClean="0"/>
              <a:t>Participantes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5446982" y="5621898"/>
            <a:ext cx="367240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pt-BR" sz="3600" b="1" dirty="0" smtClean="0"/>
              <a:t>40 Expositores Institucionais</a:t>
            </a:r>
          </a:p>
        </p:txBody>
      </p:sp>
    </p:spTree>
    <p:extLst>
      <p:ext uri="{BB962C8B-B14F-4D97-AF65-F5344CB8AC3E}">
        <p14:creationId xmlns:p14="http://schemas.microsoft.com/office/powerpoint/2010/main" val="24792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4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098023304"/>
              </p:ext>
            </p:extLst>
          </p:nvPr>
        </p:nvGraphicFramePr>
        <p:xfrm>
          <a:off x="9524" y="0"/>
          <a:ext cx="91344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5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198C3F-6930-45E1-8D66-D0A94219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B5198C3F-6930-45E1-8D66-D0A94219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B5198C3F-6930-45E1-8D66-D0A94219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52315-A18B-468F-8CBA-31FC6B54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BAF52315-A18B-468F-8CBA-31FC6B54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BAF52315-A18B-468F-8CBA-31FC6B54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AE09F6-B08C-4F10-9BA9-7088E08C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BFAE09F6-B08C-4F10-9BA9-7088E08C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BFAE09F6-B08C-4F10-9BA9-7088E08C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D9548B-21C0-407E-B96C-9ABB6357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49D9548B-21C0-407E-B96C-9ABB6357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49D9548B-21C0-407E-B96C-9ABB6357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D045F7-8146-4D74-8060-5A8C7E6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87D045F7-8146-4D74-8060-5A8C7E6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87D045F7-8146-4D74-8060-5A8C7E6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F7975E-40E9-4028-8323-7D2E9F197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2FF7975E-40E9-4028-8323-7D2E9F197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2FF7975E-40E9-4028-8323-7D2E9F197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772" y="0"/>
            <a:ext cx="910850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/>
              <a:t>400 trabalhos científicos inscritos e apresentados eletronicamente e em banners exibidos durante o evento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838" y="1611222"/>
            <a:ext cx="9141162" cy="5246779"/>
            <a:chOff x="2838" y="1611222"/>
            <a:chExt cx="9141162" cy="5246779"/>
          </a:xfrm>
        </p:grpSpPr>
        <p:pic>
          <p:nvPicPr>
            <p:cNvPr id="3078" name="Picture 6" descr="Nielcem Fernandes (57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1611222"/>
              <a:ext cx="7876890" cy="524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7"/>
            <a:stretch/>
          </p:blipFill>
          <p:spPr bwMode="auto">
            <a:xfrm>
              <a:off x="7452320" y="5589241"/>
              <a:ext cx="1691680" cy="1268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0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elcem Fernand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5009801" cy="33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ngresso 26-05-Suporte básico de vida - Josy Karla (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367794"/>
            <a:ext cx="5278356" cy="34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"/>
          <a:stretch/>
        </p:blipFill>
        <p:spPr bwMode="auto">
          <a:xfrm>
            <a:off x="7164288" y="24402"/>
            <a:ext cx="1962406" cy="14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gresso saude - Valdo França (8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" y="11966"/>
            <a:ext cx="4473881" cy="29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gresso 27-05 - Stand HGP - Josy Karl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82" y="2964728"/>
            <a:ext cx="5890905" cy="38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716"/>
            <a:ext cx="2898272" cy="291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9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tângulo 11"/>
          <p:cNvSpPr>
            <a:spLocks noChangeArrowheads="1"/>
          </p:cNvSpPr>
          <p:nvPr/>
        </p:nvSpPr>
        <p:spPr bwMode="auto">
          <a:xfrm>
            <a:off x="111125" y="1947863"/>
            <a:ext cx="88677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pt-BR" sz="1600" b="1" dirty="0">
                <a:latin typeface="Verdana" pitchFamily="34" charset="0"/>
              </a:rPr>
              <a:t>Marcelo de Carvalho Miranda</a:t>
            </a:r>
          </a:p>
          <a:p>
            <a:pPr algn="r" eaLnBrk="0" hangingPunct="0"/>
            <a:r>
              <a:rPr lang="pt-BR" sz="1600" dirty="0">
                <a:latin typeface="Verdana" pitchFamily="34" charset="0"/>
              </a:rPr>
              <a:t>Governador do Estado </a:t>
            </a:r>
            <a:br>
              <a:rPr lang="pt-BR" sz="1600" dirty="0">
                <a:latin typeface="Verdana" pitchFamily="34" charset="0"/>
              </a:rPr>
            </a:br>
            <a:endParaRPr lang="pt-BR" sz="1600" b="1" dirty="0">
              <a:latin typeface="Verdana" pitchFamily="34" charset="0"/>
            </a:endParaRPr>
          </a:p>
          <a:p>
            <a:pPr algn="r" eaLnBrk="0" hangingPunct="0"/>
            <a:r>
              <a:rPr lang="pt-BR" sz="1600" b="1" dirty="0">
                <a:latin typeface="Verdana" pitchFamily="34" charset="0"/>
              </a:rPr>
              <a:t>Marcos </a:t>
            </a:r>
            <a:r>
              <a:rPr lang="pt-BR" sz="1600" b="1" dirty="0" err="1">
                <a:latin typeface="Verdana" pitchFamily="34" charset="0"/>
              </a:rPr>
              <a:t>Esner</a:t>
            </a:r>
            <a:r>
              <a:rPr lang="pt-BR" sz="1600" b="1" dirty="0">
                <a:latin typeface="Verdana" pitchFamily="34" charset="0"/>
              </a:rPr>
              <a:t> </a:t>
            </a:r>
            <a:r>
              <a:rPr lang="pt-BR" sz="1600" b="1" dirty="0" err="1">
                <a:latin typeface="Verdana" pitchFamily="34" charset="0"/>
              </a:rPr>
              <a:t>Musafir</a:t>
            </a:r>
            <a:endParaRPr lang="pt-BR" sz="1600" b="1" dirty="0">
              <a:latin typeface="Verdana" pitchFamily="34" charset="0"/>
            </a:endParaRPr>
          </a:p>
          <a:p>
            <a:pPr algn="r" eaLnBrk="0" hangingPunct="0"/>
            <a:r>
              <a:rPr lang="pt-BR" sz="1600" dirty="0">
                <a:latin typeface="Verdana" pitchFamily="34" charset="0"/>
              </a:rPr>
              <a:t>Secretário de Estado da Saúde</a:t>
            </a:r>
          </a:p>
          <a:p>
            <a:pPr algn="r" eaLnBrk="0" hangingPunct="0"/>
            <a:endParaRPr lang="pt-BR" sz="1600" b="1" dirty="0">
              <a:latin typeface="Verdana" pitchFamily="34" charset="0"/>
            </a:endParaRPr>
          </a:p>
          <a:p>
            <a:pPr algn="r" eaLnBrk="0" hangingPunct="0"/>
            <a:r>
              <a:rPr lang="pt-BR" sz="1600" b="1" dirty="0">
                <a:latin typeface="Verdana" pitchFamily="34" charset="0"/>
              </a:rPr>
              <a:t>Marcus Senna </a:t>
            </a:r>
            <a:r>
              <a:rPr lang="pt-BR" sz="1600" b="1" dirty="0" err="1">
                <a:latin typeface="Verdana" pitchFamily="34" charset="0"/>
              </a:rPr>
              <a:t>Calumby</a:t>
            </a:r>
            <a:endParaRPr lang="pt-BR" sz="1600" b="1" dirty="0">
              <a:latin typeface="Verdana" pitchFamily="34" charset="0"/>
            </a:endParaRPr>
          </a:p>
          <a:p>
            <a:pPr algn="r" eaLnBrk="0" hangingPunct="0"/>
            <a:r>
              <a:rPr lang="pt-BR" sz="1600" dirty="0">
                <a:latin typeface="Verdana" pitchFamily="34" charset="0"/>
              </a:rPr>
              <a:t>Subsecretário da Saúde</a:t>
            </a:r>
            <a:endParaRPr lang="pt-BR" sz="2000" dirty="0">
              <a:latin typeface="Verdana" pitchFamily="34" charset="0"/>
            </a:endParaRPr>
          </a:p>
        </p:txBody>
      </p:sp>
      <p:sp>
        <p:nvSpPr>
          <p:cNvPr id="99331" name="Retângulo 1"/>
          <p:cNvSpPr>
            <a:spLocks noChangeArrowheads="1"/>
          </p:cNvSpPr>
          <p:nvPr/>
        </p:nvSpPr>
        <p:spPr bwMode="auto">
          <a:xfrm>
            <a:off x="111125" y="98425"/>
            <a:ext cx="5805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6000" b="1" dirty="0">
                <a:latin typeface="Verdana" pitchFamily="34" charset="0"/>
              </a:rPr>
              <a:t>MUITO OBRIGADO!</a:t>
            </a:r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100012" y="4216400"/>
            <a:ext cx="89296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sz="1400" b="1" dirty="0">
                <a:cs typeface="Times New Roman" pitchFamily="18" charset="0"/>
              </a:rPr>
              <a:t>Contatos: </a:t>
            </a:r>
          </a:p>
          <a:p>
            <a:pPr algn="just" eaLnBrk="0" hangingPunct="0"/>
            <a:r>
              <a:rPr lang="pt-BR" sz="1400" dirty="0">
                <a:cs typeface="Times New Roman" pitchFamily="18" charset="0"/>
              </a:rPr>
              <a:t>Gabinete do Secretário da Saúde</a:t>
            </a:r>
          </a:p>
          <a:p>
            <a:pPr algn="just" eaLnBrk="0" hangingPunct="0"/>
            <a:r>
              <a:rPr lang="pt-BR" sz="1400" dirty="0">
                <a:cs typeface="Times New Roman" pitchFamily="18" charset="0"/>
              </a:rPr>
              <a:t>Telefones: (63) 3218-1757</a:t>
            </a:r>
          </a:p>
          <a:p>
            <a:pPr algn="just" eaLnBrk="0" hangingPunct="0"/>
            <a:r>
              <a:rPr lang="pt-BR" sz="1400" dirty="0">
                <a:latin typeface="Arial" charset="0"/>
              </a:rPr>
              <a:t>e-mail: </a:t>
            </a:r>
            <a:r>
              <a:rPr lang="pt-BR" sz="1400" dirty="0">
                <a:latin typeface="Arial" charset="0"/>
                <a:hlinkClick r:id="rId2"/>
              </a:rPr>
              <a:t>gabsec@saude.to.gov.br</a:t>
            </a:r>
            <a:r>
              <a:rPr lang="pt-BR" sz="1400" dirty="0">
                <a:latin typeface="Arial" charset="0"/>
              </a:rPr>
              <a:t>            </a:t>
            </a:r>
            <a:endParaRPr lang="pt-BR" sz="1400" dirty="0">
              <a:latin typeface="Arial" charset="0"/>
              <a:cs typeface="Times New Roman" pitchFamily="18" charset="0"/>
            </a:endParaRPr>
          </a:p>
          <a:p>
            <a:pPr algn="just" eaLnBrk="0" hangingPunct="0"/>
            <a:endParaRPr lang="pt-BR" sz="1400" dirty="0">
              <a:cs typeface="Times New Roman" pitchFamily="18" charset="0"/>
            </a:endParaRPr>
          </a:p>
          <a:p>
            <a:pPr algn="just" eaLnBrk="0" hangingPunct="0"/>
            <a:r>
              <a:rPr lang="pt-BR" sz="1400" dirty="0">
                <a:cs typeface="Times New Roman" pitchFamily="18" charset="0"/>
              </a:rPr>
              <a:t>Superintendência de Planejamento </a:t>
            </a:r>
          </a:p>
          <a:p>
            <a:pPr algn="just" eaLnBrk="0" hangingPunct="0"/>
            <a:r>
              <a:rPr lang="pt-BR" sz="1400" dirty="0">
                <a:cs typeface="Times New Roman" pitchFamily="18" charset="0"/>
              </a:rPr>
              <a:t>Luiza Regina Dias </a:t>
            </a:r>
            <a:r>
              <a:rPr lang="pt-BR" sz="1400" dirty="0" err="1">
                <a:cs typeface="Times New Roman" pitchFamily="18" charset="0"/>
              </a:rPr>
              <a:t>Noleto</a:t>
            </a:r>
            <a:r>
              <a:rPr lang="pt-BR" sz="1400" dirty="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t-BR" sz="1400" dirty="0">
                <a:cs typeface="Times New Roman" pitchFamily="18" charset="0"/>
              </a:rPr>
              <a:t>Telefones: (63) 3218-3265 / 1737 / 2806            Cel. 9243-7653</a:t>
            </a:r>
          </a:p>
          <a:p>
            <a:pPr eaLnBrk="0" hangingPunct="0"/>
            <a:r>
              <a:rPr lang="pt-BR" sz="1400" dirty="0">
                <a:latin typeface="Arial" charset="0"/>
                <a:cs typeface="Times New Roman" pitchFamily="18" charset="0"/>
              </a:rPr>
              <a:t>e-mail:   </a:t>
            </a:r>
            <a:r>
              <a:rPr lang="pt-BR" sz="1400" dirty="0">
                <a:latin typeface="Arial" charset="0"/>
                <a:cs typeface="Times New Roman" pitchFamily="18" charset="0"/>
                <a:hlinkClick r:id="rId3"/>
              </a:rPr>
              <a:t>planejamento.saude.to@gmail.com</a:t>
            </a:r>
            <a:endParaRPr lang="pt-BR" sz="14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5" name="Picture 2" descr="C:\Users\adaofreitas\Desktop\Logo Integ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92886"/>
            <a:ext cx="2616200" cy="14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95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908050"/>
            <a:ext cx="9072562" cy="4333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5436096" y="6597352"/>
            <a:ext cx="367240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Fonte: SIAFEM/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, Jan- Agosto/2017- Consulta em 22/09/2017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95240"/>
              </p:ext>
            </p:extLst>
          </p:nvPr>
        </p:nvGraphicFramePr>
        <p:xfrm>
          <a:off x="106189" y="1124744"/>
          <a:ext cx="8965058" cy="563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4" y="12651"/>
            <a:ext cx="7200800" cy="8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Recurso do </a:t>
            </a:r>
            <a:r>
              <a:rPr lang="pt-BR" sz="3000" b="1" u="sng" dirty="0" smtClean="0">
                <a:solidFill>
                  <a:srgbClr val="000000"/>
                </a:solidFill>
                <a:latin typeface="Verdana" pitchFamily="34" charset="0"/>
              </a:rPr>
              <a:t>Tesouro</a:t>
            </a:r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 Empenhado </a:t>
            </a:r>
          </a:p>
          <a:p>
            <a:pPr algn="r" eaLnBrk="1" hangingPunct="1"/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2º </a:t>
            </a:r>
            <a:r>
              <a:rPr lang="pt-BR" sz="3000" b="1" dirty="0">
                <a:solidFill>
                  <a:srgbClr val="000000"/>
                </a:solidFill>
                <a:latin typeface="Verdana" pitchFamily="34" charset="0"/>
              </a:rPr>
              <a:t>Quad. </a:t>
            </a:r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2017</a:t>
            </a:r>
            <a:endParaRPr lang="pt-BR" sz="3000" b="1" dirty="0">
              <a:latin typeface="Verdana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47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2014066" y="12651"/>
            <a:ext cx="7094438" cy="11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3200" b="1" dirty="0" smtClean="0">
                <a:solidFill>
                  <a:srgbClr val="000000"/>
                </a:solidFill>
                <a:latin typeface="Verdana" pitchFamily="34" charset="0"/>
              </a:rPr>
              <a:t>Recurso </a:t>
            </a:r>
            <a:r>
              <a:rPr lang="pt-BR" sz="3200" b="1" u="sng" dirty="0" smtClean="0">
                <a:solidFill>
                  <a:srgbClr val="000000"/>
                </a:solidFill>
                <a:latin typeface="Verdana" pitchFamily="34" charset="0"/>
              </a:rPr>
              <a:t>Total</a:t>
            </a:r>
            <a:r>
              <a:rPr lang="pt-BR" sz="3200" b="1" dirty="0" smtClean="0">
                <a:solidFill>
                  <a:srgbClr val="000000"/>
                </a:solidFill>
                <a:latin typeface="Verdana" pitchFamily="34" charset="0"/>
              </a:rPr>
              <a:t> Empenhado </a:t>
            </a:r>
          </a:p>
          <a:p>
            <a:pPr algn="r" eaLnBrk="1" hangingPunct="1"/>
            <a:r>
              <a:rPr lang="pt-BR" sz="3200" b="1" dirty="0" smtClean="0">
                <a:solidFill>
                  <a:srgbClr val="000000"/>
                </a:solidFill>
                <a:latin typeface="Verdana" pitchFamily="34" charset="0"/>
              </a:rPr>
              <a:t>2º </a:t>
            </a:r>
            <a:r>
              <a:rPr lang="pt-BR" sz="3200" b="1" dirty="0">
                <a:solidFill>
                  <a:srgbClr val="000000"/>
                </a:solidFill>
                <a:latin typeface="Verdana" pitchFamily="34" charset="0"/>
              </a:rPr>
              <a:t>Quad. </a:t>
            </a:r>
            <a:r>
              <a:rPr lang="pt-BR" sz="3200" b="1" dirty="0" smtClean="0">
                <a:solidFill>
                  <a:srgbClr val="000000"/>
                </a:solidFill>
                <a:latin typeface="Verdana" pitchFamily="34" charset="0"/>
              </a:rPr>
              <a:t>2017</a:t>
            </a:r>
            <a:endParaRPr lang="pt-BR" sz="3200" b="1" dirty="0">
              <a:latin typeface="Verdana" pitchFamily="34" charset="0"/>
            </a:endParaRPr>
          </a:p>
        </p:txBody>
      </p:sp>
      <p:sp>
        <p:nvSpPr>
          <p:cNvPr id="10243" name="Retângulo 13"/>
          <p:cNvSpPr>
            <a:spLocks noChangeArrowheads="1"/>
          </p:cNvSpPr>
          <p:nvPr/>
        </p:nvSpPr>
        <p:spPr bwMode="auto">
          <a:xfrm>
            <a:off x="5364088" y="6597352"/>
            <a:ext cx="38164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Fonte: SIAFEM/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, Jan- Agosto/2017- Consulta em 22/09/2017</a:t>
            </a:r>
          </a:p>
        </p:txBody>
      </p:sp>
      <p:graphicFrame>
        <p:nvGraphicFramePr>
          <p:cNvPr id="3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495513"/>
              </p:ext>
            </p:extLst>
          </p:nvPr>
        </p:nvGraphicFramePr>
        <p:xfrm>
          <a:off x="34354" y="1124745"/>
          <a:ext cx="902335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88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8" y="908050"/>
            <a:ext cx="9072562" cy="4333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5269805" y="6588126"/>
            <a:ext cx="3859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Fonte: SIAFEM/</a:t>
            </a:r>
            <a:r>
              <a:rPr lang="pt-BR" sz="10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, Jan- Agosto/2017- Consulta em 22/09/2017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70992" y="1772816"/>
          <a:ext cx="8808913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489650"/>
              </p:ext>
            </p:extLst>
          </p:nvPr>
        </p:nvGraphicFramePr>
        <p:xfrm>
          <a:off x="0" y="1124744"/>
          <a:ext cx="9036496" cy="573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" y="8806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12651"/>
            <a:ext cx="7488832" cy="15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Recurso do SUS (MAC) Empenhado </a:t>
            </a:r>
          </a:p>
          <a:p>
            <a:pPr algn="r" eaLnBrk="1" hangingPunct="1"/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2º </a:t>
            </a:r>
            <a:r>
              <a:rPr lang="pt-BR" sz="3000" b="1" dirty="0">
                <a:solidFill>
                  <a:srgbClr val="000000"/>
                </a:solidFill>
                <a:latin typeface="Verdana" pitchFamily="34" charset="0"/>
              </a:rPr>
              <a:t>Quad. </a:t>
            </a:r>
            <a:r>
              <a:rPr lang="pt-BR" sz="3000" b="1" dirty="0" smtClean="0">
                <a:solidFill>
                  <a:srgbClr val="000000"/>
                </a:solidFill>
                <a:latin typeface="Verdana" pitchFamily="34" charset="0"/>
              </a:rPr>
              <a:t>2017</a:t>
            </a:r>
            <a:endParaRPr lang="pt-BR" sz="3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6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244408" y="848942"/>
            <a:ext cx="957313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75,99%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8184541" y="1297390"/>
            <a:ext cx="101502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10,57 %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8388424" y="1972704"/>
            <a:ext cx="82747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4,97%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8388424" y="2537691"/>
            <a:ext cx="82747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2,78%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8388424" y="3065424"/>
            <a:ext cx="82747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2,33%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8388424" y="3694566"/>
            <a:ext cx="82747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1,86%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8388424" y="4228509"/>
            <a:ext cx="82747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0,84%</a:t>
            </a: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8388424" y="4750034"/>
            <a:ext cx="827471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0,94%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8342587" y="5157192"/>
            <a:ext cx="1053949" cy="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cs typeface="Arial" charset="0"/>
              </a:rPr>
              <a:t>0,31%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075349"/>
              </p:ext>
            </p:extLst>
          </p:nvPr>
        </p:nvGraphicFramePr>
        <p:xfrm>
          <a:off x="63142" y="668269"/>
          <a:ext cx="9001000" cy="644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6512" y="-89867"/>
            <a:ext cx="9211951" cy="7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rgbClr val="000000"/>
                </a:solidFill>
                <a:latin typeface="Verdana" pitchFamily="34" charset="0"/>
              </a:rPr>
              <a:t>Onde </a:t>
            </a:r>
            <a:r>
              <a:rPr lang="pt-BR" sz="2600" b="1" dirty="0">
                <a:solidFill>
                  <a:srgbClr val="000000"/>
                </a:solidFill>
                <a:latin typeface="Verdana" pitchFamily="34" charset="0"/>
              </a:rPr>
              <a:t>foi aplicado o </a:t>
            </a:r>
            <a:r>
              <a:rPr lang="pt-BR" sz="2600" b="1" dirty="0" smtClean="0">
                <a:solidFill>
                  <a:srgbClr val="000000"/>
                </a:solidFill>
                <a:latin typeface="Verdana" pitchFamily="34" charset="0"/>
              </a:rPr>
              <a:t>Recurso Total Empenhado 2º </a:t>
            </a:r>
            <a:r>
              <a:rPr lang="pt-BR" sz="2600" b="1" dirty="0">
                <a:solidFill>
                  <a:srgbClr val="000000"/>
                </a:solidFill>
                <a:latin typeface="Verdana" pitchFamily="34" charset="0"/>
              </a:rPr>
              <a:t>Quad. </a:t>
            </a:r>
            <a:r>
              <a:rPr lang="pt-BR" sz="2600" b="1" dirty="0" smtClean="0">
                <a:solidFill>
                  <a:srgbClr val="000000"/>
                </a:solidFill>
                <a:latin typeface="Verdana" pitchFamily="34" charset="0"/>
              </a:rPr>
              <a:t>2017</a:t>
            </a:r>
            <a:endParaRPr lang="pt-BR" sz="2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89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Graphic spid="15" grpId="0" uiExpand="1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tângulo 10"/>
          <p:cNvSpPr>
            <a:spLocks noChangeArrowheads="1"/>
          </p:cNvSpPr>
          <p:nvPr/>
        </p:nvSpPr>
        <p:spPr bwMode="auto">
          <a:xfrm>
            <a:off x="23813" y="0"/>
            <a:ext cx="9120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Berlin Sans FB Demi" pitchFamily="34" charset="0"/>
              </a:rPr>
              <a:t>Receita Própria </a:t>
            </a:r>
            <a:r>
              <a:rPr lang="pt-BR" sz="3200" b="1" dirty="0" smtClean="0">
                <a:solidFill>
                  <a:srgbClr val="000000"/>
                </a:solidFill>
                <a:latin typeface="Berlin Sans FB Demi" pitchFamily="34" charset="0"/>
              </a:rPr>
              <a:t>em Saúde </a:t>
            </a:r>
          </a:p>
          <a:p>
            <a:pPr algn="ctr"/>
            <a:r>
              <a:rPr lang="pt-BR" sz="3200" b="1" dirty="0" smtClean="0">
                <a:solidFill>
                  <a:srgbClr val="000000"/>
                </a:solidFill>
                <a:latin typeface="Berlin Sans FB Demi" pitchFamily="34" charset="0"/>
              </a:rPr>
              <a:t>Tocantins </a:t>
            </a:r>
            <a:r>
              <a:rPr lang="pt-BR" sz="3200" b="1" dirty="0">
                <a:solidFill>
                  <a:srgbClr val="000000"/>
                </a:solidFill>
                <a:latin typeface="Berlin Sans FB Demi" pitchFamily="34" charset="0"/>
              </a:rPr>
              <a:t>2º Quad. 2017  - Valores Liquidados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8417798" y="1844824"/>
            <a:ext cx="690706" cy="172792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e para baixo 5"/>
          <p:cNvSpPr/>
          <p:nvPr/>
        </p:nvSpPr>
        <p:spPr>
          <a:xfrm>
            <a:off x="8283758" y="4843759"/>
            <a:ext cx="665152" cy="889497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06942"/>
              </p:ext>
            </p:extLst>
          </p:nvPr>
        </p:nvGraphicFramePr>
        <p:xfrm>
          <a:off x="118815" y="1268760"/>
          <a:ext cx="8197600" cy="1894500"/>
        </p:xfrm>
        <a:graphic>
          <a:graphicData uri="http://schemas.openxmlformats.org/drawingml/2006/table">
            <a:tbl>
              <a:tblPr/>
              <a:tblGrid>
                <a:gridCol w="2460840"/>
                <a:gridCol w="3296813"/>
                <a:gridCol w="2439947"/>
              </a:tblGrid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2º Quad. 2016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2º Quad. 2017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896.462.899,55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946.413.132,90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802.796.192,59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827.435.512,18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92.997.637,51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118.877.791,04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Investimentos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669.069,45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99.829,68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73594"/>
              </p:ext>
            </p:extLst>
          </p:nvPr>
        </p:nvGraphicFramePr>
        <p:xfrm>
          <a:off x="129506" y="3347171"/>
          <a:ext cx="8186910" cy="1738013"/>
        </p:xfrm>
        <a:graphic>
          <a:graphicData uri="http://schemas.openxmlformats.org/drawingml/2006/table">
            <a:tbl>
              <a:tblPr/>
              <a:tblGrid>
                <a:gridCol w="2426270"/>
                <a:gridCol w="3312368"/>
                <a:gridCol w="2448272"/>
              </a:tblGrid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23,89%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23,65%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21,39%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20,68%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2,48%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Investimentos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7044" marR="7044" marT="7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55859"/>
              </p:ext>
            </p:extLst>
          </p:nvPr>
        </p:nvGraphicFramePr>
        <p:xfrm>
          <a:off x="179512" y="5445224"/>
          <a:ext cx="8136903" cy="1303020"/>
        </p:xfrm>
        <a:graphic>
          <a:graphicData uri="http://schemas.openxmlformats.org/drawingml/2006/table">
            <a:tbl>
              <a:tblPr/>
              <a:tblGrid>
                <a:gridCol w="2463466"/>
                <a:gridCol w="3209971"/>
                <a:gridCol w="2463466"/>
              </a:tblGrid>
              <a:tr h="396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87,43%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156176" y="5229200"/>
            <a:ext cx="1656184" cy="16131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296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3507" y="3789040"/>
            <a:ext cx="2750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Fonte: </a:t>
            </a:r>
            <a:r>
              <a:rPr lang="pt-BR" sz="1100" dirty="0" smtClean="0">
                <a:solidFill>
                  <a:prstClr val="black"/>
                </a:solidFill>
              </a:rPr>
              <a:t>SIOPS  - RREO 4º Bimestre de 2017.</a:t>
            </a:r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3175" y="-27384"/>
            <a:ext cx="914082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solidFill>
                  <a:prstClr val="black"/>
                </a:solidFill>
                <a:latin typeface="Berlin Sans FB Demi" pitchFamily="34" charset="0"/>
              </a:rPr>
              <a:t>Receita Própria em Saúde Prevista e Realizada no Tocantins 2017</a:t>
            </a:r>
            <a:endParaRPr lang="pt-BR" sz="30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94517"/>
              </p:ext>
            </p:extLst>
          </p:nvPr>
        </p:nvGraphicFramePr>
        <p:xfrm>
          <a:off x="66477" y="1043817"/>
          <a:ext cx="9033321" cy="267625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793555"/>
                <a:gridCol w="3168352"/>
                <a:gridCol w="1071414"/>
              </a:tblGrid>
              <a:tr h="4409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 </a:t>
                      </a:r>
                      <a:endParaRPr lang="pt-BR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(R$)</a:t>
                      </a:r>
                      <a:endParaRPr lang="pt-BR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56616">
                <a:tc>
                  <a:txBody>
                    <a:bodyPr/>
                    <a:lstStyle/>
                    <a:p>
                      <a:pPr algn="just" fontAlgn="b"/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Previsto </a:t>
                      </a:r>
                      <a:r>
                        <a:rPr lang="pt-BR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arrecadar </a:t>
                      </a:r>
                      <a:r>
                        <a:rPr lang="pt-BR" sz="3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 2017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6.379.184.539,00 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pt-BR" sz="3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337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Arrecadado</a:t>
                      </a:r>
                      <a:r>
                        <a:rPr lang="pt-BR" sz="3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3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pt-BR" sz="3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janeiro-agosto</a:t>
                      </a:r>
                      <a:endParaRPr lang="pt-BR" sz="3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4.002.431.065,28</a:t>
                      </a:r>
                      <a:endParaRPr lang="pt-BR" sz="3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pt-BR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5128080"/>
              </p:ext>
            </p:extLst>
          </p:nvPr>
        </p:nvGraphicFramePr>
        <p:xfrm>
          <a:off x="-36512" y="4293096"/>
          <a:ext cx="923102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1070934"/>
              </p:ext>
            </p:extLst>
          </p:nvPr>
        </p:nvGraphicFramePr>
        <p:xfrm>
          <a:off x="35496" y="5157192"/>
          <a:ext cx="9108504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63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2" grpId="0">
        <p:bldAsOne/>
      </p:bldGraphic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i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2011</TotalTime>
  <Words>992</Words>
  <Application>Microsoft Office PowerPoint</Application>
  <PresentationFormat>Apresentação na tela (4:3)</PresentationFormat>
  <Paragraphs>286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Pino</vt:lpstr>
      <vt:lpstr>Personalizar design</vt:lpstr>
      <vt:lpstr>Tema do Office</vt:lpstr>
      <vt:lpstr>1_Personalizar design</vt:lpstr>
      <vt:lpstr>2_Personalizar design</vt:lpstr>
      <vt:lpstr>2_Pino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Assistência Farmacêutica</vt:lpstr>
      <vt:lpstr>Apresentação do PowerPoint</vt:lpstr>
      <vt:lpstr>Apresentação do PowerPoint</vt:lpstr>
      <vt:lpstr>Apresentação do PowerPoint</vt:lpstr>
      <vt:lpstr>Elaboração do Plano Diretor Estratégico - PDE dos Hospitais</vt:lpstr>
      <vt:lpstr>Elaboração do Plano Diretor Estratégico - PDE dos Hospitais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Coletivo</dc:creator>
  <cp:lastModifiedBy>Luiza Regina Dias Noleto</cp:lastModifiedBy>
  <cp:revision>195</cp:revision>
  <cp:lastPrinted>2017-12-20T02:01:17Z</cp:lastPrinted>
  <dcterms:created xsi:type="dcterms:W3CDTF">2014-11-30T14:31:47Z</dcterms:created>
  <dcterms:modified xsi:type="dcterms:W3CDTF">2017-12-21T22:09:22Z</dcterms:modified>
</cp:coreProperties>
</file>