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2" r:id="rId2"/>
    <p:sldId id="278" r:id="rId3"/>
    <p:sldId id="315" r:id="rId4"/>
    <p:sldId id="279" r:id="rId5"/>
    <p:sldId id="273" r:id="rId6"/>
    <p:sldId id="274" r:id="rId7"/>
    <p:sldId id="275" r:id="rId8"/>
    <p:sldId id="276" r:id="rId9"/>
    <p:sldId id="277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</p:sldIdLst>
  <p:sldSz cx="10058400" cy="7772400"/>
  <p:notesSz cx="10058400" cy="7772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64" d="100"/>
          <a:sy n="64" d="100"/>
        </p:scale>
        <p:origin x="-2706" y="-8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69BE-9678-4D9B-BDEF-DFD1BDDBFAC0}" type="datetimeFigureOut">
              <a:rPr lang="pt-BR" smtClean="0"/>
              <a:t>09/01/2018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CE1A3-FDC6-46A8-B228-4ABD324A25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67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65D0BC68-E21C-4ED2-AC49-E987425950E2}" type="slidenum">
              <a:rPr lang="pt-BR" smtClean="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/>
              <a:t>42</a:t>
            </a:fld>
            <a:endParaRPr lang="pt-BR" smtClean="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5696663" y="7382337"/>
            <a:ext cx="4317381" cy="36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64A584-3A50-47B3-B6C8-B59B20EECCCC}" type="slidenum">
              <a:rPr lang="pt-BR" sz="1300">
                <a:solidFill>
                  <a:srgbClr val="000000"/>
                </a:solidFill>
                <a:latin typeface="Calibri" pitchFamily="34" charset="0"/>
                <a:cs typeface="Segoe UI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pt-BR" sz="1300">
              <a:solidFill>
                <a:srgbClr val="000000"/>
              </a:solidFill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582613"/>
            <a:ext cx="3765550" cy="2909887"/>
          </a:xfrm>
          <a:solidFill>
            <a:srgbClr val="FFFFFF"/>
          </a:solidFill>
          <a:ln/>
        </p:spPr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1005418" y="3691746"/>
            <a:ext cx="8037004" cy="349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798" y="7174995"/>
              <a:ext cx="3723748" cy="83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3969"/>
            <a:ext cx="8418417" cy="525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304800" y="657085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 smtClean="0">
                <a:solidFill>
                  <a:srgbClr val="000000"/>
                </a:solidFill>
              </a:rPr>
              <a:t>Dezembro, 2017</a:t>
            </a:r>
            <a:endParaRPr lang="pt-BR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1838143" y="729699"/>
            <a:ext cx="6526851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CADASTRO DAS LOCALIDADES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75" y="1398040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1333503" y="2321442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10" y="1398181"/>
            <a:ext cx="7777275" cy="545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738519" y="5638800"/>
            <a:ext cx="562639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133600" y="1676400"/>
            <a:ext cx="863812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 para a direita 40"/>
          <p:cNvSpPr/>
          <p:nvPr/>
        </p:nvSpPr>
        <p:spPr>
          <a:xfrm>
            <a:off x="3886200" y="6477000"/>
            <a:ext cx="562639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4838169" y="1676400"/>
            <a:ext cx="863812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9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770609" y="729699"/>
            <a:ext cx="866192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CADASTRO DOS PONTOS ESTRATÉGICOS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75" y="1398040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1307808" y="25146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70" y="1413989"/>
            <a:ext cx="7543799" cy="56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tângulo 39"/>
          <p:cNvSpPr/>
          <p:nvPr/>
        </p:nvSpPr>
        <p:spPr>
          <a:xfrm>
            <a:off x="1498308" y="1752600"/>
            <a:ext cx="1016292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5715000" y="1759688"/>
            <a:ext cx="965306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498307" y="2743200"/>
            <a:ext cx="3603261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3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2746342" y="729699"/>
            <a:ext cx="471045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CADASTRO DE ÁREAS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1247250" y="3505200"/>
            <a:ext cx="56145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52" y="1401726"/>
            <a:ext cx="7768436" cy="55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1143000" y="2736112"/>
            <a:ext cx="416873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42" y="1401727"/>
            <a:ext cx="7830646" cy="554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7250" y="1752600"/>
            <a:ext cx="96255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905992" y="1752600"/>
            <a:ext cx="857157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05992" y="5410200"/>
            <a:ext cx="3242382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Como é considerada a definição de </a:t>
            </a:r>
            <a:r>
              <a:rPr lang="pt-BR" b="1" u="sng" dirty="0" smtClean="0">
                <a:solidFill>
                  <a:schemeClr val="tx1"/>
                </a:solidFill>
              </a:rPr>
              <a:t>área</a:t>
            </a:r>
            <a:r>
              <a:rPr lang="pt-BR" dirty="0" smtClean="0">
                <a:solidFill>
                  <a:schemeClr val="tx1"/>
                </a:solidFill>
              </a:rPr>
              <a:t> para o controle vetorial?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2006943" y="729699"/>
            <a:ext cx="618925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CADASTRO DE MICROÁREAS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1247250" y="3505200"/>
            <a:ext cx="56145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52" y="1401726"/>
            <a:ext cx="7768436" cy="55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1143000" y="2948764"/>
            <a:ext cx="416873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8" y="1407042"/>
            <a:ext cx="7844560" cy="560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17352" y="1676400"/>
            <a:ext cx="789591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38600" y="2948764"/>
            <a:ext cx="4876800" cy="556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4511197" y="1676400"/>
            <a:ext cx="789591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1724308" y="729699"/>
            <a:ext cx="6754541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UBV – CADASTRO E DIGITAÇÃO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4496"/>
            <a:ext cx="8382000" cy="5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eta para a direita 34"/>
          <p:cNvSpPr/>
          <p:nvPr/>
        </p:nvSpPr>
        <p:spPr>
          <a:xfrm>
            <a:off x="1600199" y="2057400"/>
            <a:ext cx="562639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4496"/>
            <a:ext cx="8382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tângulo 43"/>
          <p:cNvSpPr/>
          <p:nvPr/>
        </p:nvSpPr>
        <p:spPr>
          <a:xfrm>
            <a:off x="1217352" y="1747284"/>
            <a:ext cx="1144848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5973022" y="1763233"/>
            <a:ext cx="1144848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dobrada para cima 45"/>
          <p:cNvSpPr/>
          <p:nvPr/>
        </p:nvSpPr>
        <p:spPr bwMode="auto">
          <a:xfrm rot="10800000">
            <a:off x="1143000" y="3686326"/>
            <a:ext cx="2374900" cy="250825"/>
          </a:xfrm>
          <a:prstGeom prst="bent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ea typeface="Microsoft YaHei" pitchFamily="32" charset="-122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6" y="3965319"/>
            <a:ext cx="2506923" cy="178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1724308" y="729699"/>
            <a:ext cx="6754541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UBV – CADASTRO E DIGITAÇÃO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4496"/>
            <a:ext cx="8382000" cy="5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eta para a direita 34"/>
          <p:cNvSpPr/>
          <p:nvPr/>
        </p:nvSpPr>
        <p:spPr>
          <a:xfrm>
            <a:off x="1651714" y="2229292"/>
            <a:ext cx="562639" cy="3615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4495"/>
            <a:ext cx="8382000" cy="5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94496"/>
            <a:ext cx="9715813" cy="340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eta dobrada para cima 47"/>
          <p:cNvSpPr/>
          <p:nvPr/>
        </p:nvSpPr>
        <p:spPr bwMode="auto">
          <a:xfrm rot="10800000">
            <a:off x="990600" y="2732567"/>
            <a:ext cx="1655763" cy="252413"/>
          </a:xfrm>
          <a:prstGeom prst="bent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ea typeface="Microsoft YaHei" pitchFamily="32" charset="-122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7" y="3077353"/>
            <a:ext cx="3117171" cy="42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Seta dobrada para cima 49"/>
          <p:cNvSpPr/>
          <p:nvPr/>
        </p:nvSpPr>
        <p:spPr bwMode="auto">
          <a:xfrm rot="10800000">
            <a:off x="896424" y="3964504"/>
            <a:ext cx="1655763" cy="302693"/>
          </a:xfrm>
          <a:prstGeom prst="bent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ea typeface="Microsoft YaHei" pitchFamily="32" charset="-122"/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9" y="4356100"/>
            <a:ext cx="3136194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9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1455873" y="729699"/>
            <a:ext cx="729142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PRODUÇÃO – RESUMO SEMANAL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47" y="1455703"/>
            <a:ext cx="8213256" cy="561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Seta para a direita 42"/>
          <p:cNvSpPr/>
          <p:nvPr/>
        </p:nvSpPr>
        <p:spPr>
          <a:xfrm>
            <a:off x="1878859" y="1853607"/>
            <a:ext cx="562639" cy="3615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2588"/>
            <a:ext cx="8871031" cy="764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6316" y="244651"/>
            <a:ext cx="1074873" cy="372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de seta reta 2"/>
          <p:cNvCxnSpPr>
            <a:cxnSpLocks noChangeShapeType="1"/>
          </p:cNvCxnSpPr>
          <p:nvPr/>
        </p:nvCxnSpPr>
        <p:spPr bwMode="auto">
          <a:xfrm flipV="1">
            <a:off x="4107480" y="2971800"/>
            <a:ext cx="798513" cy="53022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99" y="2215114"/>
            <a:ext cx="4151701" cy="13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Conector de seta reta 2"/>
          <p:cNvCxnSpPr>
            <a:cxnSpLocks noChangeShapeType="1"/>
          </p:cNvCxnSpPr>
          <p:nvPr/>
        </p:nvCxnSpPr>
        <p:spPr bwMode="auto">
          <a:xfrm>
            <a:off x="1600200" y="4038600"/>
            <a:ext cx="0" cy="60959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52" y="4720596"/>
            <a:ext cx="1236426" cy="91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Conector de seta reta 2"/>
          <p:cNvCxnSpPr>
            <a:cxnSpLocks noChangeShapeType="1"/>
          </p:cNvCxnSpPr>
          <p:nvPr/>
        </p:nvCxnSpPr>
        <p:spPr bwMode="auto">
          <a:xfrm>
            <a:off x="3587971" y="4038600"/>
            <a:ext cx="727076" cy="141763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73195"/>
            <a:ext cx="2185433" cy="157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3" name="Conector de seta reta 2"/>
          <p:cNvCxnSpPr>
            <a:cxnSpLocks noChangeShapeType="1"/>
          </p:cNvCxnSpPr>
          <p:nvPr/>
        </p:nvCxnSpPr>
        <p:spPr bwMode="auto">
          <a:xfrm>
            <a:off x="6705600" y="5006733"/>
            <a:ext cx="1728788" cy="67531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67" y="5227729"/>
            <a:ext cx="9350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33399" y="1237618"/>
            <a:ext cx="8991600" cy="58339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IMPORTANTE!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O cadastro de ciclos sempre será realizado </a:t>
            </a:r>
            <a:r>
              <a:rPr lang="pt-BR" sz="3200" dirty="0" smtClean="0">
                <a:solidFill>
                  <a:schemeClr val="tx1"/>
                </a:solidFill>
              </a:rPr>
              <a:t>no </a:t>
            </a:r>
            <a:r>
              <a:rPr lang="pt-BR" sz="3200" dirty="0" err="1" smtClean="0">
                <a:solidFill>
                  <a:schemeClr val="tx1"/>
                </a:solidFill>
              </a:rPr>
              <a:t>SisPNCD</a:t>
            </a:r>
            <a:r>
              <a:rPr lang="pt-BR" sz="3200" dirty="0" smtClean="0">
                <a:solidFill>
                  <a:schemeClr val="tx1"/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Web (Online)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1455873" y="729699"/>
            <a:ext cx="729142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PRODUÇÃO – RESUMO SEMANAL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94496"/>
            <a:ext cx="7924800" cy="617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39655"/>
            <a:ext cx="4559536" cy="123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111082"/>
            <a:ext cx="4725988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6711468"/>
            <a:ext cx="44783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Conector de seta reta 7"/>
          <p:cNvCxnSpPr>
            <a:cxnSpLocks noChangeShapeType="1"/>
          </p:cNvCxnSpPr>
          <p:nvPr/>
        </p:nvCxnSpPr>
        <p:spPr bwMode="auto">
          <a:xfrm>
            <a:off x="7674162" y="2023268"/>
            <a:ext cx="1" cy="18653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tângulo 2"/>
          <p:cNvSpPr/>
          <p:nvPr/>
        </p:nvSpPr>
        <p:spPr>
          <a:xfrm>
            <a:off x="4968019" y="2209800"/>
            <a:ext cx="5029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pt-BR" dirty="0"/>
              <a:t>Quando </a:t>
            </a:r>
            <a:r>
              <a:rPr lang="pt-BR" dirty="0" smtClean="0"/>
              <a:t>salvar </a:t>
            </a:r>
            <a:r>
              <a:rPr lang="pt-BR" dirty="0"/>
              <a:t>a </a:t>
            </a:r>
            <a:r>
              <a:rPr lang="pt-BR" dirty="0" smtClean="0"/>
              <a:t>ficha, </a:t>
            </a:r>
            <a:r>
              <a:rPr lang="pt-BR" dirty="0"/>
              <a:t>o sistema fornece um número de </a:t>
            </a:r>
            <a:r>
              <a:rPr lang="pt-BR" dirty="0" smtClean="0"/>
              <a:t>controle, que </a:t>
            </a:r>
            <a:r>
              <a:rPr lang="pt-BR" dirty="0"/>
              <a:t>é sequencial.</a:t>
            </a:r>
          </a:p>
        </p:txBody>
      </p:sp>
    </p:spTree>
    <p:extLst>
      <p:ext uri="{BB962C8B-B14F-4D97-AF65-F5344CB8AC3E}">
        <p14:creationId xmlns:p14="http://schemas.microsoft.com/office/powerpoint/2010/main" val="26286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3696872" y="729699"/>
            <a:ext cx="280942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RELATÓRIOS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24" y="1371601"/>
            <a:ext cx="82110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2707758" y="2438400"/>
            <a:ext cx="6096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29" y="1399812"/>
            <a:ext cx="4378842" cy="608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3411348" y="729699"/>
            <a:ext cx="338047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MANUTENÇÃO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9" y="1394495"/>
            <a:ext cx="8819011" cy="561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2997412" y="1889051"/>
            <a:ext cx="626587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399"/>
            <a:ext cx="6857999" cy="41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997412" y="4267199"/>
            <a:ext cx="3631988" cy="12192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Arquivos básicos do sistema (tabelas básicas e </a:t>
            </a:r>
            <a:r>
              <a:rPr lang="pt-BR" dirty="0" smtClean="0">
                <a:solidFill>
                  <a:schemeClr val="tx1"/>
                </a:solidFill>
              </a:rPr>
              <a:t>localidades). Informações extraídas do banco de dados do </a:t>
            </a:r>
            <a:r>
              <a:rPr lang="pt-BR" dirty="0" err="1" smtClean="0">
                <a:solidFill>
                  <a:schemeClr val="tx1"/>
                </a:solidFill>
              </a:rPr>
              <a:t>SisPNCD</a:t>
            </a:r>
            <a:r>
              <a:rPr lang="pt-BR" dirty="0" smtClean="0">
                <a:solidFill>
                  <a:schemeClr val="tx1"/>
                </a:solidFill>
              </a:rPr>
              <a:t> Web (Online).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52600" y="2041451"/>
            <a:ext cx="914400" cy="473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2801679" y="2044995"/>
            <a:ext cx="914400" cy="473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8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198" y="7174995"/>
              <a:ext cx="3571348" cy="83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1950" y="1981200"/>
            <a:ext cx="8534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 smtClean="0"/>
              <a:t>Visão geral</a:t>
            </a:r>
            <a:endParaRPr lang="pt-BR" sz="2600" b="1" i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pt-BR" b="1" i="1" dirty="0">
              <a:solidFill>
                <a:srgbClr val="00000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864782" y="935395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i="1" dirty="0" smtClean="0">
                <a:solidFill>
                  <a:srgbClr val="000000"/>
                </a:solidFill>
              </a:rPr>
              <a:t>Conhecendo o programa...</a:t>
            </a:r>
          </a:p>
          <a:p>
            <a:pPr algn="ctr">
              <a:defRPr/>
            </a:pPr>
            <a:endParaRPr lang="pt-BR" b="1" i="1" dirty="0">
              <a:solidFill>
                <a:srgbClr val="000000"/>
              </a:solidFill>
            </a:endParaRPr>
          </a:p>
        </p:txBody>
      </p:sp>
      <p:sp>
        <p:nvSpPr>
          <p:cNvPr id="3" name="Fluxograma: Vários documentos 2"/>
          <p:cNvSpPr/>
          <p:nvPr/>
        </p:nvSpPr>
        <p:spPr>
          <a:xfrm>
            <a:off x="940982" y="2514600"/>
            <a:ext cx="1268818" cy="1371600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Resumo</a:t>
            </a:r>
          </a:p>
          <a:p>
            <a:pPr algn="ctr"/>
            <a:r>
              <a:rPr lang="pt-BR" dirty="0" smtClean="0"/>
              <a:t>Semanal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 rot="1954953">
            <a:off x="1866900" y="4014951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2591464" cy="185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1" y="5018977"/>
            <a:ext cx="2654844" cy="188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24" y="5286991"/>
            <a:ext cx="2199803" cy="13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dobrada 6"/>
          <p:cNvSpPr/>
          <p:nvPr/>
        </p:nvSpPr>
        <p:spPr>
          <a:xfrm flipV="1">
            <a:off x="4824406" y="5018977"/>
            <a:ext cx="961407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4" y="3961329"/>
            <a:ext cx="2510165" cy="9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Seta dobrada 44"/>
          <p:cNvSpPr/>
          <p:nvPr/>
        </p:nvSpPr>
        <p:spPr>
          <a:xfrm rot="10800000" flipV="1">
            <a:off x="5715000" y="3458725"/>
            <a:ext cx="961407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008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SISPNCD WEB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3048332" y="267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SISPNCD LOCAL</a:t>
            </a:r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2940559" y="658441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SISNET</a:t>
            </a:r>
            <a:endParaRPr lang="pt-BR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6667204" y="3457255"/>
            <a:ext cx="273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Exportação --&gt; Importação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5201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3411348" y="729699"/>
            <a:ext cx="338047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MANUTENÇÃO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9" y="1394495"/>
            <a:ext cx="8819011" cy="561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2997412" y="2151321"/>
            <a:ext cx="626587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7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3411348" y="729699"/>
            <a:ext cx="338047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MANUTENÇÃO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47576" y="1752600"/>
            <a:ext cx="4302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b="1" dirty="0">
                <a:solidFill>
                  <a:srgbClr val="000000"/>
                </a:solidFill>
                <a:latin typeface="Arial" charset="0"/>
              </a:rPr>
              <a:t>Geração e envio de </a:t>
            </a:r>
            <a:r>
              <a:rPr lang="pt-BR" sz="2400" b="1" dirty="0" smtClean="0">
                <a:solidFill>
                  <a:srgbClr val="000000"/>
                </a:solidFill>
                <a:latin typeface="Arial" charset="0"/>
              </a:rPr>
              <a:t>Lotes:</a:t>
            </a:r>
            <a:endParaRPr lang="pt-BR" sz="2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38223"/>
            <a:ext cx="5019459" cy="463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Conector de seta reta 5"/>
          <p:cNvCxnSpPr>
            <a:cxnSpLocks noChangeShapeType="1"/>
          </p:cNvCxnSpPr>
          <p:nvPr/>
        </p:nvCxnSpPr>
        <p:spPr bwMode="auto">
          <a:xfrm flipV="1">
            <a:off x="5101586" y="5334000"/>
            <a:ext cx="2106613" cy="1152525"/>
          </a:xfrm>
          <a:prstGeom prst="straightConnector1">
            <a:avLst/>
          </a:prstGeom>
          <a:noFill/>
          <a:ln w="31750" algn="ctr">
            <a:solidFill>
              <a:srgbClr val="FF0000">
                <a:alpha val="92940"/>
              </a:srgb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tângulo 3"/>
          <p:cNvSpPr/>
          <p:nvPr/>
        </p:nvSpPr>
        <p:spPr>
          <a:xfrm>
            <a:off x="7429814" y="4733835"/>
            <a:ext cx="2514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Pasta onde o lote será </a:t>
            </a:r>
            <a:r>
              <a:rPr lang="pt-BR" dirty="0" smtClean="0"/>
              <a:t>salvo (automaticamente</a:t>
            </a:r>
            <a:r>
              <a:rPr lang="pt-BR" dirty="0"/>
              <a:t>) </a:t>
            </a:r>
            <a:endParaRPr lang="pt-BR" dirty="0" smtClean="0"/>
          </a:p>
          <a:p>
            <a:pPr algn="just"/>
            <a:r>
              <a:rPr lang="pt-BR" dirty="0" smtClean="0"/>
              <a:t>ou </a:t>
            </a:r>
            <a:r>
              <a:rPr lang="pt-BR" dirty="0"/>
              <a:t>criar uma pasta no C: e direcionar.</a:t>
            </a: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48" y="2438400"/>
            <a:ext cx="440292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48" y="4191000"/>
            <a:ext cx="440292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199"/>
            <a:ext cx="5482829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3411348" y="729699"/>
            <a:ext cx="338047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MANUTENÇÃO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9" y="1394495"/>
            <a:ext cx="8819011" cy="561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2997412" y="2303720"/>
            <a:ext cx="660187" cy="4394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255488" y="2523459"/>
            <a:ext cx="2590800" cy="13627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err="1" smtClean="0">
                <a:solidFill>
                  <a:schemeClr val="tx1"/>
                </a:solidFill>
              </a:rPr>
              <a:t>TabWin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284321" y="3657600"/>
            <a:ext cx="7469658" cy="833178"/>
          </a:xfrm>
          <a:prstGeom prst="rect">
            <a:avLst/>
          </a:prstGeom>
          <a:ln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800" b="1" dirty="0" smtClean="0">
                <a:solidFill>
                  <a:srgbClr val="31859C"/>
                </a:solidFill>
                <a:latin typeface="Calibri" pitchFamily="34" charset="0"/>
              </a:rPr>
              <a:t>SISNET</a:t>
            </a:r>
          </a:p>
        </p:txBody>
      </p:sp>
    </p:spTree>
    <p:extLst>
      <p:ext uri="{BB962C8B-B14F-4D97-AF65-F5344CB8AC3E}">
        <p14:creationId xmlns:p14="http://schemas.microsoft.com/office/powerpoint/2010/main" val="11942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82353" y="1009284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000000"/>
                </a:solidFill>
                <a:latin typeface="Arial" charset="0"/>
              </a:rPr>
              <a:t>SISNET</a:t>
            </a:r>
            <a:endParaRPr lang="pt-BR" sz="3600" b="1" dirty="0"/>
          </a:p>
        </p:txBody>
      </p:sp>
      <p:sp>
        <p:nvSpPr>
          <p:cNvPr id="3" name="Retângulo 2"/>
          <p:cNvSpPr/>
          <p:nvPr/>
        </p:nvSpPr>
        <p:spPr>
          <a:xfrm>
            <a:off x="533399" y="2133600"/>
            <a:ext cx="887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Arial" charset="0"/>
              </a:rPr>
              <a:t>O envio de lotes deverá ser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</a:rPr>
              <a:t>feito, pelo município, </a:t>
            </a:r>
            <a:r>
              <a:rPr lang="pt-BR" sz="2400" dirty="0">
                <a:solidFill>
                  <a:srgbClr val="000000"/>
                </a:solidFill>
                <a:latin typeface="Arial" charset="0"/>
              </a:rPr>
              <a:t>via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</a:rPr>
              <a:t>SISNET;</a:t>
            </a:r>
            <a:endParaRPr lang="pt-BR" sz="24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02" y="3505200"/>
            <a:ext cx="7432675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tângulo 37"/>
          <p:cNvSpPr/>
          <p:nvPr/>
        </p:nvSpPr>
        <p:spPr>
          <a:xfrm>
            <a:off x="685799" y="2768930"/>
            <a:ext cx="6603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</a:rPr>
              <a:t>Após a instalação, é necessário configurá-lo: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238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82353" y="1009284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000000"/>
                </a:solidFill>
                <a:latin typeface="Arial" charset="0"/>
              </a:rPr>
              <a:t>SISNET</a:t>
            </a:r>
            <a:endParaRPr lang="pt-BR" sz="3600" b="1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5614"/>
            <a:ext cx="8428186" cy="520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6095999"/>
            <a:ext cx="990600" cy="467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6248"/>
            <a:ext cx="8398864" cy="51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552904" y="4572000"/>
            <a:ext cx="2209800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Procurar o arquivo na pasta onde este foi salvo através do </a:t>
            </a:r>
            <a:r>
              <a:rPr lang="pt-BR" dirty="0" err="1" smtClean="0">
                <a:solidFill>
                  <a:schemeClr val="tx1"/>
                </a:solidFill>
              </a:rPr>
              <a:t>SisPNCD</a:t>
            </a:r>
            <a:r>
              <a:rPr lang="pt-BR" dirty="0" smtClean="0">
                <a:solidFill>
                  <a:schemeClr val="tx1"/>
                </a:solidFill>
              </a:rPr>
              <a:t> Local.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7649534" y="4024891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286000" y="6095999"/>
            <a:ext cx="914400" cy="381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6248"/>
            <a:ext cx="8398864" cy="521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295400" y="3581400"/>
            <a:ext cx="4798323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" y="5562600"/>
            <a:ext cx="990600" cy="533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82353" y="1009284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000000"/>
                </a:solidFill>
                <a:latin typeface="Arial" charset="0"/>
              </a:rPr>
              <a:t>SISNET</a:t>
            </a:r>
            <a:endParaRPr lang="pt-BR" sz="3600" b="1" dirty="0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132012"/>
            <a:ext cx="4466460" cy="267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91393" y="5234809"/>
            <a:ext cx="5029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O sistema solicitará um </a:t>
            </a:r>
            <a:r>
              <a:rPr lang="pt-BR" i="1" dirty="0">
                <a:solidFill>
                  <a:srgbClr val="000000"/>
                </a:solidFill>
                <a:latin typeface="Arial" charset="0"/>
              </a:rPr>
              <a:t>nome de usuário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pt-BR" i="1" dirty="0">
                <a:solidFill>
                  <a:srgbClr val="000000"/>
                </a:solidFill>
                <a:latin typeface="Arial" charset="0"/>
              </a:rPr>
              <a:t>senha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(do módulo web, com a devida permissão para envio de lotes através do SISNET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).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284321" y="3657600"/>
            <a:ext cx="7469658" cy="833178"/>
          </a:xfrm>
          <a:prstGeom prst="rect">
            <a:avLst/>
          </a:prstGeom>
          <a:ln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800" b="1" dirty="0" err="1" smtClean="0">
                <a:solidFill>
                  <a:srgbClr val="31859C"/>
                </a:solidFill>
                <a:latin typeface="Calibri" pitchFamily="34" charset="0"/>
              </a:rPr>
              <a:t>SisPNCD</a:t>
            </a:r>
            <a:r>
              <a:rPr lang="pt-BR" sz="4800" b="1" dirty="0" smtClean="0">
                <a:solidFill>
                  <a:srgbClr val="31859C"/>
                </a:solidFill>
                <a:latin typeface="Calibri" pitchFamily="34" charset="0"/>
              </a:rPr>
              <a:t> WEB (ONLINE)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84321" y="4724400"/>
            <a:ext cx="746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rgbClr val="000000"/>
                </a:solidFill>
              </a:rPr>
              <a:t>SISTEMA DE INFORMAÇÃO DO PROGRAMA NACIONAL DE CONTROLE DA DENGUE – Módulo Web</a:t>
            </a:r>
          </a:p>
        </p:txBody>
      </p:sp>
    </p:spTree>
    <p:extLst>
      <p:ext uri="{BB962C8B-B14F-4D97-AF65-F5344CB8AC3E}">
        <p14:creationId xmlns:p14="http://schemas.microsoft.com/office/powerpoint/2010/main" val="10117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94898" y="1019917"/>
            <a:ext cx="5570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rgbClr val="000000"/>
                </a:solidFill>
                <a:latin typeface="Arial" charset="0"/>
              </a:rPr>
              <a:t>SisPNCD</a:t>
            </a:r>
            <a:r>
              <a:rPr lang="pt-BR" sz="3600" b="1" dirty="0" smtClean="0">
                <a:solidFill>
                  <a:srgbClr val="000000"/>
                </a:solidFill>
                <a:latin typeface="Arial" charset="0"/>
              </a:rPr>
              <a:t> WEB (ONLINE)</a:t>
            </a:r>
            <a:endParaRPr lang="pt-BR" sz="3600" b="1" dirty="0"/>
          </a:p>
        </p:txBody>
      </p:sp>
      <p:sp>
        <p:nvSpPr>
          <p:cNvPr id="3" name="Retângulo 2"/>
          <p:cNvSpPr/>
          <p:nvPr/>
        </p:nvSpPr>
        <p:spPr>
          <a:xfrm>
            <a:off x="482812" y="2210253"/>
            <a:ext cx="7665562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93000"/>
              </a:lnSpc>
              <a:buClrTx/>
              <a:buFont typeface="Wingdings" pitchFamily="2" charset="2"/>
              <a:buChar char="ü"/>
            </a:pPr>
            <a:r>
              <a:rPr lang="pt-BR" sz="3000" b="1" dirty="0" smtClean="0">
                <a:latin typeface="Calibri" pitchFamily="34" charset="0"/>
                <a:cs typeface="Arial" charset="0"/>
              </a:rPr>
              <a:t>Como acessar o </a:t>
            </a:r>
            <a:r>
              <a:rPr lang="pt-BR" sz="3000" b="1" dirty="0" err="1" smtClean="0">
                <a:latin typeface="Calibri" pitchFamily="34" charset="0"/>
                <a:cs typeface="Arial" charset="0"/>
              </a:rPr>
              <a:t>SisPNCD</a:t>
            </a:r>
            <a:r>
              <a:rPr lang="pt-BR" sz="3000" b="1" dirty="0" smtClean="0">
                <a:latin typeface="Calibri" pitchFamily="34" charset="0"/>
                <a:cs typeface="Arial" charset="0"/>
              </a:rPr>
              <a:t> Web (Online):</a:t>
            </a:r>
            <a:endParaRPr lang="pt-BR" sz="30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89331" y="3390035"/>
            <a:ext cx="79263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pt-BR" sz="2600" dirty="0">
                <a:solidFill>
                  <a:srgbClr val="000000"/>
                </a:solidFill>
              </a:rPr>
              <a:t>Endereço eletrônico: </a:t>
            </a:r>
            <a:r>
              <a:rPr lang="pt-BR" sz="2600" dirty="0" smtClean="0">
                <a:solidFill>
                  <a:srgbClr val="FF3333"/>
                </a:solidFill>
                <a:latin typeface="Calibri" pitchFamily="34" charset="0"/>
              </a:rPr>
              <a:t>aplicacao.saude.gov.br/</a:t>
            </a:r>
            <a:r>
              <a:rPr lang="pt-BR" sz="2600" dirty="0" err="1" smtClean="0">
                <a:solidFill>
                  <a:srgbClr val="FF3333"/>
                </a:solidFill>
                <a:latin typeface="Calibri" pitchFamily="34" charset="0"/>
              </a:rPr>
              <a:t>sispncd</a:t>
            </a:r>
            <a:endParaRPr lang="pt-BR" sz="2600" dirty="0" smtClean="0">
              <a:solidFill>
                <a:srgbClr val="FF3333"/>
              </a:solidFill>
              <a:latin typeface="Calibri" pitchFamily="34" charset="0"/>
            </a:endParaRPr>
          </a:p>
          <a:p>
            <a:pPr algn="just"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endParaRPr lang="pt-BR" sz="2600" dirty="0">
              <a:solidFill>
                <a:srgbClr val="FF3333"/>
              </a:solidFill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pt-BR" sz="2600" dirty="0">
                <a:solidFill>
                  <a:srgbClr val="000000"/>
                </a:solidFill>
              </a:rPr>
              <a:t>Inserir o nome do usuário e a senha (que foram cadastrados)</a:t>
            </a:r>
          </a:p>
        </p:txBody>
      </p:sp>
    </p:spTree>
    <p:extLst>
      <p:ext uri="{BB962C8B-B14F-4D97-AF65-F5344CB8AC3E}">
        <p14:creationId xmlns:p14="http://schemas.microsoft.com/office/powerpoint/2010/main" val="16919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94898" y="1019917"/>
            <a:ext cx="5570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rgbClr val="000000"/>
                </a:solidFill>
                <a:latin typeface="Arial" charset="0"/>
              </a:rPr>
              <a:t>SisPNCD</a:t>
            </a:r>
            <a:r>
              <a:rPr lang="pt-BR" sz="3600" b="1" dirty="0" smtClean="0">
                <a:solidFill>
                  <a:srgbClr val="000000"/>
                </a:solidFill>
                <a:latin typeface="Arial" charset="0"/>
              </a:rPr>
              <a:t> WEB (ONLINE)</a:t>
            </a:r>
            <a:endParaRPr lang="pt-B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93" y="2133600"/>
            <a:ext cx="10123463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3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198" y="7174995"/>
              <a:ext cx="3571348" cy="83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1950" y="1981200"/>
            <a:ext cx="8534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i="1" dirty="0" smtClean="0">
                <a:solidFill>
                  <a:srgbClr val="000000"/>
                </a:solidFill>
              </a:rPr>
              <a:t>Há 02 (módulos) do </a:t>
            </a:r>
            <a:r>
              <a:rPr lang="pt-BR" sz="2800" b="1" i="1" dirty="0" err="1" smtClean="0">
                <a:solidFill>
                  <a:srgbClr val="000000"/>
                </a:solidFill>
              </a:rPr>
              <a:t>SisPNCD</a:t>
            </a:r>
            <a:r>
              <a:rPr lang="pt-BR" sz="2800" b="1" i="1" dirty="0" smtClean="0">
                <a:solidFill>
                  <a:srgbClr val="000000"/>
                </a:solidFill>
              </a:rPr>
              <a:t>:</a:t>
            </a:r>
          </a:p>
          <a:p>
            <a:pPr algn="ctr">
              <a:defRPr/>
            </a:pPr>
            <a:endParaRPr lang="pt-BR" sz="2800" b="1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pt-BR" sz="2600" b="1" i="1" dirty="0" smtClean="0">
                <a:solidFill>
                  <a:srgbClr val="000000"/>
                </a:solidFill>
              </a:rPr>
              <a:t>Módulo local (instalado no computador do município):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pt-BR" sz="2600" b="1" i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sz="2800" dirty="0" smtClean="0"/>
              <a:t>Permite </a:t>
            </a:r>
            <a:r>
              <a:rPr lang="pt-BR" sz="2800" dirty="0"/>
              <a:t>a digitação de dados das fichas de campo do controle vetorial pelos municípios. </a:t>
            </a:r>
            <a:r>
              <a:rPr lang="pt-BR" sz="2800" dirty="0" smtClean="0"/>
              <a:t>Por meio </a:t>
            </a:r>
            <a:r>
              <a:rPr lang="pt-BR" sz="2800" dirty="0"/>
              <a:t>dele, os municípios poderão também monitorar o trabalho realizado através da emissão de relatórios.</a:t>
            </a:r>
            <a:endParaRPr lang="pt-BR" sz="2600" b="1" i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pt-BR" b="1" i="1" dirty="0">
              <a:solidFill>
                <a:srgbClr val="00000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864782" y="935395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i="1" dirty="0" smtClean="0">
                <a:solidFill>
                  <a:srgbClr val="000000"/>
                </a:solidFill>
              </a:rPr>
              <a:t>Conhecendo o programa...</a:t>
            </a:r>
          </a:p>
          <a:p>
            <a:pPr algn="ctr">
              <a:defRPr/>
            </a:pPr>
            <a:endParaRPr lang="pt-BR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tângulo 1"/>
          <p:cNvSpPr>
            <a:spLocks noChangeArrowheads="1"/>
          </p:cNvSpPr>
          <p:nvPr/>
        </p:nvSpPr>
        <p:spPr bwMode="auto">
          <a:xfrm>
            <a:off x="131160" y="332963"/>
            <a:ext cx="979608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>
                <a:latin typeface="Calibri" pitchFamily="34" charset="0"/>
                <a:cs typeface="Arial" charset="0"/>
              </a:rPr>
              <a:t>MUNICÍPIO (CLASSIFICAÇÃO DE MUNICÍPIOS)</a:t>
            </a: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3" y="2534763"/>
            <a:ext cx="2227597" cy="83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 bwMode="auto">
          <a:xfrm>
            <a:off x="258711" y="2535832"/>
            <a:ext cx="172427" cy="222103"/>
          </a:xfrm>
          <a:prstGeom prst="rightArrow">
            <a:avLst/>
          </a:prstGeom>
          <a:solidFill>
            <a:srgbClr val="1705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prst="relaxedInset"/>
          </a:sp3d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ea typeface="Microsoft YaHei" pitchFamily="32" charset="-122"/>
            </a:endParaRPr>
          </a:p>
        </p:txBody>
      </p:sp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1532609"/>
            <a:ext cx="9541415" cy="9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6" y="2257294"/>
            <a:ext cx="9503401" cy="362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10400"/>
            <a:ext cx="37999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0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3" y="2534763"/>
            <a:ext cx="2227597" cy="83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 bwMode="auto">
          <a:xfrm>
            <a:off x="258711" y="2701651"/>
            <a:ext cx="172427" cy="222103"/>
          </a:xfrm>
          <a:prstGeom prst="rightArrow">
            <a:avLst/>
          </a:prstGeom>
          <a:solidFill>
            <a:srgbClr val="1705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prst="relaxedInset"/>
          </a:sp3d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ea typeface="Microsoft YaHei" pitchFamily="32" charset="-122"/>
            </a:endParaRPr>
          </a:p>
        </p:txBody>
      </p:sp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1532609"/>
            <a:ext cx="9541415" cy="9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2516808"/>
            <a:ext cx="8172925" cy="158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6581423" y="3886201"/>
            <a:ext cx="632293" cy="2105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58" y="1442839"/>
            <a:ext cx="1609243" cy="214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" y="3657697"/>
            <a:ext cx="9772031" cy="370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4512215" y="7144015"/>
            <a:ext cx="516985" cy="2219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1" name="AutoShape 2"/>
          <p:cNvCxnSpPr>
            <a:cxnSpLocks noChangeShapeType="1"/>
          </p:cNvCxnSpPr>
          <p:nvPr/>
        </p:nvCxnSpPr>
        <p:spPr bwMode="auto">
          <a:xfrm flipV="1">
            <a:off x="1235443" y="2534763"/>
            <a:ext cx="4827728" cy="1455897"/>
          </a:xfrm>
          <a:prstGeom prst="straightConnector1">
            <a:avLst/>
          </a:prstGeom>
          <a:noFill/>
          <a:ln w="28575" cap="sq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9" name="Retângulo 1"/>
          <p:cNvSpPr>
            <a:spLocks noChangeArrowheads="1"/>
          </p:cNvSpPr>
          <p:nvPr/>
        </p:nvSpPr>
        <p:spPr bwMode="auto">
          <a:xfrm>
            <a:off x="-305986" y="332964"/>
            <a:ext cx="10209141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>
                <a:latin typeface="Calibri" pitchFamily="34" charset="0"/>
                <a:cs typeface="Arial" charset="0"/>
              </a:rPr>
              <a:t>MUNICÍPIO (CADASTRAR RECURSOS HUMANO)</a:t>
            </a:r>
          </a:p>
        </p:txBody>
      </p:sp>
      <p:pic>
        <p:nvPicPr>
          <p:cNvPr id="18" name="Imagem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144014"/>
            <a:ext cx="3647548" cy="62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3" y="2534763"/>
            <a:ext cx="2227597" cy="83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 bwMode="auto">
          <a:xfrm>
            <a:off x="258711" y="2923754"/>
            <a:ext cx="172427" cy="222103"/>
          </a:xfrm>
          <a:prstGeom prst="rightArrow">
            <a:avLst/>
          </a:prstGeom>
          <a:solidFill>
            <a:srgbClr val="1705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prst="relaxedInset"/>
          </a:sp3d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ea typeface="Microsoft YaHei" pitchFamily="32" charset="-122"/>
            </a:endParaRPr>
          </a:p>
        </p:txBody>
      </p:sp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1532609"/>
            <a:ext cx="9541415" cy="9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2484165"/>
            <a:ext cx="9541415" cy="362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7386044" y="5810531"/>
            <a:ext cx="689313" cy="29705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81301" y="4849182"/>
            <a:ext cx="3138657" cy="73937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94" name="Retângulo 1"/>
          <p:cNvSpPr>
            <a:spLocks noChangeArrowheads="1"/>
          </p:cNvSpPr>
          <p:nvPr/>
        </p:nvSpPr>
        <p:spPr bwMode="auto">
          <a:xfrm>
            <a:off x="2541108" y="332964"/>
            <a:ext cx="451495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>
                <a:latin typeface="Calibri" pitchFamily="34" charset="0"/>
                <a:cs typeface="Arial" charset="0"/>
              </a:rPr>
              <a:t>MUNICÍPIO (CICLOS)</a:t>
            </a:r>
          </a:p>
        </p:txBody>
      </p:sp>
      <p:pic>
        <p:nvPicPr>
          <p:cNvPr id="10" name="Imagem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10400"/>
            <a:ext cx="37999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7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1532609"/>
            <a:ext cx="9541415" cy="9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2627796"/>
            <a:ext cx="8449157" cy="192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6934200" y="4256703"/>
            <a:ext cx="914399" cy="29542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3" name="Retângulo 1"/>
          <p:cNvSpPr>
            <a:spLocks noChangeArrowheads="1"/>
          </p:cNvSpPr>
          <p:nvPr/>
        </p:nvSpPr>
        <p:spPr bwMode="auto">
          <a:xfrm>
            <a:off x="2541108" y="332964"/>
            <a:ext cx="451495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>
                <a:latin typeface="Calibri" pitchFamily="34" charset="0"/>
                <a:cs typeface="Arial" charset="0"/>
              </a:rPr>
              <a:t>MUNICÍPIO (CICLOS)</a:t>
            </a:r>
          </a:p>
        </p:txBody>
      </p:sp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10400"/>
            <a:ext cx="37999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1532609"/>
            <a:ext cx="9541415" cy="9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7" y="2689819"/>
            <a:ext cx="8863506" cy="30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604473" y="5441660"/>
            <a:ext cx="546128" cy="25788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7" y="5805634"/>
            <a:ext cx="9208163" cy="74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24" y="6329560"/>
            <a:ext cx="704519" cy="37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8898986" y="6329561"/>
            <a:ext cx="546128" cy="25951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040" name="Retângulo 1"/>
          <p:cNvSpPr>
            <a:spLocks noChangeArrowheads="1"/>
          </p:cNvSpPr>
          <p:nvPr/>
        </p:nvSpPr>
        <p:spPr bwMode="auto">
          <a:xfrm>
            <a:off x="2541108" y="332964"/>
            <a:ext cx="451495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>
                <a:latin typeface="Calibri" pitchFamily="34" charset="0"/>
                <a:cs typeface="Arial" charset="0"/>
              </a:rPr>
              <a:t>MUNICÍPIO (CICLOS)</a:t>
            </a:r>
          </a:p>
        </p:txBody>
      </p:sp>
      <p:pic>
        <p:nvPicPr>
          <p:cNvPr id="9" name="Imagem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10400"/>
            <a:ext cx="37999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2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1532609"/>
            <a:ext cx="9541415" cy="9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2554349"/>
            <a:ext cx="8276829" cy="28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6850052" y="5009134"/>
            <a:ext cx="823628" cy="35744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947806" y="4651689"/>
            <a:ext cx="1035238" cy="35744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062" name="Retângulo 1"/>
          <p:cNvSpPr>
            <a:spLocks noChangeArrowheads="1"/>
          </p:cNvSpPr>
          <p:nvPr/>
        </p:nvSpPr>
        <p:spPr bwMode="auto">
          <a:xfrm>
            <a:off x="2541108" y="332964"/>
            <a:ext cx="451495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>
                <a:latin typeface="Calibri" pitchFamily="34" charset="0"/>
                <a:cs typeface="Arial" charset="0"/>
              </a:rPr>
              <a:t>MUNICÍPIO (CICLOS)</a:t>
            </a:r>
          </a:p>
        </p:txBody>
      </p:sp>
      <p:pic>
        <p:nvPicPr>
          <p:cNvPr id="7" name="Imagem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10400"/>
            <a:ext cx="37999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5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" y="1294313"/>
            <a:ext cx="9879736" cy="503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1033970" y="298688"/>
            <a:ext cx="7558372" cy="112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pt-BR" sz="3600" b="1">
                <a:solidFill>
                  <a:srgbClr val="FFFFFF"/>
                </a:solidFill>
                <a:latin typeface="Calibri" pitchFamily="34" charset="0"/>
              </a:rPr>
              <a:t>CADASTRAR OU ALTERAR RECURSOS HUMANOS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2" y="2330741"/>
            <a:ext cx="1917152" cy="74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9" y="2405821"/>
            <a:ext cx="9799907" cy="214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1" y="4713711"/>
            <a:ext cx="9849325" cy="18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4512215" y="4256703"/>
            <a:ext cx="516985" cy="319906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9339943" y="4849182"/>
            <a:ext cx="287636" cy="169745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" y="4849182"/>
            <a:ext cx="9535079" cy="24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43185" y="5218053"/>
            <a:ext cx="3335060" cy="370502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4394373" y="5469407"/>
            <a:ext cx="516985" cy="319906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Imagem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10400"/>
            <a:ext cx="37999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8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1532609"/>
            <a:ext cx="9541415" cy="9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tângulo 1"/>
          <p:cNvSpPr>
            <a:spLocks noChangeArrowheads="1"/>
          </p:cNvSpPr>
          <p:nvPr/>
        </p:nvSpPr>
        <p:spPr bwMode="auto">
          <a:xfrm>
            <a:off x="1060350" y="332964"/>
            <a:ext cx="747647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>
                <a:latin typeface="Calibri" pitchFamily="34" charset="0"/>
                <a:cs typeface="Arial" charset="0"/>
              </a:rPr>
              <a:t>EXPORTAR (ARQUIVOS DE CARGA)</a:t>
            </a:r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5" y="2516809"/>
            <a:ext cx="2584925" cy="61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126227" y="2503751"/>
            <a:ext cx="1292463" cy="419469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91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2" y="2479269"/>
            <a:ext cx="9108060" cy="26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6581422" y="4849182"/>
            <a:ext cx="746334" cy="27420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1" y="5293133"/>
            <a:ext cx="2510165" cy="9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10400"/>
            <a:ext cx="37999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62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19" y="2507015"/>
            <a:ext cx="5291494" cy="146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1532609"/>
            <a:ext cx="9541415" cy="9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Retângulo 1"/>
          <p:cNvSpPr>
            <a:spLocks noChangeArrowheads="1"/>
          </p:cNvSpPr>
          <p:nvPr/>
        </p:nvSpPr>
        <p:spPr bwMode="auto">
          <a:xfrm>
            <a:off x="1060350" y="332964"/>
            <a:ext cx="747647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>
                <a:latin typeface="Calibri" pitchFamily="34" charset="0"/>
                <a:cs typeface="Arial" charset="0"/>
              </a:rPr>
              <a:t>EXPORTAR (ARQUIVOS DE CARGA)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4224579" y="2701245"/>
            <a:ext cx="2298556" cy="4211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9" y="3241493"/>
            <a:ext cx="9645319" cy="331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8" y="3293722"/>
            <a:ext cx="9657990" cy="326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10400"/>
            <a:ext cx="37999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" y="1532609"/>
            <a:ext cx="9541415" cy="9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tângulo 1"/>
          <p:cNvSpPr>
            <a:spLocks noChangeArrowheads="1"/>
          </p:cNvSpPr>
          <p:nvPr/>
        </p:nvSpPr>
        <p:spPr bwMode="auto">
          <a:xfrm>
            <a:off x="3393873" y="332964"/>
            <a:ext cx="280942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>
                <a:latin typeface="Calibri" pitchFamily="34" charset="0"/>
                <a:cs typeface="Arial" charset="0"/>
              </a:rPr>
              <a:t>RELATÓRIOS</a:t>
            </a: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43" y="2479269"/>
            <a:ext cx="3124718" cy="184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0" y="2516808"/>
            <a:ext cx="7444331" cy="514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4626256" y="7456221"/>
            <a:ext cx="575273" cy="21381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102082"/>
            <a:ext cx="3342748" cy="6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198" y="7174995"/>
              <a:ext cx="3571348" cy="83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1950" y="1981200"/>
            <a:ext cx="853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i="1" dirty="0" smtClean="0">
                <a:solidFill>
                  <a:srgbClr val="000000"/>
                </a:solidFill>
              </a:rPr>
              <a:t>Há 02 (módulos) do </a:t>
            </a:r>
            <a:r>
              <a:rPr lang="pt-BR" sz="2800" b="1" i="1" dirty="0" err="1" smtClean="0">
                <a:solidFill>
                  <a:srgbClr val="000000"/>
                </a:solidFill>
              </a:rPr>
              <a:t>SisPNCD</a:t>
            </a:r>
            <a:r>
              <a:rPr lang="pt-BR" sz="2800" b="1" i="1" dirty="0" smtClean="0">
                <a:solidFill>
                  <a:srgbClr val="000000"/>
                </a:solidFill>
              </a:rPr>
              <a:t>:</a:t>
            </a:r>
          </a:p>
          <a:p>
            <a:pPr algn="ctr">
              <a:defRPr/>
            </a:pPr>
            <a:endParaRPr lang="pt-BR" sz="2800" b="1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pt-BR" sz="2600" b="1" i="1" dirty="0" smtClean="0">
                <a:solidFill>
                  <a:srgbClr val="000000"/>
                </a:solidFill>
              </a:rPr>
              <a:t>Módulo Web (Online):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pt-BR" sz="2600" b="1" i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sz="2800" dirty="0"/>
              <a:t>Permite o gerenciamento do sistema. Utilizado pelos gestores tanto federais quanto estaduais para monitorarem a entrada de dados informados pelos municípios.</a:t>
            </a:r>
            <a:endParaRPr lang="pt-BR" b="1" i="1" dirty="0">
              <a:solidFill>
                <a:srgbClr val="00000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864782" y="935395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i="1" dirty="0" smtClean="0">
                <a:solidFill>
                  <a:srgbClr val="000000"/>
                </a:solidFill>
              </a:rPr>
              <a:t>Conhecendo o programa...</a:t>
            </a:r>
          </a:p>
          <a:p>
            <a:pPr algn="ctr">
              <a:defRPr/>
            </a:pPr>
            <a:endParaRPr lang="pt-BR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8546727" y="6948154"/>
            <a:ext cx="923730" cy="3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A9989305-2F57-408D-BE0D-27358529C426}" type="datetime1">
              <a:rPr lang="pt-BR" smtClean="0">
                <a:solidFill>
                  <a:srgbClr val="FFFFFF"/>
                </a:solidFill>
                <a:latin typeface="Times New Roman" pitchFamily="18" charset="0"/>
                <a:cs typeface="Segoe UI" pitchFamily="34" charset="0"/>
              </a:rPr>
              <a:pPr/>
              <a:t>09/01/2018</a:t>
            </a:fld>
            <a:endParaRPr lang="pt-BR" smtClean="0">
              <a:solidFill>
                <a:srgbClr val="FFFFFF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55230" y="3547816"/>
            <a:ext cx="5962176" cy="85662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800" b="1" dirty="0" smtClean="0">
                <a:latin typeface="Calibri" pitchFamily="34" charset="0"/>
              </a:rPr>
              <a:t>LOCALIDADE WEB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53694" y="4881825"/>
            <a:ext cx="7298612" cy="411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i="1" dirty="0">
                <a:solidFill>
                  <a:srgbClr val="000000"/>
                </a:solidFill>
                <a:latin typeface="+mn-lt"/>
              </a:rPr>
              <a:t>SISTEMA DE INFORMAÇÃO  DE LOCALIDADES – Módulo Web</a:t>
            </a:r>
          </a:p>
        </p:txBody>
      </p:sp>
    </p:spTree>
    <p:extLst>
      <p:ext uri="{BB962C8B-B14F-4D97-AF65-F5344CB8AC3E}">
        <p14:creationId xmlns:p14="http://schemas.microsoft.com/office/powerpoint/2010/main" val="10465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6" y="2183845"/>
            <a:ext cx="9358944" cy="342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tângulo 1"/>
          <p:cNvSpPr>
            <a:spLocks noChangeArrowheads="1"/>
          </p:cNvSpPr>
          <p:nvPr/>
        </p:nvSpPr>
        <p:spPr bwMode="auto">
          <a:xfrm>
            <a:off x="2805219" y="332964"/>
            <a:ext cx="398673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>
                <a:latin typeface="Calibri" pitchFamily="34" charset="0"/>
                <a:cs typeface="Arial" charset="0"/>
              </a:rPr>
              <a:t>LOCALIDADE WEB</a:t>
            </a:r>
          </a:p>
        </p:txBody>
      </p:sp>
    </p:spTree>
    <p:extLst>
      <p:ext uri="{BB962C8B-B14F-4D97-AF65-F5344CB8AC3E}">
        <p14:creationId xmlns:p14="http://schemas.microsoft.com/office/powerpoint/2010/main" val="32914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" y="1294313"/>
            <a:ext cx="9742887" cy="155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" y="2918323"/>
            <a:ext cx="9886072" cy="189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753695" y="3293722"/>
            <a:ext cx="3332526" cy="29705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947807" y="3598939"/>
            <a:ext cx="2587459" cy="29542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0651" y="4181624"/>
            <a:ext cx="4199236" cy="29705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1" name="Retângulo 1"/>
          <p:cNvSpPr>
            <a:spLocks noChangeArrowheads="1"/>
          </p:cNvSpPr>
          <p:nvPr/>
        </p:nvSpPr>
        <p:spPr bwMode="auto">
          <a:xfrm>
            <a:off x="1235430" y="332964"/>
            <a:ext cx="712631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>
                <a:latin typeface="Calibri" pitchFamily="34" charset="0"/>
                <a:cs typeface="Arial" charset="0"/>
              </a:rPr>
              <a:t>INCLUIR/ALTERAR LOCALIDADES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95800" y="4572000"/>
            <a:ext cx="518828" cy="2380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600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198" y="7174995"/>
              <a:ext cx="3571348" cy="83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284321" y="2971800"/>
            <a:ext cx="7469658" cy="833178"/>
          </a:xfrm>
          <a:prstGeom prst="rect">
            <a:avLst/>
          </a:prstGeom>
          <a:ln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800" b="1" dirty="0" smtClean="0">
                <a:solidFill>
                  <a:srgbClr val="31859C"/>
                </a:solidFill>
                <a:latin typeface="Calibri" pitchFamily="34" charset="0"/>
              </a:rPr>
              <a:t>OBRIGADO PELA ATENÇÃO!</a:t>
            </a:r>
          </a:p>
        </p:txBody>
      </p:sp>
      <p:sp>
        <p:nvSpPr>
          <p:cNvPr id="2" name="Retângulo 1"/>
          <p:cNvSpPr/>
          <p:nvPr/>
        </p:nvSpPr>
        <p:spPr>
          <a:xfrm>
            <a:off x="717698" y="4267199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i="1" dirty="0" smtClean="0">
                <a:solidFill>
                  <a:srgbClr val="000000"/>
                </a:solidFill>
              </a:rPr>
              <a:t>Contatos:</a:t>
            </a:r>
          </a:p>
          <a:p>
            <a:pPr algn="ctr">
              <a:defRPr/>
            </a:pPr>
            <a:r>
              <a:rPr lang="pt-BR" sz="4000" b="1" i="1" dirty="0" smtClean="0">
                <a:solidFill>
                  <a:srgbClr val="000000"/>
                </a:solidFill>
              </a:rPr>
              <a:t>3218 – 4882 / 3210</a:t>
            </a:r>
          </a:p>
          <a:p>
            <a:pPr algn="ctr">
              <a:defRPr/>
            </a:pPr>
            <a:r>
              <a:rPr lang="pt-BR" sz="4000" b="1" i="1" dirty="0">
                <a:solidFill>
                  <a:srgbClr val="000000"/>
                </a:solidFill>
              </a:rPr>
              <a:t>a</a:t>
            </a:r>
            <a:r>
              <a:rPr lang="pt-BR" sz="4000" b="1" i="1" dirty="0" smtClean="0">
                <a:solidFill>
                  <a:srgbClr val="000000"/>
                </a:solidFill>
              </a:rPr>
              <a:t>rbo.tocantins@gmail.com</a:t>
            </a:r>
            <a:endParaRPr lang="pt-BR" sz="4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198" y="7174995"/>
              <a:ext cx="3571348" cy="83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284321" y="2971800"/>
            <a:ext cx="7469658" cy="833178"/>
          </a:xfrm>
          <a:prstGeom prst="rect">
            <a:avLst/>
          </a:prstGeom>
          <a:ln/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pt-BR" sz="4800" b="1" dirty="0" err="1" smtClean="0">
                <a:solidFill>
                  <a:srgbClr val="31859C"/>
                </a:solidFill>
                <a:latin typeface="Calibri" pitchFamily="34" charset="0"/>
              </a:rPr>
              <a:t>SisPNCD</a:t>
            </a:r>
            <a:r>
              <a:rPr lang="pt-BR" sz="4800" b="1" dirty="0" smtClean="0">
                <a:solidFill>
                  <a:srgbClr val="31859C"/>
                </a:solidFill>
                <a:latin typeface="Calibri" pitchFamily="34" charset="0"/>
              </a:rPr>
              <a:t> LOCAL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717698" y="426719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solidFill>
                  <a:srgbClr val="000000"/>
                </a:solidFill>
              </a:rPr>
              <a:t>SISTEMA DE INFORMAÇÃO DO PROGRAMA NACIONAL DE CONTROLE DA DENGUE – Módulo </a:t>
            </a:r>
            <a:r>
              <a:rPr lang="pt-BR" b="1" i="1" dirty="0" smtClean="0">
                <a:solidFill>
                  <a:srgbClr val="000000"/>
                </a:solidFill>
              </a:rPr>
              <a:t>Municipal</a:t>
            </a:r>
            <a:endParaRPr lang="pt-BR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174995"/>
              <a:ext cx="3799948" cy="83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1099055" y="729699"/>
            <a:ext cx="8005012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>
                <a:latin typeface="Calibri" pitchFamily="34" charset="0"/>
                <a:cs typeface="Arial" charset="0"/>
              </a:rPr>
              <a:t>ACESSAR </a:t>
            </a:r>
            <a:r>
              <a:rPr lang="pt-BR" sz="4000" b="1" dirty="0" err="1" smtClean="0">
                <a:latin typeface="Calibri" pitchFamily="34" charset="0"/>
                <a:cs typeface="Arial" charset="0"/>
              </a:rPr>
              <a:t>SisPNCD</a:t>
            </a:r>
            <a:r>
              <a:rPr lang="pt-BR" sz="4000" b="1" dirty="0" smtClean="0">
                <a:latin typeface="Calibri" pitchFamily="34" charset="0"/>
                <a:cs typeface="Arial" charset="0"/>
              </a:rPr>
              <a:t> LOCAL (Municipal)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836539" y="5943600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200" b="1" dirty="0" smtClean="0">
                <a:solidFill>
                  <a:srgbClr val="000000"/>
                </a:solidFill>
              </a:rPr>
              <a:t>1º Acesso: Definir “Usuário” e “Senha”</a:t>
            </a:r>
            <a:endParaRPr lang="pt-BR" sz="2200" b="1" dirty="0">
              <a:solidFill>
                <a:srgbClr val="0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05000" y="5105400"/>
            <a:ext cx="19050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Administrador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840126" y="5105400"/>
            <a:ext cx="19050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123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3725834" y="729699"/>
            <a:ext cx="275145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CADASTROS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75" y="1398040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1340147" y="19050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12669"/>
            <a:ext cx="5944904" cy="409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33600" y="2514600"/>
            <a:ext cx="914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2333308" y="729699"/>
            <a:ext cx="553651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CADASTRO DE USUÁRIOS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36523" y="1981200"/>
            <a:ext cx="914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87" y="1523999"/>
            <a:ext cx="7162800" cy="50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599561" y="1905000"/>
            <a:ext cx="988323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199"/>
            <a:ext cx="57150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486401" y="3581400"/>
            <a:ext cx="1524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533399" y="6731911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200" b="1" dirty="0" err="1" smtClean="0">
                <a:solidFill>
                  <a:srgbClr val="000000"/>
                </a:solidFill>
              </a:rPr>
              <a:t>Login</a:t>
            </a:r>
            <a:r>
              <a:rPr lang="pt-BR" sz="2200" b="1" dirty="0" smtClean="0">
                <a:solidFill>
                  <a:srgbClr val="000000"/>
                </a:solidFill>
              </a:rPr>
              <a:t> e senha são definidos pelos usuários</a:t>
            </a:r>
            <a:endParaRPr lang="pt-BR" sz="2200" b="1" dirty="0">
              <a:solidFill>
                <a:srgbClr val="000000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828800" y="5334000"/>
            <a:ext cx="63195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200" b="1" dirty="0" smtClean="0">
                <a:solidFill>
                  <a:srgbClr val="000000"/>
                </a:solidFill>
              </a:rPr>
              <a:t>Realizar o mesmo procedimento para cadastrar o perfil do “Digitador”</a:t>
            </a:r>
            <a:endParaRPr lang="pt-BR" sz="2200" b="1" dirty="0">
              <a:solidFill>
                <a:srgbClr val="000000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 rot="10800000">
            <a:off x="8148374" y="3219450"/>
            <a:ext cx="1065495" cy="419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7520445" y="1905000"/>
            <a:ext cx="988323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5486400" cy="255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26539"/>
            <a:ext cx="2335637" cy="13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47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4" grpId="0"/>
      <p:bldP spid="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533399" y="1371600"/>
            <a:ext cx="9229953" cy="579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9630" marR="880872" algn="ctr">
              <a:lnSpc>
                <a:spcPts val="381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  <a:p>
            <a:pPr marL="491044" marR="524115" indent="-1523" algn="ctr">
              <a:lnSpc>
                <a:spcPct val="99954"/>
              </a:lnSpc>
            </a:pPr>
            <a:endParaRPr lang="pt-BR" sz="3600" u="heavy" dirty="0" smtClean="0">
              <a:solidFill>
                <a:srgbClr val="66AEBC"/>
              </a:solidFill>
              <a:latin typeface="Trebuchet MS"/>
              <a:cs typeface="Trebuchet MS"/>
            </a:endParaRPr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-1" y="-22588"/>
            <a:ext cx="10058401" cy="7794988"/>
            <a:chOff x="-21803" y="213792"/>
            <a:chExt cx="10058401" cy="7799935"/>
          </a:xfrm>
        </p:grpSpPr>
        <p:grpSp>
          <p:nvGrpSpPr>
            <p:cNvPr id="55" name="Grupo 54"/>
            <p:cNvGrpSpPr>
              <a:grpSpLocks/>
            </p:cNvGrpSpPr>
            <p:nvPr/>
          </p:nvGrpSpPr>
          <p:grpSpPr bwMode="auto">
            <a:xfrm>
              <a:off x="-21803" y="213792"/>
              <a:ext cx="10058401" cy="1080120"/>
              <a:chOff x="437379" y="457200"/>
              <a:chExt cx="9144001" cy="627886"/>
            </a:xfrm>
          </p:grpSpPr>
          <p:sp>
            <p:nvSpPr>
              <p:cNvPr id="59" name="Shape 767"/>
              <p:cNvSpPr>
                <a:spLocks/>
              </p:cNvSpPr>
              <p:nvPr/>
            </p:nvSpPr>
            <p:spPr bwMode="auto">
              <a:xfrm>
                <a:off x="457200" y="457200"/>
                <a:ext cx="9086088" cy="310896"/>
              </a:xfrm>
              <a:custGeom>
                <a:avLst/>
                <a:gdLst>
                  <a:gd name="T0" fmla="*/ 0 w 120000"/>
                  <a:gd name="T1" fmla="*/ 2147483647 h 120000"/>
                  <a:gd name="T2" fmla="*/ 2147483647 w 120000"/>
                  <a:gd name="T3" fmla="*/ 2147483647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2147483647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14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0" name="Shape 768"/>
              <p:cNvSpPr>
                <a:spLocks/>
              </p:cNvSpPr>
              <p:nvPr/>
            </p:nvSpPr>
            <p:spPr bwMode="auto">
              <a:xfrm>
                <a:off x="457200" y="768095"/>
                <a:ext cx="9086088" cy="91439"/>
              </a:xfrm>
              <a:custGeom>
                <a:avLst/>
                <a:gdLst>
                  <a:gd name="T0" fmla="*/ 0 w 120000"/>
                  <a:gd name="T1" fmla="*/ 6034 h 120000"/>
                  <a:gd name="T2" fmla="*/ 2147483647 w 120000"/>
                  <a:gd name="T3" fmla="*/ 6034 h 120000"/>
                  <a:gd name="T4" fmla="*/ 2147483647 w 120000"/>
                  <a:gd name="T5" fmla="*/ 0 h 120000"/>
                  <a:gd name="T6" fmla="*/ 0 w 120000"/>
                  <a:gd name="T7" fmla="*/ 0 h 120000"/>
                  <a:gd name="T8" fmla="*/ 0 w 120000"/>
                  <a:gd name="T9" fmla="*/ 6034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27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4" name="Shape 772"/>
              <p:cNvSpPr>
                <a:spLocks/>
              </p:cNvSpPr>
              <p:nvPr/>
            </p:nvSpPr>
            <p:spPr bwMode="auto">
              <a:xfrm>
                <a:off x="5867400" y="957071"/>
                <a:ext cx="3063240" cy="2743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0 w 120000"/>
                  <a:gd name="T11" fmla="*/ 0 h 120000"/>
                  <a:gd name="T12" fmla="*/ 0 w 120000"/>
                  <a:gd name="T13" fmla="*/ 0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0" y="13333"/>
                    </a:moveTo>
                    <a:lnTo>
                      <a:pt x="0" y="120000"/>
                    </a:lnTo>
                    <a:lnTo>
                      <a:pt x="119880" y="120000"/>
                    </a:lnTo>
                    <a:lnTo>
                      <a:pt x="120000" y="106666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3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5" name="Shape 773"/>
              <p:cNvSpPr>
                <a:spLocks/>
              </p:cNvSpPr>
              <p:nvPr/>
            </p:nvSpPr>
            <p:spPr bwMode="auto">
              <a:xfrm>
                <a:off x="7833359" y="1048511"/>
                <a:ext cx="1600199" cy="36575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2147483647 w 120000"/>
                  <a:gd name="T5" fmla="*/ 0 h 120000"/>
                  <a:gd name="T6" fmla="*/ 2147483647 w 120000"/>
                  <a:gd name="T7" fmla="*/ 0 h 120000"/>
                  <a:gd name="T8" fmla="*/ 2147483647 w 120000"/>
                  <a:gd name="T9" fmla="*/ 0 h 120000"/>
                  <a:gd name="T10" fmla="*/ 2147483647 w 120000"/>
                  <a:gd name="T11" fmla="*/ 0 h 120000"/>
                  <a:gd name="T12" fmla="*/ 2147483647 w 120000"/>
                  <a:gd name="T13" fmla="*/ 0 h 120000"/>
                  <a:gd name="T14" fmla="*/ 2147483647 w 120000"/>
                  <a:gd name="T15" fmla="*/ 0 h 120000"/>
                  <a:gd name="T16" fmla="*/ 0 w 120000"/>
                  <a:gd name="T17" fmla="*/ 0 h 120000"/>
                  <a:gd name="T18" fmla="*/ 0 w 120000"/>
                  <a:gd name="T19" fmla="*/ 0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0" y="20000"/>
                    </a:moveTo>
                    <a:lnTo>
                      <a:pt x="0" y="110000"/>
                    </a:lnTo>
                    <a:lnTo>
                      <a:pt x="228" y="120000"/>
                    </a:lnTo>
                    <a:lnTo>
                      <a:pt x="119771" y="120000"/>
                    </a:lnTo>
                    <a:lnTo>
                      <a:pt x="120000" y="110000"/>
                    </a:lnTo>
                    <a:lnTo>
                      <a:pt x="120000" y="10000"/>
                    </a:lnTo>
                    <a:lnTo>
                      <a:pt x="119771" y="0"/>
                    </a:lnTo>
                    <a:lnTo>
                      <a:pt x="228" y="0"/>
                    </a:lnTo>
                    <a:lnTo>
                      <a:pt x="0" y="1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69" name="Shape 777"/>
              <p:cNvSpPr>
                <a:spLocks noChangeArrowheads="1"/>
              </p:cNvSpPr>
              <p:nvPr/>
            </p:nvSpPr>
            <p:spPr bwMode="auto">
              <a:xfrm>
                <a:off x="9503664" y="457200"/>
                <a:ext cx="27430" cy="6217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8" name="Shape 789"/>
              <p:cNvSpPr txBox="1">
                <a:spLocks noChangeArrowheads="1"/>
              </p:cNvSpPr>
              <p:nvPr/>
            </p:nvSpPr>
            <p:spPr bwMode="auto">
              <a:xfrm>
                <a:off x="437379" y="457200"/>
                <a:ext cx="910590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79" name="Shape 790"/>
              <p:cNvSpPr txBox="1">
                <a:spLocks noChangeArrowheads="1"/>
              </p:cNvSpPr>
              <p:nvPr/>
            </p:nvSpPr>
            <p:spPr bwMode="auto">
              <a:xfrm>
                <a:off x="9337547" y="457200"/>
                <a:ext cx="243833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0" name="Shape 791"/>
              <p:cNvSpPr txBox="1">
                <a:spLocks noChangeArrowheads="1"/>
              </p:cNvSpPr>
              <p:nvPr/>
            </p:nvSpPr>
            <p:spPr bwMode="auto">
              <a:xfrm>
                <a:off x="9403079" y="457200"/>
                <a:ext cx="4419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3" name="Shape 794"/>
              <p:cNvSpPr txBox="1">
                <a:spLocks noChangeArrowheads="1"/>
              </p:cNvSpPr>
              <p:nvPr/>
            </p:nvSpPr>
            <p:spPr bwMode="auto">
              <a:xfrm>
                <a:off x="457200" y="768095"/>
                <a:ext cx="8880347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4" name="Shape 795"/>
              <p:cNvSpPr txBox="1">
                <a:spLocks noChangeArrowheads="1"/>
              </p:cNvSpPr>
              <p:nvPr/>
            </p:nvSpPr>
            <p:spPr bwMode="auto">
              <a:xfrm>
                <a:off x="9337547" y="768095"/>
                <a:ext cx="6553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5" name="Shape 796"/>
              <p:cNvSpPr txBox="1">
                <a:spLocks noChangeArrowheads="1"/>
              </p:cNvSpPr>
              <p:nvPr/>
            </p:nvSpPr>
            <p:spPr bwMode="auto">
              <a:xfrm>
                <a:off x="9403079" y="768095"/>
                <a:ext cx="44195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6" name="Shape 797"/>
              <p:cNvSpPr txBox="1">
                <a:spLocks noChangeArrowheads="1"/>
              </p:cNvSpPr>
              <p:nvPr/>
            </p:nvSpPr>
            <p:spPr bwMode="auto">
              <a:xfrm>
                <a:off x="9447275" y="768095"/>
                <a:ext cx="60960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7" name="Shape 798"/>
              <p:cNvSpPr txBox="1">
                <a:spLocks noChangeArrowheads="1"/>
              </p:cNvSpPr>
              <p:nvPr/>
            </p:nvSpPr>
            <p:spPr bwMode="auto">
              <a:xfrm>
                <a:off x="9508235" y="768095"/>
                <a:ext cx="35051" cy="5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8" name="Shape 799"/>
              <p:cNvSpPr txBox="1">
                <a:spLocks noChangeArrowheads="1"/>
              </p:cNvSpPr>
              <p:nvPr/>
            </p:nvSpPr>
            <p:spPr bwMode="auto">
              <a:xfrm>
                <a:off x="457200" y="819911"/>
                <a:ext cx="541020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89" name="Shape 800"/>
              <p:cNvSpPr txBox="1">
                <a:spLocks noChangeArrowheads="1"/>
              </p:cNvSpPr>
              <p:nvPr/>
            </p:nvSpPr>
            <p:spPr bwMode="auto">
              <a:xfrm>
                <a:off x="5867400" y="819911"/>
                <a:ext cx="3470147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0" name="Shape 801"/>
              <p:cNvSpPr txBox="1">
                <a:spLocks noChangeArrowheads="1"/>
              </p:cNvSpPr>
              <p:nvPr/>
            </p:nvSpPr>
            <p:spPr bwMode="auto">
              <a:xfrm>
                <a:off x="9337547" y="819911"/>
                <a:ext cx="6553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1" name="Shape 802"/>
              <p:cNvSpPr txBox="1">
                <a:spLocks noChangeArrowheads="1"/>
              </p:cNvSpPr>
              <p:nvPr/>
            </p:nvSpPr>
            <p:spPr bwMode="auto">
              <a:xfrm>
                <a:off x="9403079" y="819911"/>
                <a:ext cx="44195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2" name="Shape 803"/>
              <p:cNvSpPr txBox="1">
                <a:spLocks noChangeArrowheads="1"/>
              </p:cNvSpPr>
              <p:nvPr/>
            </p:nvSpPr>
            <p:spPr bwMode="auto">
              <a:xfrm>
                <a:off x="9447275" y="819911"/>
                <a:ext cx="60960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3" name="Shape 804"/>
              <p:cNvSpPr txBox="1">
                <a:spLocks noChangeArrowheads="1"/>
              </p:cNvSpPr>
              <p:nvPr/>
            </p:nvSpPr>
            <p:spPr bwMode="auto">
              <a:xfrm>
                <a:off x="9508235" y="819911"/>
                <a:ext cx="35051" cy="3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5" name="Shape 806"/>
              <p:cNvSpPr txBox="1">
                <a:spLocks noChangeArrowheads="1"/>
              </p:cNvSpPr>
              <p:nvPr/>
            </p:nvSpPr>
            <p:spPr bwMode="auto">
              <a:xfrm>
                <a:off x="5867400" y="859534"/>
                <a:ext cx="3470147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6" name="Shape 807"/>
              <p:cNvSpPr txBox="1">
                <a:spLocks noChangeArrowheads="1"/>
              </p:cNvSpPr>
              <p:nvPr/>
            </p:nvSpPr>
            <p:spPr bwMode="auto">
              <a:xfrm>
                <a:off x="9337547" y="859534"/>
                <a:ext cx="6553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7" name="Shape 808"/>
              <p:cNvSpPr txBox="1">
                <a:spLocks noChangeArrowheads="1"/>
              </p:cNvSpPr>
              <p:nvPr/>
            </p:nvSpPr>
            <p:spPr bwMode="auto">
              <a:xfrm>
                <a:off x="9403079" y="859534"/>
                <a:ext cx="44195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8" name="Shape 809"/>
              <p:cNvSpPr txBox="1">
                <a:spLocks noChangeArrowheads="1"/>
              </p:cNvSpPr>
              <p:nvPr/>
            </p:nvSpPr>
            <p:spPr bwMode="auto">
              <a:xfrm>
                <a:off x="9447275" y="859534"/>
                <a:ext cx="60960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99" name="Shape 810"/>
              <p:cNvSpPr txBox="1">
                <a:spLocks noChangeArrowheads="1"/>
              </p:cNvSpPr>
              <p:nvPr/>
            </p:nvSpPr>
            <p:spPr bwMode="auto">
              <a:xfrm>
                <a:off x="9508235" y="859534"/>
                <a:ext cx="35051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800">
                  <a:latin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104" name="Shape 815"/>
              <p:cNvSpPr txBox="1">
                <a:spLocks noChangeArrowheads="1"/>
              </p:cNvSpPr>
              <p:nvPr/>
            </p:nvSpPr>
            <p:spPr bwMode="auto">
              <a:xfrm>
                <a:off x="9508235" y="905255"/>
                <a:ext cx="35051" cy="17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254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/>
                <a:endParaRPr lang="pt-BR" sz="1000">
                  <a:latin typeface="Calibri" pitchFamily="34" charset="0"/>
                  <a:sym typeface="Calibri" pitchFamily="34" charset="0"/>
                </a:endParaRPr>
              </a:p>
            </p:txBody>
          </p:sp>
        </p:grpSp>
        <p:pic>
          <p:nvPicPr>
            <p:cNvPr id="56" name="Imagem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598" y="7251243"/>
              <a:ext cx="3799948" cy="7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Shape 811"/>
          <p:cNvSpPr txBox="1">
            <a:spLocks noChangeArrowheads="1"/>
          </p:cNvSpPr>
          <p:nvPr/>
        </p:nvSpPr>
        <p:spPr bwMode="auto">
          <a:xfrm>
            <a:off x="5995439" y="375194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6" name="Shape 811"/>
          <p:cNvSpPr txBox="1">
            <a:spLocks noChangeArrowheads="1"/>
          </p:cNvSpPr>
          <p:nvPr/>
        </p:nvSpPr>
        <p:spPr bwMode="auto">
          <a:xfrm>
            <a:off x="6093723" y="938940"/>
            <a:ext cx="3817162" cy="2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pt-BR" sz="10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" name="Retângulo 1"/>
          <p:cNvSpPr>
            <a:spLocks noChangeArrowheads="1"/>
          </p:cNvSpPr>
          <p:nvPr/>
        </p:nvSpPr>
        <p:spPr bwMode="auto">
          <a:xfrm>
            <a:off x="3138336" y="729699"/>
            <a:ext cx="3926461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4000" b="1" dirty="0" smtClean="0">
                <a:latin typeface="Calibri" pitchFamily="34" charset="0"/>
                <a:cs typeface="Arial" charset="0"/>
              </a:rPr>
              <a:t>CADASTRO DE RH</a:t>
            </a:r>
            <a:endParaRPr lang="pt-BR" sz="40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75" y="1410445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1066800" y="2066260"/>
            <a:ext cx="601184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3" y="1410445"/>
            <a:ext cx="77877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tângulo 40"/>
          <p:cNvSpPr/>
          <p:nvPr/>
        </p:nvSpPr>
        <p:spPr>
          <a:xfrm>
            <a:off x="-1" y="7341513"/>
            <a:ext cx="6477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pt-BR" sz="2200" b="1" dirty="0" smtClean="0">
                <a:solidFill>
                  <a:srgbClr val="000000"/>
                </a:solidFill>
              </a:rPr>
              <a:t>Os dados serão inseridos no </a:t>
            </a:r>
            <a:r>
              <a:rPr lang="pt-BR" sz="2200" b="1" dirty="0" err="1" smtClean="0">
                <a:solidFill>
                  <a:srgbClr val="000000"/>
                </a:solidFill>
              </a:rPr>
              <a:t>SisPNCD</a:t>
            </a:r>
            <a:r>
              <a:rPr lang="pt-BR" sz="2200" b="1" dirty="0" smtClean="0">
                <a:solidFill>
                  <a:srgbClr val="000000"/>
                </a:solidFill>
              </a:rPr>
              <a:t> Web (Online)</a:t>
            </a:r>
            <a:endParaRPr lang="pt-BR" sz="2200" b="1" dirty="0">
              <a:solidFill>
                <a:srgbClr val="000000"/>
              </a:solidFill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8002304" y="3733800"/>
            <a:ext cx="146070" cy="1371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397579" y="4000500"/>
            <a:ext cx="1381352" cy="838200"/>
          </a:xfrm>
          <a:prstGeom prst="rect">
            <a:avLst/>
          </a:prstGeom>
          <a:solidFill>
            <a:srgbClr val="DD7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Atualização Estadual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4" name="Chave direita 43"/>
          <p:cNvSpPr/>
          <p:nvPr/>
        </p:nvSpPr>
        <p:spPr>
          <a:xfrm>
            <a:off x="8383393" y="5418920"/>
            <a:ext cx="146070" cy="1371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8643378" y="5685620"/>
            <a:ext cx="1381352" cy="838200"/>
          </a:xfrm>
          <a:prstGeom prst="rect">
            <a:avLst/>
          </a:prstGeom>
          <a:solidFill>
            <a:srgbClr val="DD7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Atualização Municipal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5537</TotalTime>
  <Words>509</Words>
  <Application>Microsoft Office PowerPoint</Application>
  <PresentationFormat>Personalizar</PresentationFormat>
  <Paragraphs>95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Timoteo Torres</dc:creator>
  <cp:lastModifiedBy>Renata Ribeiro da Silva Braga</cp:lastModifiedBy>
  <cp:revision>308</cp:revision>
  <dcterms:modified xsi:type="dcterms:W3CDTF">2018-01-09T17:29:12Z</dcterms:modified>
</cp:coreProperties>
</file>