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28"/>
  </p:notesMasterIdLst>
  <p:sldIdLst>
    <p:sldId id="277" r:id="rId2"/>
    <p:sldId id="262" r:id="rId3"/>
    <p:sldId id="257" r:id="rId4"/>
    <p:sldId id="258" r:id="rId5"/>
    <p:sldId id="298" r:id="rId6"/>
    <p:sldId id="303" r:id="rId7"/>
    <p:sldId id="305" r:id="rId8"/>
    <p:sldId id="304" r:id="rId9"/>
    <p:sldId id="308" r:id="rId10"/>
    <p:sldId id="263" r:id="rId11"/>
    <p:sldId id="309" r:id="rId12"/>
    <p:sldId id="310" r:id="rId13"/>
    <p:sldId id="311" r:id="rId14"/>
    <p:sldId id="312" r:id="rId15"/>
    <p:sldId id="313" r:id="rId16"/>
    <p:sldId id="281" r:id="rId17"/>
    <p:sldId id="282" r:id="rId18"/>
    <p:sldId id="283" r:id="rId19"/>
    <p:sldId id="284" r:id="rId20"/>
    <p:sldId id="285" r:id="rId21"/>
    <p:sldId id="287" r:id="rId22"/>
    <p:sldId id="286" r:id="rId23"/>
    <p:sldId id="288" r:id="rId24"/>
    <p:sldId id="306" r:id="rId25"/>
    <p:sldId id="302" r:id="rId26"/>
    <p:sldId id="261" r:id="rId2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FF27"/>
    <a:srgbClr val="D155B6"/>
    <a:srgbClr val="E7EB3B"/>
    <a:srgbClr val="3AE8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édio 2 - Ênfas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858" y="-4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1F0571D-CCCC-46BD-97CD-A298684FE85A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EA7E36A9-AE73-4218-A7CC-F528ABAEFFB4}">
      <dgm:prSet phldrT="[Texto]" custT="1"/>
      <dgm:spPr>
        <a:solidFill>
          <a:srgbClr val="FFC000"/>
        </a:solidFill>
      </dgm:spPr>
      <dgm:t>
        <a:bodyPr/>
        <a:lstStyle/>
        <a:p>
          <a:r>
            <a:rPr lang="pt-BR" sz="3200" b="1" dirty="0" smtClean="0">
              <a:solidFill>
                <a:schemeClr val="tx1"/>
              </a:solidFill>
            </a:rPr>
            <a:t>Relatório</a:t>
          </a:r>
          <a:endParaRPr lang="pt-BR" sz="3200" b="1" dirty="0">
            <a:solidFill>
              <a:schemeClr val="tx1"/>
            </a:solidFill>
          </a:endParaRPr>
        </a:p>
      </dgm:t>
    </dgm:pt>
    <dgm:pt modelId="{D9033647-92CB-4FC5-9AA9-C411FBE5D40A}" type="parTrans" cxnId="{9281E18E-3DB2-4062-A4AC-F8FD94F1C377}">
      <dgm:prSet/>
      <dgm:spPr/>
      <dgm:t>
        <a:bodyPr/>
        <a:lstStyle/>
        <a:p>
          <a:endParaRPr lang="pt-BR"/>
        </a:p>
      </dgm:t>
    </dgm:pt>
    <dgm:pt modelId="{30DCE91B-995D-4EE7-AA86-F1E0F6EBA7B6}" type="sibTrans" cxnId="{9281E18E-3DB2-4062-A4AC-F8FD94F1C377}">
      <dgm:prSet/>
      <dgm:spPr/>
      <dgm:t>
        <a:bodyPr/>
        <a:lstStyle/>
        <a:p>
          <a:endParaRPr lang="pt-BR"/>
        </a:p>
      </dgm:t>
    </dgm:pt>
    <dgm:pt modelId="{E5EC6F80-DD33-4389-AEFE-9ABF2E35B998}">
      <dgm:prSet phldrT="[Texto]" custT="1"/>
      <dgm:spPr>
        <a:solidFill>
          <a:srgbClr val="3AE8EC"/>
        </a:solidFill>
      </dgm:spPr>
      <dgm:t>
        <a:bodyPr/>
        <a:lstStyle/>
        <a:p>
          <a:r>
            <a:rPr lang="pt-BR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PAF – Plano de Acompanhamento Familiar</a:t>
          </a:r>
          <a:endParaRPr lang="pt-BR" sz="2400" b="1" dirty="0">
            <a:solidFill>
              <a:schemeClr val="tx1"/>
            </a:solidFill>
          </a:endParaRPr>
        </a:p>
      </dgm:t>
    </dgm:pt>
    <dgm:pt modelId="{4719EC50-9129-4822-901F-2020435E911C}" type="parTrans" cxnId="{F44628D2-3C6E-4F4D-976A-F1EAAAACC8E8}">
      <dgm:prSet/>
      <dgm:spPr/>
      <dgm:t>
        <a:bodyPr/>
        <a:lstStyle/>
        <a:p>
          <a:endParaRPr lang="pt-BR"/>
        </a:p>
      </dgm:t>
    </dgm:pt>
    <dgm:pt modelId="{1C2AD855-E6FF-4A4C-8BDB-337342237EA0}" type="sibTrans" cxnId="{F44628D2-3C6E-4F4D-976A-F1EAAAACC8E8}">
      <dgm:prSet/>
      <dgm:spPr/>
      <dgm:t>
        <a:bodyPr/>
        <a:lstStyle/>
        <a:p>
          <a:endParaRPr lang="pt-BR"/>
        </a:p>
      </dgm:t>
    </dgm:pt>
    <dgm:pt modelId="{AC95FDEA-9AC1-4680-A3D3-8519F9861C88}">
      <dgm:prSet phldrT="[Texto]" custT="1"/>
      <dgm:spPr>
        <a:solidFill>
          <a:srgbClr val="F0FF27"/>
        </a:solidFill>
      </dgm:spPr>
      <dgm:t>
        <a:bodyPr/>
        <a:lstStyle/>
        <a:p>
          <a:r>
            <a:rPr lang="pt-BR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PIA- Plano Individual de Acompanhamento</a:t>
          </a:r>
          <a:endParaRPr lang="pt-BR" sz="2400" b="1" dirty="0">
            <a:solidFill>
              <a:schemeClr val="tx1"/>
            </a:solidFill>
          </a:endParaRPr>
        </a:p>
      </dgm:t>
    </dgm:pt>
    <dgm:pt modelId="{59ACFA56-3B66-4AE2-94A7-0EBFB7A45318}" type="parTrans" cxnId="{13E2B278-A4A8-4D8F-A4C9-5A90246BD820}">
      <dgm:prSet/>
      <dgm:spPr/>
      <dgm:t>
        <a:bodyPr/>
        <a:lstStyle/>
        <a:p>
          <a:endParaRPr lang="pt-BR"/>
        </a:p>
      </dgm:t>
    </dgm:pt>
    <dgm:pt modelId="{3ADCFBDF-4846-47F1-8386-124201DA24C1}" type="sibTrans" cxnId="{13E2B278-A4A8-4D8F-A4C9-5A90246BD820}">
      <dgm:prSet/>
      <dgm:spPr/>
      <dgm:t>
        <a:bodyPr/>
        <a:lstStyle/>
        <a:p>
          <a:endParaRPr lang="pt-BR"/>
        </a:p>
      </dgm:t>
    </dgm:pt>
    <dgm:pt modelId="{1D712D07-0BAC-4778-901B-139DBD621182}">
      <dgm:prSet custT="1"/>
      <dgm:spPr>
        <a:solidFill>
          <a:srgbClr val="92D050"/>
        </a:solidFill>
      </dgm:spPr>
      <dgm:t>
        <a:bodyPr/>
        <a:lstStyle/>
        <a:p>
          <a:r>
            <a:rPr lang="pt-BR" sz="3200" b="1" dirty="0" smtClean="0">
              <a:solidFill>
                <a:schemeClr val="tx1"/>
              </a:solidFill>
            </a:rPr>
            <a:t>Encaminhamento</a:t>
          </a:r>
          <a:endParaRPr lang="pt-BR" sz="3200" b="1" dirty="0">
            <a:solidFill>
              <a:schemeClr val="tx1"/>
            </a:solidFill>
          </a:endParaRPr>
        </a:p>
      </dgm:t>
    </dgm:pt>
    <dgm:pt modelId="{D358D718-8C5A-43EE-BF7D-8539594CF81F}" type="parTrans" cxnId="{81B5A311-5908-46A9-A742-27774BD06800}">
      <dgm:prSet/>
      <dgm:spPr/>
      <dgm:t>
        <a:bodyPr/>
        <a:lstStyle/>
        <a:p>
          <a:endParaRPr lang="pt-BR"/>
        </a:p>
      </dgm:t>
    </dgm:pt>
    <dgm:pt modelId="{FCC6D5CD-2319-4B9A-9002-0D14A78FA6EB}" type="sibTrans" cxnId="{81B5A311-5908-46A9-A742-27774BD06800}">
      <dgm:prSet/>
      <dgm:spPr/>
      <dgm:t>
        <a:bodyPr/>
        <a:lstStyle/>
        <a:p>
          <a:endParaRPr lang="pt-BR"/>
        </a:p>
      </dgm:t>
    </dgm:pt>
    <dgm:pt modelId="{652F6074-17D7-4C35-A539-C269462D8E34}">
      <dgm:prSet/>
      <dgm:spPr>
        <a:ln>
          <a:noFill/>
        </a:ln>
      </dgm:spPr>
      <dgm:t>
        <a:bodyPr/>
        <a:lstStyle/>
        <a:p>
          <a:endParaRPr lang="pt-BR" dirty="0"/>
        </a:p>
      </dgm:t>
    </dgm:pt>
    <dgm:pt modelId="{E18B24F2-CBA1-45D1-8BBF-9D2EBA5C8070}" type="parTrans" cxnId="{6BB692BB-BFA5-4C88-AA0B-4CA835BA8F5C}">
      <dgm:prSet/>
      <dgm:spPr/>
      <dgm:t>
        <a:bodyPr/>
        <a:lstStyle/>
        <a:p>
          <a:endParaRPr lang="pt-BR"/>
        </a:p>
      </dgm:t>
    </dgm:pt>
    <dgm:pt modelId="{1DE935A8-369C-4D2B-8137-083ECF990367}" type="sibTrans" cxnId="{6BB692BB-BFA5-4C88-AA0B-4CA835BA8F5C}">
      <dgm:prSet/>
      <dgm:spPr/>
      <dgm:t>
        <a:bodyPr/>
        <a:lstStyle/>
        <a:p>
          <a:endParaRPr lang="pt-BR"/>
        </a:p>
      </dgm:t>
    </dgm:pt>
    <dgm:pt modelId="{EC4D2846-AD3D-489C-A893-DF4D85345113}" type="pres">
      <dgm:prSet presAssocID="{21F0571D-CCCC-46BD-97CD-A298684FE85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2A537217-EFA5-4636-9A26-6097DEFC8EF5}" type="pres">
      <dgm:prSet presAssocID="{EA7E36A9-AE73-4218-A7CC-F528ABAEFFB4}" presName="parentLin" presStyleCnt="0"/>
      <dgm:spPr/>
    </dgm:pt>
    <dgm:pt modelId="{5FA6EEAF-0812-44CB-99C1-90137860D926}" type="pres">
      <dgm:prSet presAssocID="{EA7E36A9-AE73-4218-A7CC-F528ABAEFFB4}" presName="parentLeftMargin" presStyleLbl="node1" presStyleIdx="0" presStyleCnt="4"/>
      <dgm:spPr/>
      <dgm:t>
        <a:bodyPr/>
        <a:lstStyle/>
        <a:p>
          <a:endParaRPr lang="pt-BR"/>
        </a:p>
      </dgm:t>
    </dgm:pt>
    <dgm:pt modelId="{D62C5BE9-45E7-44BE-9A97-5D7A1DD13841}" type="pres">
      <dgm:prSet presAssocID="{EA7E36A9-AE73-4218-A7CC-F528ABAEFFB4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18606E5-E510-4248-80C6-08B1F06CE8AA}" type="pres">
      <dgm:prSet presAssocID="{EA7E36A9-AE73-4218-A7CC-F528ABAEFFB4}" presName="negativeSpace" presStyleCnt="0"/>
      <dgm:spPr/>
    </dgm:pt>
    <dgm:pt modelId="{C5699560-FD00-4E60-A4FA-669A92DF1937}" type="pres">
      <dgm:prSet presAssocID="{EA7E36A9-AE73-4218-A7CC-F528ABAEFFB4}" presName="childText" presStyleLbl="conFgAcc1" presStyleIdx="0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7F4C596-9CE2-4B8D-81A3-0215E581D60B}" type="pres">
      <dgm:prSet presAssocID="{30DCE91B-995D-4EE7-AA86-F1E0F6EBA7B6}" presName="spaceBetweenRectangles" presStyleCnt="0"/>
      <dgm:spPr/>
    </dgm:pt>
    <dgm:pt modelId="{2D3CEB3C-D879-467B-887D-6A8A71695AE7}" type="pres">
      <dgm:prSet presAssocID="{1D712D07-0BAC-4778-901B-139DBD621182}" presName="parentLin" presStyleCnt="0"/>
      <dgm:spPr/>
    </dgm:pt>
    <dgm:pt modelId="{C2B1396F-8BEB-40C6-AFF7-8C947708C028}" type="pres">
      <dgm:prSet presAssocID="{1D712D07-0BAC-4778-901B-139DBD621182}" presName="parentLeftMargin" presStyleLbl="node1" presStyleIdx="0" presStyleCnt="4"/>
      <dgm:spPr/>
      <dgm:t>
        <a:bodyPr/>
        <a:lstStyle/>
        <a:p>
          <a:endParaRPr lang="pt-BR"/>
        </a:p>
      </dgm:t>
    </dgm:pt>
    <dgm:pt modelId="{A7D99190-B70F-4CF0-9966-BBBEA6B75F74}" type="pres">
      <dgm:prSet presAssocID="{1D712D07-0BAC-4778-901B-139DBD621182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C78E36E-09F0-448D-97EE-032F8BAFD011}" type="pres">
      <dgm:prSet presAssocID="{1D712D07-0BAC-4778-901B-139DBD621182}" presName="negativeSpace" presStyleCnt="0"/>
      <dgm:spPr/>
    </dgm:pt>
    <dgm:pt modelId="{7C96A5B6-9696-4DC4-89AD-21C9B591499C}" type="pres">
      <dgm:prSet presAssocID="{1D712D07-0BAC-4778-901B-139DBD621182}" presName="childText" presStyleLbl="conFgAcc1" presStyleIdx="1" presStyleCnt="4">
        <dgm:presLayoutVars>
          <dgm:bulletEnabled val="1"/>
        </dgm:presLayoutVars>
      </dgm:prSet>
      <dgm:spPr>
        <a:noFill/>
        <a:ln>
          <a:noFill/>
        </a:ln>
      </dgm:spPr>
    </dgm:pt>
    <dgm:pt modelId="{9CA84805-105F-46CD-8216-0D6D22322241}" type="pres">
      <dgm:prSet presAssocID="{FCC6D5CD-2319-4B9A-9002-0D14A78FA6EB}" presName="spaceBetweenRectangles" presStyleCnt="0"/>
      <dgm:spPr/>
    </dgm:pt>
    <dgm:pt modelId="{35FF2EAC-910D-47BF-827F-884B3A764482}" type="pres">
      <dgm:prSet presAssocID="{E5EC6F80-DD33-4389-AEFE-9ABF2E35B998}" presName="parentLin" presStyleCnt="0"/>
      <dgm:spPr/>
    </dgm:pt>
    <dgm:pt modelId="{906373F7-6805-46ED-8FFC-F6684248B2C6}" type="pres">
      <dgm:prSet presAssocID="{E5EC6F80-DD33-4389-AEFE-9ABF2E35B998}" presName="parentLeftMargin" presStyleLbl="node1" presStyleIdx="1" presStyleCnt="4"/>
      <dgm:spPr/>
      <dgm:t>
        <a:bodyPr/>
        <a:lstStyle/>
        <a:p>
          <a:endParaRPr lang="pt-BR"/>
        </a:p>
      </dgm:t>
    </dgm:pt>
    <dgm:pt modelId="{9FD8371F-8290-4AC2-A9CF-8AC986E1A17D}" type="pres">
      <dgm:prSet presAssocID="{E5EC6F80-DD33-4389-AEFE-9ABF2E35B998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1C77295-E476-4BF2-8C4A-DCDE6E5A0E25}" type="pres">
      <dgm:prSet presAssocID="{E5EC6F80-DD33-4389-AEFE-9ABF2E35B998}" presName="negativeSpace" presStyleCnt="0"/>
      <dgm:spPr/>
    </dgm:pt>
    <dgm:pt modelId="{DA16FA17-AD49-4F04-B438-CFCDE34E391B}" type="pres">
      <dgm:prSet presAssocID="{E5EC6F80-DD33-4389-AEFE-9ABF2E35B998}" presName="childText" presStyleLbl="conFgAcc1" presStyleIdx="2" presStyleCnt="4">
        <dgm:presLayoutVars>
          <dgm:bulletEnabled val="1"/>
        </dgm:presLayoutVars>
      </dgm:prSet>
      <dgm:spPr>
        <a:ln>
          <a:noFill/>
        </a:ln>
      </dgm:spPr>
    </dgm:pt>
    <dgm:pt modelId="{F8DEE1BD-67DA-48E5-AEB8-2A274C289059}" type="pres">
      <dgm:prSet presAssocID="{1C2AD855-E6FF-4A4C-8BDB-337342237EA0}" presName="spaceBetweenRectangles" presStyleCnt="0"/>
      <dgm:spPr/>
    </dgm:pt>
    <dgm:pt modelId="{3404A7A6-B6E3-42B8-B999-A0860C2CE579}" type="pres">
      <dgm:prSet presAssocID="{AC95FDEA-9AC1-4680-A3D3-8519F9861C88}" presName="parentLin" presStyleCnt="0"/>
      <dgm:spPr/>
    </dgm:pt>
    <dgm:pt modelId="{2A4FF6CA-5621-4362-A575-6DBD5A48F0EC}" type="pres">
      <dgm:prSet presAssocID="{AC95FDEA-9AC1-4680-A3D3-8519F9861C88}" presName="parentLeftMargin" presStyleLbl="node1" presStyleIdx="2" presStyleCnt="4"/>
      <dgm:spPr/>
      <dgm:t>
        <a:bodyPr/>
        <a:lstStyle/>
        <a:p>
          <a:endParaRPr lang="pt-BR"/>
        </a:p>
      </dgm:t>
    </dgm:pt>
    <dgm:pt modelId="{154DFE5E-8712-42B8-BAB7-F9C45ED20FA9}" type="pres">
      <dgm:prSet presAssocID="{AC95FDEA-9AC1-4680-A3D3-8519F9861C88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9F5A4FE-73BF-4BE6-BCD3-B027C3165F0B}" type="pres">
      <dgm:prSet presAssocID="{AC95FDEA-9AC1-4680-A3D3-8519F9861C88}" presName="negativeSpace" presStyleCnt="0"/>
      <dgm:spPr/>
    </dgm:pt>
    <dgm:pt modelId="{36FDD0AF-6780-4D45-AFA8-B71F9D21EAC2}" type="pres">
      <dgm:prSet presAssocID="{AC95FDEA-9AC1-4680-A3D3-8519F9861C88}" presName="childText" presStyleLbl="conFgAcc1" presStyleIdx="3" presStyleCnt="4">
        <dgm:presLayoutVars>
          <dgm:bulletEnabled val="1"/>
        </dgm:presLayoutVars>
      </dgm:prSet>
      <dgm:spPr>
        <a:noFill/>
        <a:ln>
          <a:noFill/>
        </a:ln>
      </dgm:spPr>
    </dgm:pt>
  </dgm:ptLst>
  <dgm:cxnLst>
    <dgm:cxn modelId="{13E2B278-A4A8-4D8F-A4C9-5A90246BD820}" srcId="{21F0571D-CCCC-46BD-97CD-A298684FE85A}" destId="{AC95FDEA-9AC1-4680-A3D3-8519F9861C88}" srcOrd="3" destOrd="0" parTransId="{59ACFA56-3B66-4AE2-94A7-0EBFB7A45318}" sibTransId="{3ADCFBDF-4846-47F1-8386-124201DA24C1}"/>
    <dgm:cxn modelId="{A844C459-CA0D-45C9-BD68-FD83CF3B5E6D}" type="presOf" srcId="{21F0571D-CCCC-46BD-97CD-A298684FE85A}" destId="{EC4D2846-AD3D-489C-A893-DF4D85345113}" srcOrd="0" destOrd="0" presId="urn:microsoft.com/office/officeart/2005/8/layout/list1"/>
    <dgm:cxn modelId="{7C61B393-4E76-4212-9ED1-EE505F2384A2}" type="presOf" srcId="{AC95FDEA-9AC1-4680-A3D3-8519F9861C88}" destId="{154DFE5E-8712-42B8-BAB7-F9C45ED20FA9}" srcOrd="1" destOrd="0" presId="urn:microsoft.com/office/officeart/2005/8/layout/list1"/>
    <dgm:cxn modelId="{F44628D2-3C6E-4F4D-976A-F1EAAAACC8E8}" srcId="{21F0571D-CCCC-46BD-97CD-A298684FE85A}" destId="{E5EC6F80-DD33-4389-AEFE-9ABF2E35B998}" srcOrd="2" destOrd="0" parTransId="{4719EC50-9129-4822-901F-2020435E911C}" sibTransId="{1C2AD855-E6FF-4A4C-8BDB-337342237EA0}"/>
    <dgm:cxn modelId="{3E403A9E-E486-4BAE-94D4-F9A929171C8E}" type="presOf" srcId="{EA7E36A9-AE73-4218-A7CC-F528ABAEFFB4}" destId="{D62C5BE9-45E7-44BE-9A97-5D7A1DD13841}" srcOrd="1" destOrd="0" presId="urn:microsoft.com/office/officeart/2005/8/layout/list1"/>
    <dgm:cxn modelId="{BE90540D-8210-4FC7-A3C9-F1FF1BFE41EC}" type="presOf" srcId="{AC95FDEA-9AC1-4680-A3D3-8519F9861C88}" destId="{2A4FF6CA-5621-4362-A575-6DBD5A48F0EC}" srcOrd="0" destOrd="0" presId="urn:microsoft.com/office/officeart/2005/8/layout/list1"/>
    <dgm:cxn modelId="{D754EE7A-2A83-4E9A-BC07-41863E339848}" type="presOf" srcId="{652F6074-17D7-4C35-A539-C269462D8E34}" destId="{C5699560-FD00-4E60-A4FA-669A92DF1937}" srcOrd="0" destOrd="0" presId="urn:microsoft.com/office/officeart/2005/8/layout/list1"/>
    <dgm:cxn modelId="{6BB692BB-BFA5-4C88-AA0B-4CA835BA8F5C}" srcId="{EA7E36A9-AE73-4218-A7CC-F528ABAEFFB4}" destId="{652F6074-17D7-4C35-A539-C269462D8E34}" srcOrd="0" destOrd="0" parTransId="{E18B24F2-CBA1-45D1-8BBF-9D2EBA5C8070}" sibTransId="{1DE935A8-369C-4D2B-8137-083ECF990367}"/>
    <dgm:cxn modelId="{81B5A311-5908-46A9-A742-27774BD06800}" srcId="{21F0571D-CCCC-46BD-97CD-A298684FE85A}" destId="{1D712D07-0BAC-4778-901B-139DBD621182}" srcOrd="1" destOrd="0" parTransId="{D358D718-8C5A-43EE-BF7D-8539594CF81F}" sibTransId="{FCC6D5CD-2319-4B9A-9002-0D14A78FA6EB}"/>
    <dgm:cxn modelId="{9281E18E-3DB2-4062-A4AC-F8FD94F1C377}" srcId="{21F0571D-CCCC-46BD-97CD-A298684FE85A}" destId="{EA7E36A9-AE73-4218-A7CC-F528ABAEFFB4}" srcOrd="0" destOrd="0" parTransId="{D9033647-92CB-4FC5-9AA9-C411FBE5D40A}" sibTransId="{30DCE91B-995D-4EE7-AA86-F1E0F6EBA7B6}"/>
    <dgm:cxn modelId="{F3C7ED11-F4BF-4025-B065-577FCA001BAC}" type="presOf" srcId="{1D712D07-0BAC-4778-901B-139DBD621182}" destId="{C2B1396F-8BEB-40C6-AFF7-8C947708C028}" srcOrd="0" destOrd="0" presId="urn:microsoft.com/office/officeart/2005/8/layout/list1"/>
    <dgm:cxn modelId="{6316B399-A933-4AE6-9DF3-B9A6155F9B7B}" type="presOf" srcId="{E5EC6F80-DD33-4389-AEFE-9ABF2E35B998}" destId="{906373F7-6805-46ED-8FFC-F6684248B2C6}" srcOrd="0" destOrd="0" presId="urn:microsoft.com/office/officeart/2005/8/layout/list1"/>
    <dgm:cxn modelId="{B929AAC0-E15C-4740-8AE7-EC3AF0CDF224}" type="presOf" srcId="{1D712D07-0BAC-4778-901B-139DBD621182}" destId="{A7D99190-B70F-4CF0-9966-BBBEA6B75F74}" srcOrd="1" destOrd="0" presId="urn:microsoft.com/office/officeart/2005/8/layout/list1"/>
    <dgm:cxn modelId="{C58E4BD2-1C47-4159-BEB1-1A56F3A79353}" type="presOf" srcId="{EA7E36A9-AE73-4218-A7CC-F528ABAEFFB4}" destId="{5FA6EEAF-0812-44CB-99C1-90137860D926}" srcOrd="0" destOrd="0" presId="urn:microsoft.com/office/officeart/2005/8/layout/list1"/>
    <dgm:cxn modelId="{3B11B4CB-6D4B-48E3-AA1B-760F3AF408E1}" type="presOf" srcId="{E5EC6F80-DD33-4389-AEFE-9ABF2E35B998}" destId="{9FD8371F-8290-4AC2-A9CF-8AC986E1A17D}" srcOrd="1" destOrd="0" presId="urn:microsoft.com/office/officeart/2005/8/layout/list1"/>
    <dgm:cxn modelId="{00CBA9D5-BDB1-468E-A7DE-5E0D88D3DF36}" type="presParOf" srcId="{EC4D2846-AD3D-489C-A893-DF4D85345113}" destId="{2A537217-EFA5-4636-9A26-6097DEFC8EF5}" srcOrd="0" destOrd="0" presId="urn:microsoft.com/office/officeart/2005/8/layout/list1"/>
    <dgm:cxn modelId="{34ED0A45-773B-48AD-B8CF-74545E61AC4D}" type="presParOf" srcId="{2A537217-EFA5-4636-9A26-6097DEFC8EF5}" destId="{5FA6EEAF-0812-44CB-99C1-90137860D926}" srcOrd="0" destOrd="0" presId="urn:microsoft.com/office/officeart/2005/8/layout/list1"/>
    <dgm:cxn modelId="{D0C1535D-A663-4F9B-A416-F4CD1591860A}" type="presParOf" srcId="{2A537217-EFA5-4636-9A26-6097DEFC8EF5}" destId="{D62C5BE9-45E7-44BE-9A97-5D7A1DD13841}" srcOrd="1" destOrd="0" presId="urn:microsoft.com/office/officeart/2005/8/layout/list1"/>
    <dgm:cxn modelId="{F5CB7BA9-A05B-4CF1-8641-E01D99292DA3}" type="presParOf" srcId="{EC4D2846-AD3D-489C-A893-DF4D85345113}" destId="{A18606E5-E510-4248-80C6-08B1F06CE8AA}" srcOrd="1" destOrd="0" presId="urn:microsoft.com/office/officeart/2005/8/layout/list1"/>
    <dgm:cxn modelId="{75978A33-14AD-4213-AC39-47E703CB6221}" type="presParOf" srcId="{EC4D2846-AD3D-489C-A893-DF4D85345113}" destId="{C5699560-FD00-4E60-A4FA-669A92DF1937}" srcOrd="2" destOrd="0" presId="urn:microsoft.com/office/officeart/2005/8/layout/list1"/>
    <dgm:cxn modelId="{8A95D7EE-072D-486D-948B-47E4695332E9}" type="presParOf" srcId="{EC4D2846-AD3D-489C-A893-DF4D85345113}" destId="{A7F4C596-9CE2-4B8D-81A3-0215E581D60B}" srcOrd="3" destOrd="0" presId="urn:microsoft.com/office/officeart/2005/8/layout/list1"/>
    <dgm:cxn modelId="{678A7EC9-4A8C-4929-8FB9-0D69A0F4DFD0}" type="presParOf" srcId="{EC4D2846-AD3D-489C-A893-DF4D85345113}" destId="{2D3CEB3C-D879-467B-887D-6A8A71695AE7}" srcOrd="4" destOrd="0" presId="urn:microsoft.com/office/officeart/2005/8/layout/list1"/>
    <dgm:cxn modelId="{031D6C59-6313-4B0A-B8D4-44107A7C7E47}" type="presParOf" srcId="{2D3CEB3C-D879-467B-887D-6A8A71695AE7}" destId="{C2B1396F-8BEB-40C6-AFF7-8C947708C028}" srcOrd="0" destOrd="0" presId="urn:microsoft.com/office/officeart/2005/8/layout/list1"/>
    <dgm:cxn modelId="{6852EFD3-1046-4C1C-BB2E-305B9E361879}" type="presParOf" srcId="{2D3CEB3C-D879-467B-887D-6A8A71695AE7}" destId="{A7D99190-B70F-4CF0-9966-BBBEA6B75F74}" srcOrd="1" destOrd="0" presId="urn:microsoft.com/office/officeart/2005/8/layout/list1"/>
    <dgm:cxn modelId="{8FE24665-6444-4AA3-86D6-4A9CF29B471A}" type="presParOf" srcId="{EC4D2846-AD3D-489C-A893-DF4D85345113}" destId="{2C78E36E-09F0-448D-97EE-032F8BAFD011}" srcOrd="5" destOrd="0" presId="urn:microsoft.com/office/officeart/2005/8/layout/list1"/>
    <dgm:cxn modelId="{B269CB84-5A00-4B11-BDA9-8B939E5E274A}" type="presParOf" srcId="{EC4D2846-AD3D-489C-A893-DF4D85345113}" destId="{7C96A5B6-9696-4DC4-89AD-21C9B591499C}" srcOrd="6" destOrd="0" presId="urn:microsoft.com/office/officeart/2005/8/layout/list1"/>
    <dgm:cxn modelId="{059E5728-5AB2-40E5-8E16-79D2F8788ED6}" type="presParOf" srcId="{EC4D2846-AD3D-489C-A893-DF4D85345113}" destId="{9CA84805-105F-46CD-8216-0D6D22322241}" srcOrd="7" destOrd="0" presId="urn:microsoft.com/office/officeart/2005/8/layout/list1"/>
    <dgm:cxn modelId="{F29C6C8C-4354-475A-9194-C04A1DB538E3}" type="presParOf" srcId="{EC4D2846-AD3D-489C-A893-DF4D85345113}" destId="{35FF2EAC-910D-47BF-827F-884B3A764482}" srcOrd="8" destOrd="0" presId="urn:microsoft.com/office/officeart/2005/8/layout/list1"/>
    <dgm:cxn modelId="{8CB34CA0-F17E-4C02-BF50-BCE2B340472C}" type="presParOf" srcId="{35FF2EAC-910D-47BF-827F-884B3A764482}" destId="{906373F7-6805-46ED-8FFC-F6684248B2C6}" srcOrd="0" destOrd="0" presId="urn:microsoft.com/office/officeart/2005/8/layout/list1"/>
    <dgm:cxn modelId="{6A5D776F-69DE-478D-9235-2AEB2F35DC43}" type="presParOf" srcId="{35FF2EAC-910D-47BF-827F-884B3A764482}" destId="{9FD8371F-8290-4AC2-A9CF-8AC986E1A17D}" srcOrd="1" destOrd="0" presId="urn:microsoft.com/office/officeart/2005/8/layout/list1"/>
    <dgm:cxn modelId="{BCA87DC6-D703-4B38-8DCF-B1D8FF68B8C6}" type="presParOf" srcId="{EC4D2846-AD3D-489C-A893-DF4D85345113}" destId="{F1C77295-E476-4BF2-8C4A-DCDE6E5A0E25}" srcOrd="9" destOrd="0" presId="urn:microsoft.com/office/officeart/2005/8/layout/list1"/>
    <dgm:cxn modelId="{6BA919B5-A3E4-4782-9C60-FD0291563EF6}" type="presParOf" srcId="{EC4D2846-AD3D-489C-A893-DF4D85345113}" destId="{DA16FA17-AD49-4F04-B438-CFCDE34E391B}" srcOrd="10" destOrd="0" presId="urn:microsoft.com/office/officeart/2005/8/layout/list1"/>
    <dgm:cxn modelId="{AA9A7CE4-B86B-4C33-9E02-B5E6C140C146}" type="presParOf" srcId="{EC4D2846-AD3D-489C-A893-DF4D85345113}" destId="{F8DEE1BD-67DA-48E5-AEB8-2A274C289059}" srcOrd="11" destOrd="0" presId="urn:microsoft.com/office/officeart/2005/8/layout/list1"/>
    <dgm:cxn modelId="{1BAD4C6D-9294-4913-8C6C-843AD089B479}" type="presParOf" srcId="{EC4D2846-AD3D-489C-A893-DF4D85345113}" destId="{3404A7A6-B6E3-42B8-B999-A0860C2CE579}" srcOrd="12" destOrd="0" presId="urn:microsoft.com/office/officeart/2005/8/layout/list1"/>
    <dgm:cxn modelId="{6EBE3C27-BCD3-4035-81A9-61D12E908E2D}" type="presParOf" srcId="{3404A7A6-B6E3-42B8-B999-A0860C2CE579}" destId="{2A4FF6CA-5621-4362-A575-6DBD5A48F0EC}" srcOrd="0" destOrd="0" presId="urn:microsoft.com/office/officeart/2005/8/layout/list1"/>
    <dgm:cxn modelId="{DEDC08CD-DCF3-4DDF-B8D8-247FADE13976}" type="presParOf" srcId="{3404A7A6-B6E3-42B8-B999-A0860C2CE579}" destId="{154DFE5E-8712-42B8-BAB7-F9C45ED20FA9}" srcOrd="1" destOrd="0" presId="urn:microsoft.com/office/officeart/2005/8/layout/list1"/>
    <dgm:cxn modelId="{81353678-D5F7-45FD-B6A4-E1C48CBFF76F}" type="presParOf" srcId="{EC4D2846-AD3D-489C-A893-DF4D85345113}" destId="{39F5A4FE-73BF-4BE6-BCD3-B027C3165F0B}" srcOrd="13" destOrd="0" presId="urn:microsoft.com/office/officeart/2005/8/layout/list1"/>
    <dgm:cxn modelId="{D014CFF4-CAC3-48D8-BC8C-441D85897156}" type="presParOf" srcId="{EC4D2846-AD3D-489C-A893-DF4D85345113}" destId="{36FDD0AF-6780-4D45-AFA8-B71F9D21EAC2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5B3E1F-26C5-4361-9437-450A0F87EF2F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9A0D178D-FE04-4890-B359-7CB52306BBC9}">
      <dgm:prSet phldrT="[Texto]"/>
      <dgm:spPr>
        <a:solidFill>
          <a:srgbClr val="FFFF00"/>
        </a:solidFill>
      </dgm:spPr>
      <dgm:t>
        <a:bodyPr/>
        <a:lstStyle/>
        <a:p>
          <a:r>
            <a:rPr lang="pt-BR" b="0" baseline="0" dirty="0" smtClean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rPr>
            <a:t>Sistema de Justiça</a:t>
          </a:r>
          <a:endParaRPr lang="pt-BR" dirty="0"/>
        </a:p>
      </dgm:t>
    </dgm:pt>
    <dgm:pt modelId="{03268026-7189-47FE-8716-192047E8A50B}" type="parTrans" cxnId="{3BA6945F-196F-4FBB-9190-301151FD5F15}">
      <dgm:prSet/>
      <dgm:spPr/>
      <dgm:t>
        <a:bodyPr/>
        <a:lstStyle/>
        <a:p>
          <a:endParaRPr lang="pt-BR"/>
        </a:p>
      </dgm:t>
    </dgm:pt>
    <dgm:pt modelId="{531CB853-F346-442D-9241-4FC3B753394F}" type="sibTrans" cxnId="{3BA6945F-196F-4FBB-9190-301151FD5F15}">
      <dgm:prSet/>
      <dgm:spPr/>
      <dgm:t>
        <a:bodyPr/>
        <a:lstStyle/>
        <a:p>
          <a:endParaRPr lang="pt-BR"/>
        </a:p>
      </dgm:t>
    </dgm:pt>
    <dgm:pt modelId="{3E3FBFA0-9709-4035-9C3E-726B138672E4}">
      <dgm:prSet phldrT="[Texto]"/>
      <dgm:spPr>
        <a:solidFill>
          <a:srgbClr val="FF0000"/>
        </a:solidFill>
      </dgm:spPr>
      <dgm:t>
        <a:bodyPr/>
        <a:lstStyle/>
        <a:p>
          <a:r>
            <a:rPr lang="pt-BR" dirty="0" smtClean="0"/>
            <a:t>Rede </a:t>
          </a:r>
          <a:r>
            <a:rPr lang="pt-BR" dirty="0" err="1" smtClean="0"/>
            <a:t>Socioasssitencial</a:t>
          </a:r>
          <a:endParaRPr lang="pt-BR" dirty="0"/>
        </a:p>
      </dgm:t>
    </dgm:pt>
    <dgm:pt modelId="{B7A5E38B-FB92-4101-B813-F95438E7FA44}" type="parTrans" cxnId="{89E3EFB5-A432-4946-97B8-D1FA816D0849}">
      <dgm:prSet/>
      <dgm:spPr/>
      <dgm:t>
        <a:bodyPr/>
        <a:lstStyle/>
        <a:p>
          <a:endParaRPr lang="pt-BR"/>
        </a:p>
      </dgm:t>
    </dgm:pt>
    <dgm:pt modelId="{976C6CDA-4C90-4D74-A18D-2F93E75E58EE}" type="sibTrans" cxnId="{89E3EFB5-A432-4946-97B8-D1FA816D0849}">
      <dgm:prSet/>
      <dgm:spPr/>
      <dgm:t>
        <a:bodyPr/>
        <a:lstStyle/>
        <a:p>
          <a:endParaRPr lang="pt-BR"/>
        </a:p>
      </dgm:t>
    </dgm:pt>
    <dgm:pt modelId="{DA9B21D2-35F6-43AB-A9BA-186AC789C7C9}">
      <dgm:prSet phldrT="[Texto]"/>
      <dgm:spPr>
        <a:solidFill>
          <a:srgbClr val="00B0F0"/>
        </a:solidFill>
      </dgm:spPr>
      <dgm:t>
        <a:bodyPr/>
        <a:lstStyle/>
        <a:p>
          <a:r>
            <a:rPr lang="pt-BR" dirty="0" smtClean="0"/>
            <a:t>Saúde</a:t>
          </a:r>
          <a:endParaRPr lang="pt-BR" dirty="0"/>
        </a:p>
      </dgm:t>
    </dgm:pt>
    <dgm:pt modelId="{067ACCF5-60BB-467D-9DF4-3175B31E8CB0}" type="parTrans" cxnId="{1AACF518-C844-4273-A951-54A8A169ABCA}">
      <dgm:prSet/>
      <dgm:spPr/>
      <dgm:t>
        <a:bodyPr/>
        <a:lstStyle/>
        <a:p>
          <a:endParaRPr lang="pt-BR"/>
        </a:p>
      </dgm:t>
    </dgm:pt>
    <dgm:pt modelId="{13F9DFBB-D919-4756-A636-7075F64EAA8A}" type="sibTrans" cxnId="{1AACF518-C844-4273-A951-54A8A169ABCA}">
      <dgm:prSet/>
      <dgm:spPr/>
      <dgm:t>
        <a:bodyPr/>
        <a:lstStyle/>
        <a:p>
          <a:endParaRPr lang="pt-BR"/>
        </a:p>
      </dgm:t>
    </dgm:pt>
    <dgm:pt modelId="{D37D5A3C-CEDF-4604-B4E9-AD87B1AE66BC}">
      <dgm:prSet phldrT="[Texto]"/>
      <dgm:spPr>
        <a:solidFill>
          <a:srgbClr val="00B050"/>
        </a:solidFill>
      </dgm:spPr>
      <dgm:t>
        <a:bodyPr/>
        <a:lstStyle/>
        <a:p>
          <a:r>
            <a:rPr lang="pt-BR" dirty="0" smtClean="0"/>
            <a:t>Habitação</a:t>
          </a:r>
          <a:endParaRPr lang="pt-BR" dirty="0"/>
        </a:p>
      </dgm:t>
    </dgm:pt>
    <dgm:pt modelId="{848E8318-E174-4590-94E7-BB6F8F61BC07}" type="parTrans" cxnId="{1822A08B-4F67-4503-807F-2A94D951A023}">
      <dgm:prSet/>
      <dgm:spPr/>
      <dgm:t>
        <a:bodyPr/>
        <a:lstStyle/>
        <a:p>
          <a:endParaRPr lang="pt-BR"/>
        </a:p>
      </dgm:t>
    </dgm:pt>
    <dgm:pt modelId="{728C8430-7604-4BBD-9CF2-1A5196121B54}" type="sibTrans" cxnId="{1822A08B-4F67-4503-807F-2A94D951A023}">
      <dgm:prSet/>
      <dgm:spPr/>
      <dgm:t>
        <a:bodyPr/>
        <a:lstStyle/>
        <a:p>
          <a:endParaRPr lang="pt-BR"/>
        </a:p>
      </dgm:t>
    </dgm:pt>
    <dgm:pt modelId="{EF0FDC07-15BD-47A5-A091-35E3389B5700}">
      <dgm:prSet phldrT="[Texto]"/>
      <dgm:spPr>
        <a:solidFill>
          <a:srgbClr val="7030A0"/>
        </a:solidFill>
      </dgm:spPr>
      <dgm:t>
        <a:bodyPr/>
        <a:lstStyle/>
        <a:p>
          <a:r>
            <a:rPr lang="pt-BR" dirty="0" smtClean="0"/>
            <a:t>Educação</a:t>
          </a:r>
          <a:endParaRPr lang="pt-BR" dirty="0"/>
        </a:p>
      </dgm:t>
    </dgm:pt>
    <dgm:pt modelId="{5E9926FA-E60E-476B-A91C-18E185A3CE2F}" type="parTrans" cxnId="{85E3F826-312C-4741-B750-8B870268C677}">
      <dgm:prSet/>
      <dgm:spPr/>
      <dgm:t>
        <a:bodyPr/>
        <a:lstStyle/>
        <a:p>
          <a:endParaRPr lang="pt-BR"/>
        </a:p>
      </dgm:t>
    </dgm:pt>
    <dgm:pt modelId="{96E60BA4-C39D-40D8-A1EA-6DAFE8E6897A}" type="sibTrans" cxnId="{85E3F826-312C-4741-B750-8B870268C677}">
      <dgm:prSet/>
      <dgm:spPr/>
      <dgm:t>
        <a:bodyPr/>
        <a:lstStyle/>
        <a:p>
          <a:endParaRPr lang="pt-BR"/>
        </a:p>
      </dgm:t>
    </dgm:pt>
    <dgm:pt modelId="{6DFC5B0F-D859-43ED-9ECF-138FD3D7FAC8}" type="pres">
      <dgm:prSet presAssocID="{595B3E1F-26C5-4361-9437-450A0F87EF2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72DCE823-CEF6-431F-9A68-FD44BA02A999}" type="pres">
      <dgm:prSet presAssocID="{595B3E1F-26C5-4361-9437-450A0F87EF2F}" presName="cycle" presStyleCnt="0"/>
      <dgm:spPr/>
    </dgm:pt>
    <dgm:pt modelId="{A4095711-B376-4C48-91E7-EE0112D5256F}" type="pres">
      <dgm:prSet presAssocID="{9A0D178D-FE04-4890-B359-7CB52306BBC9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6A82817-74CD-4170-AD20-5944F97C1FAE}" type="pres">
      <dgm:prSet presAssocID="{531CB853-F346-442D-9241-4FC3B753394F}" presName="sibTransFirstNode" presStyleLbl="bgShp" presStyleIdx="0" presStyleCnt="1"/>
      <dgm:spPr/>
      <dgm:t>
        <a:bodyPr/>
        <a:lstStyle/>
        <a:p>
          <a:endParaRPr lang="pt-BR"/>
        </a:p>
      </dgm:t>
    </dgm:pt>
    <dgm:pt modelId="{8C6A46A5-1FE2-4AB4-9A18-7B7C8F633D67}" type="pres">
      <dgm:prSet presAssocID="{3E3FBFA0-9709-4035-9C3E-726B138672E4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1C291C9-D581-4C61-83C6-0D39CD7A5FBA}" type="pres">
      <dgm:prSet presAssocID="{DA9B21D2-35F6-43AB-A9BA-186AC789C7C9}" presName="nodeFollowingNodes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D488009-A551-41C7-95D2-34B44FA62D47}" type="pres">
      <dgm:prSet presAssocID="{D37D5A3C-CEDF-4604-B4E9-AD87B1AE66BC}" presName="nodeFollowingNodes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BF7ED4E-25EF-4A4F-9FD6-BF34D98F84AF}" type="pres">
      <dgm:prSet presAssocID="{EF0FDC07-15BD-47A5-A091-35E3389B5700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55B0AF70-F1EE-4C70-8595-F0C672CE0710}" type="presOf" srcId="{531CB853-F346-442D-9241-4FC3B753394F}" destId="{D6A82817-74CD-4170-AD20-5944F97C1FAE}" srcOrd="0" destOrd="0" presId="urn:microsoft.com/office/officeart/2005/8/layout/cycle3"/>
    <dgm:cxn modelId="{903764C0-7BC0-4768-ACE4-3B361B375BD4}" type="presOf" srcId="{DA9B21D2-35F6-43AB-A9BA-186AC789C7C9}" destId="{11C291C9-D581-4C61-83C6-0D39CD7A5FBA}" srcOrd="0" destOrd="0" presId="urn:microsoft.com/office/officeart/2005/8/layout/cycle3"/>
    <dgm:cxn modelId="{D3611A9D-03D5-4807-8369-2B9D3067090D}" type="presOf" srcId="{595B3E1F-26C5-4361-9437-450A0F87EF2F}" destId="{6DFC5B0F-D859-43ED-9ECF-138FD3D7FAC8}" srcOrd="0" destOrd="0" presId="urn:microsoft.com/office/officeart/2005/8/layout/cycle3"/>
    <dgm:cxn modelId="{9C942E71-1B2D-4437-912F-826851C9AD23}" type="presOf" srcId="{3E3FBFA0-9709-4035-9C3E-726B138672E4}" destId="{8C6A46A5-1FE2-4AB4-9A18-7B7C8F633D67}" srcOrd="0" destOrd="0" presId="urn:microsoft.com/office/officeart/2005/8/layout/cycle3"/>
    <dgm:cxn modelId="{1AACF518-C844-4273-A951-54A8A169ABCA}" srcId="{595B3E1F-26C5-4361-9437-450A0F87EF2F}" destId="{DA9B21D2-35F6-43AB-A9BA-186AC789C7C9}" srcOrd="2" destOrd="0" parTransId="{067ACCF5-60BB-467D-9DF4-3175B31E8CB0}" sibTransId="{13F9DFBB-D919-4756-A636-7075F64EAA8A}"/>
    <dgm:cxn modelId="{1822A08B-4F67-4503-807F-2A94D951A023}" srcId="{595B3E1F-26C5-4361-9437-450A0F87EF2F}" destId="{D37D5A3C-CEDF-4604-B4E9-AD87B1AE66BC}" srcOrd="3" destOrd="0" parTransId="{848E8318-E174-4590-94E7-BB6F8F61BC07}" sibTransId="{728C8430-7604-4BBD-9CF2-1A5196121B54}"/>
    <dgm:cxn modelId="{345EB680-559C-49E2-B767-88811DBACC85}" type="presOf" srcId="{D37D5A3C-CEDF-4604-B4E9-AD87B1AE66BC}" destId="{BD488009-A551-41C7-95D2-34B44FA62D47}" srcOrd="0" destOrd="0" presId="urn:microsoft.com/office/officeart/2005/8/layout/cycle3"/>
    <dgm:cxn modelId="{89E3EFB5-A432-4946-97B8-D1FA816D0849}" srcId="{595B3E1F-26C5-4361-9437-450A0F87EF2F}" destId="{3E3FBFA0-9709-4035-9C3E-726B138672E4}" srcOrd="1" destOrd="0" parTransId="{B7A5E38B-FB92-4101-B813-F95438E7FA44}" sibTransId="{976C6CDA-4C90-4D74-A18D-2F93E75E58EE}"/>
    <dgm:cxn modelId="{85E3F826-312C-4741-B750-8B870268C677}" srcId="{595B3E1F-26C5-4361-9437-450A0F87EF2F}" destId="{EF0FDC07-15BD-47A5-A091-35E3389B5700}" srcOrd="4" destOrd="0" parTransId="{5E9926FA-E60E-476B-A91C-18E185A3CE2F}" sibTransId="{96E60BA4-C39D-40D8-A1EA-6DAFE8E6897A}"/>
    <dgm:cxn modelId="{3BA6945F-196F-4FBB-9190-301151FD5F15}" srcId="{595B3E1F-26C5-4361-9437-450A0F87EF2F}" destId="{9A0D178D-FE04-4890-B359-7CB52306BBC9}" srcOrd="0" destOrd="0" parTransId="{03268026-7189-47FE-8716-192047E8A50B}" sibTransId="{531CB853-F346-442D-9241-4FC3B753394F}"/>
    <dgm:cxn modelId="{402D92BB-A5F2-411F-8B98-AE2577AA1464}" type="presOf" srcId="{EF0FDC07-15BD-47A5-A091-35E3389B5700}" destId="{0BF7ED4E-25EF-4A4F-9FD6-BF34D98F84AF}" srcOrd="0" destOrd="0" presId="urn:microsoft.com/office/officeart/2005/8/layout/cycle3"/>
    <dgm:cxn modelId="{D72644F0-7C70-4EB3-BB1E-1DF62425E60C}" type="presOf" srcId="{9A0D178D-FE04-4890-B359-7CB52306BBC9}" destId="{A4095711-B376-4C48-91E7-EE0112D5256F}" srcOrd="0" destOrd="0" presId="urn:microsoft.com/office/officeart/2005/8/layout/cycle3"/>
    <dgm:cxn modelId="{85134408-BF50-4F88-8E83-E7719FEDBE17}" type="presParOf" srcId="{6DFC5B0F-D859-43ED-9ECF-138FD3D7FAC8}" destId="{72DCE823-CEF6-431F-9A68-FD44BA02A999}" srcOrd="0" destOrd="0" presId="urn:microsoft.com/office/officeart/2005/8/layout/cycle3"/>
    <dgm:cxn modelId="{09AD6A98-CBC1-49AE-826C-3CAC2ABF5819}" type="presParOf" srcId="{72DCE823-CEF6-431F-9A68-FD44BA02A999}" destId="{A4095711-B376-4C48-91E7-EE0112D5256F}" srcOrd="0" destOrd="0" presId="urn:microsoft.com/office/officeart/2005/8/layout/cycle3"/>
    <dgm:cxn modelId="{722B5DE7-DA18-41DD-B9D2-51D089730C7A}" type="presParOf" srcId="{72DCE823-CEF6-431F-9A68-FD44BA02A999}" destId="{D6A82817-74CD-4170-AD20-5944F97C1FAE}" srcOrd="1" destOrd="0" presId="urn:microsoft.com/office/officeart/2005/8/layout/cycle3"/>
    <dgm:cxn modelId="{84F11021-BEBA-4F3E-BC5A-43A6D30C3109}" type="presParOf" srcId="{72DCE823-CEF6-431F-9A68-FD44BA02A999}" destId="{8C6A46A5-1FE2-4AB4-9A18-7B7C8F633D67}" srcOrd="2" destOrd="0" presId="urn:microsoft.com/office/officeart/2005/8/layout/cycle3"/>
    <dgm:cxn modelId="{4E563346-A483-456A-B745-46D29E513626}" type="presParOf" srcId="{72DCE823-CEF6-431F-9A68-FD44BA02A999}" destId="{11C291C9-D581-4C61-83C6-0D39CD7A5FBA}" srcOrd="3" destOrd="0" presId="urn:microsoft.com/office/officeart/2005/8/layout/cycle3"/>
    <dgm:cxn modelId="{FA2FAAB4-D9D6-47DD-8E14-C6BAEA330EEC}" type="presParOf" srcId="{72DCE823-CEF6-431F-9A68-FD44BA02A999}" destId="{BD488009-A551-41C7-95D2-34B44FA62D47}" srcOrd="4" destOrd="0" presId="urn:microsoft.com/office/officeart/2005/8/layout/cycle3"/>
    <dgm:cxn modelId="{76CA57A3-FC15-4B2A-B5AC-207B0274988B}" type="presParOf" srcId="{72DCE823-CEF6-431F-9A68-FD44BA02A999}" destId="{0BF7ED4E-25EF-4A4F-9FD6-BF34D98F84AF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99560-FD00-4E60-A4FA-669A92DF1937}">
      <dsp:nvSpPr>
        <dsp:cNvPr id="0" name=""/>
        <dsp:cNvSpPr/>
      </dsp:nvSpPr>
      <dsp:spPr>
        <a:xfrm>
          <a:off x="0" y="367247"/>
          <a:ext cx="7848872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160" tIns="479044" rIns="609160" bIns="163576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pt-BR" sz="2300" kern="1200" dirty="0"/>
        </a:p>
      </dsp:txBody>
      <dsp:txXfrm>
        <a:off x="0" y="367247"/>
        <a:ext cx="7848872" cy="579600"/>
      </dsp:txXfrm>
    </dsp:sp>
    <dsp:sp modelId="{D62C5BE9-45E7-44BE-9A97-5D7A1DD13841}">
      <dsp:nvSpPr>
        <dsp:cNvPr id="0" name=""/>
        <dsp:cNvSpPr/>
      </dsp:nvSpPr>
      <dsp:spPr>
        <a:xfrm>
          <a:off x="392443" y="27767"/>
          <a:ext cx="5494210" cy="678960"/>
        </a:xfrm>
        <a:prstGeom prst="round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7668" tIns="0" rIns="207668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200" b="1" kern="1200" dirty="0" smtClean="0">
              <a:solidFill>
                <a:schemeClr val="tx1"/>
              </a:solidFill>
            </a:rPr>
            <a:t>Relatório</a:t>
          </a:r>
          <a:endParaRPr lang="pt-BR" sz="3200" b="1" kern="1200" dirty="0">
            <a:solidFill>
              <a:schemeClr val="tx1"/>
            </a:solidFill>
          </a:endParaRPr>
        </a:p>
      </dsp:txBody>
      <dsp:txXfrm>
        <a:off x="425587" y="60911"/>
        <a:ext cx="5427922" cy="612672"/>
      </dsp:txXfrm>
    </dsp:sp>
    <dsp:sp modelId="{7C96A5B6-9696-4DC4-89AD-21C9B591499C}">
      <dsp:nvSpPr>
        <dsp:cNvPr id="0" name=""/>
        <dsp:cNvSpPr/>
      </dsp:nvSpPr>
      <dsp:spPr>
        <a:xfrm>
          <a:off x="0" y="1410528"/>
          <a:ext cx="7848872" cy="57960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D99190-B70F-4CF0-9966-BBBEA6B75F74}">
      <dsp:nvSpPr>
        <dsp:cNvPr id="0" name=""/>
        <dsp:cNvSpPr/>
      </dsp:nvSpPr>
      <dsp:spPr>
        <a:xfrm>
          <a:off x="392443" y="1071047"/>
          <a:ext cx="5494210" cy="678960"/>
        </a:xfrm>
        <a:prstGeom prst="round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7668" tIns="0" rIns="207668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200" b="1" kern="1200" dirty="0" smtClean="0">
              <a:solidFill>
                <a:schemeClr val="tx1"/>
              </a:solidFill>
            </a:rPr>
            <a:t>Encaminhamento</a:t>
          </a:r>
          <a:endParaRPr lang="pt-BR" sz="3200" b="1" kern="1200" dirty="0">
            <a:solidFill>
              <a:schemeClr val="tx1"/>
            </a:solidFill>
          </a:endParaRPr>
        </a:p>
      </dsp:txBody>
      <dsp:txXfrm>
        <a:off x="425587" y="1104191"/>
        <a:ext cx="5427922" cy="612672"/>
      </dsp:txXfrm>
    </dsp:sp>
    <dsp:sp modelId="{DA16FA17-AD49-4F04-B438-CFCDE34E391B}">
      <dsp:nvSpPr>
        <dsp:cNvPr id="0" name=""/>
        <dsp:cNvSpPr/>
      </dsp:nvSpPr>
      <dsp:spPr>
        <a:xfrm>
          <a:off x="0" y="2453808"/>
          <a:ext cx="7848872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D8371F-8290-4AC2-A9CF-8AC986E1A17D}">
      <dsp:nvSpPr>
        <dsp:cNvPr id="0" name=""/>
        <dsp:cNvSpPr/>
      </dsp:nvSpPr>
      <dsp:spPr>
        <a:xfrm>
          <a:off x="392443" y="2114328"/>
          <a:ext cx="5494210" cy="678960"/>
        </a:xfrm>
        <a:prstGeom prst="roundRect">
          <a:avLst/>
        </a:prstGeom>
        <a:solidFill>
          <a:srgbClr val="3AE8E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7668" tIns="0" rIns="207668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PAF – Plano de Acompanhamento Familiar</a:t>
          </a:r>
          <a:endParaRPr lang="pt-BR" sz="2400" b="1" kern="1200" dirty="0">
            <a:solidFill>
              <a:schemeClr val="tx1"/>
            </a:solidFill>
          </a:endParaRPr>
        </a:p>
      </dsp:txBody>
      <dsp:txXfrm>
        <a:off x="425587" y="2147472"/>
        <a:ext cx="5427922" cy="612672"/>
      </dsp:txXfrm>
    </dsp:sp>
    <dsp:sp modelId="{36FDD0AF-6780-4D45-AFA8-B71F9D21EAC2}">
      <dsp:nvSpPr>
        <dsp:cNvPr id="0" name=""/>
        <dsp:cNvSpPr/>
      </dsp:nvSpPr>
      <dsp:spPr>
        <a:xfrm>
          <a:off x="0" y="3497088"/>
          <a:ext cx="7848872" cy="57960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4DFE5E-8712-42B8-BAB7-F9C45ED20FA9}">
      <dsp:nvSpPr>
        <dsp:cNvPr id="0" name=""/>
        <dsp:cNvSpPr/>
      </dsp:nvSpPr>
      <dsp:spPr>
        <a:xfrm>
          <a:off x="392443" y="3157608"/>
          <a:ext cx="5494210" cy="678960"/>
        </a:xfrm>
        <a:prstGeom prst="roundRect">
          <a:avLst/>
        </a:prstGeom>
        <a:solidFill>
          <a:srgbClr val="F0FF2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7668" tIns="0" rIns="207668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PIA- Plano Individual de Acompanhamento</a:t>
          </a:r>
          <a:endParaRPr lang="pt-BR" sz="2400" b="1" kern="1200" dirty="0">
            <a:solidFill>
              <a:schemeClr val="tx1"/>
            </a:solidFill>
          </a:endParaRPr>
        </a:p>
      </dsp:txBody>
      <dsp:txXfrm>
        <a:off x="425587" y="3190752"/>
        <a:ext cx="5427922" cy="6126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7BFFF7-6B01-42B8-AD7F-BA72519D8754}" type="datetimeFigureOut">
              <a:rPr lang="pt-BR" smtClean="0"/>
              <a:pPr/>
              <a:t>16/03/2018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7F0353-8536-4ACD-80FA-1E30DCF6F42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06135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7F0353-8536-4ACD-80FA-1E30DCF6F422}" type="slidenum">
              <a:rPr lang="pt-BR" smtClean="0"/>
              <a:pPr/>
              <a:t>19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0670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60367-1AFB-4F1E-A651-5016175299A1}" type="datetimeFigureOut">
              <a:rPr lang="pt-BR" smtClean="0"/>
              <a:pPr/>
              <a:t>16/03/2018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6FC2B-B293-49F9-8553-E0EA8772602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60367-1AFB-4F1E-A651-5016175299A1}" type="datetimeFigureOut">
              <a:rPr lang="pt-BR" smtClean="0"/>
              <a:pPr/>
              <a:t>16/03/2018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6FC2B-B293-49F9-8553-E0EA8772602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60367-1AFB-4F1E-A651-5016175299A1}" type="datetimeFigureOut">
              <a:rPr lang="pt-BR" smtClean="0"/>
              <a:pPr/>
              <a:t>16/03/2018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6FC2B-B293-49F9-8553-E0EA8772602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60367-1AFB-4F1E-A651-5016175299A1}" type="datetimeFigureOut">
              <a:rPr lang="pt-BR" smtClean="0"/>
              <a:pPr/>
              <a:t>16/03/2018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6FC2B-B293-49F9-8553-E0EA8772602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60367-1AFB-4F1E-A651-5016175299A1}" type="datetimeFigureOut">
              <a:rPr lang="pt-BR" smtClean="0"/>
              <a:pPr/>
              <a:t>16/03/2018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6FC2B-B293-49F9-8553-E0EA8772602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60367-1AFB-4F1E-A651-5016175299A1}" type="datetimeFigureOut">
              <a:rPr lang="pt-BR" smtClean="0"/>
              <a:pPr/>
              <a:t>16/03/2018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6FC2B-B293-49F9-8553-E0EA8772602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60367-1AFB-4F1E-A651-5016175299A1}" type="datetimeFigureOut">
              <a:rPr lang="pt-BR" smtClean="0"/>
              <a:pPr/>
              <a:t>16/03/2018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6FC2B-B293-49F9-8553-E0EA8772602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60367-1AFB-4F1E-A651-5016175299A1}" type="datetimeFigureOut">
              <a:rPr lang="pt-BR" smtClean="0"/>
              <a:pPr/>
              <a:t>16/03/2018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6FC2B-B293-49F9-8553-E0EA8772602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60367-1AFB-4F1E-A651-5016175299A1}" type="datetimeFigureOut">
              <a:rPr lang="pt-BR" smtClean="0"/>
              <a:pPr/>
              <a:t>16/03/2018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6FC2B-B293-49F9-8553-E0EA8772602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60367-1AFB-4F1E-A651-5016175299A1}" type="datetimeFigureOut">
              <a:rPr lang="pt-BR" smtClean="0"/>
              <a:pPr/>
              <a:t>16/03/2018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6FC2B-B293-49F9-8553-E0EA8772602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60367-1AFB-4F1E-A651-5016175299A1}" type="datetimeFigureOut">
              <a:rPr lang="pt-BR" smtClean="0"/>
              <a:pPr/>
              <a:t>16/03/2018</a:t>
            </a:fld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566FC2B-B293-49F9-8553-E0EA8772602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A566FC2B-B293-49F9-8553-E0EA8772602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88E60367-1AFB-4F1E-A651-5016175299A1}" type="datetimeFigureOut">
              <a:rPr lang="pt-BR" smtClean="0"/>
              <a:pPr/>
              <a:t>16/03/2018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42910" y="1714488"/>
            <a:ext cx="7673506" cy="2866640"/>
          </a:xfrm>
        </p:spPr>
        <p:txBody>
          <a:bodyPr>
            <a:noAutofit/>
          </a:bodyPr>
          <a:lstStyle/>
          <a:p>
            <a:pPr algn="ctr">
              <a:lnSpc>
                <a:spcPct val="170000"/>
              </a:lnSpc>
            </a:pPr>
            <a:r>
              <a:rPr lang="pt-BR" sz="3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ELABORAÇÃO DE INSTRUMENTAIS PARA O TÉCNICO DE REFERÊNCIA </a:t>
            </a:r>
            <a:r>
              <a:rPr lang="pt-BR" sz="3600" b="1" dirty="0">
                <a:solidFill>
                  <a:schemeClr val="tx1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14348" y="4581128"/>
            <a:ext cx="6377932" cy="1205326"/>
          </a:xfrm>
        </p:spPr>
        <p:txBody>
          <a:bodyPr>
            <a:normAutofit/>
          </a:bodyPr>
          <a:lstStyle/>
          <a:p>
            <a:endParaRPr lang="pt-BR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Imagem 3" descr="Logomarca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488" y="500042"/>
            <a:ext cx="3286148" cy="92869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17568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8596" y="836712"/>
            <a:ext cx="7620000" cy="1008112"/>
          </a:xfrm>
        </p:spPr>
        <p:txBody>
          <a:bodyPr>
            <a:normAutofit fontScale="90000"/>
          </a:bodyPr>
          <a:lstStyle/>
          <a:p>
            <a:pPr algn="ctr"/>
            <a:r>
              <a:rPr lang="pt-BR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PLANO DE ACOMPANHAMENTO FAMILIAR - PAF</a:t>
            </a:r>
            <a:r>
              <a:rPr lang="pt-BR" sz="40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sz="40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pt-BR" sz="4000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772816"/>
            <a:ext cx="7897688" cy="4104456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  <a:buNone/>
            </a:pPr>
            <a:r>
              <a:rPr lang="pt-BR" dirty="0" smtClean="0"/>
              <a:t>   </a:t>
            </a:r>
          </a:p>
          <a:p>
            <a:pPr algn="just">
              <a:lnSpc>
                <a:spcPct val="150000"/>
              </a:lnSpc>
              <a:buNone/>
            </a:pP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	Consiste </a:t>
            </a: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no desenvolvimento de intervenções desenvolvidas 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em serviços </a:t>
            </a: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continuados, com objetivos estabelecidos, que possibilite à família o acesso a um espaço onde possa refletir sobre sua realidade, construir novos projetos de vida e transformar suas relações - sejam elas familiares ou 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comunitárias (Protocolo de Gestão Integrada de Serviços, Benefícios e Transferências de Renda no âmbito do SUAS, art. 20).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7620000" cy="940966"/>
          </a:xfrm>
        </p:spPr>
        <p:txBody>
          <a:bodyPr/>
          <a:lstStyle/>
          <a:p>
            <a:pPr algn="ctr"/>
            <a:r>
              <a:rPr lang="pt-BR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PLANO INDIVIDUAL DE ACOMPANHAMENTO - PIA</a:t>
            </a:r>
            <a:endParaRPr lang="pt-BR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179512" y="1988840"/>
            <a:ext cx="806489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É um instrumento que norteia as ações a serem realizadas para viabilizar a proteção integral, a reinserção familiar e comunitária e a autonomia de crianças, adolescentes afastados dos cuidados 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parentais. (Orientações para Elaboração do Plano Individual de Atendimento de Crianças e Adolescentes em Serviços de Acolhimento – MDS/2017)</a:t>
            </a:r>
            <a:endParaRPr lang="pt-B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6984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Quem elabora </a:t>
            </a:r>
            <a:r>
              <a:rPr lang="pt-BR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pt-BR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PIA? </a:t>
            </a:r>
            <a:endParaRPr lang="pt-BR" sz="3600" dirty="0"/>
          </a:p>
        </p:txBody>
      </p:sp>
      <p:sp>
        <p:nvSpPr>
          <p:cNvPr id="3" name="Retângulo 2"/>
          <p:cNvSpPr/>
          <p:nvPr/>
        </p:nvSpPr>
        <p:spPr>
          <a:xfrm>
            <a:off x="539552" y="1556792"/>
            <a:ext cx="7488832" cy="1953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A equipe </a:t>
            </a:r>
            <a:r>
              <a:rPr lang="pt-BR" sz="2800" dirty="0" err="1">
                <a:latin typeface="Times New Roman" pitchFamily="18" charset="0"/>
                <a:cs typeface="Times New Roman" pitchFamily="18" charset="0"/>
              </a:rPr>
              <a:t>interprofissional</a:t>
            </a: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 do serviço de acolhimento é responsável pela coordenação e elaboração do PIA .</a:t>
            </a:r>
          </a:p>
        </p:txBody>
      </p:sp>
    </p:spTree>
    <p:extLst>
      <p:ext uri="{BB962C8B-B14F-4D97-AF65-F5344CB8AC3E}">
        <p14:creationId xmlns:p14="http://schemas.microsoft.com/office/powerpoint/2010/main" val="44729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Qual </a:t>
            </a:r>
            <a:r>
              <a:rPr lang="pt-BR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é </a:t>
            </a:r>
            <a:r>
              <a:rPr lang="pt-BR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 </a:t>
            </a:r>
            <a:r>
              <a:rPr lang="pt-BR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seu objetivo?</a:t>
            </a:r>
            <a:endParaRPr lang="pt-BR" sz="3600" dirty="0"/>
          </a:p>
        </p:txBody>
      </p:sp>
      <p:sp>
        <p:nvSpPr>
          <p:cNvPr id="3" name="Retângulo 2"/>
          <p:cNvSpPr/>
          <p:nvPr/>
        </p:nvSpPr>
        <p:spPr>
          <a:xfrm>
            <a:off x="251520" y="1556792"/>
            <a:ext cx="7848872" cy="1962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Orientar </a:t>
            </a: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o trabalho a ser desenvolvido durante o período de acolhimento e após o desligamento da criança ou adolescente. 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307870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 que deve constar no PIA? </a:t>
            </a:r>
            <a:endParaRPr lang="pt-BR" sz="3600" dirty="0"/>
          </a:p>
        </p:txBody>
      </p:sp>
      <p:sp>
        <p:nvSpPr>
          <p:cNvPr id="3" name="Retângulo 2"/>
          <p:cNvSpPr/>
          <p:nvPr/>
        </p:nvSpPr>
        <p:spPr>
          <a:xfrm>
            <a:off x="395536" y="1305342"/>
            <a:ext cx="7704856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pt-BR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>
                <a:latin typeface="Times New Roman" pitchFamily="18" charset="0"/>
                <a:cs typeface="Times New Roman" pitchFamily="18" charset="0"/>
              </a:rPr>
              <a:t>História pessoal e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familiar</a:t>
            </a:r>
            <a:r>
              <a:rPr lang="pt-BR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pt-BR" dirty="0">
                <a:latin typeface="Times New Roman" pitchFamily="18" charset="0"/>
                <a:cs typeface="Times New Roman" pitchFamily="18" charset="0"/>
              </a:rPr>
              <a:t> Situação escolar e de aprendizagem;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pt-BR" dirty="0">
                <a:latin typeface="Times New Roman" pitchFamily="18" charset="0"/>
                <a:cs typeface="Times New Roman" pitchFamily="18" charset="0"/>
              </a:rPr>
              <a:t> Convivência familiar, comunitária e das redes sociais de apoio;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pt-BR" dirty="0">
                <a:latin typeface="Times New Roman" pitchFamily="18" charset="0"/>
                <a:cs typeface="Times New Roman" pitchFamily="18" charset="0"/>
              </a:rPr>
              <a:t> Relacionamentos e interações afetivas no espaço interno do serviço de acolhimento (entre cuidadores/equipe técnica, cuidadores/crianças e adolescentes, equipe técnica/crianças e adolescentes e entre os coetâneos);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pt-BR" dirty="0">
                <a:latin typeface="Times New Roman" pitchFamily="18" charset="0"/>
                <a:cs typeface="Times New Roman" pitchFamily="18" charset="0"/>
              </a:rPr>
              <a:t> Relações sociais e afetivas nos espaços externos ao serviço de acolhimento (grupo de amigos, profissionais dos serviços de apoio, grupos culturais, esportivos, artísticos);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pt-BR" dirty="0">
                <a:latin typeface="Times New Roman" pitchFamily="18" charset="0"/>
                <a:cs typeface="Times New Roman" pitchFamily="18" charset="0"/>
              </a:rPr>
              <a:t>  Ingresso no mundo do trabalho;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pt-BR" dirty="0">
                <a:latin typeface="Times New Roman" pitchFamily="18" charset="0"/>
                <a:cs typeface="Times New Roman" pitchFamily="18" charset="0"/>
              </a:rPr>
              <a:t>  Construção de projetos de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vida</a:t>
            </a:r>
            <a:r>
              <a:rPr lang="pt-BR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7978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922114"/>
          </a:xfrm>
        </p:spPr>
        <p:txBody>
          <a:bodyPr/>
          <a:lstStyle/>
          <a:p>
            <a:pPr algn="ctr"/>
            <a:r>
              <a:rPr lang="pt-BR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 quem deve ser feita a articulação do PIA? </a:t>
            </a:r>
            <a:endParaRPr lang="pt-BR" sz="36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483393939"/>
              </p:ext>
            </p:extLst>
          </p:nvPr>
        </p:nvGraphicFramePr>
        <p:xfrm>
          <a:off x="539552" y="1484784"/>
          <a:ext cx="7416824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52164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pt-BR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EXEMPLO</a:t>
            </a:r>
            <a:endParaRPr lang="pt-BR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1196752"/>
            <a:ext cx="8579296" cy="4929411"/>
          </a:xfrm>
        </p:spPr>
        <p:txBody>
          <a:bodyPr/>
          <a:lstStyle/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Média Complexidade </a:t>
            </a:r>
          </a:p>
          <a:p>
            <a:pPr marL="0" indent="0">
              <a:buNone/>
            </a:pP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Responsáveis _________________________DATA__/___/___</a:t>
            </a:r>
          </a:p>
          <a:p>
            <a:pPr marL="0" indent="0">
              <a:buNone/>
            </a:pP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Nome do Adolescente:________________________________NIS</a:t>
            </a:r>
          </a:p>
          <a:p>
            <a:pPr marL="0" indent="0">
              <a:buNone/>
            </a:pP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Processo nº:_________________________________________</a:t>
            </a:r>
          </a:p>
          <a:p>
            <a:pPr marL="0" indent="0">
              <a:buNone/>
            </a:pPr>
            <a:r>
              <a:rPr lang="pt-BR" sz="2400" b="1" dirty="0" smtClean="0">
                <a:latin typeface="Times New Roman" pitchFamily="18" charset="0"/>
                <a:cs typeface="Times New Roman" pitchFamily="18" charset="0"/>
              </a:rPr>
              <a:t>MSE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 ( )  </a:t>
            </a:r>
            <a:r>
              <a:rPr lang="pt-BR" sz="2400" b="1" dirty="0" smtClean="0">
                <a:latin typeface="Times New Roman" pitchFamily="18" charset="0"/>
                <a:cs typeface="Times New Roman" pitchFamily="18" charset="0"/>
              </a:rPr>
              <a:t>LA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 Inicio:______________ Encerramento:_________ </a:t>
            </a:r>
          </a:p>
          <a:p>
            <a:pPr marL="0" indent="0">
              <a:buNone/>
            </a:pP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Local de Prestação de Serviço: ___________________________</a:t>
            </a:r>
          </a:p>
          <a:p>
            <a:pPr marL="0" indent="0">
              <a:buNone/>
            </a:pPr>
            <a:r>
              <a:rPr lang="pt-BR" sz="2400" b="1" dirty="0" smtClean="0">
                <a:latin typeface="Times New Roman" pitchFamily="18" charset="0"/>
                <a:cs typeface="Times New Roman" pitchFamily="18" charset="0"/>
              </a:rPr>
              <a:t>I- 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Identificação do(a) Adolescente:</a:t>
            </a:r>
          </a:p>
          <a:p>
            <a:pPr marL="0" indent="0">
              <a:buNone/>
            </a:pP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Nome Completo:______________________________________</a:t>
            </a:r>
          </a:p>
          <a:p>
            <a:pPr marL="0" indent="0">
              <a:buNone/>
            </a:pP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Idade ______Data de </a:t>
            </a:r>
            <a:r>
              <a:rPr lang="pt-BR" sz="2400" dirty="0" err="1" smtClean="0">
                <a:latin typeface="Times New Roman" pitchFamily="18" charset="0"/>
                <a:cs typeface="Times New Roman" pitchFamily="18" charset="0"/>
              </a:rPr>
              <a:t>Nasc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:__/__/__Local de Nascimento ______</a:t>
            </a:r>
          </a:p>
          <a:p>
            <a:pPr marL="0" indent="0">
              <a:buNone/>
            </a:pP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Sexo: </a:t>
            </a:r>
            <a:r>
              <a:rPr lang="pt-BR" sz="2400" b="1" dirty="0" smtClean="0">
                <a:latin typeface="Times New Roman" pitchFamily="18" charset="0"/>
                <a:cs typeface="Times New Roman" pitchFamily="18" charset="0"/>
              </a:rPr>
              <a:t>( )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 Masculino </a:t>
            </a:r>
            <a:r>
              <a:rPr lang="pt-BR" sz="2400" b="1" dirty="0" smtClean="0">
                <a:latin typeface="Times New Roman" pitchFamily="18" charset="0"/>
                <a:cs typeface="Times New Roman" pitchFamily="18" charset="0"/>
              </a:rPr>
              <a:t>( ) 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Feminino        Estado civil: ___________</a:t>
            </a:r>
          </a:p>
          <a:p>
            <a:pPr marL="0" indent="0">
              <a:buNone/>
            </a:pPr>
            <a:endParaRPr lang="pt-BR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pt-BR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pt-BR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pt-BR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pt-BR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pt-BR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pt-BR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pt-BR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pt-BR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pt-BR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4327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t-BR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sz="2400" dirty="0">
                <a:latin typeface="Times New Roman" pitchFamily="18" charset="0"/>
                <a:cs typeface="Times New Roman" pitchFamily="18" charset="0"/>
              </a:rPr>
            </a:b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t-BR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sz="2400" dirty="0">
                <a:latin typeface="Times New Roman" pitchFamily="18" charset="0"/>
                <a:cs typeface="Times New Roman" pitchFamily="18" charset="0"/>
              </a:rPr>
            </a:b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t-BR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sz="2400" dirty="0">
                <a:latin typeface="Times New Roman" pitchFamily="18" charset="0"/>
                <a:cs typeface="Times New Roman" pitchFamily="18" charset="0"/>
              </a:rPr>
            </a:b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t-BR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sz="2400" dirty="0">
                <a:latin typeface="Times New Roman" pitchFamily="18" charset="0"/>
                <a:cs typeface="Times New Roman" pitchFamily="18" charset="0"/>
              </a:rPr>
            </a:b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t-BR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sz="2400" dirty="0">
                <a:latin typeface="Times New Roman" pitchFamily="18" charset="0"/>
                <a:cs typeface="Times New Roman" pitchFamily="18" charset="0"/>
              </a:rPr>
            </a:b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t-BR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sz="2400" dirty="0">
                <a:latin typeface="Times New Roman" pitchFamily="18" charset="0"/>
                <a:cs typeface="Times New Roman" pitchFamily="18" charset="0"/>
              </a:rPr>
            </a:b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t-BR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sz="2400" dirty="0">
                <a:latin typeface="Times New Roman" pitchFamily="18" charset="0"/>
                <a:cs typeface="Times New Roman" pitchFamily="18" charset="0"/>
              </a:rPr>
            </a:b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t-BR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sz="2400" dirty="0">
                <a:latin typeface="Times New Roman" pitchFamily="18" charset="0"/>
                <a:cs typeface="Times New Roman" pitchFamily="18" charset="0"/>
              </a:rPr>
            </a:b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t-BR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Cor: (  ) Branca  (  ) Preta   (  ) Parda (  ) Amarela </a:t>
            </a:r>
            <a:br>
              <a:rPr lang="pt-BR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t-BR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Nome do Pai:_________________________________________</a:t>
            </a:r>
            <a:br>
              <a:rPr lang="pt-BR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t-BR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Nome da Mãe: ________________________________________</a:t>
            </a:r>
            <a:br>
              <a:rPr lang="pt-BR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t-BR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Nome do Responsável: __________________________________</a:t>
            </a:r>
            <a:br>
              <a:rPr lang="pt-BR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t-BR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Endereço: ____________________________________________</a:t>
            </a:r>
            <a:br>
              <a:rPr lang="pt-BR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t-BR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Ponto de Referência:____________________________________</a:t>
            </a:r>
            <a:br>
              <a:rPr lang="pt-BR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t-BR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Telefone: _______________</a:t>
            </a:r>
            <a:br>
              <a:rPr lang="pt-BR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t-BR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Documentação do Adolescente:</a:t>
            </a:r>
            <a:br>
              <a:rPr lang="pt-BR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t-BR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  ) Identidade Nº ________________</a:t>
            </a:r>
            <a:br>
              <a:rPr lang="pt-BR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t-BR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  ) CPF Nº__________________</a:t>
            </a:r>
            <a:br>
              <a:rPr lang="pt-BR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t-BR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  ) Carteira de Trabalho nº________</a:t>
            </a:r>
            <a:br>
              <a:rPr lang="pt-BR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t-BR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   ) titulo de Eleitoral nº ________</a:t>
            </a:r>
            <a:br>
              <a:rPr lang="pt-BR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t-BR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  ) Certidão de Nascimento Nº____________________________</a:t>
            </a:r>
            <a:br>
              <a:rPr lang="pt-BR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t-BR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sz="2700" dirty="0" smtClean="0">
                <a:latin typeface="Times New Roman" pitchFamily="18" charset="0"/>
                <a:cs typeface="Times New Roman" pitchFamily="18" charset="0"/>
              </a:rPr>
            </a:br>
            <a:endParaRPr lang="pt-BR" sz="27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343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51520" y="404664"/>
            <a:ext cx="8568952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pt-BR" sz="2400" b="1" dirty="0" smtClean="0">
                <a:latin typeface="Times New Roman" pitchFamily="18" charset="0"/>
                <a:cs typeface="Times New Roman" pitchFamily="18" charset="0"/>
              </a:rPr>
              <a:t>Dados dos Ato Infracional 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( Área da Justiça )</a:t>
            </a:r>
          </a:p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Tipificação do ato infracional: ______________________________</a:t>
            </a:r>
          </a:p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Há quanto tempo foi cometido o ato infracional?________________</a:t>
            </a:r>
          </a:p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Estava sob efeito de drogas? (  ) Sim ( ) Não ( ) Em abstinência</a:t>
            </a:r>
          </a:p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Portava armas? ( ) Sim – Qual _______________    (  ) Não  </a:t>
            </a:r>
          </a:p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Com quem estava? (  ) Adulto (   ) Adolescente</a:t>
            </a:r>
          </a:p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É a primeira infração? (  ) Sim  (   ) Não – Quantas? ____________</a:t>
            </a:r>
          </a:p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Já cumpriu MSE? ( ) LA ( ) PSC. É reincidente? (  ) Sim ( ) Não ___</a:t>
            </a:r>
          </a:p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Já esteve em privação de liberdade?</a:t>
            </a:r>
          </a:p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Sim (  )    (   )  Não    Quantas </a:t>
            </a:r>
            <a:r>
              <a:rPr lang="pt-BR" sz="2400" dirty="0" err="1" smtClean="0">
                <a:latin typeface="Times New Roman" pitchFamily="18" charset="0"/>
                <a:cs typeface="Times New Roman" pitchFamily="18" charset="0"/>
              </a:rPr>
              <a:t>vezes?_______Período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?_______</a:t>
            </a:r>
          </a:p>
          <a:p>
            <a:endParaRPr lang="pt-BR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2400" b="1" dirty="0" smtClean="0">
                <a:latin typeface="Times New Roman" pitchFamily="18" charset="0"/>
                <a:cs typeface="Times New Roman" pitchFamily="18" charset="0"/>
              </a:rPr>
              <a:t>III- Situação Familiar 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pt-BR" sz="2400" b="1" u="sng" dirty="0" smtClean="0">
                <a:latin typeface="Times New Roman" pitchFamily="18" charset="0"/>
                <a:cs typeface="Times New Roman" pitchFamily="18" charset="0"/>
              </a:rPr>
              <a:t>Situação Socioeconômica,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457200" indent="-457200">
              <a:buAutoNum type="alphaLcParenR"/>
            </a:pP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Com quem mora atualmente:</a:t>
            </a:r>
          </a:p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(  )  Mãe (  ) </a:t>
            </a:r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ai responsável ( )  - Quem?_____________________</a:t>
            </a:r>
          </a:p>
          <a:p>
            <a:r>
              <a:rPr lang="pt-BR" sz="2400" b="1" dirty="0" smtClean="0">
                <a:latin typeface="Times New Roman" pitchFamily="18" charset="0"/>
                <a:cs typeface="Times New Roman" pitchFamily="18" charset="0"/>
              </a:rPr>
              <a:t>(  ) 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Sem residência- onde?_________________________________ </a:t>
            </a:r>
            <a:endParaRPr lang="pt-B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8887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107504" y="116632"/>
            <a:ext cx="8352928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Você tem filhos ?</a:t>
            </a:r>
          </a:p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(  )  Sim (  ) Não ( ) Quantos? ________Com quem mora seus filhos? _____________</a:t>
            </a:r>
          </a:p>
          <a:p>
            <a:pPr marL="457200" indent="-457200">
              <a:buAutoNum type="alphaLcParenR" startAt="3"/>
            </a:pP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Condições Habitacionais :</a:t>
            </a:r>
          </a:p>
          <a:p>
            <a:endParaRPr lang="pt-B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(  ) Casa própria  (  ) Alugada  (  ) Cedida (  ) Outras:__________</a:t>
            </a:r>
          </a:p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d) As crianças ficam em alguma creche?</a:t>
            </a:r>
          </a:p>
          <a:p>
            <a:endParaRPr lang="pt-B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(  ) Sim (  ) Turno integral (  ) meio turno </a:t>
            </a:r>
          </a:p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(  ) Onde – onde ficam? ______________ Com quem?__________</a:t>
            </a:r>
          </a:p>
          <a:p>
            <a:endParaRPr lang="pt-B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2400" b="1" dirty="0" smtClean="0">
                <a:latin typeface="Times New Roman" pitchFamily="18" charset="0"/>
                <a:cs typeface="Times New Roman" pitchFamily="18" charset="0"/>
              </a:rPr>
              <a:t>e) 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Infra- Estrutura:</a:t>
            </a:r>
          </a:p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(  ) água (  ) poço artesiano (   ) rio  (  ) água encanada (   ) Luz  (  ) Esgoto: (  ) fossa aberta (  ) fossa fechada .</a:t>
            </a:r>
          </a:p>
          <a:p>
            <a:endParaRPr lang="pt-B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2400" b="1" dirty="0" smtClean="0">
                <a:latin typeface="Times New Roman" pitchFamily="18" charset="0"/>
                <a:cs typeface="Times New Roman" pitchFamily="18" charset="0"/>
              </a:rPr>
              <a:t>f) 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Qual a sua religião ?</a:t>
            </a:r>
          </a:p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Frequenta :  (  )Sim   (   ) Não – onde ?: ____________________</a:t>
            </a:r>
            <a:endParaRPr lang="pt-B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70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7620000" cy="936104"/>
          </a:xfrm>
        </p:spPr>
        <p:txBody>
          <a:bodyPr>
            <a:normAutofit/>
          </a:bodyPr>
          <a:lstStyle/>
          <a:p>
            <a:pPr algn="ctr"/>
            <a:r>
              <a:rPr lang="pt-BR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OBJETIVO</a:t>
            </a:r>
            <a:endParaRPr lang="pt-BR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628800"/>
            <a:ext cx="7620000" cy="3917032"/>
          </a:xfrm>
        </p:spPr>
        <p:txBody>
          <a:bodyPr/>
          <a:lstStyle/>
          <a:p>
            <a:pPr algn="just">
              <a:lnSpc>
                <a:spcPct val="150000"/>
              </a:lnSpc>
              <a:buNone/>
            </a:pPr>
            <a:r>
              <a:rPr lang="pt-BR" dirty="0" smtClean="0"/>
              <a:t>  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  Contribuir para a organização e qualificação do conjunto de informações necessárias ao diagnóstico, planejamento e acompanhamento das famílias e indivíduos (Manual de instruções para utilização do Prontuário SUAS – Brasília, 2014).</a:t>
            </a:r>
            <a:endParaRPr lang="pt-B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214282" y="214290"/>
            <a:ext cx="8001056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IV</a:t>
            </a:r>
            <a:r>
              <a:rPr lang="pt-BR" dirty="0" smtClean="0"/>
              <a:t>- </a:t>
            </a:r>
            <a:r>
              <a:rPr lang="pt-BR" sz="2400" b="1" dirty="0" smtClean="0">
                <a:latin typeface="Times New Roman" pitchFamily="18" charset="0"/>
                <a:cs typeface="Times New Roman" pitchFamily="18" charset="0"/>
              </a:rPr>
              <a:t>Situação Escolar </a:t>
            </a:r>
          </a:p>
          <a:p>
            <a:pPr marL="457200" indent="-457200">
              <a:buAutoNum type="alphaLcParenR"/>
            </a:pP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Estuda: sim – rede pública (  ) sim- rede particular.(  )</a:t>
            </a:r>
          </a:p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(  ) Não ( ) Nunca estudou (  ) Não estuda atualmente ( ) ensino especial </a:t>
            </a:r>
          </a:p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b) Em que série está? </a:t>
            </a:r>
          </a:p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(  ) Ensino fundamental ____serie Turno:( )  M   ( )V  ( ) N</a:t>
            </a:r>
          </a:p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(  ) Ensino Médio   _______serie  Turno:( </a:t>
            </a:r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)  M   ( )V  ( ) N</a:t>
            </a:r>
          </a:p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(   ) EJA _____________ </a:t>
            </a:r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Serie 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    Turno : ( </a:t>
            </a:r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)  M   ( )V  ( ) N</a:t>
            </a:r>
          </a:p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(  )  outros </a:t>
            </a:r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_________ 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                  Turno:  ( </a:t>
            </a:r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)  M   ( )V  ( ) 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N</a:t>
            </a:r>
          </a:p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c) Escola: ________________________________________</a:t>
            </a:r>
          </a:p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Endereço:_________________________________________</a:t>
            </a:r>
          </a:p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d)Repetência/quantas/série (s)_________________________</a:t>
            </a:r>
          </a:p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e) Evasão /série ____________________________________</a:t>
            </a:r>
          </a:p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f) O que pensa sobre a escola?_________________________</a:t>
            </a:r>
          </a:p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Gostaria de fazer algum curso profissionalizante?__________</a:t>
            </a:r>
          </a:p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Quais?___________________________________________  </a:t>
            </a:r>
            <a:endParaRPr lang="pt-BR" sz="2400" dirty="0">
              <a:latin typeface="Times New Roman" pitchFamily="18" charset="0"/>
              <a:cs typeface="Times New Roman" pitchFamily="18" charset="0"/>
            </a:endParaRPr>
          </a:p>
          <a:p>
            <a:endParaRPr lang="pt-B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0110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285720" y="117693"/>
            <a:ext cx="8055197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Times New Roman" pitchFamily="18" charset="0"/>
                <a:cs typeface="Times New Roman" pitchFamily="18" charset="0"/>
              </a:rPr>
              <a:t>V - Saúde : Se possui alguma deficiência (  ) sim ( ) Não . </a:t>
            </a:r>
            <a:r>
              <a:rPr lang="pt-BR" sz="2400" b="1" dirty="0" err="1" smtClean="0">
                <a:latin typeface="Times New Roman" pitchFamily="18" charset="0"/>
                <a:cs typeface="Times New Roman" pitchFamily="18" charset="0"/>
              </a:rPr>
              <a:t>Qual____________</a:t>
            </a:r>
            <a:endParaRPr lang="pt-BR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lphaLcParenR"/>
            </a:pP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Doenças pregressas:_______________________________</a:t>
            </a:r>
          </a:p>
          <a:p>
            <a:pPr marL="457200" indent="-457200">
              <a:buAutoNum type="alphaLcParenR"/>
            </a:pP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Como você descreve sua saúde ?______________________</a:t>
            </a:r>
          </a:p>
          <a:p>
            <a:pPr marL="457200" indent="-457200">
              <a:buAutoNum type="alphaLcParenR"/>
            </a:pP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Você participa de algumas atividade de lazer ou cultural?</a:t>
            </a:r>
          </a:p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( ) Sim – Qual? _____________onde _____________ (   ) não </a:t>
            </a:r>
          </a:p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d) Você pratica alguma atividade física?</a:t>
            </a:r>
          </a:p>
          <a:p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( ) Sim – Qual? _____________onde _____________ (   ) não </a:t>
            </a:r>
          </a:p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e) Está tendo Acompanhamento médico? </a:t>
            </a:r>
          </a:p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( )  Sim  (  ) Não  que tipo? _____________________________</a:t>
            </a:r>
          </a:p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f) Você tem plano de saúde? ( ) Sim  (  ) Não  Qual? _______</a:t>
            </a:r>
          </a:p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g) Já fez uso de alguma droga? (  )  Sim (  ) Não </a:t>
            </a:r>
          </a:p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Quais? (  ) Maconha  (  ) Crack  (  ) Cola (   ) Álcool (  ) cocaína (  ) Cigarro (  ) solvente .</a:t>
            </a:r>
          </a:p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Histórico de uso: ____________________________________</a:t>
            </a:r>
          </a:p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h) O que pensa sobre as drogas (Qual significados das drogas)?________________________________________</a:t>
            </a:r>
          </a:p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i) Encaminhamentos / pretensão de novos projetos de vida longe das drogas___________________________________________ </a:t>
            </a:r>
          </a:p>
        </p:txBody>
      </p:sp>
    </p:spTree>
    <p:extLst>
      <p:ext uri="{BB962C8B-B14F-4D97-AF65-F5344CB8AC3E}">
        <p14:creationId xmlns:p14="http://schemas.microsoft.com/office/powerpoint/2010/main" val="437650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0" y="428604"/>
            <a:ext cx="849694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2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    VI - Saúde Mental </a:t>
            </a:r>
          </a:p>
          <a:p>
            <a:endParaRPr lang="pt-BR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Tx/>
              <a:buChar char="-"/>
            </a:pP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Já recebeu atendimento psicológico?  (  ) </a:t>
            </a:r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im (  )não – onde?___</a:t>
            </a:r>
          </a:p>
          <a:p>
            <a:pPr marL="342900" indent="-342900">
              <a:buFontTx/>
              <a:buChar char="-"/>
            </a:pPr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Já recebeu atendimento 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Psiquiátrico? (  </a:t>
            </a:r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) sim (  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)não </a:t>
            </a:r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– onde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?___</a:t>
            </a:r>
          </a:p>
          <a:p>
            <a:pPr marL="342900" indent="-342900">
              <a:buFontTx/>
              <a:buChar char="-"/>
            </a:pP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Toma algum tipo de medicamento ? _______________________</a:t>
            </a:r>
          </a:p>
          <a:p>
            <a:endParaRPr lang="pt-BR" sz="2400" b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4444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9832838"/>
              </p:ext>
            </p:extLst>
          </p:nvPr>
        </p:nvGraphicFramePr>
        <p:xfrm>
          <a:off x="0" y="285728"/>
          <a:ext cx="9144000" cy="691107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115616"/>
                <a:gridCol w="1597446"/>
                <a:gridCol w="1409233"/>
                <a:gridCol w="1349115"/>
                <a:gridCol w="2023672"/>
                <a:gridCol w="1648918"/>
              </a:tblGrid>
              <a:tr h="703747">
                <a:tc gridSpan="2">
                  <a:txBody>
                    <a:bodyPr/>
                    <a:lstStyle/>
                    <a:p>
                      <a:r>
                        <a:rPr lang="pt-BR" dirty="0" smtClean="0">
                          <a:latin typeface="Times New Roman" pitchFamily="18" charset="0"/>
                          <a:cs typeface="Times New Roman" pitchFamily="18" charset="0"/>
                        </a:rPr>
                        <a:t>ÁREA </a:t>
                      </a:r>
                      <a:endParaRPr lang="pt-B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RESULTADOS ALCANÇADOS  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IMPASSES 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NOVAS METAS/ACÕES 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RESPONSÁVEL </a:t>
                      </a:r>
                      <a:endParaRPr lang="pt-BR" dirty="0"/>
                    </a:p>
                  </a:txBody>
                  <a:tcPr/>
                </a:tc>
              </a:tr>
              <a:tr h="703747">
                <a:tc gridSpan="2">
                  <a:txBody>
                    <a:bodyPr/>
                    <a:lstStyle/>
                    <a:p>
                      <a:endParaRPr lang="pt-BR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pt-BR" dirty="0" smtClean="0">
                          <a:latin typeface="Times New Roman" pitchFamily="18" charset="0"/>
                          <a:cs typeface="Times New Roman" pitchFamily="18" charset="0"/>
                        </a:rPr>
                        <a:t>PSICOLOGIA </a:t>
                      </a:r>
                      <a:endParaRPr lang="pt-B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703747">
                <a:tc gridSpan="2">
                  <a:txBody>
                    <a:bodyPr/>
                    <a:lstStyle/>
                    <a:p>
                      <a:endParaRPr lang="pt-BR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pt-BR" dirty="0" smtClean="0">
                          <a:latin typeface="Times New Roman" pitchFamily="18" charset="0"/>
                          <a:cs typeface="Times New Roman" pitchFamily="18" charset="0"/>
                        </a:rPr>
                        <a:t>SERVIÇO SOCIAL </a:t>
                      </a:r>
                      <a:endParaRPr lang="pt-B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01606">
                <a:tc rowSpan="3">
                  <a:txBody>
                    <a:bodyPr/>
                    <a:lstStyle/>
                    <a:p>
                      <a:r>
                        <a:rPr lang="pt-BR" dirty="0" smtClean="0">
                          <a:latin typeface="Times New Roman" pitchFamily="18" charset="0"/>
                          <a:cs typeface="Times New Roman" pitchFamily="18" charset="0"/>
                        </a:rPr>
                        <a:t>PEDAGOGIA </a:t>
                      </a:r>
                      <a:endParaRPr lang="pt-B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ESCOLARIZAÇÃO </a:t>
                      </a:r>
                      <a:endParaRPr lang="pt-BR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6809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PROFISSIONALIZAÇAO </a:t>
                      </a:r>
                      <a:endParaRPr lang="pt-BR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8485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CULT/ESP/</a:t>
                      </a:r>
                      <a:r>
                        <a:rPr lang="pt-BR" sz="11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LAZER</a:t>
                      </a:r>
                      <a:endParaRPr lang="pt-BR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703747">
                <a:tc gridSpan="2">
                  <a:txBody>
                    <a:bodyPr/>
                    <a:lstStyle/>
                    <a:p>
                      <a:endParaRPr lang="pt-BR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pt-BR" dirty="0" smtClean="0">
                          <a:latin typeface="Times New Roman" pitchFamily="18" charset="0"/>
                          <a:cs typeface="Times New Roman" pitchFamily="18" charset="0"/>
                        </a:rPr>
                        <a:t>SAÚDE FÍSICA E MENTAL </a:t>
                      </a:r>
                      <a:endParaRPr lang="pt-B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005352">
                <a:tc gridSpan="2">
                  <a:txBody>
                    <a:bodyPr/>
                    <a:lstStyle/>
                    <a:p>
                      <a:endParaRPr lang="pt-BR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pt-BR" dirty="0" smtClean="0">
                          <a:latin typeface="Times New Roman" pitchFamily="18" charset="0"/>
                          <a:cs typeface="Times New Roman" pitchFamily="18" charset="0"/>
                        </a:rPr>
                        <a:t>JURÍDICO </a:t>
                      </a:r>
                    </a:p>
                    <a:p>
                      <a:endParaRPr lang="pt-B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897383">
                <a:tc gridSpan="2">
                  <a:txBody>
                    <a:bodyPr/>
                    <a:lstStyle/>
                    <a:p>
                      <a:r>
                        <a:rPr lang="pt-BR" dirty="0" smtClean="0">
                          <a:latin typeface="Times New Roman" pitchFamily="18" charset="0"/>
                          <a:cs typeface="Times New Roman" pitchFamily="18" charset="0"/>
                        </a:rPr>
                        <a:t>Indicação de medidas socioeducativas: </a:t>
                      </a:r>
                      <a:endParaRPr lang="pt-B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6637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pt-BR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RESOLUÇÕES DOS CONSELHOS </a:t>
            </a:r>
            <a:endParaRPr lang="pt-BR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4282" y="1600200"/>
            <a:ext cx="8143932" cy="4800600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pt-BR" dirty="0" smtClean="0"/>
              <a:t> </a:t>
            </a:r>
            <a:r>
              <a:rPr lang="pt-BR" sz="2400" b="1" dirty="0" smtClean="0">
                <a:latin typeface="Times New Roman" pitchFamily="18" charset="0"/>
                <a:cs typeface="Times New Roman" pitchFamily="18" charset="0"/>
              </a:rPr>
              <a:t>CFESS - Nº557/2009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, dispõe sobre a emissão de pareceres, laudos, opiniões técnicas conjuntos entre o assistente social e outros profissionais.</a:t>
            </a:r>
          </a:p>
          <a:p>
            <a:pPr marL="114300" indent="0" algn="just">
              <a:lnSpc>
                <a:spcPct val="150000"/>
              </a:lnSpc>
              <a:buNone/>
            </a:pPr>
            <a:endParaRPr lang="pt-BR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pt-BR" sz="2400" b="1" dirty="0">
                <a:latin typeface="Times New Roman" pitchFamily="18" charset="0"/>
                <a:cs typeface="Times New Roman" pitchFamily="18" charset="0"/>
              </a:rPr>
              <a:t>CFP N.º </a:t>
            </a:r>
            <a:r>
              <a:rPr lang="pt-BR" sz="2400" b="1" dirty="0" smtClean="0">
                <a:latin typeface="Times New Roman" pitchFamily="18" charset="0"/>
                <a:cs typeface="Times New Roman" pitchFamily="18" charset="0"/>
              </a:rPr>
              <a:t>007/2003, 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institui </a:t>
            </a:r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o Manual de Elaboração 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de Documentos </a:t>
            </a:r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Escritos produzidos 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pelo psicólogo e </a:t>
            </a:r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revoga 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        a </a:t>
            </a:r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Resolução CFP º 17/2002. </a:t>
            </a:r>
          </a:p>
        </p:txBody>
      </p:sp>
    </p:spTree>
    <p:extLst>
      <p:ext uri="{BB962C8B-B14F-4D97-AF65-F5344CB8AC3E}">
        <p14:creationId xmlns:p14="http://schemas.microsoft.com/office/powerpoint/2010/main" val="761539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REFERÊNCIAS </a:t>
            </a:r>
            <a:endParaRPr lang="pt-BR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124744"/>
            <a:ext cx="7897688" cy="5276056"/>
          </a:xfrm>
        </p:spPr>
        <p:txBody>
          <a:bodyPr>
            <a:normAutofit fontScale="92500" lnSpcReduction="10000"/>
          </a:bodyPr>
          <a:lstStyle/>
          <a:p>
            <a:pPr marL="342900" lvl="1">
              <a:buClr>
                <a:schemeClr val="accent1"/>
              </a:buClr>
              <a:buNone/>
            </a:pPr>
            <a:endParaRPr lang="pt-BR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1">
              <a:buClr>
                <a:schemeClr val="accent1"/>
              </a:buClr>
              <a:buNone/>
            </a:pPr>
            <a:r>
              <a:rPr lang="pt-BR" sz="1800" dirty="0" smtClean="0">
                <a:latin typeface="Times New Roman" pitchFamily="18" charset="0"/>
                <a:cs typeface="Times New Roman" pitchFamily="18" charset="0"/>
              </a:rPr>
              <a:t>BRASIL. Ministério do Desenvolvimento Social. </a:t>
            </a:r>
            <a:r>
              <a:rPr lang="pt-BR" sz="1800" b="1" dirty="0" smtClean="0">
                <a:latin typeface="Times New Roman" pitchFamily="18" charset="0"/>
                <a:cs typeface="Times New Roman" pitchFamily="18" charset="0"/>
              </a:rPr>
              <a:t>Manual de Instruções Para Utilização do Prontuário SUAS</a:t>
            </a:r>
            <a:r>
              <a:rPr lang="pt-BR" sz="1800" dirty="0" smtClean="0">
                <a:latin typeface="Times New Roman" pitchFamily="18" charset="0"/>
                <a:cs typeface="Times New Roman" pitchFamily="18" charset="0"/>
              </a:rPr>
              <a:t>. Brasília, 2014. Disponível em: &lt;http://aplicaçoes.mds.gov.br/sagi/dicivip_datain/ckfinder/userfiles/files/Manual_prontuario_SUAS_VERSÃO_PRELIMINAR.pdf&gt; Acesso em 02  de março de 2018 .</a:t>
            </a:r>
          </a:p>
          <a:p>
            <a:pPr>
              <a:buNone/>
            </a:pPr>
            <a:r>
              <a:rPr lang="pt-BR" sz="1800" dirty="0" smtClean="0">
                <a:latin typeface="Times New Roman" pitchFamily="18" charset="0"/>
                <a:cs typeface="Times New Roman" pitchFamily="18" charset="0"/>
              </a:rPr>
              <a:t>______Ministério do Desenvolvimento Social. </a:t>
            </a:r>
            <a:r>
              <a:rPr lang="pt-BR" sz="1800" b="1" dirty="0" smtClean="0">
                <a:latin typeface="Times New Roman" pitchFamily="18" charset="0"/>
                <a:cs typeface="Times New Roman" pitchFamily="18" charset="0"/>
              </a:rPr>
              <a:t>Orientações  Para Elaboração  do Plano Individual de Atendimento de Crianças e Adolescentes em Serviços de Acolhimento</a:t>
            </a:r>
            <a:r>
              <a:rPr lang="pt-BR" sz="1800" dirty="0" smtClean="0">
                <a:latin typeface="Times New Roman" pitchFamily="18" charset="0"/>
                <a:cs typeface="Times New Roman" pitchFamily="18" charset="0"/>
              </a:rPr>
              <a:t>. Brasília, 2017. Disponível em: &lt;http://www.mds.gov.br/webarquivos/arquivo/assistencia_social/consulta_publica/MODELO_PIA_MDSA.pdf&gt; Acesso em 06  de março de 2018. </a:t>
            </a:r>
          </a:p>
          <a:p>
            <a:pPr>
              <a:buNone/>
            </a:pPr>
            <a:r>
              <a:rPr lang="pt-BR" sz="1800" dirty="0" smtClean="0">
                <a:latin typeface="Times New Roman" pitchFamily="18" charset="0"/>
                <a:cs typeface="Times New Roman" pitchFamily="18" charset="0"/>
              </a:rPr>
              <a:t>______Ministério do Desenvolvimento Social. </a:t>
            </a:r>
            <a:r>
              <a:rPr lang="pt-BR" sz="1800" b="1" dirty="0" smtClean="0">
                <a:latin typeface="Times New Roman" pitchFamily="18" charset="0"/>
                <a:cs typeface="Times New Roman" pitchFamily="18" charset="0"/>
              </a:rPr>
              <a:t>Orientações Técnicas: Centro de Referência Especializado de Assistência Social – CREAS</a:t>
            </a:r>
            <a:r>
              <a:rPr lang="pt-BR" sz="1800" dirty="0" smtClean="0">
                <a:latin typeface="Times New Roman" pitchFamily="18" charset="0"/>
                <a:cs typeface="Times New Roman" pitchFamily="18" charset="0"/>
              </a:rPr>
              <a:t>. Brasília, 2011. Disponível em: &lt;http://aplicacoes.mds.gov.br/snas/documentos/04-caderno-creas-final-dez..pdf&gt;  Acesso em 04 de março de 2018.</a:t>
            </a:r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_____</a:t>
            </a:r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1800" dirty="0">
                <a:latin typeface="Times New Roman" pitchFamily="18" charset="0"/>
                <a:cs typeface="Times New Roman" pitchFamily="18" charset="0"/>
              </a:rPr>
              <a:t>Ministério do Desenvolvimento </a:t>
            </a:r>
            <a:r>
              <a:rPr lang="pt-BR" sz="1800" dirty="0" smtClean="0">
                <a:latin typeface="Times New Roman" pitchFamily="18" charset="0"/>
                <a:cs typeface="Times New Roman" pitchFamily="18" charset="0"/>
              </a:rPr>
              <a:t>Social. </a:t>
            </a:r>
            <a:r>
              <a:rPr lang="pt-BR" sz="1800" b="1" dirty="0" smtClean="0">
                <a:latin typeface="Times New Roman" pitchFamily="18" charset="0"/>
                <a:cs typeface="Times New Roman" pitchFamily="18" charset="0"/>
              </a:rPr>
              <a:t>Protocolo </a:t>
            </a:r>
            <a:r>
              <a:rPr lang="pt-BR" sz="1800" b="1" dirty="0">
                <a:latin typeface="Times New Roman" pitchFamily="18" charset="0"/>
                <a:cs typeface="Times New Roman" pitchFamily="18" charset="0"/>
              </a:rPr>
              <a:t>de Gestão Integrada de Serviços, Benefícios e Transferências de Renda no âmbito do Sistema Único de Assistência </a:t>
            </a:r>
            <a:r>
              <a:rPr lang="pt-BR" sz="1800" b="1" dirty="0" smtClean="0">
                <a:latin typeface="Times New Roman" pitchFamily="18" charset="0"/>
                <a:cs typeface="Times New Roman" pitchFamily="18" charset="0"/>
              </a:rPr>
              <a:t>Social</a:t>
            </a:r>
            <a:r>
              <a:rPr lang="pt-BR" sz="1800" dirty="0" smtClean="0">
                <a:latin typeface="Times New Roman" pitchFamily="18" charset="0"/>
                <a:cs typeface="Times New Roman" pitchFamily="18" charset="0"/>
              </a:rPr>
              <a:t>. Brasília, 2009. Disponível em: &lt;http://www.mds.gov.br/webarquivos/publicacao/assistencia_social/Normativas/Protocolo_gestao_Suas.pdf&gt; .Acesso em 11 de março de 2018. </a:t>
            </a:r>
            <a:endParaRPr lang="pt-BR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571744"/>
            <a:ext cx="8229600" cy="355441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1800" dirty="0" smtClean="0"/>
              <a:t> </a:t>
            </a:r>
          </a:p>
          <a:p>
            <a:pPr>
              <a:buNone/>
            </a:pPr>
            <a:r>
              <a:rPr lang="pt-BR" sz="1800" dirty="0"/>
              <a:t> </a:t>
            </a:r>
            <a:r>
              <a:rPr lang="pt-BR" sz="1800" dirty="0" smtClean="0"/>
              <a:t> </a:t>
            </a:r>
            <a:endParaRPr lang="pt-BR" sz="1800" dirty="0"/>
          </a:p>
        </p:txBody>
      </p:sp>
      <p:sp>
        <p:nvSpPr>
          <p:cNvPr id="4" name="Retângulo 3"/>
          <p:cNvSpPr/>
          <p:nvPr/>
        </p:nvSpPr>
        <p:spPr>
          <a:xfrm>
            <a:off x="928662" y="1071546"/>
            <a:ext cx="6768752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endParaRPr lang="pt-BR" sz="4000" b="1" u="sng" dirty="0" smtClean="0">
              <a:latin typeface="Algerian" pitchFamily="82" charset="0"/>
            </a:endParaRPr>
          </a:p>
          <a:p>
            <a:pPr algn="r"/>
            <a:endParaRPr lang="pt-BR" sz="4000" b="1" u="sng" dirty="0">
              <a:latin typeface="Algerian" pitchFamily="82" charset="0"/>
            </a:endParaRPr>
          </a:p>
          <a:p>
            <a:endParaRPr lang="pt-BR" sz="14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pt-BR" sz="3200" b="1" dirty="0" smtClean="0">
              <a:latin typeface="Wide Latin" pitchFamily="18" charset="0"/>
              <a:cs typeface="Times New Roman" pitchFamily="18" charset="0"/>
            </a:endParaRPr>
          </a:p>
          <a:p>
            <a:pPr algn="ctr"/>
            <a:endParaRPr lang="pt-BR" sz="3200" b="1" dirty="0">
              <a:latin typeface="Wide Latin" pitchFamily="18" charset="0"/>
              <a:cs typeface="Times New Roman" pitchFamily="18" charset="0"/>
            </a:endParaRPr>
          </a:p>
          <a:p>
            <a:pPr algn="ctr"/>
            <a:r>
              <a:rPr lang="pt-BR" sz="3600" b="1" dirty="0" smtClean="0">
                <a:latin typeface="Times New Roman" pitchFamily="18" charset="0"/>
                <a:cs typeface="Times New Roman" pitchFamily="18" charset="0"/>
              </a:rPr>
              <a:t>OBRIGADA!</a:t>
            </a:r>
          </a:p>
          <a:p>
            <a:endParaRPr lang="pt-BR" sz="2400" u="sng" dirty="0">
              <a:latin typeface="Arial" pitchFamily="34" charset="0"/>
              <a:cs typeface="Arial" pitchFamily="34" charset="0"/>
            </a:endParaRPr>
          </a:p>
          <a:p>
            <a:endParaRPr lang="pt-BR" sz="2400" u="sng" dirty="0">
              <a:latin typeface="Arial" pitchFamily="34" charset="0"/>
              <a:cs typeface="Arial" pitchFamily="34" charset="0"/>
            </a:endParaRPr>
          </a:p>
          <a:p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pt-BR" sz="2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setas.to.</a:t>
            </a:r>
            <a:r>
              <a:rPr lang="pt-BR" sz="24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gov.br</a:t>
            </a:r>
            <a:r>
              <a:rPr lang="pt-BR" sz="2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endParaRPr lang="pt-BR" sz="24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endParaRPr lang="pt-BR" dirty="0"/>
          </a:p>
        </p:txBody>
      </p:sp>
      <p:pic>
        <p:nvPicPr>
          <p:cNvPr id="5" name="Imagem 4" descr="Logomarca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857232"/>
            <a:ext cx="5143536" cy="10715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>
            <a:noAutofit/>
          </a:bodyPr>
          <a:lstStyle/>
          <a:p>
            <a:pPr algn="ctr"/>
            <a:r>
              <a:rPr lang="pt-BR" sz="3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sz="3600" dirty="0" smtClean="0">
                <a:latin typeface="Arial" pitchFamily="34" charset="0"/>
                <a:cs typeface="Arial" pitchFamily="34" charset="0"/>
              </a:rPr>
            </a:br>
            <a:r>
              <a:rPr lang="pt-BR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IMPORTÂNCIA</a:t>
            </a:r>
            <a:r>
              <a:rPr lang="pt-BR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3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sz="3600" dirty="0" smtClean="0">
                <a:latin typeface="Arial" pitchFamily="34" charset="0"/>
                <a:cs typeface="Arial" pitchFamily="34" charset="0"/>
              </a:rPr>
            </a:br>
            <a:endParaRPr lang="pt-BR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196752"/>
            <a:ext cx="7972452" cy="4824536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pt-BR" dirty="0" smtClean="0"/>
              <a:t>   </a:t>
            </a:r>
            <a:endParaRPr lang="pt-BR" sz="9600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70000"/>
              </a:lnSpc>
              <a:buFont typeface="Wingdings" pitchFamily="2" charset="2"/>
              <a:buChar char="§"/>
            </a:pPr>
            <a:r>
              <a:rPr lang="pt-BR" sz="9600" dirty="0" smtClean="0">
                <a:latin typeface="Times New Roman" pitchFamily="18" charset="0"/>
                <a:cs typeface="Times New Roman" pitchFamily="18" charset="0"/>
              </a:rPr>
              <a:t>Informações sobre ações realizadas;</a:t>
            </a:r>
          </a:p>
          <a:p>
            <a:pPr algn="just">
              <a:lnSpc>
                <a:spcPct val="170000"/>
              </a:lnSpc>
              <a:buFont typeface="Wingdings" pitchFamily="2" charset="2"/>
              <a:buChar char="§"/>
            </a:pPr>
            <a:r>
              <a:rPr lang="pt-BR" sz="9600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pt-BR" sz="9600" dirty="0" smtClean="0">
                <a:latin typeface="Times New Roman" pitchFamily="18" charset="0"/>
                <a:cs typeface="Times New Roman" pitchFamily="18" charset="0"/>
              </a:rPr>
              <a:t>istórico de relacionamento  da família e indivíduo com os serviços; </a:t>
            </a:r>
          </a:p>
          <a:p>
            <a:pPr algn="just">
              <a:lnSpc>
                <a:spcPct val="170000"/>
              </a:lnSpc>
              <a:buFont typeface="Wingdings" pitchFamily="2" charset="2"/>
              <a:buChar char="§"/>
            </a:pPr>
            <a:r>
              <a:rPr lang="pt-BR" sz="9600" dirty="0" smtClean="0">
                <a:latin typeface="Times New Roman" pitchFamily="18" charset="0"/>
                <a:cs typeface="Times New Roman" pitchFamily="18" charset="0"/>
              </a:rPr>
              <a:t>Monitoramento e avaliação; </a:t>
            </a:r>
          </a:p>
          <a:p>
            <a:pPr algn="just">
              <a:lnSpc>
                <a:spcPct val="170000"/>
              </a:lnSpc>
              <a:buFont typeface="Wingdings" pitchFamily="2" charset="2"/>
              <a:buChar char="§"/>
            </a:pPr>
            <a:r>
              <a:rPr lang="pt-BR" sz="9600" dirty="0" smtClean="0">
                <a:latin typeface="Times New Roman" pitchFamily="18" charset="0"/>
                <a:cs typeface="Times New Roman" pitchFamily="18" charset="0"/>
              </a:rPr>
              <a:t>Apontamento de dados estatísticos;</a:t>
            </a:r>
          </a:p>
          <a:p>
            <a:pPr algn="just">
              <a:lnSpc>
                <a:spcPct val="170000"/>
              </a:lnSpc>
              <a:buFont typeface="Wingdings" pitchFamily="2" charset="2"/>
              <a:buChar char="§"/>
            </a:pPr>
            <a:r>
              <a:rPr lang="pt-BR" sz="9600" dirty="0" smtClean="0">
                <a:latin typeface="Times New Roman" pitchFamily="18" charset="0"/>
                <a:cs typeface="Times New Roman" pitchFamily="18" charset="0"/>
              </a:rPr>
              <a:t>Destacar ações realizadas, situações atendidas, instrumentais, métodos e procedimentos adotados, encaminhamentos  e resultados.</a:t>
            </a:r>
          </a:p>
          <a:p>
            <a:pPr algn="just">
              <a:buNone/>
            </a:pPr>
            <a:endParaRPr lang="pt-BR" sz="7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 smtClean="0"/>
              <a:t>     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/>
              <a:t> </a:t>
            </a:r>
            <a:r>
              <a:rPr lang="pt-BR" dirty="0" smtClean="0"/>
              <a:t>  </a:t>
            </a:r>
          </a:p>
          <a:p>
            <a:pPr>
              <a:buNone/>
            </a:pPr>
            <a:r>
              <a:rPr lang="pt-BR" dirty="0" smtClean="0"/>
              <a:t> 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54098"/>
          </a:xfrm>
        </p:spPr>
        <p:txBody>
          <a:bodyPr>
            <a:normAutofit fontScale="90000"/>
          </a:bodyPr>
          <a:lstStyle/>
          <a:p>
            <a:pPr algn="ctr"/>
            <a:r>
              <a:rPr lang="pt-BR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pt-BR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pt-BR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INSTRUMENTAIS</a:t>
            </a:r>
            <a:br>
              <a:rPr lang="pt-BR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pt-BR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628800"/>
            <a:ext cx="8208912" cy="4752528"/>
          </a:xfrm>
        </p:spPr>
        <p:txBody>
          <a:bodyPr>
            <a:normAutofit/>
          </a:bodyPr>
          <a:lstStyle/>
          <a:p>
            <a:endParaRPr lang="pt-BR" dirty="0" smtClean="0"/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3141092690"/>
              </p:ext>
            </p:extLst>
          </p:nvPr>
        </p:nvGraphicFramePr>
        <p:xfrm>
          <a:off x="179512" y="1916832"/>
          <a:ext cx="7848872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smtClean="0"/>
              <a:t/>
            </a:r>
            <a:br>
              <a:rPr lang="pt-BR" dirty="0" smtClean="0"/>
            </a:br>
            <a:r>
              <a:rPr lang="pt-BR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RELATÓRIO</a:t>
            </a:r>
            <a:br>
              <a:rPr lang="pt-BR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pt-BR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1484784"/>
            <a:ext cx="7571184" cy="3384376"/>
          </a:xfrm>
        </p:spPr>
        <p:txBody>
          <a:bodyPr>
            <a:normAutofit fontScale="25000" lnSpcReduction="20000"/>
          </a:bodyPr>
          <a:lstStyle/>
          <a:p>
            <a:pPr algn="just">
              <a:buNone/>
            </a:pPr>
            <a:r>
              <a:rPr lang="pt-BR" dirty="0" smtClean="0"/>
              <a:t>   </a:t>
            </a:r>
          </a:p>
          <a:p>
            <a:pPr marL="114300" indent="0" algn="just">
              <a:lnSpc>
                <a:spcPct val="170000"/>
              </a:lnSpc>
              <a:buNone/>
            </a:pPr>
            <a:r>
              <a:rPr lang="pt-BR" sz="9600" dirty="0" smtClean="0">
                <a:latin typeface="Times New Roman" pitchFamily="18" charset="0"/>
                <a:cs typeface="Times New Roman" pitchFamily="18" charset="0"/>
              </a:rPr>
              <a:t>Dispõe de informações sobre as ações desenvolvidas e os progressos em relação às famílias e aos indivíduos acompanhados e/ou outras informações pertinentes e relevantes aos usuários (Orientações Técnicas: Centro de Referência Especializado de Assistência Social – CREAS, 2011). </a:t>
            </a:r>
          </a:p>
          <a:p>
            <a:pPr algn="just">
              <a:lnSpc>
                <a:spcPct val="170000"/>
              </a:lnSpc>
            </a:pPr>
            <a:endParaRPr lang="pt-BR" sz="5800" dirty="0" smtClean="0">
              <a:latin typeface="Times New Roman" pitchFamily="18" charset="0"/>
              <a:cs typeface="Times New Roman" pitchFamily="18" charset="0"/>
            </a:endParaRPr>
          </a:p>
          <a:p>
            <a:pPr marL="114300" indent="0" algn="just">
              <a:lnSpc>
                <a:spcPct val="170000"/>
              </a:lnSpc>
              <a:buNone/>
            </a:pPr>
            <a:r>
              <a:rPr lang="pt-BR" sz="7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sz="7200" dirty="0" smtClean="0">
                <a:latin typeface="Times New Roman" pitchFamily="18" charset="0"/>
                <a:cs typeface="Times New Roman" pitchFamily="18" charset="0"/>
              </a:rPr>
            </a:br>
            <a:endParaRPr lang="pt-BR" sz="7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pt-BR" sz="5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778098"/>
          </a:xfrm>
        </p:spPr>
        <p:txBody>
          <a:bodyPr>
            <a:normAutofit/>
          </a:bodyPr>
          <a:lstStyle/>
          <a:p>
            <a:pPr algn="ctr"/>
            <a:r>
              <a:rPr lang="pt-BR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EXEMPLO</a:t>
            </a:r>
            <a:r>
              <a:rPr lang="pt-BR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pt-BR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4282" y="1357298"/>
            <a:ext cx="7814102" cy="4680519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pt-BR" b="1" dirty="0" smtClean="0"/>
              <a:t>Numeração,                                </a:t>
            </a:r>
            <a:r>
              <a:rPr lang="pt-BR" dirty="0" smtClean="0"/>
              <a:t>    Ano :  </a:t>
            </a:r>
          </a:p>
          <a:p>
            <a:pPr>
              <a:buNone/>
            </a:pPr>
            <a:r>
              <a:rPr lang="pt-BR" b="1" dirty="0" smtClean="0"/>
              <a:t>Solicitação</a:t>
            </a:r>
            <a:r>
              <a:rPr lang="pt-BR" dirty="0" smtClean="0"/>
              <a:t> :</a:t>
            </a:r>
          </a:p>
          <a:p>
            <a:pPr>
              <a:buNone/>
            </a:pPr>
            <a:r>
              <a:rPr lang="pt-BR" b="1" dirty="0" smtClean="0"/>
              <a:t>Solicitante :</a:t>
            </a:r>
          </a:p>
          <a:p>
            <a:pPr>
              <a:buNone/>
            </a:pP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Dados de identificação: </a:t>
            </a:r>
            <a:r>
              <a:rPr lang="pt-BR" sz="2400" b="1" dirty="0" smtClean="0">
                <a:latin typeface="Times New Roman" pitchFamily="18" charset="0"/>
                <a:cs typeface="Times New Roman" pitchFamily="18" charset="0"/>
              </a:rPr>
              <a:t>Dados do profissional , Nome e registro do profissional.</a:t>
            </a:r>
          </a:p>
          <a:p>
            <a:pPr>
              <a:buNone/>
            </a:pPr>
            <a:r>
              <a:rPr lang="pt-BR" sz="2400" b="1" dirty="0" smtClean="0">
                <a:latin typeface="Times New Roman" pitchFamily="18" charset="0"/>
                <a:cs typeface="Times New Roman" pitchFamily="18" charset="0"/>
              </a:rPr>
              <a:t>Dados das pessoas envolvidas: </a:t>
            </a:r>
          </a:p>
          <a:p>
            <a:pPr>
              <a:buNone/>
            </a:pPr>
            <a:r>
              <a:rPr lang="pt-BR" sz="2400" b="1" dirty="0" smtClean="0">
                <a:latin typeface="Times New Roman" pitchFamily="18" charset="0"/>
                <a:cs typeface="Times New Roman" pitchFamily="18" charset="0"/>
              </a:rPr>
              <a:t>Objetivo: </a:t>
            </a:r>
          </a:p>
          <a:p>
            <a:pPr>
              <a:buNone/>
            </a:pPr>
            <a:endParaRPr lang="pt-BR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Breve Histórico:  _____________________________________</a:t>
            </a:r>
          </a:p>
          <a:p>
            <a:pPr>
              <a:buNone/>
            </a:pP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   __________________________________________________</a:t>
            </a:r>
          </a:p>
          <a:p>
            <a:pPr>
              <a:buNone/>
            </a:pP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Situação Apresentada : </a:t>
            </a:r>
          </a:p>
          <a:p>
            <a:pPr>
              <a:buNone/>
            </a:pP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Procedimentos:_________________________________________</a:t>
            </a:r>
          </a:p>
          <a:p>
            <a:pPr marL="0" indent="0">
              <a:buNone/>
            </a:pP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     __________________________________________________</a:t>
            </a:r>
          </a:p>
          <a:p>
            <a:pPr marL="0" indent="0">
              <a:buNone/>
            </a:pP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Conclusão :</a:t>
            </a:r>
          </a:p>
          <a:p>
            <a:pPr marL="0" indent="0">
              <a:buNone/>
            </a:pP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 Observações técnicas:                             Data ____/____/___</a:t>
            </a:r>
          </a:p>
          <a:p>
            <a:pPr marL="0" indent="0" algn="ctr">
              <a:buNone/>
            </a:pP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______________________</a:t>
            </a:r>
            <a:endParaRPr lang="pt-BR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Assinatura : </a:t>
            </a:r>
            <a:endParaRPr lang="pt-BR" sz="2400" dirty="0">
              <a:latin typeface="Times New Roman" pitchFamily="18" charset="0"/>
              <a:cs typeface="Times New Roman" pitchFamily="18" charset="0"/>
            </a:endParaRPr>
          </a:p>
          <a:p>
            <a:endParaRPr lang="pt-BR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pt-B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Quadro 5"/>
          <p:cNvSpPr/>
          <p:nvPr/>
        </p:nvSpPr>
        <p:spPr>
          <a:xfrm>
            <a:off x="214282" y="1357298"/>
            <a:ext cx="8064896" cy="4680520"/>
          </a:xfrm>
          <a:prstGeom prst="frame">
            <a:avLst>
              <a:gd name="adj1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4705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ENCAMINHAMENTO</a:t>
            </a:r>
            <a:endParaRPr lang="pt-BR" sz="3600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just">
              <a:lnSpc>
                <a:spcPct val="150000"/>
              </a:lnSpc>
              <a:buNone/>
            </a:pP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É um </a:t>
            </a:r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procedimento de articulação da necessidade do usuário com a oferta de serviços oferecidos, sendo que os encaminhamentos devem ser sempre formais, seja para a rede </a:t>
            </a:r>
            <a:r>
              <a:rPr lang="pt-BR" sz="2400" dirty="0" err="1">
                <a:latin typeface="Times New Roman" pitchFamily="18" charset="0"/>
                <a:cs typeface="Times New Roman" pitchFamily="18" charset="0"/>
              </a:rPr>
              <a:t>socioassistencial</a:t>
            </a:r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, seja para outras 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políticas (Prontuário </a:t>
            </a:r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SUAS 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– 2014).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95300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7620000" cy="864096"/>
          </a:xfrm>
        </p:spPr>
        <p:txBody>
          <a:bodyPr>
            <a:normAutofit fontScale="90000"/>
          </a:bodyPr>
          <a:lstStyle/>
          <a:p>
            <a:pPr algn="ctr"/>
            <a:r>
              <a:rPr lang="pt-BR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t-BR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EXEMPLO</a:t>
            </a:r>
            <a:r>
              <a:rPr lang="pt-BR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u="sng" dirty="0" smtClean="0">
                <a:latin typeface="Times New Roman" pitchFamily="18" charset="0"/>
                <a:cs typeface="Times New Roman" pitchFamily="18" charset="0"/>
              </a:rPr>
            </a:br>
            <a:endParaRPr lang="pt-BR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285860"/>
            <a:ext cx="7560840" cy="5000659"/>
          </a:xfrm>
        </p:spPr>
        <p:txBody>
          <a:bodyPr>
            <a:noAutofit/>
          </a:bodyPr>
          <a:lstStyle/>
          <a:p>
            <a:pPr>
              <a:buNone/>
            </a:pPr>
            <a:endParaRPr lang="pt-BR" sz="1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pt-BR" sz="14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pt-BR" sz="1400" dirty="0" smtClean="0">
                <a:latin typeface="Times New Roman" pitchFamily="18" charset="0"/>
                <a:cs typeface="Times New Roman" pitchFamily="18" charset="0"/>
              </a:rPr>
              <a:t>Encaminho o Sr (a) __________________________________________________________e</a:t>
            </a:r>
          </a:p>
          <a:p>
            <a:pPr algn="just">
              <a:buNone/>
            </a:pPr>
            <a:r>
              <a:rPr lang="pt-BR" sz="1400" b="1" dirty="0" smtClean="0">
                <a:latin typeface="Times New Roman" pitchFamily="18" charset="0"/>
                <a:cs typeface="Times New Roman" pitchFamily="18" charset="0"/>
              </a:rPr>
              <a:t>Nome do Responsável</a:t>
            </a:r>
            <a:r>
              <a:rPr lang="pt-BR" sz="1400" dirty="0" smtClean="0">
                <a:latin typeface="Times New Roman" pitchFamily="18" charset="0"/>
                <a:cs typeface="Times New Roman" pitchFamily="18" charset="0"/>
              </a:rPr>
              <a:t>: _ solicito atenção especial, no (a) _________________________________________________________________Localizado na _____________________________________________________________________________, tendo em consideração as necessidades identificadas e expostas a seguir: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. </a:t>
            </a:r>
          </a:p>
          <a:p>
            <a:pPr>
              <a:buNone/>
            </a:pPr>
            <a:r>
              <a:rPr lang="pt-BR" sz="14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                                     Data:___/____/_____.</a:t>
            </a:r>
          </a:p>
          <a:p>
            <a:pPr>
              <a:buNone/>
            </a:pPr>
            <a:r>
              <a:rPr lang="pt-BR" sz="14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pt-BR" sz="1400" dirty="0" smtClean="0">
                <a:latin typeface="Times New Roman" pitchFamily="18" charset="0"/>
                <a:cs typeface="Times New Roman" pitchFamily="18" charset="0"/>
              </a:rPr>
              <a:t>         Nome da Unidade responsável pela origem do encaminhamento</a:t>
            </a:r>
          </a:p>
          <a:p>
            <a:pPr>
              <a:buNone/>
            </a:pPr>
            <a:r>
              <a:rPr lang="pt-BR" sz="1400" dirty="0" smtClean="0">
                <a:latin typeface="Times New Roman" pitchFamily="18" charset="0"/>
                <a:cs typeface="Times New Roman" pitchFamily="18" charset="0"/>
              </a:rPr>
              <a:t>         Telefone para contato:_____________________________________</a:t>
            </a:r>
          </a:p>
          <a:p>
            <a:pPr>
              <a:buNone/>
            </a:pPr>
            <a:r>
              <a:rPr lang="pt-BR" sz="1400" dirty="0" smtClean="0">
                <a:latin typeface="Times New Roman" pitchFamily="18" charset="0"/>
                <a:cs typeface="Times New Roman" pitchFamily="18" charset="0"/>
              </a:rPr>
              <a:t>          Nome do Profissional:_____________________________________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1017630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t-BR" sz="36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sz="36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t-BR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EXEMPLO</a:t>
            </a:r>
            <a:br>
              <a:rPr lang="pt-BR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pt-BR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92500" lnSpcReduction="10000"/>
          </a:bodyPr>
          <a:lstStyle/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pPr>
              <a:buNone/>
            </a:pPr>
            <a:endParaRPr lang="pt-BR" sz="1100" dirty="0" smtClean="0"/>
          </a:p>
          <a:p>
            <a:pPr>
              <a:buNone/>
            </a:pPr>
            <a:endParaRPr lang="pt-BR" sz="1100" dirty="0" smtClean="0"/>
          </a:p>
          <a:p>
            <a:pPr>
              <a:buNone/>
            </a:pPr>
            <a:endParaRPr lang="pt-BR" sz="11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sz="1100" dirty="0" smtClean="0">
                <a:latin typeface="Arial" pitchFamily="34" charset="0"/>
                <a:cs typeface="Arial" pitchFamily="34" charset="0"/>
              </a:rPr>
              <a:t>Parecer da Equipe Técnica   _______________________________________________________________________________</a:t>
            </a:r>
          </a:p>
          <a:p>
            <a:pPr>
              <a:buNone/>
            </a:pPr>
            <a:r>
              <a:rPr lang="pt-BR" sz="1100" dirty="0">
                <a:latin typeface="Arial" pitchFamily="34" charset="0"/>
                <a:cs typeface="Arial" pitchFamily="34" charset="0"/>
              </a:rPr>
              <a:t> </a:t>
            </a:r>
            <a:r>
              <a:rPr lang="pt-BR" sz="1100" dirty="0" smtClean="0">
                <a:latin typeface="Arial" pitchFamily="34" charset="0"/>
                <a:cs typeface="Arial" pitchFamily="34" charset="0"/>
              </a:rPr>
              <a:t>                                                  </a:t>
            </a:r>
          </a:p>
          <a:p>
            <a:pPr>
              <a:buNone/>
            </a:pPr>
            <a:endParaRPr lang="pt-BR" sz="11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sz="1200" dirty="0" smtClean="0">
                <a:latin typeface="Times New Roman" pitchFamily="18" charset="0"/>
                <a:cs typeface="Times New Roman" pitchFamily="18" charset="0"/>
              </a:rPr>
              <a:t>Parecer da Equipe Técnica </a:t>
            </a:r>
            <a:r>
              <a:rPr lang="pt-BR" sz="1100" dirty="0" smtClean="0">
                <a:latin typeface="Arial" pitchFamily="34" charset="0"/>
                <a:cs typeface="Arial" pitchFamily="34" charset="0"/>
              </a:rPr>
              <a:t>_____________________________________________________________________________</a:t>
            </a:r>
          </a:p>
          <a:p>
            <a:pPr>
              <a:buNone/>
            </a:pPr>
            <a:endParaRPr lang="pt-BR" sz="11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pt-BR" sz="11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sz="1300" dirty="0" smtClean="0">
                <a:latin typeface="Times New Roman" pitchFamily="18" charset="0"/>
                <a:cs typeface="Times New Roman" pitchFamily="18" charset="0"/>
              </a:rPr>
              <a:t>Prazo para a Reavaliação  ________/________/________</a:t>
            </a:r>
          </a:p>
          <a:p>
            <a:pPr>
              <a:buNone/>
            </a:pPr>
            <a:endParaRPr lang="pt-BR" sz="13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t-BR" sz="1300" dirty="0" smtClean="0">
                <a:latin typeface="Times New Roman" pitchFamily="18" charset="0"/>
                <a:cs typeface="Times New Roman" pitchFamily="18" charset="0"/>
              </a:rPr>
              <a:t>Dados de identificação da Família :    Assinatura da família </a:t>
            </a:r>
            <a:r>
              <a:rPr lang="pt-BR" sz="1300" smtClean="0">
                <a:latin typeface="Times New Roman" pitchFamily="18" charset="0"/>
                <a:cs typeface="Times New Roman" pitchFamily="18" charset="0"/>
              </a:rPr>
              <a:t>,   Local e data .</a:t>
            </a:r>
            <a:endParaRPr lang="pt-BR" sz="1300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r>
              <a:rPr lang="pt-BR" sz="1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13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                                                    _________________________________</a:t>
            </a:r>
          </a:p>
          <a:p>
            <a:pPr algn="r">
              <a:buNone/>
            </a:pPr>
            <a:r>
              <a:rPr lang="pt-BR" sz="1300" dirty="0" smtClean="0">
                <a:latin typeface="Times New Roman" pitchFamily="18" charset="0"/>
                <a:cs typeface="Times New Roman" pitchFamily="18" charset="0"/>
              </a:rPr>
              <a:t>ASSINATURA DO TÉCNICO RESPONSÁVEL </a:t>
            </a:r>
            <a:endParaRPr lang="pt-BR" sz="13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5383644"/>
              </p:ext>
            </p:extLst>
          </p:nvPr>
        </p:nvGraphicFramePr>
        <p:xfrm>
          <a:off x="179511" y="1340767"/>
          <a:ext cx="8568955" cy="443612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37593"/>
                <a:gridCol w="1450706"/>
                <a:gridCol w="1525489"/>
                <a:gridCol w="1156440"/>
                <a:gridCol w="1544478"/>
                <a:gridCol w="623847"/>
                <a:gridCol w="1230402"/>
              </a:tblGrid>
              <a:tr h="553612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Arial" pitchFamily="34" charset="0"/>
                          <a:cs typeface="Arial" pitchFamily="34" charset="0"/>
                        </a:rPr>
                        <a:t>Área </a:t>
                      </a:r>
                      <a:endParaRPr lang="pt-BR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Arial" pitchFamily="34" charset="0"/>
                          <a:cs typeface="Arial" pitchFamily="34" charset="0"/>
                        </a:rPr>
                        <a:t>Demanda Constatada                  ( Dificuldades)</a:t>
                      </a:r>
                      <a:endParaRPr lang="pt-BR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Arial" pitchFamily="34" charset="0"/>
                          <a:cs typeface="Arial" pitchFamily="34" charset="0"/>
                        </a:rPr>
                        <a:t>Demanda Constatada ( Potencialidades)</a:t>
                      </a:r>
                      <a:r>
                        <a:rPr lang="pt-BR" sz="12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pt-BR" sz="12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pt-BR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Arial" pitchFamily="34" charset="0"/>
                          <a:cs typeface="Arial" pitchFamily="34" charset="0"/>
                        </a:rPr>
                        <a:t>Estratégias </a:t>
                      </a:r>
                      <a:endParaRPr lang="pt-BR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Arial" pitchFamily="34" charset="0"/>
                          <a:cs typeface="Arial" pitchFamily="34" charset="0"/>
                        </a:rPr>
                        <a:t>Encaminhamentos </a:t>
                      </a:r>
                      <a:endParaRPr lang="pt-BR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Arial" pitchFamily="34" charset="0"/>
                          <a:cs typeface="Arial" pitchFamily="34" charset="0"/>
                        </a:rPr>
                        <a:t>Prazo </a:t>
                      </a:r>
                      <a:endParaRPr lang="pt-BR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Arial" pitchFamily="34" charset="0"/>
                          <a:cs typeface="Arial" pitchFamily="34" charset="0"/>
                        </a:rPr>
                        <a:t>Responsável </a:t>
                      </a:r>
                      <a:endParaRPr lang="pt-BR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69961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Arial" pitchFamily="34" charset="0"/>
                          <a:cs typeface="Arial" pitchFamily="34" charset="0"/>
                        </a:rPr>
                        <a:t>Convivência Familiar e Comunitária  </a:t>
                      </a:r>
                      <a:endParaRPr lang="pt-BR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52878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Arial" pitchFamily="34" charset="0"/>
                          <a:cs typeface="Arial" pitchFamily="34" charset="0"/>
                        </a:rPr>
                        <a:t>Saúde </a:t>
                      </a:r>
                      <a:endParaRPr lang="pt-BR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52878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Arial" pitchFamily="34" charset="0"/>
                          <a:cs typeface="Arial" pitchFamily="34" charset="0"/>
                        </a:rPr>
                        <a:t>Educação </a:t>
                      </a:r>
                      <a:endParaRPr lang="pt-BR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95437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Arial" pitchFamily="34" charset="0"/>
                          <a:cs typeface="Arial" pitchFamily="34" charset="0"/>
                        </a:rPr>
                        <a:t>Assistência Social </a:t>
                      </a:r>
                      <a:endParaRPr lang="pt-BR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52878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Arial" pitchFamily="34" charset="0"/>
                          <a:cs typeface="Arial" pitchFamily="34" charset="0"/>
                        </a:rPr>
                        <a:t>Habitação </a:t>
                      </a:r>
                      <a:endParaRPr lang="pt-BR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95437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Arial" pitchFamily="34" charset="0"/>
                          <a:cs typeface="Arial" pitchFamily="34" charset="0"/>
                        </a:rPr>
                        <a:t>Profissionalização </a:t>
                      </a:r>
                      <a:endParaRPr lang="pt-BR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52878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Arial" pitchFamily="34" charset="0"/>
                          <a:cs typeface="Arial" pitchFamily="34" charset="0"/>
                        </a:rPr>
                        <a:t>Trabalho </a:t>
                      </a:r>
                      <a:endParaRPr lang="pt-BR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53612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Arial" pitchFamily="34" charset="0"/>
                          <a:cs typeface="Arial" pitchFamily="34" charset="0"/>
                        </a:rPr>
                        <a:t>Esporte, Cultura e Lazer.</a:t>
                      </a:r>
                      <a:endParaRPr lang="pt-BR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52878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Arial" pitchFamily="34" charset="0"/>
                          <a:cs typeface="Arial" pitchFamily="34" charset="0"/>
                        </a:rPr>
                        <a:t>Outros.</a:t>
                      </a:r>
                      <a:endParaRPr lang="pt-BR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6524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ência">
  <a:themeElements>
    <a:clrScheme name="Adjacê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Escritório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ê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1786</TotalTime>
  <Words>1529</Words>
  <Application>Microsoft Office PowerPoint</Application>
  <PresentationFormat>Apresentação na tela (4:3)</PresentationFormat>
  <Paragraphs>246</Paragraphs>
  <Slides>26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26</vt:i4>
      </vt:variant>
    </vt:vector>
  </HeadingPairs>
  <TitlesOfParts>
    <vt:vector size="27" baseType="lpstr">
      <vt:lpstr>Adjacência</vt:lpstr>
      <vt:lpstr>ELABORAÇÃO DE INSTRUMENTAIS PARA O TÉCNICO DE REFERÊNCIA  </vt:lpstr>
      <vt:lpstr>OBJETIVO</vt:lpstr>
      <vt:lpstr> IMPORTÂNCIA  </vt:lpstr>
      <vt:lpstr>  INSTRUMENTAIS </vt:lpstr>
      <vt:lpstr> RELATÓRIO </vt:lpstr>
      <vt:lpstr>EXEMPLO </vt:lpstr>
      <vt:lpstr>ENCAMINHAMENTO</vt:lpstr>
      <vt:lpstr> EXEMPLO </vt:lpstr>
      <vt:lpstr> EXEMPLO </vt:lpstr>
      <vt:lpstr>PLANO DE ACOMPANHAMENTO FAMILIAR - PAF </vt:lpstr>
      <vt:lpstr>PLANO INDIVIDUAL DE ACOMPANHAMENTO - PIA</vt:lpstr>
      <vt:lpstr>Quem elabora o PIA? </vt:lpstr>
      <vt:lpstr>Qual é o seu objetivo?</vt:lpstr>
      <vt:lpstr>O que deve constar no PIA? </vt:lpstr>
      <vt:lpstr>Com quem deve ser feita a articulação do PIA? </vt:lpstr>
      <vt:lpstr>EXEMPLO</vt:lpstr>
      <vt:lpstr>                 Cor: (  ) Branca  (  ) Preta   (  ) Parda (  ) Amarela  Nome do Pai:_________________________________________ Nome da Mãe: ________________________________________ Nome do Responsável: __________________________________ Endereço: ____________________________________________ Ponto de Referência:____________________________________ Telefone: _______________ Documentação do Adolescente: (  ) Identidade Nº ________________ (  ) CPF Nº__________________ (  ) Carteira de Trabalho nº________ (   ) titulo de Eleitoral nº ________ (  ) Certidão de Nascimento Nº____________________________ 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RESOLUÇÕES DOS CONSELHOS </vt:lpstr>
      <vt:lpstr>REFERÊNCIAS 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INSTRUMENTAIS</dc:title>
  <dc:creator>setas</dc:creator>
  <cp:lastModifiedBy>setas</cp:lastModifiedBy>
  <cp:revision>294</cp:revision>
  <dcterms:created xsi:type="dcterms:W3CDTF">2018-02-22T18:50:24Z</dcterms:created>
  <dcterms:modified xsi:type="dcterms:W3CDTF">2018-03-16T17:22:09Z</dcterms:modified>
</cp:coreProperties>
</file>