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376" r:id="rId3"/>
    <p:sldId id="377" r:id="rId4"/>
    <p:sldId id="375" r:id="rId5"/>
    <p:sldId id="327" r:id="rId6"/>
    <p:sldId id="292" r:id="rId7"/>
    <p:sldId id="383" r:id="rId8"/>
    <p:sldId id="341" r:id="rId9"/>
    <p:sldId id="342" r:id="rId10"/>
    <p:sldId id="378" r:id="rId11"/>
    <p:sldId id="355" r:id="rId12"/>
    <p:sldId id="381" r:id="rId13"/>
    <p:sldId id="384" r:id="rId14"/>
    <p:sldId id="385" r:id="rId15"/>
    <p:sldId id="369" r:id="rId16"/>
    <p:sldId id="387" r:id="rId17"/>
    <p:sldId id="389" r:id="rId18"/>
    <p:sldId id="391" r:id="rId19"/>
  </p:sldIdLst>
  <p:sldSz cx="9144000" cy="6858000" type="screen4x3"/>
  <p:notesSz cx="6669088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21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0A1FE3-61E2-4C19-B6D2-E69FE9172E2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245DC60-6255-4997-A9C0-2A0E7BA7E269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pt-BR" sz="1600" dirty="0" smtClean="0">
              <a:latin typeface="Arial" pitchFamily="34" charset="0"/>
              <a:cs typeface="Arial" pitchFamily="34" charset="0"/>
            </a:rPr>
            <a:t>1. </a:t>
          </a:r>
          <a:r>
            <a:rPr lang="pt-BR" sz="1600" b="0" dirty="0" smtClean="0">
              <a:latin typeface="Arial" pitchFamily="34" charset="0"/>
              <a:cs typeface="Arial" pitchFamily="34" charset="0"/>
            </a:rPr>
            <a:t>A responsabilização do adolescente quanto às consequências lesivas do ato infracional, sempre que possível incentivando a sua reparação;</a:t>
          </a:r>
          <a:endParaRPr lang="pt-BR" sz="1600" b="0" dirty="0">
            <a:latin typeface="Arial" pitchFamily="34" charset="0"/>
            <a:cs typeface="Arial" pitchFamily="34" charset="0"/>
          </a:endParaRPr>
        </a:p>
      </dgm:t>
    </dgm:pt>
    <dgm:pt modelId="{A766B6F3-E08E-42AE-8ED7-C6FE49DD786F}" type="parTrans" cxnId="{08F1B77C-6326-4B1C-B30E-2134EA6A2D66}">
      <dgm:prSet/>
      <dgm:spPr/>
      <dgm:t>
        <a:bodyPr/>
        <a:lstStyle/>
        <a:p>
          <a:endParaRPr lang="pt-BR"/>
        </a:p>
      </dgm:t>
    </dgm:pt>
    <dgm:pt modelId="{76071486-C564-4B96-AEBE-7E2064C66194}" type="sibTrans" cxnId="{08F1B77C-6326-4B1C-B30E-2134EA6A2D66}">
      <dgm:prSet/>
      <dgm:spPr/>
      <dgm:t>
        <a:bodyPr/>
        <a:lstStyle/>
        <a:p>
          <a:endParaRPr lang="pt-BR"/>
        </a:p>
      </dgm:t>
    </dgm:pt>
    <dgm:pt modelId="{78492CA7-BFD5-496D-B900-4655D4D7B9CE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pt-BR" sz="1600" dirty="0" smtClean="0">
              <a:latin typeface="Arial" pitchFamily="34" charset="0"/>
              <a:cs typeface="Arial" pitchFamily="34" charset="0"/>
            </a:rPr>
            <a:t>2.</a:t>
          </a:r>
          <a:r>
            <a:rPr lang="pt-BR" sz="1200" dirty="0" smtClean="0">
              <a:latin typeface="Arial" pitchFamily="34" charset="0"/>
              <a:cs typeface="Arial" pitchFamily="34" charset="0"/>
            </a:rPr>
            <a:t> </a:t>
          </a:r>
          <a:r>
            <a:rPr lang="pt-BR" sz="1600" dirty="0" smtClean="0">
              <a:latin typeface="Arial" pitchFamily="34" charset="0"/>
              <a:cs typeface="Arial" pitchFamily="34" charset="0"/>
            </a:rPr>
            <a:t>a integração social do adolescente e a garantia de seus direitos individuais e sociais, por meio do cumprimento de seu plano individual de atendimento; e</a:t>
          </a:r>
          <a:endParaRPr lang="pt-BR" sz="1600" dirty="0">
            <a:latin typeface="Arial" pitchFamily="34" charset="0"/>
            <a:cs typeface="Arial" pitchFamily="34" charset="0"/>
          </a:endParaRPr>
        </a:p>
      </dgm:t>
    </dgm:pt>
    <dgm:pt modelId="{E52EF06E-FCE6-4BFE-B6FC-703086A9A51E}" type="parTrans" cxnId="{36A3BACE-6BB5-42AF-A090-8005308CBCE1}">
      <dgm:prSet/>
      <dgm:spPr/>
      <dgm:t>
        <a:bodyPr/>
        <a:lstStyle/>
        <a:p>
          <a:endParaRPr lang="pt-BR"/>
        </a:p>
      </dgm:t>
    </dgm:pt>
    <dgm:pt modelId="{47308AE1-3CF6-4283-A55D-84D5FA2D57A6}" type="sibTrans" cxnId="{36A3BACE-6BB5-42AF-A090-8005308CBCE1}">
      <dgm:prSet/>
      <dgm:spPr/>
      <dgm:t>
        <a:bodyPr/>
        <a:lstStyle/>
        <a:p>
          <a:endParaRPr lang="pt-BR"/>
        </a:p>
      </dgm:t>
    </dgm:pt>
    <dgm:pt modelId="{2FFF76A3-00F7-4931-BEB4-5E47D97BFAC1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pt-BR" sz="1600" dirty="0" smtClean="0">
              <a:latin typeface="Arial" pitchFamily="34" charset="0"/>
              <a:cs typeface="Arial" pitchFamily="34" charset="0"/>
            </a:rPr>
            <a:t>3. A desaprovação da conduta infracional;</a:t>
          </a:r>
          <a:endParaRPr lang="pt-BR" sz="1600" dirty="0">
            <a:latin typeface="Arial" pitchFamily="34" charset="0"/>
            <a:cs typeface="Arial" pitchFamily="34" charset="0"/>
          </a:endParaRPr>
        </a:p>
      </dgm:t>
    </dgm:pt>
    <dgm:pt modelId="{C02C2597-80FF-47B8-9EFD-BA43821BB347}" type="parTrans" cxnId="{DE75A12F-B51F-4C5C-B1F1-94B4809130B7}">
      <dgm:prSet/>
      <dgm:spPr/>
      <dgm:t>
        <a:bodyPr/>
        <a:lstStyle/>
        <a:p>
          <a:endParaRPr lang="pt-BR"/>
        </a:p>
      </dgm:t>
    </dgm:pt>
    <dgm:pt modelId="{DCFBF290-09A3-4BBC-8620-11117476D507}" type="sibTrans" cxnId="{DE75A12F-B51F-4C5C-B1F1-94B4809130B7}">
      <dgm:prSet/>
      <dgm:spPr/>
      <dgm:t>
        <a:bodyPr/>
        <a:lstStyle/>
        <a:p>
          <a:endParaRPr lang="pt-BR"/>
        </a:p>
      </dgm:t>
    </dgm:pt>
    <dgm:pt modelId="{1FD5AD51-BD05-4EB0-B2B5-EB9F21FEABA0}" type="pres">
      <dgm:prSet presAssocID="{AD0A1FE3-61E2-4C19-B6D2-E69FE9172E2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80841C6-2AF1-421B-B182-9321E48D3F98}" type="pres">
      <dgm:prSet presAssocID="{B245DC60-6255-4997-A9C0-2A0E7BA7E269}" presName="circ1" presStyleLbl="vennNode1" presStyleIdx="0" presStyleCnt="3" custScaleX="113500"/>
      <dgm:spPr/>
      <dgm:t>
        <a:bodyPr/>
        <a:lstStyle/>
        <a:p>
          <a:endParaRPr lang="pt-BR"/>
        </a:p>
      </dgm:t>
    </dgm:pt>
    <dgm:pt modelId="{2B07C269-5840-492A-A03C-B9D1DD97B81C}" type="pres">
      <dgm:prSet presAssocID="{B245DC60-6255-4997-A9C0-2A0E7BA7E26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45F500-6B8B-4BE2-BF25-CB5893B3C861}" type="pres">
      <dgm:prSet presAssocID="{78492CA7-BFD5-496D-B900-4655D4D7B9CE}" presName="circ2" presStyleLbl="vennNode1" presStyleIdx="1" presStyleCnt="3" custScaleX="128099" custLinFactNeighborX="26934" custLinFactNeighborY="-4479"/>
      <dgm:spPr/>
      <dgm:t>
        <a:bodyPr/>
        <a:lstStyle/>
        <a:p>
          <a:endParaRPr lang="pt-BR"/>
        </a:p>
      </dgm:t>
    </dgm:pt>
    <dgm:pt modelId="{1C7BACA2-1080-44AB-8EC6-054D0D384DA7}" type="pres">
      <dgm:prSet presAssocID="{78492CA7-BFD5-496D-B900-4655D4D7B9C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4E1AE40-F9A4-440A-8FA6-74A1A0BE40CC}" type="pres">
      <dgm:prSet presAssocID="{2FFF76A3-00F7-4931-BEB4-5E47D97BFAC1}" presName="circ3" presStyleLbl="vennNode1" presStyleIdx="2" presStyleCnt="3" custScaleX="107812" custLinFactNeighborX="-23088" custLinFactNeighborY="987"/>
      <dgm:spPr/>
      <dgm:t>
        <a:bodyPr/>
        <a:lstStyle/>
        <a:p>
          <a:endParaRPr lang="pt-BR"/>
        </a:p>
      </dgm:t>
    </dgm:pt>
    <dgm:pt modelId="{81593708-E9D4-431D-9884-0F32A4BEB62E}" type="pres">
      <dgm:prSet presAssocID="{2FFF76A3-00F7-4931-BEB4-5E47D97BFAC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8F1B77C-6326-4B1C-B30E-2134EA6A2D66}" srcId="{AD0A1FE3-61E2-4C19-B6D2-E69FE9172E22}" destId="{B245DC60-6255-4997-A9C0-2A0E7BA7E269}" srcOrd="0" destOrd="0" parTransId="{A766B6F3-E08E-42AE-8ED7-C6FE49DD786F}" sibTransId="{76071486-C564-4B96-AEBE-7E2064C66194}"/>
    <dgm:cxn modelId="{15CAFFBB-5842-4F36-B09B-0644C042B64A}" type="presOf" srcId="{2FFF76A3-00F7-4931-BEB4-5E47D97BFAC1}" destId="{81593708-E9D4-431D-9884-0F32A4BEB62E}" srcOrd="1" destOrd="0" presId="urn:microsoft.com/office/officeart/2005/8/layout/venn1"/>
    <dgm:cxn modelId="{8603E910-BAA5-43F2-8004-69D50E5E153E}" type="presOf" srcId="{AD0A1FE3-61E2-4C19-B6D2-E69FE9172E22}" destId="{1FD5AD51-BD05-4EB0-B2B5-EB9F21FEABA0}" srcOrd="0" destOrd="0" presId="urn:microsoft.com/office/officeart/2005/8/layout/venn1"/>
    <dgm:cxn modelId="{7A9AC5F6-61BD-45B4-BBFB-F0486A9EC46F}" type="presOf" srcId="{2FFF76A3-00F7-4931-BEB4-5E47D97BFAC1}" destId="{A4E1AE40-F9A4-440A-8FA6-74A1A0BE40CC}" srcOrd="0" destOrd="0" presId="urn:microsoft.com/office/officeart/2005/8/layout/venn1"/>
    <dgm:cxn modelId="{C0BD3BF4-4575-4631-A35D-BEAB70C29DB7}" type="presOf" srcId="{B245DC60-6255-4997-A9C0-2A0E7BA7E269}" destId="{880841C6-2AF1-421B-B182-9321E48D3F98}" srcOrd="0" destOrd="0" presId="urn:microsoft.com/office/officeart/2005/8/layout/venn1"/>
    <dgm:cxn modelId="{4A2E2713-092A-4BCA-A838-CEC7DACC95E2}" type="presOf" srcId="{78492CA7-BFD5-496D-B900-4655D4D7B9CE}" destId="{1C7BACA2-1080-44AB-8EC6-054D0D384DA7}" srcOrd="1" destOrd="0" presId="urn:microsoft.com/office/officeart/2005/8/layout/venn1"/>
    <dgm:cxn modelId="{8DC80077-98FA-4C55-BD02-4D888FF4353F}" type="presOf" srcId="{B245DC60-6255-4997-A9C0-2A0E7BA7E269}" destId="{2B07C269-5840-492A-A03C-B9D1DD97B81C}" srcOrd="1" destOrd="0" presId="urn:microsoft.com/office/officeart/2005/8/layout/venn1"/>
    <dgm:cxn modelId="{36A3BACE-6BB5-42AF-A090-8005308CBCE1}" srcId="{AD0A1FE3-61E2-4C19-B6D2-E69FE9172E22}" destId="{78492CA7-BFD5-496D-B900-4655D4D7B9CE}" srcOrd="1" destOrd="0" parTransId="{E52EF06E-FCE6-4BFE-B6FC-703086A9A51E}" sibTransId="{47308AE1-3CF6-4283-A55D-84D5FA2D57A6}"/>
    <dgm:cxn modelId="{0EC889F3-41CB-4183-BB5D-7C6E0942DD1C}" type="presOf" srcId="{78492CA7-BFD5-496D-B900-4655D4D7B9CE}" destId="{0C45F500-6B8B-4BE2-BF25-CB5893B3C861}" srcOrd="0" destOrd="0" presId="urn:microsoft.com/office/officeart/2005/8/layout/venn1"/>
    <dgm:cxn modelId="{DE75A12F-B51F-4C5C-B1F1-94B4809130B7}" srcId="{AD0A1FE3-61E2-4C19-B6D2-E69FE9172E22}" destId="{2FFF76A3-00F7-4931-BEB4-5E47D97BFAC1}" srcOrd="2" destOrd="0" parTransId="{C02C2597-80FF-47B8-9EFD-BA43821BB347}" sibTransId="{DCFBF290-09A3-4BBC-8620-11117476D507}"/>
    <dgm:cxn modelId="{D964EFC9-7E82-4323-817B-9DC2CB4F0CFD}" type="presParOf" srcId="{1FD5AD51-BD05-4EB0-B2B5-EB9F21FEABA0}" destId="{880841C6-2AF1-421B-B182-9321E48D3F98}" srcOrd="0" destOrd="0" presId="urn:microsoft.com/office/officeart/2005/8/layout/venn1"/>
    <dgm:cxn modelId="{85142CFF-E727-4786-985C-1AB7780E1BBE}" type="presParOf" srcId="{1FD5AD51-BD05-4EB0-B2B5-EB9F21FEABA0}" destId="{2B07C269-5840-492A-A03C-B9D1DD97B81C}" srcOrd="1" destOrd="0" presId="urn:microsoft.com/office/officeart/2005/8/layout/venn1"/>
    <dgm:cxn modelId="{5BA2593C-A19A-4F76-82A6-EDF11DCA250F}" type="presParOf" srcId="{1FD5AD51-BD05-4EB0-B2B5-EB9F21FEABA0}" destId="{0C45F500-6B8B-4BE2-BF25-CB5893B3C861}" srcOrd="2" destOrd="0" presId="urn:microsoft.com/office/officeart/2005/8/layout/venn1"/>
    <dgm:cxn modelId="{2912D8F4-B02F-41DF-810C-651DF344CC0B}" type="presParOf" srcId="{1FD5AD51-BD05-4EB0-B2B5-EB9F21FEABA0}" destId="{1C7BACA2-1080-44AB-8EC6-054D0D384DA7}" srcOrd="3" destOrd="0" presId="urn:microsoft.com/office/officeart/2005/8/layout/venn1"/>
    <dgm:cxn modelId="{3BECA105-70CB-4A9A-80CE-51E7A0544DE2}" type="presParOf" srcId="{1FD5AD51-BD05-4EB0-B2B5-EB9F21FEABA0}" destId="{A4E1AE40-F9A4-440A-8FA6-74A1A0BE40CC}" srcOrd="4" destOrd="0" presId="urn:microsoft.com/office/officeart/2005/8/layout/venn1"/>
    <dgm:cxn modelId="{EC62E829-A164-4780-A185-7228EE86F62E}" type="presParOf" srcId="{1FD5AD51-BD05-4EB0-B2B5-EB9F21FEABA0}" destId="{81593708-E9D4-431D-9884-0F32A4BEB62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701CA6-BF9F-49FA-843A-F69BDE37B87F}" type="doc">
      <dgm:prSet loTypeId="urn:microsoft.com/office/officeart/2005/8/layout/hProcess7#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5ED88B2-F0E6-4D27-B602-3F72FA2E744E}">
      <dgm:prSet phldrT="[Texto]" custT="1"/>
      <dgm:spPr/>
      <dgm:t>
        <a:bodyPr/>
        <a:lstStyle/>
        <a:p>
          <a:r>
            <a:rPr lang="pt-BR" sz="4400" dirty="0" smtClean="0"/>
            <a:t>PIA</a:t>
          </a:r>
          <a:endParaRPr lang="pt-BR" sz="4400" dirty="0"/>
        </a:p>
      </dgm:t>
    </dgm:pt>
    <dgm:pt modelId="{A3798C15-BFF3-482E-92B7-B1DFD52E1AAE}" type="parTrans" cxnId="{1E39D0D2-2D35-4C5F-97A4-22BAE79B664C}">
      <dgm:prSet/>
      <dgm:spPr/>
      <dgm:t>
        <a:bodyPr/>
        <a:lstStyle/>
        <a:p>
          <a:endParaRPr lang="pt-BR"/>
        </a:p>
      </dgm:t>
    </dgm:pt>
    <dgm:pt modelId="{6CB25C98-A6BF-4D2F-963D-9638502584DF}" type="sibTrans" cxnId="{1E39D0D2-2D35-4C5F-97A4-22BAE79B664C}">
      <dgm:prSet/>
      <dgm:spPr/>
      <dgm:t>
        <a:bodyPr/>
        <a:lstStyle/>
        <a:p>
          <a:endParaRPr lang="pt-BR"/>
        </a:p>
      </dgm:t>
    </dgm:pt>
    <dgm:pt modelId="{B32E385B-3E5D-425B-A9F0-8D7AEE849A25}">
      <dgm:prSet phldrT="[Texto]" custT="1"/>
      <dgm:spPr/>
      <dgm:t>
        <a:bodyPr/>
        <a:lstStyle/>
        <a:p>
          <a:pPr algn="just"/>
          <a:r>
            <a:rPr lang="pt-BR" sz="1600" dirty="0" smtClean="0"/>
            <a:t>Art. 53.  O PIA será elaborado sob a responsabilidade da equipe técnica do respectivo programa de atendimento, com a participação efetiva do adolescente e de sua família, representada por seus pais ou responsável</a:t>
          </a:r>
          <a:r>
            <a:rPr lang="pt-BR" sz="1900" dirty="0" smtClean="0"/>
            <a:t>.</a:t>
          </a:r>
          <a:endParaRPr lang="pt-BR" sz="1900" dirty="0"/>
        </a:p>
      </dgm:t>
    </dgm:pt>
    <dgm:pt modelId="{D25A134C-0544-4ADF-97CF-50B8CABB53B3}" type="parTrans" cxnId="{608B459E-12A3-4A36-A86D-1B55932FC915}">
      <dgm:prSet/>
      <dgm:spPr/>
      <dgm:t>
        <a:bodyPr/>
        <a:lstStyle/>
        <a:p>
          <a:endParaRPr lang="pt-BR"/>
        </a:p>
      </dgm:t>
    </dgm:pt>
    <dgm:pt modelId="{2BF8AD9D-4B26-4F4F-BFAC-D4C7424D4446}" type="sibTrans" cxnId="{608B459E-12A3-4A36-A86D-1B55932FC915}">
      <dgm:prSet/>
      <dgm:spPr/>
      <dgm:t>
        <a:bodyPr/>
        <a:lstStyle/>
        <a:p>
          <a:endParaRPr lang="pt-BR"/>
        </a:p>
      </dgm:t>
    </dgm:pt>
    <dgm:pt modelId="{CD0FDCEC-8E59-49E6-A192-4206A7AB556F}">
      <dgm:prSet phldrT="[Texto]" custT="1"/>
      <dgm:spPr/>
      <dgm:t>
        <a:bodyPr/>
        <a:lstStyle/>
        <a:p>
          <a:pPr algn="just"/>
          <a:r>
            <a:rPr lang="pt-BR" sz="1600" dirty="0" smtClean="0"/>
            <a:t>Art. 56.  Para o cumprimento das medidas de prestação de serviços à comunidade e de liberdade assistida, o PIA será elaborado no prazo de até 15 (quinze) dias do ingresso do adolescente no programa de atendimento.</a:t>
          </a:r>
          <a:endParaRPr lang="pt-BR" sz="1600" dirty="0"/>
        </a:p>
      </dgm:t>
    </dgm:pt>
    <dgm:pt modelId="{24E7CBD2-EF80-4760-B91A-6CCBB42E273E}" type="parTrans" cxnId="{439450EC-F737-4B47-BFBF-BDB1F0A574C6}">
      <dgm:prSet/>
      <dgm:spPr/>
      <dgm:t>
        <a:bodyPr/>
        <a:lstStyle/>
        <a:p>
          <a:endParaRPr lang="pt-BR"/>
        </a:p>
      </dgm:t>
    </dgm:pt>
    <dgm:pt modelId="{F06B5F98-63BD-4C38-8585-64F9007781F2}" type="sibTrans" cxnId="{439450EC-F737-4B47-BFBF-BDB1F0A574C6}">
      <dgm:prSet/>
      <dgm:spPr/>
      <dgm:t>
        <a:bodyPr/>
        <a:lstStyle/>
        <a:p>
          <a:endParaRPr lang="pt-BR"/>
        </a:p>
      </dgm:t>
    </dgm:pt>
    <dgm:pt modelId="{33C09FB1-79F2-453D-8E3F-13D3D2C107CC}">
      <dgm:prSet phldrT="[Texto]"/>
      <dgm:spPr/>
      <dgm:t>
        <a:bodyPr/>
        <a:lstStyle/>
        <a:p>
          <a:r>
            <a:rPr lang="pt-BR" dirty="0" smtClean="0"/>
            <a:t>PIA</a:t>
          </a:r>
          <a:endParaRPr lang="pt-BR" dirty="0"/>
        </a:p>
      </dgm:t>
    </dgm:pt>
    <dgm:pt modelId="{CD7EA132-6ED4-487B-A231-A14E39A51EC6}" type="sibTrans" cxnId="{9185D0AB-F0B0-46A8-9FE3-2384D25E0A71}">
      <dgm:prSet/>
      <dgm:spPr/>
      <dgm:t>
        <a:bodyPr/>
        <a:lstStyle/>
        <a:p>
          <a:endParaRPr lang="pt-BR"/>
        </a:p>
      </dgm:t>
    </dgm:pt>
    <dgm:pt modelId="{1044D441-9DA3-47D4-9347-AF2CC62290A9}" type="parTrans" cxnId="{9185D0AB-F0B0-46A8-9FE3-2384D25E0A71}">
      <dgm:prSet/>
      <dgm:spPr/>
      <dgm:t>
        <a:bodyPr/>
        <a:lstStyle/>
        <a:p>
          <a:endParaRPr lang="pt-BR"/>
        </a:p>
      </dgm:t>
    </dgm:pt>
    <dgm:pt modelId="{37FCC2BE-97A8-4BBD-80E6-000554EAFE40}" type="pres">
      <dgm:prSet presAssocID="{B5701CA6-BF9F-49FA-843A-F69BDE37B87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3213C2D-776C-4A87-8ADC-DA59F6B2B77A}" type="pres">
      <dgm:prSet presAssocID="{55ED88B2-F0E6-4D27-B602-3F72FA2E744E}" presName="compositeNode" presStyleCnt="0">
        <dgm:presLayoutVars>
          <dgm:bulletEnabled val="1"/>
        </dgm:presLayoutVars>
      </dgm:prSet>
      <dgm:spPr/>
    </dgm:pt>
    <dgm:pt modelId="{61448223-D5D3-40D7-AC8B-5D1B9DF71C69}" type="pres">
      <dgm:prSet presAssocID="{55ED88B2-F0E6-4D27-B602-3F72FA2E744E}" presName="bgRect" presStyleLbl="node1" presStyleIdx="0" presStyleCnt="2" custScaleX="84234"/>
      <dgm:spPr/>
      <dgm:t>
        <a:bodyPr/>
        <a:lstStyle/>
        <a:p>
          <a:endParaRPr lang="pt-BR"/>
        </a:p>
      </dgm:t>
    </dgm:pt>
    <dgm:pt modelId="{84B856EE-7CAE-4691-9246-A2BB5610E7CE}" type="pres">
      <dgm:prSet presAssocID="{55ED88B2-F0E6-4D27-B602-3F72FA2E744E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03C47A-DF20-4290-8FEB-40F13FB72CF2}" type="pres">
      <dgm:prSet presAssocID="{55ED88B2-F0E6-4D27-B602-3F72FA2E744E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694035-1088-4E0F-A0D5-82265A786EDB}" type="pres">
      <dgm:prSet presAssocID="{6CB25C98-A6BF-4D2F-963D-9638502584DF}" presName="hSp" presStyleCnt="0"/>
      <dgm:spPr/>
    </dgm:pt>
    <dgm:pt modelId="{AEE57022-E570-4E16-B7FB-E111B8EBA6F4}" type="pres">
      <dgm:prSet presAssocID="{6CB25C98-A6BF-4D2F-963D-9638502584DF}" presName="vProcSp" presStyleCnt="0"/>
      <dgm:spPr/>
    </dgm:pt>
    <dgm:pt modelId="{44ACEB9F-261A-4B3B-B774-3D3DD9B9A01A}" type="pres">
      <dgm:prSet presAssocID="{6CB25C98-A6BF-4D2F-963D-9638502584DF}" presName="vSp1" presStyleCnt="0"/>
      <dgm:spPr/>
    </dgm:pt>
    <dgm:pt modelId="{972A580A-C78E-4791-973F-A552861BBA01}" type="pres">
      <dgm:prSet presAssocID="{6CB25C98-A6BF-4D2F-963D-9638502584DF}" presName="simulatedConn" presStyleLbl="solidFgAcc1" presStyleIdx="0" presStyleCnt="1"/>
      <dgm:spPr/>
    </dgm:pt>
    <dgm:pt modelId="{BD833E4E-E1AD-40BF-B31A-78A0BA3AE035}" type="pres">
      <dgm:prSet presAssocID="{6CB25C98-A6BF-4D2F-963D-9638502584DF}" presName="vSp2" presStyleCnt="0"/>
      <dgm:spPr/>
    </dgm:pt>
    <dgm:pt modelId="{6DC6EC25-FF51-4A3E-83D0-69D3766CC23D}" type="pres">
      <dgm:prSet presAssocID="{6CB25C98-A6BF-4D2F-963D-9638502584DF}" presName="sibTrans" presStyleCnt="0"/>
      <dgm:spPr/>
    </dgm:pt>
    <dgm:pt modelId="{08B95356-8CEB-48A0-9A8D-351FEB85CE88}" type="pres">
      <dgm:prSet presAssocID="{33C09FB1-79F2-453D-8E3F-13D3D2C107CC}" presName="compositeNode" presStyleCnt="0">
        <dgm:presLayoutVars>
          <dgm:bulletEnabled val="1"/>
        </dgm:presLayoutVars>
      </dgm:prSet>
      <dgm:spPr/>
    </dgm:pt>
    <dgm:pt modelId="{B3BBD1F3-11F8-42E6-BF60-6C1874C53EDC}" type="pres">
      <dgm:prSet presAssocID="{33C09FB1-79F2-453D-8E3F-13D3D2C107CC}" presName="bgRect" presStyleLbl="node1" presStyleIdx="1" presStyleCnt="2" custLinFactNeighborX="1023" custLinFactNeighborY="388"/>
      <dgm:spPr/>
      <dgm:t>
        <a:bodyPr/>
        <a:lstStyle/>
        <a:p>
          <a:endParaRPr lang="pt-BR"/>
        </a:p>
      </dgm:t>
    </dgm:pt>
    <dgm:pt modelId="{CA6B270B-CF2B-46D1-8647-C0BB784034FE}" type="pres">
      <dgm:prSet presAssocID="{33C09FB1-79F2-453D-8E3F-13D3D2C107CC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8ABDD72-F1A0-4444-A5CC-B16C63C74AD1}" type="pres">
      <dgm:prSet presAssocID="{33C09FB1-79F2-453D-8E3F-13D3D2C107CC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39450EC-F737-4B47-BFBF-BDB1F0A574C6}" srcId="{33C09FB1-79F2-453D-8E3F-13D3D2C107CC}" destId="{CD0FDCEC-8E59-49E6-A192-4206A7AB556F}" srcOrd="0" destOrd="0" parTransId="{24E7CBD2-EF80-4760-B91A-6CCBB42E273E}" sibTransId="{F06B5F98-63BD-4C38-8585-64F9007781F2}"/>
    <dgm:cxn modelId="{9C9218CD-6578-4968-B8BD-4E4CEB08FA11}" type="presOf" srcId="{33C09FB1-79F2-453D-8E3F-13D3D2C107CC}" destId="{CA6B270B-CF2B-46D1-8647-C0BB784034FE}" srcOrd="1" destOrd="0" presId="urn:microsoft.com/office/officeart/2005/8/layout/hProcess7#1"/>
    <dgm:cxn modelId="{51BFE4E4-1993-4A97-9901-91B45238D0F7}" type="presOf" srcId="{B5701CA6-BF9F-49FA-843A-F69BDE37B87F}" destId="{37FCC2BE-97A8-4BBD-80E6-000554EAFE40}" srcOrd="0" destOrd="0" presId="urn:microsoft.com/office/officeart/2005/8/layout/hProcess7#1"/>
    <dgm:cxn modelId="{6A3BBB67-B511-4CDA-8C43-CF53A742EC48}" type="presOf" srcId="{33C09FB1-79F2-453D-8E3F-13D3D2C107CC}" destId="{B3BBD1F3-11F8-42E6-BF60-6C1874C53EDC}" srcOrd="0" destOrd="0" presId="urn:microsoft.com/office/officeart/2005/8/layout/hProcess7#1"/>
    <dgm:cxn modelId="{BE1E9932-FBE2-4929-9219-E98D0C558211}" type="presOf" srcId="{B32E385B-3E5D-425B-A9F0-8D7AEE849A25}" destId="{4303C47A-DF20-4290-8FEB-40F13FB72CF2}" srcOrd="0" destOrd="0" presId="urn:microsoft.com/office/officeart/2005/8/layout/hProcess7#1"/>
    <dgm:cxn modelId="{608B459E-12A3-4A36-A86D-1B55932FC915}" srcId="{55ED88B2-F0E6-4D27-B602-3F72FA2E744E}" destId="{B32E385B-3E5D-425B-A9F0-8D7AEE849A25}" srcOrd="0" destOrd="0" parTransId="{D25A134C-0544-4ADF-97CF-50B8CABB53B3}" sibTransId="{2BF8AD9D-4B26-4F4F-BFAC-D4C7424D4446}"/>
    <dgm:cxn modelId="{444AB77A-BF6A-4E03-9B28-99407B270304}" type="presOf" srcId="{CD0FDCEC-8E59-49E6-A192-4206A7AB556F}" destId="{98ABDD72-F1A0-4444-A5CC-B16C63C74AD1}" srcOrd="0" destOrd="0" presId="urn:microsoft.com/office/officeart/2005/8/layout/hProcess7#1"/>
    <dgm:cxn modelId="{9185D0AB-F0B0-46A8-9FE3-2384D25E0A71}" srcId="{B5701CA6-BF9F-49FA-843A-F69BDE37B87F}" destId="{33C09FB1-79F2-453D-8E3F-13D3D2C107CC}" srcOrd="1" destOrd="0" parTransId="{1044D441-9DA3-47D4-9347-AF2CC62290A9}" sibTransId="{CD7EA132-6ED4-487B-A231-A14E39A51EC6}"/>
    <dgm:cxn modelId="{6B809EDB-C5DA-4D42-9BA0-B417650722C1}" type="presOf" srcId="{55ED88B2-F0E6-4D27-B602-3F72FA2E744E}" destId="{84B856EE-7CAE-4691-9246-A2BB5610E7CE}" srcOrd="1" destOrd="0" presId="urn:microsoft.com/office/officeart/2005/8/layout/hProcess7#1"/>
    <dgm:cxn modelId="{1E39D0D2-2D35-4C5F-97A4-22BAE79B664C}" srcId="{B5701CA6-BF9F-49FA-843A-F69BDE37B87F}" destId="{55ED88B2-F0E6-4D27-B602-3F72FA2E744E}" srcOrd="0" destOrd="0" parTransId="{A3798C15-BFF3-482E-92B7-B1DFD52E1AAE}" sibTransId="{6CB25C98-A6BF-4D2F-963D-9638502584DF}"/>
    <dgm:cxn modelId="{1D30C809-CC4B-4533-AE91-571FEE9112F9}" type="presOf" srcId="{55ED88B2-F0E6-4D27-B602-3F72FA2E744E}" destId="{61448223-D5D3-40D7-AC8B-5D1B9DF71C69}" srcOrd="0" destOrd="0" presId="urn:microsoft.com/office/officeart/2005/8/layout/hProcess7#1"/>
    <dgm:cxn modelId="{6106D9C1-03B0-4421-AD9C-FEF9E4368BCC}" type="presParOf" srcId="{37FCC2BE-97A8-4BBD-80E6-000554EAFE40}" destId="{73213C2D-776C-4A87-8ADC-DA59F6B2B77A}" srcOrd="0" destOrd="0" presId="urn:microsoft.com/office/officeart/2005/8/layout/hProcess7#1"/>
    <dgm:cxn modelId="{49F1022E-6663-4925-B1F9-6BB1BC79FA5B}" type="presParOf" srcId="{73213C2D-776C-4A87-8ADC-DA59F6B2B77A}" destId="{61448223-D5D3-40D7-AC8B-5D1B9DF71C69}" srcOrd="0" destOrd="0" presId="urn:microsoft.com/office/officeart/2005/8/layout/hProcess7#1"/>
    <dgm:cxn modelId="{872AAA42-E71B-4383-ACFE-B2A7AEF052A8}" type="presParOf" srcId="{73213C2D-776C-4A87-8ADC-DA59F6B2B77A}" destId="{84B856EE-7CAE-4691-9246-A2BB5610E7CE}" srcOrd="1" destOrd="0" presId="urn:microsoft.com/office/officeart/2005/8/layout/hProcess7#1"/>
    <dgm:cxn modelId="{2FD6B59B-5F14-4530-8A5F-430E2171BA1C}" type="presParOf" srcId="{73213C2D-776C-4A87-8ADC-DA59F6B2B77A}" destId="{4303C47A-DF20-4290-8FEB-40F13FB72CF2}" srcOrd="2" destOrd="0" presId="urn:microsoft.com/office/officeart/2005/8/layout/hProcess7#1"/>
    <dgm:cxn modelId="{64DA5530-A227-479C-B357-94CEE918BBF4}" type="presParOf" srcId="{37FCC2BE-97A8-4BBD-80E6-000554EAFE40}" destId="{8E694035-1088-4E0F-A0D5-82265A786EDB}" srcOrd="1" destOrd="0" presId="urn:microsoft.com/office/officeart/2005/8/layout/hProcess7#1"/>
    <dgm:cxn modelId="{319CB9B9-6A2D-478E-ADBC-32C6085E5C59}" type="presParOf" srcId="{37FCC2BE-97A8-4BBD-80E6-000554EAFE40}" destId="{AEE57022-E570-4E16-B7FB-E111B8EBA6F4}" srcOrd="2" destOrd="0" presId="urn:microsoft.com/office/officeart/2005/8/layout/hProcess7#1"/>
    <dgm:cxn modelId="{A05C6E9C-BEE2-4DB1-9AEA-B94BA6292127}" type="presParOf" srcId="{AEE57022-E570-4E16-B7FB-E111B8EBA6F4}" destId="{44ACEB9F-261A-4B3B-B774-3D3DD9B9A01A}" srcOrd="0" destOrd="0" presId="urn:microsoft.com/office/officeart/2005/8/layout/hProcess7#1"/>
    <dgm:cxn modelId="{07135A86-B563-4385-92C9-C825F5CA727F}" type="presParOf" srcId="{AEE57022-E570-4E16-B7FB-E111B8EBA6F4}" destId="{972A580A-C78E-4791-973F-A552861BBA01}" srcOrd="1" destOrd="0" presId="urn:microsoft.com/office/officeart/2005/8/layout/hProcess7#1"/>
    <dgm:cxn modelId="{B26DF0E4-678A-4C9B-9A85-9BDC1BCD4AC6}" type="presParOf" srcId="{AEE57022-E570-4E16-B7FB-E111B8EBA6F4}" destId="{BD833E4E-E1AD-40BF-B31A-78A0BA3AE035}" srcOrd="2" destOrd="0" presId="urn:microsoft.com/office/officeart/2005/8/layout/hProcess7#1"/>
    <dgm:cxn modelId="{5F957B8B-0CCE-4D5E-82D5-729496098C1B}" type="presParOf" srcId="{37FCC2BE-97A8-4BBD-80E6-000554EAFE40}" destId="{6DC6EC25-FF51-4A3E-83D0-69D3766CC23D}" srcOrd="3" destOrd="0" presId="urn:microsoft.com/office/officeart/2005/8/layout/hProcess7#1"/>
    <dgm:cxn modelId="{3EA6398C-8E05-4B0D-960A-8511196E870E}" type="presParOf" srcId="{37FCC2BE-97A8-4BBD-80E6-000554EAFE40}" destId="{08B95356-8CEB-48A0-9A8D-351FEB85CE88}" srcOrd="4" destOrd="0" presId="urn:microsoft.com/office/officeart/2005/8/layout/hProcess7#1"/>
    <dgm:cxn modelId="{140B645C-8081-4B7B-9256-1ED3AE6F9F98}" type="presParOf" srcId="{08B95356-8CEB-48A0-9A8D-351FEB85CE88}" destId="{B3BBD1F3-11F8-42E6-BF60-6C1874C53EDC}" srcOrd="0" destOrd="0" presId="urn:microsoft.com/office/officeart/2005/8/layout/hProcess7#1"/>
    <dgm:cxn modelId="{37180E17-BEB2-4BC8-B652-B6B8D44C5B3D}" type="presParOf" srcId="{08B95356-8CEB-48A0-9A8D-351FEB85CE88}" destId="{CA6B270B-CF2B-46D1-8647-C0BB784034FE}" srcOrd="1" destOrd="0" presId="urn:microsoft.com/office/officeart/2005/8/layout/hProcess7#1"/>
    <dgm:cxn modelId="{4310036C-F573-4714-81AA-C5C660D11674}" type="presParOf" srcId="{08B95356-8CEB-48A0-9A8D-351FEB85CE88}" destId="{98ABDD72-F1A0-4444-A5CC-B16C63C74AD1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94D66F-DD97-448B-B48D-0D64C14F2474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D1A9AF70-274C-4D26-9453-DBB6D1153F6E}">
      <dgm:prSet phldrT="[Texto]" custT="1"/>
      <dgm:spPr/>
      <dgm:t>
        <a:bodyPr/>
        <a:lstStyle/>
        <a:p>
          <a:pPr algn="just"/>
          <a:r>
            <a: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JUDICIÁRIO</a:t>
          </a:r>
        </a:p>
      </dgm:t>
    </dgm:pt>
    <dgm:pt modelId="{EE1DADAF-138B-4205-8F59-7512599E635B}" type="parTrans" cxnId="{A89FF2A7-20A6-41CF-BA71-83FAF3F991D0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57131A54-E16A-4B02-BEDD-72F0D4A5761D}" type="sibTrans" cxnId="{A89FF2A7-20A6-41CF-BA71-83FAF3F991D0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6D95044C-917A-49EA-8864-27553CB6643A}">
      <dgm:prSet phldrT="[Texto]" custT="1"/>
      <dgm:spPr/>
      <dgm:t>
        <a:bodyPr/>
        <a:lstStyle/>
        <a:p>
          <a:pPr algn="just"/>
          <a:r>
            <a: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Poder judiciário encaminhará as determinações judiciais ao órgão gestor da Assistência Social, que, por sua vez, encaminhará os adolescente aos CREAS (técnico de proteção especial), para o cumprimento de medidas de L.A e de PSC</a:t>
          </a:r>
          <a:r>
            <a:rPr lang="pt-BR" sz="18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E2A0F522-207F-4D40-AA83-F15A4E3FA7D5}" type="parTrans" cxnId="{03AC5A1B-F167-4BD7-80F4-532CF8DA37B5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FE5D6C03-D1DD-4C2C-BDB1-6CC75F1816C2}" type="sibTrans" cxnId="{03AC5A1B-F167-4BD7-80F4-532CF8DA37B5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E31997F4-B8E8-4B04-8999-5F97CBC99729}">
      <dgm:prSet phldrT="[Texto]" custT="1"/>
      <dgm:spPr/>
      <dgm:t>
        <a:bodyPr/>
        <a:lstStyle/>
        <a:p>
          <a:pPr algn="just"/>
          <a:r>
            <a: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ACOLHIDA</a:t>
          </a:r>
        </a:p>
      </dgm:t>
    </dgm:pt>
    <dgm:pt modelId="{EC7F5376-B901-4541-A62E-A61038C183EA}" type="parTrans" cxnId="{A347A943-0FA9-4BF8-A26B-F8B101D7CB74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CA6AB619-91E4-4CE2-B862-1559B1AF01A2}" type="sibTrans" cxnId="{A347A943-0FA9-4BF8-A26B-F8B101D7CB74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76257DA4-5F30-479B-9021-3FD99F4448AB}">
      <dgm:prSet phldrT="[Texto]" custT="1"/>
      <dgm:spPr/>
      <dgm:t>
        <a:bodyPr/>
        <a:lstStyle/>
        <a:p>
          <a:pPr algn="just"/>
          <a:r>
            <a: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Realização da acolhida aos adolescentes encaminhados e de suas famílias. </a:t>
          </a:r>
        </a:p>
      </dgm:t>
    </dgm:pt>
    <dgm:pt modelId="{9A532B87-DF00-4AB5-B398-9510CDAC6D02}" type="parTrans" cxnId="{7E21F578-FE1A-4747-B020-2FD73DD428E5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3F76495D-9B29-424F-815F-0447632F9792}" type="sibTrans" cxnId="{7E21F578-FE1A-4747-B020-2FD73DD428E5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1F11FCC0-262A-43F3-94CD-D75AB710FD69}">
      <dgm:prSet phldrT="[Texto]" custT="1"/>
      <dgm:spPr/>
      <dgm:t>
        <a:bodyPr/>
        <a:lstStyle/>
        <a:p>
          <a:pPr algn="just"/>
          <a:r>
            <a:rPr lang="pt-B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Levantamento das informações iniciais necessárias para elaboração do PIA – Plano Individual de Atendimento).</a:t>
          </a:r>
        </a:p>
        <a:p>
          <a:pPr algn="just"/>
          <a:r>
            <a:rPr lang="pt-B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(visita domiciliar, atendimento individual, mapeamento da rede, </a:t>
          </a:r>
          <a:r>
            <a:rPr lang="pt-BR" sz="2000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etc</a:t>
          </a:r>
          <a:r>
            <a:rPr lang="pt-B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</a:p>
      </dgm:t>
    </dgm:pt>
    <dgm:pt modelId="{8345B087-C151-4EE7-A2A4-2EA0CC7A3EE2}" type="parTrans" cxnId="{5CC62875-A341-433F-BCE0-C945E01CECAF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6BBD1959-6BB9-4668-B6FE-0E84EAF2F18C}" type="sibTrans" cxnId="{5CC62875-A341-433F-BCE0-C945E01CECAF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8FD1F1A1-91DD-4AC8-954E-68C432913F46}" type="pres">
      <dgm:prSet presAssocID="{0994D66F-DD97-448B-B48D-0D64C14F247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FD77B49-2794-42A7-BB64-3627324AA65D}" type="pres">
      <dgm:prSet presAssocID="{D1A9AF70-274C-4D26-9453-DBB6D1153F6E}" presName="node" presStyleLbl="node1" presStyleIdx="0" presStyleCnt="3" custScaleX="2433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9D7CAE-DBF7-469F-9344-DB457195322B}" type="pres">
      <dgm:prSet presAssocID="{57131A54-E16A-4B02-BEDD-72F0D4A5761D}" presName="sibTrans" presStyleCnt="0"/>
      <dgm:spPr/>
    </dgm:pt>
    <dgm:pt modelId="{86842E2A-C026-40DC-AA89-96BFBE4D955A}" type="pres">
      <dgm:prSet presAssocID="{E31997F4-B8E8-4B04-8999-5F97CBC99729}" presName="node" presStyleLbl="node1" presStyleIdx="1" presStyleCnt="3" custScaleX="22826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6EFF34-9BAE-444E-AE65-4B919C6FB9F3}" type="pres">
      <dgm:prSet presAssocID="{CA6AB619-91E4-4CE2-B862-1559B1AF01A2}" presName="sibTrans" presStyleCnt="0"/>
      <dgm:spPr/>
    </dgm:pt>
    <dgm:pt modelId="{EFEAB7A0-89BE-431F-8C80-0FA6796F2C5E}" type="pres">
      <dgm:prSet presAssocID="{1F11FCC0-262A-43F3-94CD-D75AB710FD69}" presName="node" presStyleLbl="node1" presStyleIdx="2" presStyleCnt="3" custScaleX="323583" custLinFactX="2798" custLinFactNeighborX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4D365FC-22B8-49E5-A569-0B80C17BEBAB}" type="presOf" srcId="{0994D66F-DD97-448B-B48D-0D64C14F2474}" destId="{8FD1F1A1-91DD-4AC8-954E-68C432913F46}" srcOrd="0" destOrd="0" presId="urn:microsoft.com/office/officeart/2005/8/layout/hList6"/>
    <dgm:cxn modelId="{7E21F578-FE1A-4747-B020-2FD73DD428E5}" srcId="{E31997F4-B8E8-4B04-8999-5F97CBC99729}" destId="{76257DA4-5F30-479B-9021-3FD99F4448AB}" srcOrd="0" destOrd="0" parTransId="{9A532B87-DF00-4AB5-B398-9510CDAC6D02}" sibTransId="{3F76495D-9B29-424F-815F-0447632F9792}"/>
    <dgm:cxn modelId="{5CC62875-A341-433F-BCE0-C945E01CECAF}" srcId="{0994D66F-DD97-448B-B48D-0D64C14F2474}" destId="{1F11FCC0-262A-43F3-94CD-D75AB710FD69}" srcOrd="2" destOrd="0" parTransId="{8345B087-C151-4EE7-A2A4-2EA0CC7A3EE2}" sibTransId="{6BBD1959-6BB9-4668-B6FE-0E84EAF2F18C}"/>
    <dgm:cxn modelId="{C9C04F91-6ACF-4107-9B4A-6EDCCCEB0358}" type="presOf" srcId="{E31997F4-B8E8-4B04-8999-5F97CBC99729}" destId="{86842E2A-C026-40DC-AA89-96BFBE4D955A}" srcOrd="0" destOrd="0" presId="urn:microsoft.com/office/officeart/2005/8/layout/hList6"/>
    <dgm:cxn modelId="{F3553314-C511-45A9-9303-94E37ADB55FC}" type="presOf" srcId="{D1A9AF70-274C-4D26-9453-DBB6D1153F6E}" destId="{BFD77B49-2794-42A7-BB64-3627324AA65D}" srcOrd="0" destOrd="0" presId="urn:microsoft.com/office/officeart/2005/8/layout/hList6"/>
    <dgm:cxn modelId="{03AC5A1B-F167-4BD7-80F4-532CF8DA37B5}" srcId="{D1A9AF70-274C-4D26-9453-DBB6D1153F6E}" destId="{6D95044C-917A-49EA-8864-27553CB6643A}" srcOrd="0" destOrd="0" parTransId="{E2A0F522-207F-4D40-AA83-F15A4E3FA7D5}" sibTransId="{FE5D6C03-D1DD-4C2C-BDB1-6CC75F1816C2}"/>
    <dgm:cxn modelId="{1E8F2C28-7D12-43D9-BB5A-D45897697086}" type="presOf" srcId="{1F11FCC0-262A-43F3-94CD-D75AB710FD69}" destId="{EFEAB7A0-89BE-431F-8C80-0FA6796F2C5E}" srcOrd="0" destOrd="0" presId="urn:microsoft.com/office/officeart/2005/8/layout/hList6"/>
    <dgm:cxn modelId="{174AB7C2-69C5-48CA-9682-F49A541417B6}" type="presOf" srcId="{76257DA4-5F30-479B-9021-3FD99F4448AB}" destId="{86842E2A-C026-40DC-AA89-96BFBE4D955A}" srcOrd="0" destOrd="1" presId="urn:microsoft.com/office/officeart/2005/8/layout/hList6"/>
    <dgm:cxn modelId="{A347A943-0FA9-4BF8-A26B-F8B101D7CB74}" srcId="{0994D66F-DD97-448B-B48D-0D64C14F2474}" destId="{E31997F4-B8E8-4B04-8999-5F97CBC99729}" srcOrd="1" destOrd="0" parTransId="{EC7F5376-B901-4541-A62E-A61038C183EA}" sibTransId="{CA6AB619-91E4-4CE2-B862-1559B1AF01A2}"/>
    <dgm:cxn modelId="{C29686E4-DD7D-4D96-80C7-1BED1F4A2CF5}" type="presOf" srcId="{6D95044C-917A-49EA-8864-27553CB6643A}" destId="{BFD77B49-2794-42A7-BB64-3627324AA65D}" srcOrd="0" destOrd="1" presId="urn:microsoft.com/office/officeart/2005/8/layout/hList6"/>
    <dgm:cxn modelId="{A89FF2A7-20A6-41CF-BA71-83FAF3F991D0}" srcId="{0994D66F-DD97-448B-B48D-0D64C14F2474}" destId="{D1A9AF70-274C-4D26-9453-DBB6D1153F6E}" srcOrd="0" destOrd="0" parTransId="{EE1DADAF-138B-4205-8F59-7512599E635B}" sibTransId="{57131A54-E16A-4B02-BEDD-72F0D4A5761D}"/>
    <dgm:cxn modelId="{B661CA7E-C9C9-46DB-BD74-7EEA8C997961}" type="presParOf" srcId="{8FD1F1A1-91DD-4AC8-954E-68C432913F46}" destId="{BFD77B49-2794-42A7-BB64-3627324AA65D}" srcOrd="0" destOrd="0" presId="urn:microsoft.com/office/officeart/2005/8/layout/hList6"/>
    <dgm:cxn modelId="{F331BB2C-6F43-4F8D-8FED-C5F163F0882A}" type="presParOf" srcId="{8FD1F1A1-91DD-4AC8-954E-68C432913F46}" destId="{2B9D7CAE-DBF7-469F-9344-DB457195322B}" srcOrd="1" destOrd="0" presId="urn:microsoft.com/office/officeart/2005/8/layout/hList6"/>
    <dgm:cxn modelId="{84FEAB14-B112-4C2C-9FFF-28BFA258BC0B}" type="presParOf" srcId="{8FD1F1A1-91DD-4AC8-954E-68C432913F46}" destId="{86842E2A-C026-40DC-AA89-96BFBE4D955A}" srcOrd="2" destOrd="0" presId="urn:microsoft.com/office/officeart/2005/8/layout/hList6"/>
    <dgm:cxn modelId="{1BD2153E-443E-46BF-83AA-E61E96BB82A0}" type="presParOf" srcId="{8FD1F1A1-91DD-4AC8-954E-68C432913F46}" destId="{D96EFF34-9BAE-444E-AE65-4B919C6FB9F3}" srcOrd="3" destOrd="0" presId="urn:microsoft.com/office/officeart/2005/8/layout/hList6"/>
    <dgm:cxn modelId="{FA46A884-99DC-4B2C-9C7D-3334F2B81E54}" type="presParOf" srcId="{8FD1F1A1-91DD-4AC8-954E-68C432913F46}" destId="{EFEAB7A0-89BE-431F-8C80-0FA6796F2C5E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94D66F-DD97-448B-B48D-0D64C14F2474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9ABF665F-B16C-4FA3-8C45-65B9A87BB36C}">
      <dgm:prSet custT="1"/>
      <dgm:spPr/>
      <dgm:t>
        <a:bodyPr/>
        <a:lstStyle/>
        <a:p>
          <a:pPr algn="just"/>
          <a:r>
            <a: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Articulação do PIA com os  serviços das politicas  setoriais existentes no município que compõem a rede de atendimento socioeducativo, com objetivo de efetivar os atendimentos a serem prestados ao adolescente durante o cumprimento de sua medida socioeducativa.</a:t>
          </a:r>
        </a:p>
      </dgm:t>
    </dgm:pt>
    <dgm:pt modelId="{C53F7A01-F4AB-487C-AE43-1BA4E1DCECD5}" type="parTrans" cxnId="{3C6F588B-E03B-498A-90BF-66306F4080A3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1B019C36-D2A9-4E2C-8146-B4BC45663804}" type="sibTrans" cxnId="{3C6F588B-E03B-498A-90BF-66306F4080A3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13961A5E-F325-42FB-BB26-4C9F9046C4FF}">
      <dgm:prSet custT="1"/>
      <dgm:spPr/>
      <dgm:t>
        <a:bodyPr/>
        <a:lstStyle/>
        <a:p>
          <a:pPr algn="just"/>
          <a:r>
            <a: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Elaboração e encaminhamento de relatórios avaliativos nos prazos estabelecidos em comum acordo com  o judiciários (Mensal/ </a:t>
          </a:r>
          <a:r>
            <a:rPr lang="pt-BR" sz="1800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Bimetral</a:t>
          </a:r>
          <a:r>
            <a: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/Trimestral)</a:t>
          </a:r>
        </a:p>
      </dgm:t>
    </dgm:pt>
    <dgm:pt modelId="{55135FCF-7DA2-42AC-B3D1-41C9EE8E0065}" type="parTrans" cxnId="{33ABE621-F1EB-4FCF-B12A-A991EFF9EC8D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A5633CBA-15A0-4DEA-99C1-DAF312E01C13}" type="sibTrans" cxnId="{33ABE621-F1EB-4FCF-B12A-A991EFF9EC8D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8FD1F1A1-91DD-4AC8-954E-68C432913F46}" type="pres">
      <dgm:prSet presAssocID="{0994D66F-DD97-448B-B48D-0D64C14F247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C8C210A-37FF-484E-A6AC-2733E12AB0DC}" type="pres">
      <dgm:prSet presAssocID="{9ABF665F-B16C-4FA3-8C45-65B9A87BB36C}" presName="node" presStyleLbl="node1" presStyleIdx="0" presStyleCnt="2" custScaleX="37947" custScaleY="100000" custLinFactX="-2087" custLinFactNeighborX="-100000" custLinFactNeighborY="-825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D0BA56B-074C-44AC-8D52-70AA3BB33A1A}" type="pres">
      <dgm:prSet presAssocID="{1B019C36-D2A9-4E2C-8146-B4BC45663804}" presName="sibTrans" presStyleCnt="0"/>
      <dgm:spPr/>
    </dgm:pt>
    <dgm:pt modelId="{03313E56-DA13-437A-B01B-34B55688D5A0}" type="pres">
      <dgm:prSet presAssocID="{13961A5E-F325-42FB-BB26-4C9F9046C4FF}" presName="node" presStyleLbl="node1" presStyleIdx="1" presStyleCnt="2" custScaleX="33203" custScaleY="100000" custLinFactX="10699" custLinFactNeighborX="100000" custLinFactNeighborY="12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C0E3E5C-C822-46FB-A92C-775E7024232A}" type="presOf" srcId="{13961A5E-F325-42FB-BB26-4C9F9046C4FF}" destId="{03313E56-DA13-437A-B01B-34B55688D5A0}" srcOrd="0" destOrd="0" presId="urn:microsoft.com/office/officeart/2005/8/layout/hList6"/>
    <dgm:cxn modelId="{5D1B6550-8050-4193-9823-8179755682D9}" type="presOf" srcId="{0994D66F-DD97-448B-B48D-0D64C14F2474}" destId="{8FD1F1A1-91DD-4AC8-954E-68C432913F46}" srcOrd="0" destOrd="0" presId="urn:microsoft.com/office/officeart/2005/8/layout/hList6"/>
    <dgm:cxn modelId="{33ABE621-F1EB-4FCF-B12A-A991EFF9EC8D}" srcId="{0994D66F-DD97-448B-B48D-0D64C14F2474}" destId="{13961A5E-F325-42FB-BB26-4C9F9046C4FF}" srcOrd="1" destOrd="0" parTransId="{55135FCF-7DA2-42AC-B3D1-41C9EE8E0065}" sibTransId="{A5633CBA-15A0-4DEA-99C1-DAF312E01C13}"/>
    <dgm:cxn modelId="{3C6F588B-E03B-498A-90BF-66306F4080A3}" srcId="{0994D66F-DD97-448B-B48D-0D64C14F2474}" destId="{9ABF665F-B16C-4FA3-8C45-65B9A87BB36C}" srcOrd="0" destOrd="0" parTransId="{C53F7A01-F4AB-487C-AE43-1BA4E1DCECD5}" sibTransId="{1B019C36-D2A9-4E2C-8146-B4BC45663804}"/>
    <dgm:cxn modelId="{9A502F8A-07E3-422E-B28B-6023536A6956}" type="presOf" srcId="{9ABF665F-B16C-4FA3-8C45-65B9A87BB36C}" destId="{9C8C210A-37FF-484E-A6AC-2733E12AB0DC}" srcOrd="0" destOrd="0" presId="urn:microsoft.com/office/officeart/2005/8/layout/hList6"/>
    <dgm:cxn modelId="{305792F8-322A-45A1-B213-26DA56825102}" type="presParOf" srcId="{8FD1F1A1-91DD-4AC8-954E-68C432913F46}" destId="{9C8C210A-37FF-484E-A6AC-2733E12AB0DC}" srcOrd="0" destOrd="0" presId="urn:microsoft.com/office/officeart/2005/8/layout/hList6"/>
    <dgm:cxn modelId="{1D0C875C-5828-49CB-9577-15B052CE4D4D}" type="presParOf" srcId="{8FD1F1A1-91DD-4AC8-954E-68C432913F46}" destId="{AD0BA56B-074C-44AC-8D52-70AA3BB33A1A}" srcOrd="1" destOrd="0" presId="urn:microsoft.com/office/officeart/2005/8/layout/hList6"/>
    <dgm:cxn modelId="{89252650-3C9F-4515-83EE-AAC9C1DE0B30}" type="presParOf" srcId="{8FD1F1A1-91DD-4AC8-954E-68C432913F46}" destId="{03313E56-DA13-437A-B01B-34B55688D5A0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94D66F-DD97-448B-B48D-0D64C14F2474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8FD1F1A1-91DD-4AC8-954E-68C432913F46}" type="pres">
      <dgm:prSet presAssocID="{0994D66F-DD97-448B-B48D-0D64C14F247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133990E1-CF73-4F79-BB64-FAD0CF94E020}" type="presOf" srcId="{0994D66F-DD97-448B-B48D-0D64C14F2474}" destId="{8FD1F1A1-91DD-4AC8-954E-68C432913F46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994D66F-DD97-448B-B48D-0D64C14F2474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1C1B6030-7C2D-4C11-A768-D2256B5A28A2}">
      <dgm:prSet custT="1"/>
      <dgm:spPr/>
      <dgm:t>
        <a:bodyPr/>
        <a:lstStyle/>
        <a:p>
          <a:pPr algn="just"/>
          <a:r>
            <a:rPr lang="pt-B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Reuniões e monitoramento periódicas de avaliação entre as  equipes das politicas setoriais que compõem a rede de serviços de atendimento socioeducativo no território. </a:t>
          </a:r>
        </a:p>
      </dgm:t>
    </dgm:pt>
    <dgm:pt modelId="{E481EA80-13C5-4635-B6F5-60EA02B42A5D}" type="parTrans" cxnId="{E626DF97-7AC6-4F93-90D9-7E20238C36D6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C49CA6AD-34C8-409C-8726-820AD27AFBC2}" type="sibTrans" cxnId="{E626DF97-7AC6-4F93-90D9-7E20238C36D6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67942441-61D3-44E4-BE9D-E10A0C42CCA7}">
      <dgm:prSet custT="1"/>
      <dgm:spPr/>
      <dgm:t>
        <a:bodyPr/>
        <a:lstStyle/>
        <a:p>
          <a:pPr algn="just"/>
          <a:r>
            <a: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Participação nas audiências agendadas pelo Poder  Judiciário para avaliação da medida socioeducativa.</a:t>
          </a:r>
        </a:p>
      </dgm:t>
    </dgm:pt>
    <dgm:pt modelId="{E79E7470-F418-4C9E-B5E6-042491DD5F32}" type="parTrans" cxnId="{C9C74063-6455-41E1-818D-EA6083F4535E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0174EF5C-6F7E-49FF-9AC8-540F8BD10C74}" type="sibTrans" cxnId="{C9C74063-6455-41E1-818D-EA6083F4535E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929D26AE-7493-4308-85D8-91676942AECA}">
      <dgm:prSet custT="1"/>
      <dgm:spPr/>
      <dgm:t>
        <a:bodyPr/>
        <a:lstStyle/>
        <a:p>
          <a:pPr algn="just"/>
          <a:r>
            <a: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Registro sistemático dos atendimentos prestado e dos dados referentes ao adolescente atendido, no Prontuário do adolescente.</a:t>
          </a:r>
        </a:p>
      </dgm:t>
    </dgm:pt>
    <dgm:pt modelId="{AC54DDB2-04BA-4496-81C7-49C0328ED148}" type="parTrans" cxnId="{C210851B-DFF7-4501-9099-D75072DF3704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56C7D847-5EB0-4726-A0B4-813D795344C9}" type="sibTrans" cxnId="{C210851B-DFF7-4501-9099-D75072DF3704}">
      <dgm:prSet/>
      <dgm:spPr/>
      <dgm:t>
        <a:bodyPr/>
        <a:lstStyle/>
        <a:p>
          <a:endParaRPr lang="pt-BR" sz="900">
            <a:latin typeface="Arial" pitchFamily="34" charset="0"/>
            <a:cs typeface="Arial" pitchFamily="34" charset="0"/>
          </a:endParaRPr>
        </a:p>
      </dgm:t>
    </dgm:pt>
    <dgm:pt modelId="{8FD1F1A1-91DD-4AC8-954E-68C432913F46}" type="pres">
      <dgm:prSet presAssocID="{0994D66F-DD97-448B-B48D-0D64C14F247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84771B3-F2BC-45B3-A9E5-3A610B645D17}" type="pres">
      <dgm:prSet presAssocID="{1C1B6030-7C2D-4C11-A768-D2256B5A28A2}" presName="node" presStyleLbl="node1" presStyleIdx="0" presStyleCnt="3" custScaleX="11575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9BEBCA-91CB-4A44-A5B7-24313702CF2A}" type="pres">
      <dgm:prSet presAssocID="{C49CA6AD-34C8-409C-8726-820AD27AFBC2}" presName="sibTrans" presStyleCnt="0"/>
      <dgm:spPr/>
    </dgm:pt>
    <dgm:pt modelId="{EFFAC1B9-632A-4F1F-8226-75D77C25062E}" type="pres">
      <dgm:prSet presAssocID="{67942441-61D3-44E4-BE9D-E10A0C42CCA7}" presName="node" presStyleLbl="node1" presStyleIdx="1" presStyleCnt="3" custScaleX="1175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45473E9-5377-47B9-8593-8DFDFC8B8E3B}" type="pres">
      <dgm:prSet presAssocID="{0174EF5C-6F7E-49FF-9AC8-540F8BD10C74}" presName="sibTrans" presStyleCnt="0"/>
      <dgm:spPr/>
    </dgm:pt>
    <dgm:pt modelId="{72CF1941-5A74-4B00-ABAE-342F140649FB}" type="pres">
      <dgm:prSet presAssocID="{929D26AE-7493-4308-85D8-91676942AECA}" presName="node" presStyleLbl="node1" presStyleIdx="2" presStyleCnt="3" custLinFactNeighborX="-3890" custLinFactNeighborY="-95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626DF97-7AC6-4F93-90D9-7E20238C36D6}" srcId="{0994D66F-DD97-448B-B48D-0D64C14F2474}" destId="{1C1B6030-7C2D-4C11-A768-D2256B5A28A2}" srcOrd="0" destOrd="0" parTransId="{E481EA80-13C5-4635-B6F5-60EA02B42A5D}" sibTransId="{C49CA6AD-34C8-409C-8726-820AD27AFBC2}"/>
    <dgm:cxn modelId="{562D8CD3-5D7B-4C5F-B512-DBE72BF21D11}" type="presOf" srcId="{67942441-61D3-44E4-BE9D-E10A0C42CCA7}" destId="{EFFAC1B9-632A-4F1F-8226-75D77C25062E}" srcOrd="0" destOrd="0" presId="urn:microsoft.com/office/officeart/2005/8/layout/hList6"/>
    <dgm:cxn modelId="{5D885482-6464-46A5-87C1-641694D63C1B}" type="presOf" srcId="{929D26AE-7493-4308-85D8-91676942AECA}" destId="{72CF1941-5A74-4B00-ABAE-342F140649FB}" srcOrd="0" destOrd="0" presId="urn:microsoft.com/office/officeart/2005/8/layout/hList6"/>
    <dgm:cxn modelId="{7C07F1BB-497E-473D-A7BF-D08BE6A18740}" type="presOf" srcId="{1C1B6030-7C2D-4C11-A768-D2256B5A28A2}" destId="{D84771B3-F2BC-45B3-A9E5-3A610B645D17}" srcOrd="0" destOrd="0" presId="urn:microsoft.com/office/officeart/2005/8/layout/hList6"/>
    <dgm:cxn modelId="{8A605DF8-75C9-4307-AE24-C6D66C45B31C}" type="presOf" srcId="{0994D66F-DD97-448B-B48D-0D64C14F2474}" destId="{8FD1F1A1-91DD-4AC8-954E-68C432913F46}" srcOrd="0" destOrd="0" presId="urn:microsoft.com/office/officeart/2005/8/layout/hList6"/>
    <dgm:cxn modelId="{C9C74063-6455-41E1-818D-EA6083F4535E}" srcId="{0994D66F-DD97-448B-B48D-0D64C14F2474}" destId="{67942441-61D3-44E4-BE9D-E10A0C42CCA7}" srcOrd="1" destOrd="0" parTransId="{E79E7470-F418-4C9E-B5E6-042491DD5F32}" sibTransId="{0174EF5C-6F7E-49FF-9AC8-540F8BD10C74}"/>
    <dgm:cxn modelId="{C210851B-DFF7-4501-9099-D75072DF3704}" srcId="{0994D66F-DD97-448B-B48D-0D64C14F2474}" destId="{929D26AE-7493-4308-85D8-91676942AECA}" srcOrd="2" destOrd="0" parTransId="{AC54DDB2-04BA-4496-81C7-49C0328ED148}" sibTransId="{56C7D847-5EB0-4726-A0B4-813D795344C9}"/>
    <dgm:cxn modelId="{6F3276FC-AF3D-40D7-B974-8698CB756EA0}" type="presParOf" srcId="{8FD1F1A1-91DD-4AC8-954E-68C432913F46}" destId="{D84771B3-F2BC-45B3-A9E5-3A610B645D17}" srcOrd="0" destOrd="0" presId="urn:microsoft.com/office/officeart/2005/8/layout/hList6"/>
    <dgm:cxn modelId="{F5834B6B-7C3F-4FED-A81C-9D5C3373BEF8}" type="presParOf" srcId="{8FD1F1A1-91DD-4AC8-954E-68C432913F46}" destId="{8E9BEBCA-91CB-4A44-A5B7-24313702CF2A}" srcOrd="1" destOrd="0" presId="urn:microsoft.com/office/officeart/2005/8/layout/hList6"/>
    <dgm:cxn modelId="{8C4FD13E-00F8-4F22-9AC6-1C6C61DEC6FB}" type="presParOf" srcId="{8FD1F1A1-91DD-4AC8-954E-68C432913F46}" destId="{EFFAC1B9-632A-4F1F-8226-75D77C25062E}" srcOrd="2" destOrd="0" presId="urn:microsoft.com/office/officeart/2005/8/layout/hList6"/>
    <dgm:cxn modelId="{17C86F9F-05F5-4E0E-B2B6-DB0124A1E5A7}" type="presParOf" srcId="{8FD1F1A1-91DD-4AC8-954E-68C432913F46}" destId="{F45473E9-5377-47B9-8593-8DFDFC8B8E3B}" srcOrd="3" destOrd="0" presId="urn:microsoft.com/office/officeart/2005/8/layout/hList6"/>
    <dgm:cxn modelId="{9EF31166-7EBD-4ED7-BC8A-DEEFF0C34C07}" type="presParOf" srcId="{8FD1F1A1-91DD-4AC8-954E-68C432913F46}" destId="{72CF1941-5A74-4B00-ABAE-342F140649FB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812A02-5BD0-467F-BD03-A7B5DE9128B6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76358B6-39D8-4AF0-945C-66BF0A8976A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pt-BR" sz="1400" b="1" dirty="0" smtClean="0">
              <a:solidFill>
                <a:schemeClr val="tx1"/>
              </a:solidFill>
            </a:rPr>
            <a:t>- Acolhida;</a:t>
          </a:r>
        </a:p>
        <a:p>
          <a:pPr algn="ctr" rtl="0"/>
          <a:r>
            <a:rPr lang="pt-BR" sz="1400" b="1" dirty="0" smtClean="0">
              <a:solidFill>
                <a:schemeClr val="tx1"/>
              </a:solidFill>
            </a:rPr>
            <a:t>- Contato telefônico;</a:t>
          </a:r>
        </a:p>
        <a:p>
          <a:pPr algn="ctr" rtl="0"/>
          <a:r>
            <a:rPr lang="pt-BR" sz="1400" b="1" dirty="0" smtClean="0">
              <a:solidFill>
                <a:schemeClr val="tx1"/>
              </a:solidFill>
            </a:rPr>
            <a:t>- Visita domiciliar;</a:t>
          </a:r>
        </a:p>
        <a:p>
          <a:pPr algn="ctr" rtl="0"/>
          <a:r>
            <a:rPr lang="pt-BR" sz="1400" b="1" dirty="0" smtClean="0">
              <a:solidFill>
                <a:schemeClr val="tx1"/>
              </a:solidFill>
            </a:rPr>
            <a:t>- Articulação com as redes;</a:t>
          </a:r>
          <a:r>
            <a:rPr lang="pt-BR" sz="1200" b="1" dirty="0" smtClean="0">
              <a:solidFill>
                <a:schemeClr val="tx1"/>
              </a:solidFill>
            </a:rPr>
            <a:t> </a:t>
          </a:r>
          <a:endParaRPr lang="pt-BR" sz="1200" b="1" dirty="0">
            <a:solidFill>
              <a:schemeClr val="tx1"/>
            </a:solidFill>
          </a:endParaRPr>
        </a:p>
      </dgm:t>
    </dgm:pt>
    <dgm:pt modelId="{2D46A07A-E453-42FC-A68A-929485180B34}" type="parTrans" cxnId="{EE1E226F-12F5-4353-B11B-A8B9405DB09D}">
      <dgm:prSet/>
      <dgm:spPr/>
      <dgm:t>
        <a:bodyPr/>
        <a:lstStyle/>
        <a:p>
          <a:endParaRPr lang="pt-BR"/>
        </a:p>
      </dgm:t>
    </dgm:pt>
    <dgm:pt modelId="{75954E77-9C84-475F-8E36-E9E873106C6F}" type="sibTrans" cxnId="{EE1E226F-12F5-4353-B11B-A8B9405DB09D}">
      <dgm:prSet/>
      <dgm:spPr/>
      <dgm:t>
        <a:bodyPr/>
        <a:lstStyle/>
        <a:p>
          <a:endParaRPr lang="pt-BR"/>
        </a:p>
      </dgm:t>
    </dgm:pt>
    <dgm:pt modelId="{4FCCAA4A-4E40-471E-85F8-43A7362E18D3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1400" b="1" dirty="0" smtClean="0">
              <a:solidFill>
                <a:schemeClr val="tx1"/>
              </a:solidFill>
            </a:rPr>
            <a:t>Elaboração e </a:t>
          </a:r>
          <a:r>
            <a:rPr lang="pt-BR" sz="1400" b="1" dirty="0" err="1" smtClean="0">
              <a:solidFill>
                <a:schemeClr val="tx1"/>
              </a:solidFill>
            </a:rPr>
            <a:t>pactuação</a:t>
          </a:r>
          <a:r>
            <a:rPr lang="pt-BR" sz="1400" b="1" dirty="0" smtClean="0">
              <a:solidFill>
                <a:schemeClr val="tx1"/>
              </a:solidFill>
            </a:rPr>
            <a:t> do PIA;</a:t>
          </a:r>
          <a:endParaRPr lang="pt-BR" sz="1400" b="1" dirty="0">
            <a:solidFill>
              <a:schemeClr val="tx1"/>
            </a:solidFill>
          </a:endParaRPr>
        </a:p>
      </dgm:t>
    </dgm:pt>
    <dgm:pt modelId="{8C0CE759-475B-4F82-BAF5-B363A3F1A0E5}" type="parTrans" cxnId="{A5643F90-08BC-4D31-B3A1-AE96105EE481}">
      <dgm:prSet/>
      <dgm:spPr/>
      <dgm:t>
        <a:bodyPr/>
        <a:lstStyle/>
        <a:p>
          <a:endParaRPr lang="pt-BR"/>
        </a:p>
      </dgm:t>
    </dgm:pt>
    <dgm:pt modelId="{5B1E34E0-3A6B-466F-A265-CA5EEE82EB90}" type="sibTrans" cxnId="{A5643F90-08BC-4D31-B3A1-AE96105EE481}">
      <dgm:prSet/>
      <dgm:spPr/>
      <dgm:t>
        <a:bodyPr/>
        <a:lstStyle/>
        <a:p>
          <a:endParaRPr lang="pt-BR"/>
        </a:p>
      </dgm:t>
    </dgm:pt>
    <dgm:pt modelId="{4E373172-80B9-453E-AFC3-41AFB6F530B2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1600" b="1" dirty="0" smtClean="0">
              <a:solidFill>
                <a:schemeClr val="tx1"/>
              </a:solidFill>
            </a:rPr>
            <a:t>Acompanhamento técnico sistemático; </a:t>
          </a:r>
          <a:endParaRPr lang="pt-BR" sz="1600" b="1" dirty="0">
            <a:solidFill>
              <a:schemeClr val="tx1"/>
            </a:solidFill>
          </a:endParaRPr>
        </a:p>
      </dgm:t>
    </dgm:pt>
    <dgm:pt modelId="{4384E4D3-A3A0-4A25-841A-EA74677C6150}" type="parTrans" cxnId="{85FC5205-BA5C-4885-8FB5-0471E29CE86E}">
      <dgm:prSet/>
      <dgm:spPr/>
      <dgm:t>
        <a:bodyPr/>
        <a:lstStyle/>
        <a:p>
          <a:endParaRPr lang="pt-BR"/>
        </a:p>
      </dgm:t>
    </dgm:pt>
    <dgm:pt modelId="{14A764AF-296C-4B88-AF9D-7D15DD064BC1}" type="sibTrans" cxnId="{85FC5205-BA5C-4885-8FB5-0471E29CE86E}">
      <dgm:prSet/>
      <dgm:spPr/>
      <dgm:t>
        <a:bodyPr/>
        <a:lstStyle/>
        <a:p>
          <a:endParaRPr lang="pt-BR"/>
        </a:p>
      </dgm:t>
    </dgm:pt>
    <dgm:pt modelId="{81CD1A3C-66F7-48DC-9FB5-8C2303F2D32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1400" b="1" dirty="0" smtClean="0">
              <a:solidFill>
                <a:schemeClr val="tx1"/>
              </a:solidFill>
            </a:rPr>
            <a:t>- Evolução do prontuário de cada adolescente;</a:t>
          </a:r>
        </a:p>
        <a:p>
          <a:pPr rtl="0"/>
          <a:r>
            <a:rPr lang="pt-BR" sz="1400" b="1" dirty="0" smtClean="0">
              <a:solidFill>
                <a:schemeClr val="tx1"/>
              </a:solidFill>
            </a:rPr>
            <a:t>- Acompanhamento do PIA;</a:t>
          </a:r>
          <a:endParaRPr lang="pt-BR" sz="1400" b="1" dirty="0">
            <a:solidFill>
              <a:schemeClr val="tx1"/>
            </a:solidFill>
          </a:endParaRPr>
        </a:p>
      </dgm:t>
    </dgm:pt>
    <dgm:pt modelId="{25A00A2E-3BE4-430A-B879-98A5FF5A9B80}" type="parTrans" cxnId="{53BAC3E2-3840-40EF-8563-33FE2F88BD58}">
      <dgm:prSet/>
      <dgm:spPr/>
      <dgm:t>
        <a:bodyPr/>
        <a:lstStyle/>
        <a:p>
          <a:endParaRPr lang="pt-BR"/>
        </a:p>
      </dgm:t>
    </dgm:pt>
    <dgm:pt modelId="{10DE3BA1-400A-4BB9-9E56-25B7FDFB8FE6}" type="sibTrans" cxnId="{53BAC3E2-3840-40EF-8563-33FE2F88BD58}">
      <dgm:prSet/>
      <dgm:spPr/>
      <dgm:t>
        <a:bodyPr/>
        <a:lstStyle/>
        <a:p>
          <a:endParaRPr lang="pt-BR"/>
        </a:p>
      </dgm:t>
    </dgm:pt>
    <dgm:pt modelId="{923703A5-4811-4D8F-9C0D-04AE8D99CE4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1400" b="1" dirty="0" smtClean="0">
              <a:solidFill>
                <a:schemeClr val="tx1"/>
              </a:solidFill>
            </a:rPr>
            <a:t>Relatório técnico (bimestral/trimestral/quando for solicitado pelo Judiciário);</a:t>
          </a:r>
          <a:endParaRPr lang="pt-BR" sz="1400" b="1" dirty="0">
            <a:solidFill>
              <a:schemeClr val="tx1"/>
            </a:solidFill>
          </a:endParaRPr>
        </a:p>
      </dgm:t>
    </dgm:pt>
    <dgm:pt modelId="{E323AF98-9F1E-49B5-8A25-E7677B619957}" type="parTrans" cxnId="{57F823ED-1194-4BA1-8971-C0239A99FF5E}">
      <dgm:prSet/>
      <dgm:spPr/>
      <dgm:t>
        <a:bodyPr/>
        <a:lstStyle/>
        <a:p>
          <a:endParaRPr lang="pt-BR"/>
        </a:p>
      </dgm:t>
    </dgm:pt>
    <dgm:pt modelId="{E4C4FD64-3947-4987-AC31-F1629A663642}" type="sibTrans" cxnId="{57F823ED-1194-4BA1-8971-C0239A99FF5E}">
      <dgm:prSet/>
      <dgm:spPr/>
      <dgm:t>
        <a:bodyPr/>
        <a:lstStyle/>
        <a:p>
          <a:endParaRPr lang="pt-BR"/>
        </a:p>
      </dgm:t>
    </dgm:pt>
    <dgm:pt modelId="{E302BFB9-C8C2-49D6-AD75-75853636F22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1400" b="1" dirty="0" smtClean="0">
              <a:solidFill>
                <a:schemeClr val="tx1"/>
              </a:solidFill>
            </a:rPr>
            <a:t>- Encerramento da medida aplicada L.A/PSC (relatório final);</a:t>
          </a:r>
        </a:p>
        <a:p>
          <a:pPr rtl="0"/>
          <a:r>
            <a:rPr lang="pt-BR" sz="1400" b="1" dirty="0" smtClean="0">
              <a:solidFill>
                <a:schemeClr val="tx1"/>
              </a:solidFill>
            </a:rPr>
            <a:t>- Descumprimento (advertência a cada falta, três faltas geram o encaminhamento de relatório de DESCUMPRIMENTO;</a:t>
          </a:r>
          <a:endParaRPr lang="pt-BR" sz="1400" b="1" dirty="0">
            <a:solidFill>
              <a:schemeClr val="tx1"/>
            </a:solidFill>
          </a:endParaRPr>
        </a:p>
      </dgm:t>
    </dgm:pt>
    <dgm:pt modelId="{86E551BB-216E-4A91-B0CA-5B74D8E729CF}" type="parTrans" cxnId="{6FC440C5-4172-4589-9F0E-902611C20EBD}">
      <dgm:prSet/>
      <dgm:spPr/>
      <dgm:t>
        <a:bodyPr/>
        <a:lstStyle/>
        <a:p>
          <a:endParaRPr lang="pt-BR"/>
        </a:p>
      </dgm:t>
    </dgm:pt>
    <dgm:pt modelId="{AF0F6211-2A28-4030-9B00-19B8D1B536E1}" type="sibTrans" cxnId="{6FC440C5-4172-4589-9F0E-902611C20EBD}">
      <dgm:prSet/>
      <dgm:spPr/>
      <dgm:t>
        <a:bodyPr/>
        <a:lstStyle/>
        <a:p>
          <a:endParaRPr lang="pt-BR"/>
        </a:p>
      </dgm:t>
    </dgm:pt>
    <dgm:pt modelId="{1F072BF0-EA3E-4B8D-A469-6FFF709DAB18}" type="pres">
      <dgm:prSet presAssocID="{24812A02-5BD0-467F-BD03-A7B5DE9128B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CD58C55-C710-4C9E-B958-A62E23EBFCF6}" type="pres">
      <dgm:prSet presAssocID="{24812A02-5BD0-467F-BD03-A7B5DE9128B6}" presName="cycle" presStyleCnt="0"/>
      <dgm:spPr/>
    </dgm:pt>
    <dgm:pt modelId="{D88848A0-ED89-4032-998F-9364E253A22F}" type="pres">
      <dgm:prSet presAssocID="{A76358B6-39D8-4AF0-945C-66BF0A8976A8}" presName="nodeFirstNode" presStyleLbl="node1" presStyleIdx="0" presStyleCnt="6" custScaleX="135259" custScaleY="122121" custRadScaleRad="101550" custRadScaleInc="1233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3FF5E1-54E3-4365-8ACF-C0559C84668B}" type="pres">
      <dgm:prSet presAssocID="{75954E77-9C84-475F-8E36-E9E873106C6F}" presName="sibTransFirstNode" presStyleLbl="bgShp" presStyleIdx="0" presStyleCnt="1"/>
      <dgm:spPr/>
      <dgm:t>
        <a:bodyPr/>
        <a:lstStyle/>
        <a:p>
          <a:endParaRPr lang="pt-BR"/>
        </a:p>
      </dgm:t>
    </dgm:pt>
    <dgm:pt modelId="{CEC0D095-5FEB-46DE-947C-F110305F318E}" type="pres">
      <dgm:prSet presAssocID="{4FCCAA4A-4E40-471E-85F8-43A7362E18D3}" presName="nodeFollowingNodes" presStyleLbl="node1" presStyleIdx="1" presStyleCnt="6" custScaleX="124311" custRadScaleRad="103916" custRadScaleInc="2019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59AA054-5CBB-4291-8DE4-45F6536E6132}" type="pres">
      <dgm:prSet presAssocID="{4E373172-80B9-453E-AFC3-41AFB6F530B2}" presName="nodeFollowingNodes" presStyleLbl="node1" presStyleIdx="2" presStyleCnt="6" custScaleX="140927" custRadScaleRad="105751" custRadScaleInc="-2043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C1C70C-42BB-429A-9255-B63C9A8A56C3}" type="pres">
      <dgm:prSet presAssocID="{81CD1A3C-66F7-48DC-9FB5-8C2303F2D328}" presName="nodeFollowingNodes" presStyleLbl="node1" presStyleIdx="3" presStyleCnt="6" custScaleX="124311" custRadScaleRad="110240" custRadScaleInc="-141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4E6008-BDE8-4133-8B1B-385AEAE8905D}" type="pres">
      <dgm:prSet presAssocID="{923703A5-4811-4D8F-9C0D-04AE8D99CE40}" presName="nodeFollowingNodes" presStyleLbl="node1" presStyleIdx="4" presStyleCnt="6" custScaleX="116003" custScaleY="129479" custRadScaleRad="121685" custRadScaleInc="1065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10B721F-389C-45E8-AD66-2FDA7EA0C58D}" type="pres">
      <dgm:prSet presAssocID="{E302BFB9-C8C2-49D6-AD75-75853636F228}" presName="nodeFollowingNodes" presStyleLbl="node1" presStyleIdx="5" presStyleCnt="6" custScaleX="177713" custScaleY="145067" custRadScaleRad="122011" custRadScaleInc="-246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5FC5205-BA5C-4885-8FB5-0471E29CE86E}" srcId="{24812A02-5BD0-467F-BD03-A7B5DE9128B6}" destId="{4E373172-80B9-453E-AFC3-41AFB6F530B2}" srcOrd="2" destOrd="0" parTransId="{4384E4D3-A3A0-4A25-841A-EA74677C6150}" sibTransId="{14A764AF-296C-4B88-AF9D-7D15DD064BC1}"/>
    <dgm:cxn modelId="{A5643F90-08BC-4D31-B3A1-AE96105EE481}" srcId="{24812A02-5BD0-467F-BD03-A7B5DE9128B6}" destId="{4FCCAA4A-4E40-471E-85F8-43A7362E18D3}" srcOrd="1" destOrd="0" parTransId="{8C0CE759-475B-4F82-BAF5-B363A3F1A0E5}" sibTransId="{5B1E34E0-3A6B-466F-A265-CA5EEE82EB90}"/>
    <dgm:cxn modelId="{53BAC3E2-3840-40EF-8563-33FE2F88BD58}" srcId="{24812A02-5BD0-467F-BD03-A7B5DE9128B6}" destId="{81CD1A3C-66F7-48DC-9FB5-8C2303F2D328}" srcOrd="3" destOrd="0" parTransId="{25A00A2E-3BE4-430A-B879-98A5FF5A9B80}" sibTransId="{10DE3BA1-400A-4BB9-9E56-25B7FDFB8FE6}"/>
    <dgm:cxn modelId="{65471812-BF20-4ECF-AA67-06F19A944EAB}" type="presOf" srcId="{75954E77-9C84-475F-8E36-E9E873106C6F}" destId="{9D3FF5E1-54E3-4365-8ACF-C0559C84668B}" srcOrd="0" destOrd="0" presId="urn:microsoft.com/office/officeart/2005/8/layout/cycle3"/>
    <dgm:cxn modelId="{8A4D5DD7-0F89-4BCB-972C-EE7CB1FB19AF}" type="presOf" srcId="{4FCCAA4A-4E40-471E-85F8-43A7362E18D3}" destId="{CEC0D095-5FEB-46DE-947C-F110305F318E}" srcOrd="0" destOrd="0" presId="urn:microsoft.com/office/officeart/2005/8/layout/cycle3"/>
    <dgm:cxn modelId="{6FC440C5-4172-4589-9F0E-902611C20EBD}" srcId="{24812A02-5BD0-467F-BD03-A7B5DE9128B6}" destId="{E302BFB9-C8C2-49D6-AD75-75853636F228}" srcOrd="5" destOrd="0" parTransId="{86E551BB-216E-4A91-B0CA-5B74D8E729CF}" sibTransId="{AF0F6211-2A28-4030-9B00-19B8D1B536E1}"/>
    <dgm:cxn modelId="{6F0E64C1-1D3E-4E60-A179-E6CCC7FFEAE6}" type="presOf" srcId="{4E373172-80B9-453E-AFC3-41AFB6F530B2}" destId="{659AA054-5CBB-4291-8DE4-45F6536E6132}" srcOrd="0" destOrd="0" presId="urn:microsoft.com/office/officeart/2005/8/layout/cycle3"/>
    <dgm:cxn modelId="{AB0D66D0-A445-4CED-A967-F795A718F88D}" type="presOf" srcId="{923703A5-4811-4D8F-9C0D-04AE8D99CE40}" destId="{974E6008-BDE8-4133-8B1B-385AEAE8905D}" srcOrd="0" destOrd="0" presId="urn:microsoft.com/office/officeart/2005/8/layout/cycle3"/>
    <dgm:cxn modelId="{EE1E226F-12F5-4353-B11B-A8B9405DB09D}" srcId="{24812A02-5BD0-467F-BD03-A7B5DE9128B6}" destId="{A76358B6-39D8-4AF0-945C-66BF0A8976A8}" srcOrd="0" destOrd="0" parTransId="{2D46A07A-E453-42FC-A68A-929485180B34}" sibTransId="{75954E77-9C84-475F-8E36-E9E873106C6F}"/>
    <dgm:cxn modelId="{67DC8BCB-3E26-49D5-B534-9501A7BA5C08}" type="presOf" srcId="{81CD1A3C-66F7-48DC-9FB5-8C2303F2D328}" destId="{64C1C70C-42BB-429A-9255-B63C9A8A56C3}" srcOrd="0" destOrd="0" presId="urn:microsoft.com/office/officeart/2005/8/layout/cycle3"/>
    <dgm:cxn modelId="{57F823ED-1194-4BA1-8971-C0239A99FF5E}" srcId="{24812A02-5BD0-467F-BD03-A7B5DE9128B6}" destId="{923703A5-4811-4D8F-9C0D-04AE8D99CE40}" srcOrd="4" destOrd="0" parTransId="{E323AF98-9F1E-49B5-8A25-E7677B619957}" sibTransId="{E4C4FD64-3947-4987-AC31-F1629A663642}"/>
    <dgm:cxn modelId="{353C4CA0-7DB6-4474-AB05-9A0C165C1C22}" type="presOf" srcId="{E302BFB9-C8C2-49D6-AD75-75853636F228}" destId="{110B721F-389C-45E8-AD66-2FDA7EA0C58D}" srcOrd="0" destOrd="0" presId="urn:microsoft.com/office/officeart/2005/8/layout/cycle3"/>
    <dgm:cxn modelId="{9080F158-C8F5-43A0-9945-3BB87EFA1A84}" type="presOf" srcId="{24812A02-5BD0-467F-BD03-A7B5DE9128B6}" destId="{1F072BF0-EA3E-4B8D-A469-6FFF709DAB18}" srcOrd="0" destOrd="0" presId="urn:microsoft.com/office/officeart/2005/8/layout/cycle3"/>
    <dgm:cxn modelId="{0E0748B8-A717-4B27-85CD-82CE597295A9}" type="presOf" srcId="{A76358B6-39D8-4AF0-945C-66BF0A8976A8}" destId="{D88848A0-ED89-4032-998F-9364E253A22F}" srcOrd="0" destOrd="0" presId="urn:microsoft.com/office/officeart/2005/8/layout/cycle3"/>
    <dgm:cxn modelId="{9F62F23A-68C8-48B8-95B4-05CA0DEC2385}" type="presParOf" srcId="{1F072BF0-EA3E-4B8D-A469-6FFF709DAB18}" destId="{8CD58C55-C710-4C9E-B958-A62E23EBFCF6}" srcOrd="0" destOrd="0" presId="urn:microsoft.com/office/officeart/2005/8/layout/cycle3"/>
    <dgm:cxn modelId="{4C7B8146-8F8A-4402-AB46-AE8F97FFC7D9}" type="presParOf" srcId="{8CD58C55-C710-4C9E-B958-A62E23EBFCF6}" destId="{D88848A0-ED89-4032-998F-9364E253A22F}" srcOrd="0" destOrd="0" presId="urn:microsoft.com/office/officeart/2005/8/layout/cycle3"/>
    <dgm:cxn modelId="{2A854BA9-E9ED-42CF-A9AA-55228CD86F57}" type="presParOf" srcId="{8CD58C55-C710-4C9E-B958-A62E23EBFCF6}" destId="{9D3FF5E1-54E3-4365-8ACF-C0559C84668B}" srcOrd="1" destOrd="0" presId="urn:microsoft.com/office/officeart/2005/8/layout/cycle3"/>
    <dgm:cxn modelId="{C0D886BD-8116-48C3-9CCC-C8ED8C9E9E2B}" type="presParOf" srcId="{8CD58C55-C710-4C9E-B958-A62E23EBFCF6}" destId="{CEC0D095-5FEB-46DE-947C-F110305F318E}" srcOrd="2" destOrd="0" presId="urn:microsoft.com/office/officeart/2005/8/layout/cycle3"/>
    <dgm:cxn modelId="{BEECA416-B54A-4C52-9509-83B107A05028}" type="presParOf" srcId="{8CD58C55-C710-4C9E-B958-A62E23EBFCF6}" destId="{659AA054-5CBB-4291-8DE4-45F6536E6132}" srcOrd="3" destOrd="0" presId="urn:microsoft.com/office/officeart/2005/8/layout/cycle3"/>
    <dgm:cxn modelId="{0470EFB2-3C3D-4A49-B743-E738142AD851}" type="presParOf" srcId="{8CD58C55-C710-4C9E-B958-A62E23EBFCF6}" destId="{64C1C70C-42BB-429A-9255-B63C9A8A56C3}" srcOrd="4" destOrd="0" presId="urn:microsoft.com/office/officeart/2005/8/layout/cycle3"/>
    <dgm:cxn modelId="{792128F2-C322-4460-8C28-594E4BDD09DF}" type="presParOf" srcId="{8CD58C55-C710-4C9E-B958-A62E23EBFCF6}" destId="{974E6008-BDE8-4133-8B1B-385AEAE8905D}" srcOrd="5" destOrd="0" presId="urn:microsoft.com/office/officeart/2005/8/layout/cycle3"/>
    <dgm:cxn modelId="{347B37E1-8FAE-4ACC-8A6E-142CF9CDEA94}" type="presParOf" srcId="{8CD58C55-C710-4C9E-B958-A62E23EBFCF6}" destId="{110B721F-389C-45E8-AD66-2FDA7EA0C58D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841C6-2AF1-421B-B182-9321E48D3F98}">
      <dsp:nvSpPr>
        <dsp:cNvPr id="0" name=""/>
        <dsp:cNvSpPr/>
      </dsp:nvSpPr>
      <dsp:spPr>
        <a:xfrm>
          <a:off x="2863419" y="129377"/>
          <a:ext cx="3038138" cy="2676773"/>
        </a:xfrm>
        <a:prstGeom prst="ellipse">
          <a:avLst/>
        </a:prstGeom>
        <a:gradFill rotWithShape="1">
          <a:gsLst>
            <a:gs pos="0">
              <a:schemeClr val="accent4">
                <a:tint val="70000"/>
                <a:satMod val="130000"/>
              </a:schemeClr>
            </a:gs>
            <a:gs pos="43000">
              <a:schemeClr val="accent4">
                <a:tint val="44000"/>
                <a:satMod val="165000"/>
              </a:schemeClr>
            </a:gs>
            <a:gs pos="93000">
              <a:schemeClr val="accent4">
                <a:tint val="15000"/>
                <a:satMod val="165000"/>
              </a:schemeClr>
            </a:gs>
            <a:gs pos="100000">
              <a:schemeClr val="accent4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4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Arial" pitchFamily="34" charset="0"/>
              <a:cs typeface="Arial" pitchFamily="34" charset="0"/>
            </a:rPr>
            <a:t>1. </a:t>
          </a:r>
          <a:r>
            <a:rPr lang="pt-BR" sz="1600" b="0" kern="1200" dirty="0" smtClean="0">
              <a:latin typeface="Arial" pitchFamily="34" charset="0"/>
              <a:cs typeface="Arial" pitchFamily="34" charset="0"/>
            </a:rPr>
            <a:t>A responsabilização do adolescente quanto às consequências lesivas do ato infracional, sempre que possível incentivando a sua reparação;</a:t>
          </a:r>
          <a:endParaRPr lang="pt-BR" sz="1600" b="0" kern="1200" dirty="0">
            <a:latin typeface="Arial" pitchFamily="34" charset="0"/>
            <a:cs typeface="Arial" pitchFamily="34" charset="0"/>
          </a:endParaRPr>
        </a:p>
      </dsp:txBody>
      <dsp:txXfrm>
        <a:off x="3268504" y="597812"/>
        <a:ext cx="2227967" cy="1204548"/>
      </dsp:txXfrm>
    </dsp:sp>
    <dsp:sp modelId="{0C45F500-6B8B-4BE2-BF25-CB5893B3C861}">
      <dsp:nvSpPr>
        <dsp:cNvPr id="0" name=""/>
        <dsp:cNvSpPr/>
      </dsp:nvSpPr>
      <dsp:spPr>
        <a:xfrm>
          <a:off x="4354859" y="1682468"/>
          <a:ext cx="3428920" cy="2676773"/>
        </a:xfrm>
        <a:prstGeom prst="ellipse">
          <a:avLst/>
        </a:prstGeom>
        <a:gradFill rotWithShape="1">
          <a:gsLst>
            <a:gs pos="0">
              <a:schemeClr val="accent4">
                <a:tint val="70000"/>
                <a:satMod val="130000"/>
              </a:schemeClr>
            </a:gs>
            <a:gs pos="43000">
              <a:schemeClr val="accent4">
                <a:tint val="44000"/>
                <a:satMod val="165000"/>
              </a:schemeClr>
            </a:gs>
            <a:gs pos="93000">
              <a:schemeClr val="accent4">
                <a:tint val="15000"/>
                <a:satMod val="165000"/>
              </a:schemeClr>
            </a:gs>
            <a:gs pos="100000">
              <a:schemeClr val="accent4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4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Arial" pitchFamily="34" charset="0"/>
              <a:cs typeface="Arial" pitchFamily="34" charset="0"/>
            </a:rPr>
            <a:t>2.</a:t>
          </a:r>
          <a:r>
            <a:rPr lang="pt-BR" sz="12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pt-BR" sz="1600" kern="1200" dirty="0" smtClean="0">
              <a:latin typeface="Arial" pitchFamily="34" charset="0"/>
              <a:cs typeface="Arial" pitchFamily="34" charset="0"/>
            </a:rPr>
            <a:t>a integração social do adolescente e a garantia de seus direitos individuais e sociais, por meio do cumprimento de seu plano individual de atendimento; e</a:t>
          </a:r>
          <a:endParaRPr lang="pt-BR" sz="1600" kern="1200" dirty="0">
            <a:latin typeface="Arial" pitchFamily="34" charset="0"/>
            <a:cs typeface="Arial" pitchFamily="34" charset="0"/>
          </a:endParaRPr>
        </a:p>
      </dsp:txBody>
      <dsp:txXfrm>
        <a:off x="5403538" y="2373968"/>
        <a:ext cx="2057352" cy="1472225"/>
      </dsp:txXfrm>
    </dsp:sp>
    <dsp:sp modelId="{A4E1AE40-F9A4-440A-8FA6-74A1A0BE40CC}">
      <dsp:nvSpPr>
        <dsp:cNvPr id="0" name=""/>
        <dsp:cNvSpPr/>
      </dsp:nvSpPr>
      <dsp:spPr>
        <a:xfrm>
          <a:off x="1355664" y="1828780"/>
          <a:ext cx="2885883" cy="2676773"/>
        </a:xfrm>
        <a:prstGeom prst="ellipse">
          <a:avLst/>
        </a:prstGeom>
        <a:gradFill rotWithShape="1">
          <a:gsLst>
            <a:gs pos="0">
              <a:schemeClr val="accent4">
                <a:tint val="70000"/>
                <a:satMod val="130000"/>
              </a:schemeClr>
            </a:gs>
            <a:gs pos="43000">
              <a:schemeClr val="accent4">
                <a:tint val="44000"/>
                <a:satMod val="165000"/>
              </a:schemeClr>
            </a:gs>
            <a:gs pos="93000">
              <a:schemeClr val="accent4">
                <a:tint val="15000"/>
                <a:satMod val="165000"/>
              </a:schemeClr>
            </a:gs>
            <a:gs pos="100000">
              <a:schemeClr val="accent4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4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Arial" pitchFamily="34" charset="0"/>
              <a:cs typeface="Arial" pitchFamily="34" charset="0"/>
            </a:rPr>
            <a:t>3. A desaprovação da conduta infracional;</a:t>
          </a:r>
          <a:endParaRPr lang="pt-BR" sz="1600" kern="1200" dirty="0">
            <a:latin typeface="Arial" pitchFamily="34" charset="0"/>
            <a:cs typeface="Arial" pitchFamily="34" charset="0"/>
          </a:endParaRPr>
        </a:p>
      </dsp:txBody>
      <dsp:txXfrm>
        <a:off x="1627418" y="2520280"/>
        <a:ext cx="1731529" cy="14722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48223-D5D3-40D7-AC8B-5D1B9DF71C69}">
      <dsp:nvSpPr>
        <dsp:cNvPr id="0" name=""/>
        <dsp:cNvSpPr/>
      </dsp:nvSpPr>
      <dsp:spPr>
        <a:xfrm>
          <a:off x="2927" y="0"/>
          <a:ext cx="3163667" cy="3161109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50876" rIns="195580" bIns="0" numCol="1" spcCol="1270" anchor="t" anchorCtr="0">
          <a:noAutofit/>
        </a:bodyPr>
        <a:lstStyle/>
        <a:p>
          <a:pPr lvl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kern="1200" dirty="0" smtClean="0"/>
            <a:t>PIA</a:t>
          </a:r>
          <a:endParaRPr lang="pt-BR" sz="4400" kern="1200" dirty="0"/>
        </a:p>
      </dsp:txBody>
      <dsp:txXfrm rot="16200000">
        <a:off x="-976760" y="979688"/>
        <a:ext cx="2592110" cy="632733"/>
      </dsp:txXfrm>
    </dsp:sp>
    <dsp:sp modelId="{4303C47A-DF20-4290-8FEB-40F13FB72CF2}">
      <dsp:nvSpPr>
        <dsp:cNvPr id="0" name=""/>
        <dsp:cNvSpPr/>
      </dsp:nvSpPr>
      <dsp:spPr>
        <a:xfrm>
          <a:off x="678591" y="0"/>
          <a:ext cx="2356932" cy="3161109"/>
        </a:xfrm>
        <a:prstGeom prst="rect">
          <a:avLst/>
        </a:prstGeom>
        <a:noFill/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Art. 53.  O PIA será elaborado sob a responsabilidade da equipe técnica do respectivo programa de atendimento, com a participação efetiva do adolescente e de sua família, representada por seus pais ou responsável</a:t>
          </a:r>
          <a:r>
            <a:rPr lang="pt-BR" sz="1900" kern="1200" dirty="0" smtClean="0"/>
            <a:t>.</a:t>
          </a:r>
          <a:endParaRPr lang="pt-BR" sz="1900" kern="1200" dirty="0"/>
        </a:p>
      </dsp:txBody>
      <dsp:txXfrm>
        <a:off x="678591" y="0"/>
        <a:ext cx="2356932" cy="3161109"/>
      </dsp:txXfrm>
    </dsp:sp>
    <dsp:sp modelId="{B3BBD1F3-11F8-42E6-BF60-6C1874C53EDC}">
      <dsp:nvSpPr>
        <dsp:cNvPr id="0" name=""/>
        <dsp:cNvSpPr/>
      </dsp:nvSpPr>
      <dsp:spPr>
        <a:xfrm>
          <a:off x="3300976" y="0"/>
          <a:ext cx="3755807" cy="3161109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47447" rIns="191135" bIns="0" numCol="1" spcCol="1270" anchor="t" anchorCtr="0">
          <a:noAutofit/>
        </a:bodyPr>
        <a:lstStyle/>
        <a:p>
          <a:pPr lvl="0" algn="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300" kern="1200" dirty="0" smtClean="0"/>
            <a:t>PIA</a:t>
          </a:r>
          <a:endParaRPr lang="pt-BR" sz="4300" kern="1200" dirty="0"/>
        </a:p>
      </dsp:txBody>
      <dsp:txXfrm rot="16200000">
        <a:off x="2380501" y="920474"/>
        <a:ext cx="2592110" cy="751161"/>
      </dsp:txXfrm>
    </dsp:sp>
    <dsp:sp modelId="{972A580A-C78E-4791-973F-A552861BBA01}">
      <dsp:nvSpPr>
        <dsp:cNvPr id="0" name=""/>
        <dsp:cNvSpPr/>
      </dsp:nvSpPr>
      <dsp:spPr>
        <a:xfrm rot="5400000">
          <a:off x="3084501" y="2428784"/>
          <a:ext cx="464652" cy="563371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l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l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8ABDD72-F1A0-4444-A5CC-B16C63C74AD1}">
      <dsp:nvSpPr>
        <dsp:cNvPr id="0" name=""/>
        <dsp:cNvSpPr/>
      </dsp:nvSpPr>
      <dsp:spPr>
        <a:xfrm>
          <a:off x="4052137" y="0"/>
          <a:ext cx="2798076" cy="3161109"/>
        </a:xfrm>
        <a:prstGeom prst="rect">
          <a:avLst/>
        </a:prstGeom>
        <a:noFill/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Art. 56.  Para o cumprimento das medidas de prestação de serviços à comunidade e de liberdade assistida, o PIA será elaborado no prazo de até 15 (quinze) dias do ingresso do adolescente no programa de atendimento.</a:t>
          </a:r>
          <a:endParaRPr lang="pt-BR" sz="1600" kern="1200" dirty="0"/>
        </a:p>
      </dsp:txBody>
      <dsp:txXfrm>
        <a:off x="4052137" y="0"/>
        <a:ext cx="2798076" cy="31611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77B49-2794-42A7-BB64-3627324AA65D}">
      <dsp:nvSpPr>
        <dsp:cNvPr id="0" name=""/>
        <dsp:cNvSpPr/>
      </dsp:nvSpPr>
      <dsp:spPr>
        <a:xfrm rot="16200000">
          <a:off x="-1447563" y="1448181"/>
          <a:ext cx="5472608" cy="2576244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JUDICIÁRIO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Poder judiciário encaminhará as determinações judiciais ao órgão gestor da Assistência Social, que, por sua vez, encaminhará os adolescente aos CREAS (técnico de proteção especial), para o cumprimento de medidas de L.A e de PSC</a:t>
          </a:r>
          <a:r>
            <a:rPr lang="pt-BR" sz="18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sp:txBody>
      <dsp:txXfrm rot="5400000">
        <a:off x="619" y="1094521"/>
        <a:ext cx="2576244" cy="3283564"/>
      </dsp:txXfrm>
    </dsp:sp>
    <dsp:sp modelId="{86842E2A-C026-40DC-AA89-96BFBE4D955A}">
      <dsp:nvSpPr>
        <dsp:cNvPr id="0" name=""/>
        <dsp:cNvSpPr/>
      </dsp:nvSpPr>
      <dsp:spPr>
        <a:xfrm rot="16200000">
          <a:off x="1128422" y="1527850"/>
          <a:ext cx="5472608" cy="2416906"/>
        </a:xfrm>
        <a:prstGeom prst="flowChartManualOperation">
          <a:avLst/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ACOLHIDA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Realização da acolhida aos adolescentes encaminhados e de suas famílias. </a:t>
          </a:r>
        </a:p>
      </dsp:txBody>
      <dsp:txXfrm rot="5400000">
        <a:off x="2656273" y="1094521"/>
        <a:ext cx="2416906" cy="3283564"/>
      </dsp:txXfrm>
    </dsp:sp>
    <dsp:sp modelId="{EFEAB7A0-89BE-431F-8C80-0FA6796F2C5E}">
      <dsp:nvSpPr>
        <dsp:cNvPr id="0" name=""/>
        <dsp:cNvSpPr/>
      </dsp:nvSpPr>
      <dsp:spPr>
        <a:xfrm rot="16200000">
          <a:off x="4129947" y="1023259"/>
          <a:ext cx="5472608" cy="3426088"/>
        </a:xfrm>
        <a:prstGeom prst="flowChartManualOperation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Levantamento das informações iniciais necessárias para elaboração do PIA – Plano Individual de Atendimento).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(visita domiciliar, atendimento individual, mapeamento da rede, </a:t>
          </a:r>
          <a:r>
            <a:rPr lang="pt-BR" sz="2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etc</a:t>
          </a:r>
          <a:r>
            <a:rPr lang="pt-BR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</a:p>
      </dsp:txBody>
      <dsp:txXfrm rot="5400000">
        <a:off x="5153207" y="1094521"/>
        <a:ext cx="3426088" cy="32835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C210A-37FF-484E-A6AC-2733E12AB0DC}">
      <dsp:nvSpPr>
        <dsp:cNvPr id="0" name=""/>
        <dsp:cNvSpPr/>
      </dsp:nvSpPr>
      <dsp:spPr>
        <a:xfrm rot="16200000">
          <a:off x="-1031823" y="1121248"/>
          <a:ext cx="5361459" cy="3118961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Articulação do PIA com os  serviços das politicas  setoriais existentes no município que compõem a rede de atendimento socioeducativo, com objetivo de efetivar os atendimentos a serem prestados ao adolescente durante o cumprimento de sua medida socioeducativa.</a:t>
          </a:r>
        </a:p>
      </dsp:txBody>
      <dsp:txXfrm rot="5400000">
        <a:off x="89426" y="1072291"/>
        <a:ext cx="3118961" cy="3216875"/>
      </dsp:txXfrm>
    </dsp:sp>
    <dsp:sp modelId="{03313E56-DA13-437A-B01B-34B55688D5A0}">
      <dsp:nvSpPr>
        <dsp:cNvPr id="0" name=""/>
        <dsp:cNvSpPr/>
      </dsp:nvSpPr>
      <dsp:spPr>
        <a:xfrm rot="16200000">
          <a:off x="4174006" y="1316209"/>
          <a:ext cx="5361459" cy="2729039"/>
        </a:xfrm>
        <a:prstGeom prst="flowChartManualOperation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Elaboração e encaminhamento de relatórios avaliativos nos prazos estabelecidos em comum acordo com  o judiciários (Mensal/ </a:t>
          </a:r>
          <a:r>
            <a:rPr lang="pt-BR" sz="18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Bimetral</a:t>
          </a:r>
          <a:r>
            <a:rPr lang="pt-BR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/Trimestral)</a:t>
          </a:r>
        </a:p>
      </dsp:txBody>
      <dsp:txXfrm rot="5400000">
        <a:off x="5490216" y="1072291"/>
        <a:ext cx="2729039" cy="32168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771B3-F2BC-45B3-A9E5-3A610B645D17}">
      <dsp:nvSpPr>
        <dsp:cNvPr id="0" name=""/>
        <dsp:cNvSpPr/>
      </dsp:nvSpPr>
      <dsp:spPr>
        <a:xfrm rot="16200000">
          <a:off x="-1348730" y="1349159"/>
          <a:ext cx="5433467" cy="2735148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Reuniões e monitoramento periódicas de avaliação entre as  equipes das politicas setoriais que compõem a rede de serviços de atendimento socioeducativo no território. </a:t>
          </a:r>
        </a:p>
      </dsp:txBody>
      <dsp:txXfrm rot="5400000">
        <a:off x="429" y="1086693"/>
        <a:ext cx="2735148" cy="3260081"/>
      </dsp:txXfrm>
    </dsp:sp>
    <dsp:sp modelId="{EFFAC1B9-632A-4F1F-8226-75D77C25062E}">
      <dsp:nvSpPr>
        <dsp:cNvPr id="0" name=""/>
        <dsp:cNvSpPr/>
      </dsp:nvSpPr>
      <dsp:spPr>
        <a:xfrm rot="16200000">
          <a:off x="1584242" y="1328543"/>
          <a:ext cx="5433467" cy="2776379"/>
        </a:xfrm>
        <a:prstGeom prst="flowChartManualOperation">
          <a:avLst/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Participação nas audiências agendadas pelo Poder  Judiciário para avaliação da medida socioeducativa.</a:t>
          </a:r>
        </a:p>
      </dsp:txBody>
      <dsp:txXfrm rot="5400000">
        <a:off x="2912786" y="1086692"/>
        <a:ext cx="2776379" cy="3260081"/>
      </dsp:txXfrm>
    </dsp:sp>
    <dsp:sp modelId="{72CF1941-5A74-4B00-ABAE-342F140649FB}">
      <dsp:nvSpPr>
        <dsp:cNvPr id="0" name=""/>
        <dsp:cNvSpPr/>
      </dsp:nvSpPr>
      <dsp:spPr>
        <a:xfrm rot="16200000">
          <a:off x="4324146" y="1535335"/>
          <a:ext cx="5433467" cy="2362795"/>
        </a:xfrm>
        <a:prstGeom prst="flowChartManualOperation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Registro sistemático dos atendimentos prestado e dos dados referentes ao adolescente atendido, no Prontuário do adolescente.</a:t>
          </a:r>
        </a:p>
      </dsp:txBody>
      <dsp:txXfrm rot="5400000">
        <a:off x="5859482" y="1086692"/>
        <a:ext cx="2362795" cy="32600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FF5E1-54E3-4365-8ACF-C0559C84668B}">
      <dsp:nvSpPr>
        <dsp:cNvPr id="0" name=""/>
        <dsp:cNvSpPr/>
      </dsp:nvSpPr>
      <dsp:spPr>
        <a:xfrm>
          <a:off x="2254350" y="-152265"/>
          <a:ext cx="5098561" cy="5098561"/>
        </a:xfrm>
        <a:prstGeom prst="circularArrow">
          <a:avLst>
            <a:gd name="adj1" fmla="val 5274"/>
            <a:gd name="adj2" fmla="val 312630"/>
            <a:gd name="adj3" fmla="val 13566114"/>
            <a:gd name="adj4" fmla="val 17526256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8848A0-ED89-4032-998F-9364E253A22F}">
      <dsp:nvSpPr>
        <dsp:cNvPr id="0" name=""/>
        <dsp:cNvSpPr/>
      </dsp:nvSpPr>
      <dsp:spPr>
        <a:xfrm>
          <a:off x="3486579" y="-52810"/>
          <a:ext cx="2634102" cy="1189123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- Acolhida;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- Contato telefônico;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- Visita domiciliar;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- Articulação com as redes;</a:t>
          </a:r>
          <a:r>
            <a:rPr lang="pt-BR" sz="1200" b="1" kern="1200" dirty="0" smtClean="0">
              <a:solidFill>
                <a:schemeClr val="tx1"/>
              </a:solidFill>
            </a:rPr>
            <a:t> 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3544627" y="5238"/>
        <a:ext cx="2518006" cy="1073027"/>
      </dsp:txXfrm>
    </dsp:sp>
    <dsp:sp modelId="{CEC0D095-5FEB-46DE-947C-F110305F318E}">
      <dsp:nvSpPr>
        <dsp:cNvPr id="0" name=""/>
        <dsp:cNvSpPr/>
      </dsp:nvSpPr>
      <dsp:spPr>
        <a:xfrm>
          <a:off x="5385774" y="1401690"/>
          <a:ext cx="2420895" cy="973725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Elaboração e </a:t>
          </a:r>
          <a:r>
            <a:rPr lang="pt-BR" sz="1400" b="1" kern="1200" dirty="0" err="1" smtClean="0">
              <a:solidFill>
                <a:schemeClr val="tx1"/>
              </a:solidFill>
            </a:rPr>
            <a:t>pactuação</a:t>
          </a:r>
          <a:r>
            <a:rPr lang="pt-BR" sz="1400" b="1" kern="1200" dirty="0" smtClean="0">
              <a:solidFill>
                <a:schemeClr val="tx1"/>
              </a:solidFill>
            </a:rPr>
            <a:t> do PIA;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5433307" y="1449223"/>
        <a:ext cx="2325829" cy="878659"/>
      </dsp:txXfrm>
    </dsp:sp>
    <dsp:sp modelId="{659AA054-5CBB-4291-8DE4-45F6536E6132}">
      <dsp:nvSpPr>
        <dsp:cNvPr id="0" name=""/>
        <dsp:cNvSpPr/>
      </dsp:nvSpPr>
      <dsp:spPr>
        <a:xfrm>
          <a:off x="5261322" y="2853115"/>
          <a:ext cx="2744483" cy="973725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Acompanhamento técnico sistemático; </a:t>
          </a:r>
          <a:endParaRPr lang="pt-BR" sz="1600" b="1" kern="1200" dirty="0">
            <a:solidFill>
              <a:schemeClr val="tx1"/>
            </a:solidFill>
          </a:endParaRPr>
        </a:p>
      </dsp:txBody>
      <dsp:txXfrm>
        <a:off x="5308855" y="2900648"/>
        <a:ext cx="2649417" cy="878659"/>
      </dsp:txXfrm>
    </dsp:sp>
    <dsp:sp modelId="{64C1C70C-42BB-429A-9255-B63C9A8A56C3}">
      <dsp:nvSpPr>
        <dsp:cNvPr id="0" name=""/>
        <dsp:cNvSpPr/>
      </dsp:nvSpPr>
      <dsp:spPr>
        <a:xfrm>
          <a:off x="3649153" y="4191652"/>
          <a:ext cx="2420895" cy="973725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- Evolução do prontuário de cada adolescente;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- Acompanhamento do PIA;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3696686" y="4239185"/>
        <a:ext cx="2325829" cy="878659"/>
      </dsp:txXfrm>
    </dsp:sp>
    <dsp:sp modelId="{974E6008-BDE8-4133-8B1B-385AEAE8905D}">
      <dsp:nvSpPr>
        <dsp:cNvPr id="0" name=""/>
        <dsp:cNvSpPr/>
      </dsp:nvSpPr>
      <dsp:spPr>
        <a:xfrm>
          <a:off x="1152131" y="3024346"/>
          <a:ext cx="2259101" cy="1260769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Relatório técnico (bimestral/trimestral/quando for solicitado pelo Judiciário);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1213677" y="3085892"/>
        <a:ext cx="2136009" cy="1137677"/>
      </dsp:txXfrm>
    </dsp:sp>
    <dsp:sp modelId="{110B721F-389C-45E8-AD66-2FDA7EA0C58D}">
      <dsp:nvSpPr>
        <dsp:cNvPr id="0" name=""/>
        <dsp:cNvSpPr/>
      </dsp:nvSpPr>
      <dsp:spPr>
        <a:xfrm>
          <a:off x="432057" y="1152121"/>
          <a:ext cx="3460873" cy="1412554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- Encerramento da medida aplicada L.A/PSC (relatório final);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- Descumprimento (advertência a cada falta, três faltas geram o encaminhamento de relatório de DESCUMPRIMENTO;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501012" y="1221076"/>
        <a:ext cx="3322963" cy="1274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0D8D2B2-A5A7-465E-B6C1-5C479D18FEF3}" type="datetimeFigureOut">
              <a:rPr lang="pt-BR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FAE8691-67A6-42C3-B839-D176D5FCEB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658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D265BD-145C-4E89-95E9-7B651449937B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A807EC-A426-4705-8DC7-1CAE9A52831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3A5599-2375-4B4A-B5E6-4D80BB56C41E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F00202-5830-4B63-AC6F-82067DAA90F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1D1B23-11A0-4754-83D2-DC293482340E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7ACC55-12A3-469E-B3D4-7DCEDE1F36C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283ED4-F921-4F2E-94D3-2722A6469D6D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28B8A-5F19-46F2-A0A6-D9B8C62076E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75BBD6-28FD-4AF2-904A-5C259CC4712C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D63CA9-092F-41D5-BCC3-541A3CF3B8C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4B4CC2-5917-4C7C-B4AB-81899130EB62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333782-07E5-41C5-A126-4C9C5D2F0D1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7DB9EC-63BD-4092-89FF-D269EE84ACFE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103E3-B7EE-4832-911C-C934C48F13C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ED790C-43AD-4F9E-AE3B-374A243B603A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0E130-26FF-4BB6-A696-3BEF2541FF5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D0A015-D675-4A6C-B04B-4A37323227EE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37CDC-0878-4FA2-9488-A2BB9A9917C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80B7DF-F8DF-463D-9B8A-6399CA2D6246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BCD31-326E-43C7-AF06-B4323504DD3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AF2572-2CF7-4B77-A8E4-0336AD014993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6806D44C-21C3-49AA-8FB4-2B2957C36EC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7935DAD-AF97-4B79-A9B9-5A907ADEB8C2}" type="datetimeFigureOut">
              <a:rPr lang="pt-BR" smtClean="0"/>
              <a:pPr>
                <a:defRPr/>
              </a:pPr>
              <a:t>11/03/2018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61ECB79-36E8-4DF2-80C1-C26D0263137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Resultado de imagem para medidas socioeducativ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14563"/>
            <a:ext cx="8568952" cy="3086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1500" y="1268413"/>
            <a:ext cx="8143875" cy="5303837"/>
          </a:xfrm>
        </p:spPr>
        <p:txBody>
          <a:bodyPr rtlCol="0">
            <a:normAutofit/>
          </a:bodyPr>
          <a:lstStyle/>
          <a:p>
            <a:pPr eaLnBrk="1" hangingPunct="1">
              <a:spcBef>
                <a:spcPct val="0"/>
              </a:spcBef>
              <a:buFont typeface="Arial" pitchFamily="34" charset="0"/>
              <a:buNone/>
              <a:tabLst>
                <a:tab pos="2700338" algn="ctr"/>
                <a:tab pos="5400675" algn="r"/>
              </a:tabLst>
              <a:defRPr/>
            </a:pP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,,</a:t>
            </a:r>
          </a:p>
        </p:txBody>
      </p:sp>
      <p:sp>
        <p:nvSpPr>
          <p:cNvPr id="2053" name="CaixaDeTexto 6"/>
          <p:cNvSpPr txBox="1">
            <a:spLocks noChangeArrowheads="1"/>
          </p:cNvSpPr>
          <p:nvPr/>
        </p:nvSpPr>
        <p:spPr bwMode="auto">
          <a:xfrm>
            <a:off x="539552" y="2214563"/>
            <a:ext cx="813690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O Técnico de Referência e o atendimento às medidas socioeducativas em meio aberto. </a:t>
            </a:r>
          </a:p>
        </p:txBody>
      </p:sp>
      <p:pic>
        <p:nvPicPr>
          <p:cNvPr id="6" name="Imagem 5" descr="C:\Users\bruno\Desktop\SETAS\Logomarc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85728"/>
            <a:ext cx="414340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ângulo 1"/>
          <p:cNvSpPr/>
          <p:nvPr/>
        </p:nvSpPr>
        <p:spPr>
          <a:xfrm>
            <a:off x="574442" y="5733256"/>
            <a:ext cx="68778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TÉCNICOS: ERIKA LUSTOSA – PSICOLOGA</a:t>
            </a:r>
          </a:p>
          <a:p>
            <a:r>
              <a:rPr lang="pt-BR" b="1" dirty="0">
                <a:solidFill>
                  <a:schemeClr val="bg1"/>
                </a:solidFill>
              </a:rPr>
              <a:t>ALEXANDRE FERRAZ – ADVOGADO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b="1" dirty="0" smtClean="0"/>
              <a:t>O TRABALHO A SER REALIZADO  PELA EQUIPE OU TÉCNICO DE REFERÊNCIA DO SERVIÇO DE MSE EM MEIO ABERTO DEVE ORGANIZAR-SE EM TRÊS ETAPAS: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pt-BR" dirty="0"/>
              <a:t>1. acolhida;</a:t>
            </a:r>
          </a:p>
          <a:p>
            <a:r>
              <a:rPr lang="pt-BR" dirty="0"/>
              <a:t>2. a elaboração articulada do Plano Individual de Atendimento – PIA;</a:t>
            </a:r>
          </a:p>
          <a:p>
            <a:r>
              <a:rPr lang="pt-BR" dirty="0"/>
              <a:t>3. as atividades de acompanhamento;</a:t>
            </a:r>
          </a:p>
        </p:txBody>
      </p:sp>
    </p:spTree>
    <p:extLst>
      <p:ext uri="{BB962C8B-B14F-4D97-AF65-F5344CB8AC3E}">
        <p14:creationId xmlns:p14="http://schemas.microsoft.com/office/powerpoint/2010/main" val="2675662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1979712" y="210145"/>
            <a:ext cx="7164288" cy="939800"/>
          </a:xfrm>
        </p:spPr>
        <p:txBody>
          <a:bodyPr>
            <a:normAutofit fontScale="90000"/>
          </a:bodyPr>
          <a:lstStyle/>
          <a:p>
            <a:pPr lvl="0"/>
            <a:r>
              <a:rPr lang="pt-BR" sz="3200" b="1" dirty="0" smtClean="0">
                <a:latin typeface="Arial" pitchFamily="34" charset="0"/>
                <a:cs typeface="Arial" pitchFamily="34" charset="0"/>
              </a:rPr>
              <a:t>ELABORAÇÃO DO PLANO INDIVIDUAL DE ATENDIMENTO - PIA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>
          <a:xfrm>
            <a:off x="2627784" y="1412776"/>
            <a:ext cx="5688632" cy="1800200"/>
          </a:xfrm>
        </p:spPr>
        <p:txBody>
          <a:bodyPr>
            <a:normAutofit fontScale="92500" lnSpcReduction="20000"/>
          </a:bodyPr>
          <a:lstStyle/>
          <a:p>
            <a:pPr algn="ctr">
              <a:buFont typeface="Arial" charset="0"/>
              <a:buNone/>
            </a:pPr>
            <a:r>
              <a:rPr lang="pt-BR" dirty="0" smtClean="0"/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O PIA é um instrumento de planejamento que deve ser pactuado entre o técnico o adolescente sua família e as demais políticas setoriais, conforme os objetivos e as metas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consensuadas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na sua elaboração.</a:t>
            </a:r>
          </a:p>
        </p:txBody>
      </p:sp>
      <p:pic>
        <p:nvPicPr>
          <p:cNvPr id="22532" name="Imagem 3" descr="images2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07704" cy="2299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11618857"/>
              </p:ext>
            </p:extLst>
          </p:nvPr>
        </p:nvGraphicFramePr>
        <p:xfrm>
          <a:off x="1259632" y="3284984"/>
          <a:ext cx="7056784" cy="3161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96944" cy="1143000"/>
          </a:xfrm>
        </p:spPr>
        <p:txBody>
          <a:bodyPr/>
          <a:lstStyle/>
          <a:p>
            <a:pPr algn="ctr"/>
            <a:r>
              <a:rPr lang="pt-BR" sz="3200" b="1" dirty="0"/>
              <a:t>FLUXO DO ATENDIMENTO AOS ADOLESCENTES NO SERVIÇO DE MSE EM MEIO </a:t>
            </a:r>
            <a:r>
              <a:rPr lang="pt-BR" sz="3200" b="1" dirty="0" smtClean="0"/>
              <a:t>ABERTO: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273881"/>
              </p:ext>
            </p:extLst>
          </p:nvPr>
        </p:nvGraphicFramePr>
        <p:xfrm>
          <a:off x="457200" y="1268760"/>
          <a:ext cx="857929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8407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4963125"/>
              </p:ext>
            </p:extLst>
          </p:nvPr>
        </p:nvGraphicFramePr>
        <p:xfrm>
          <a:off x="457200" y="764704"/>
          <a:ext cx="8219256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7715785"/>
              </p:ext>
            </p:extLst>
          </p:nvPr>
        </p:nvGraphicFramePr>
        <p:xfrm>
          <a:off x="609600" y="917104"/>
          <a:ext cx="8219256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7" name="Agrupar 2">
            <a:extLst>
              <a:ext uri="{FF2B5EF4-FFF2-40B4-BE49-F238E27FC236}">
                <a16:creationId xmlns="" xmlns:a16="http://schemas.microsoft.com/office/drawing/2014/main" id="{1E67DF82-99ED-42E9-9B46-4875D15B7F98}"/>
              </a:ext>
            </a:extLst>
          </p:cNvPr>
          <p:cNvGrpSpPr/>
          <p:nvPr/>
        </p:nvGrpSpPr>
        <p:grpSpPr>
          <a:xfrm>
            <a:off x="3722118" y="692696"/>
            <a:ext cx="2146025" cy="5472608"/>
            <a:chOff x="6873973" y="-1"/>
            <a:chExt cx="1699762" cy="5472608"/>
          </a:xfrm>
        </p:grpSpPr>
        <p:sp>
          <p:nvSpPr>
            <p:cNvPr id="8" name="Fluxograma: Operação Manual 4">
              <a:extLst>
                <a:ext uri="{FF2B5EF4-FFF2-40B4-BE49-F238E27FC236}">
                  <a16:creationId xmlns="" xmlns:a16="http://schemas.microsoft.com/office/drawing/2014/main" id="{3E813B3E-97A4-4E89-BED5-534E2871E9FD}"/>
                </a:ext>
              </a:extLst>
            </p:cNvPr>
            <p:cNvSpPr/>
            <p:nvPr/>
          </p:nvSpPr>
          <p:spPr>
            <a:xfrm rot="16200000">
              <a:off x="4987550" y="1886422"/>
              <a:ext cx="5472608" cy="1699762"/>
            </a:xfrm>
            <a:prstGeom prst="flowChartManualOperati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519944"/>
                <a:satOff val="-36129"/>
                <a:lumOff val="15099"/>
                <a:alphaOff val="0"/>
              </a:schemeClr>
            </a:fillRef>
            <a:effectRef idx="0">
              <a:schemeClr val="accent4">
                <a:hueOff val="-3519944"/>
                <a:satOff val="-36129"/>
                <a:lumOff val="1509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luxograma: Operação Manual 4">
              <a:extLst>
                <a:ext uri="{FF2B5EF4-FFF2-40B4-BE49-F238E27FC236}">
                  <a16:creationId xmlns="" xmlns:a16="http://schemas.microsoft.com/office/drawing/2014/main" id="{03497217-7E2A-4967-9EB6-051E56C60CCB}"/>
                </a:ext>
              </a:extLst>
            </p:cNvPr>
            <p:cNvSpPr txBox="1"/>
            <p:nvPr/>
          </p:nvSpPr>
          <p:spPr>
            <a:xfrm>
              <a:off x="6873973" y="360039"/>
              <a:ext cx="1699762" cy="48965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0" tIns="0" rIns="88900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Pactuação do PIA envolvendo a participação do adolescente das famílias e das demais politicas setoriais.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136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7333149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8724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3200" b="1" dirty="0" smtClean="0">
                <a:latin typeface="Arial" pitchFamily="34" charset="0"/>
                <a:cs typeface="Arial" pitchFamily="34" charset="0"/>
              </a:rPr>
              <a:t>ACOMPANHAMENTO DO TÉCNICO DE REFERÊNCIA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591602"/>
              </p:ext>
            </p:extLst>
          </p:nvPr>
        </p:nvGraphicFramePr>
        <p:xfrm>
          <a:off x="251520" y="1484784"/>
          <a:ext cx="878497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0076" y="332656"/>
            <a:ext cx="8229600" cy="864096"/>
          </a:xfrm>
        </p:spPr>
        <p:txBody>
          <a:bodyPr/>
          <a:lstStyle/>
          <a:p>
            <a:pPr algn="ctr"/>
            <a:r>
              <a:rPr lang="pt-BR" b="1" dirty="0" smtClean="0">
                <a:latin typeface="Arial" charset="0"/>
                <a:cs typeface="Arial" charset="0"/>
              </a:rPr>
              <a:t>BASES LEGAIS</a:t>
            </a:r>
            <a:endParaRPr lang="pt-BR" dirty="0"/>
          </a:p>
        </p:txBody>
      </p:sp>
      <p:pic>
        <p:nvPicPr>
          <p:cNvPr id="6" name="Espaço Reservado para Conteúdo 5" descr="eca-300x30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6050" y="1857364"/>
            <a:ext cx="1571635" cy="1571635"/>
          </a:xfrm>
        </p:spPr>
      </p:pic>
      <p:pic>
        <p:nvPicPr>
          <p:cNvPr id="7" name="Imagem 6" descr="lo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1714488"/>
            <a:ext cx="1477412" cy="1785950"/>
          </a:xfrm>
          <a:prstGeom prst="rect">
            <a:avLst/>
          </a:prstGeom>
        </p:spPr>
      </p:pic>
      <p:pic>
        <p:nvPicPr>
          <p:cNvPr id="8" name="Imagem 7" descr="orientac3a7c3b5es-tc3a9cnicas-ms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4876" y="3929066"/>
            <a:ext cx="1857375" cy="2352675"/>
          </a:xfrm>
          <a:prstGeom prst="rect">
            <a:avLst/>
          </a:prstGeom>
        </p:spPr>
      </p:pic>
      <p:pic>
        <p:nvPicPr>
          <p:cNvPr id="9" name="Imagem 8" descr="sinase_he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7" y="4143380"/>
            <a:ext cx="2071702" cy="1500198"/>
          </a:xfrm>
          <a:prstGeom prst="rect">
            <a:avLst/>
          </a:prstGeom>
        </p:spPr>
      </p:pic>
      <p:pic>
        <p:nvPicPr>
          <p:cNvPr id="10" name="Imagem 9" descr="Índic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58016" y="1857364"/>
            <a:ext cx="1790700" cy="2552700"/>
          </a:xfrm>
          <a:prstGeom prst="rect">
            <a:avLst/>
          </a:prstGeom>
        </p:spPr>
      </p:pic>
      <p:pic>
        <p:nvPicPr>
          <p:cNvPr id="14" name="Imagem 13" descr="3-pnas2004nobsuas-130717211937-phpapp01-thumbnail-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14612" y="3929066"/>
            <a:ext cx="1857388" cy="2428892"/>
          </a:xfrm>
          <a:prstGeom prst="rect">
            <a:avLst/>
          </a:prstGeom>
        </p:spPr>
      </p:pic>
      <p:pic>
        <p:nvPicPr>
          <p:cNvPr id="15" name="Imagem 14" descr="Índice.jpe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57224" y="1714488"/>
            <a:ext cx="14478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626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Autofit/>
          </a:bodyPr>
          <a:lstStyle/>
          <a:p>
            <a:pPr algn="ctr" eaLnBrk="1" hangingPunct="1"/>
            <a:r>
              <a:rPr lang="pt-BR" sz="4000" b="1" dirty="0" smtClean="0">
                <a:latin typeface="Arial" charset="0"/>
                <a:cs typeface="Arial" charset="0"/>
              </a:rPr>
              <a:t>BASES LEGAIS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>
          <a:xfrm>
            <a:off x="214313" y="908050"/>
            <a:ext cx="8534400" cy="5735638"/>
          </a:xfrm>
        </p:spPr>
        <p:txBody>
          <a:bodyPr/>
          <a:lstStyle/>
          <a:p>
            <a:endParaRPr lang="pt-BR" altLang="pt-BR" sz="2400" b="1" dirty="0" smtClean="0">
              <a:latin typeface="Arial" charset="0"/>
              <a:cs typeface="Arial" charset="0"/>
            </a:endParaRPr>
          </a:p>
          <a:p>
            <a:r>
              <a:rPr lang="pt-BR" altLang="pt-BR" sz="2000" b="1" dirty="0" smtClean="0">
                <a:latin typeface="Arial" charset="0"/>
                <a:cs typeface="Arial" charset="0"/>
              </a:rPr>
              <a:t>2006 – Resolução nº 119 do CONANDA</a:t>
            </a:r>
            <a:r>
              <a:rPr lang="pt-BR" altLang="pt-BR" sz="2000" dirty="0" smtClean="0">
                <a:latin typeface="Arial" charset="0"/>
                <a:cs typeface="Arial" charset="0"/>
              </a:rPr>
              <a:t>. Estabelece parâmetros e diretrizes do SINASE;</a:t>
            </a:r>
            <a:endParaRPr lang="pt-BR" altLang="pt-BR" sz="2000" b="1" dirty="0" smtClean="0">
              <a:latin typeface="Arial" charset="0"/>
              <a:cs typeface="Arial" charset="0"/>
            </a:endParaRPr>
          </a:p>
          <a:p>
            <a:r>
              <a:rPr lang="pt-BR" altLang="pt-BR" sz="2000" b="1" dirty="0" smtClean="0">
                <a:latin typeface="Arial" charset="0"/>
                <a:cs typeface="Arial" charset="0"/>
              </a:rPr>
              <a:t>2009- </a:t>
            </a:r>
            <a:r>
              <a:rPr lang="pt-BR" altLang="pt-BR" sz="2000" b="1" u="sng" dirty="0" smtClean="0">
                <a:latin typeface="Arial" charset="0"/>
                <a:cs typeface="Arial" charset="0"/>
              </a:rPr>
              <a:t>Resolução nº 109  do CNAS (Tipificação Nacional dos Serviços Socioassistenciais</a:t>
            </a:r>
            <a:r>
              <a:rPr lang="pt-BR" altLang="pt-BR" sz="2000" b="1" dirty="0" smtClean="0">
                <a:latin typeface="Arial" charset="0"/>
                <a:cs typeface="Arial" charset="0"/>
              </a:rPr>
              <a:t>). </a:t>
            </a:r>
            <a:r>
              <a:rPr lang="pt-BR" altLang="pt-BR" sz="2000" dirty="0" smtClean="0">
                <a:latin typeface="Arial" charset="0"/>
                <a:cs typeface="Arial" charset="0"/>
              </a:rPr>
              <a:t>Descreve o Serviço e define  o CREAS como unidade de oferta; </a:t>
            </a:r>
          </a:p>
          <a:p>
            <a:pPr algn="just"/>
            <a:r>
              <a:rPr lang="pt-BR" altLang="pt-BR" sz="2000" b="1" dirty="0" smtClean="0">
                <a:latin typeface="Arial" charset="0"/>
                <a:cs typeface="Arial" charset="0"/>
              </a:rPr>
              <a:t>2014- </a:t>
            </a:r>
            <a:r>
              <a:rPr lang="pt-BR" altLang="pt-BR" sz="2000" b="1" u="sng" dirty="0" smtClean="0">
                <a:latin typeface="Arial" charset="0"/>
                <a:cs typeface="Arial" charset="0"/>
              </a:rPr>
              <a:t>Resolução nº 18 do CNAS</a:t>
            </a:r>
            <a:r>
              <a:rPr lang="pt-BR" altLang="pt-BR" sz="2000" dirty="0" smtClean="0">
                <a:latin typeface="Arial" charset="0"/>
                <a:cs typeface="Arial" charset="0"/>
              </a:rPr>
              <a:t>. Dispõe sobre Expansão  e qualificação do Serviço de Proteção Social aos Adolescentes em Cumprimento de MSE em Meio Aberto. </a:t>
            </a:r>
            <a:endParaRPr lang="pt-BR" altLang="pt-BR" sz="2000" b="1" dirty="0" smtClean="0">
              <a:latin typeface="Arial" charset="0"/>
              <a:cs typeface="Arial" charset="0"/>
            </a:endParaRPr>
          </a:p>
          <a:p>
            <a:r>
              <a:rPr lang="pt-BR" altLang="pt-BR" sz="2000" b="1" dirty="0" smtClean="0">
                <a:latin typeface="Arial" charset="0"/>
                <a:cs typeface="Arial" charset="0"/>
              </a:rPr>
              <a:t>2010- Portaria nº 843 MDS.</a:t>
            </a:r>
            <a:r>
              <a:rPr lang="pt-BR" altLang="pt-BR" sz="2000" dirty="0" smtClean="0">
                <a:latin typeface="Arial" charset="0"/>
                <a:cs typeface="Arial" charset="0"/>
              </a:rPr>
              <a:t> Dispõe sobre o </a:t>
            </a:r>
            <a:r>
              <a:rPr lang="pt-BR" altLang="pt-BR" sz="2000" dirty="0" err="1" smtClean="0">
                <a:latin typeface="Arial" charset="0"/>
                <a:cs typeface="Arial" charset="0"/>
              </a:rPr>
              <a:t>cofinanciamento</a:t>
            </a:r>
            <a:r>
              <a:rPr lang="pt-BR" altLang="pt-BR" sz="2000" dirty="0" smtClean="0">
                <a:latin typeface="Arial" charset="0"/>
                <a:cs typeface="Arial" charset="0"/>
              </a:rPr>
              <a:t> – PFMC;</a:t>
            </a:r>
          </a:p>
          <a:p>
            <a:r>
              <a:rPr lang="pt-BR" altLang="pt-BR" sz="2000" b="1" dirty="0" smtClean="0">
                <a:latin typeface="Arial" charset="0"/>
                <a:cs typeface="Arial" charset="0"/>
              </a:rPr>
              <a:t>2010 - Resolução nº 7</a:t>
            </a:r>
            <a:r>
              <a:rPr lang="pt-BR" altLang="pt-BR" sz="2000" dirty="0" smtClean="0">
                <a:latin typeface="Arial" charset="0"/>
                <a:cs typeface="Arial" charset="0"/>
              </a:rPr>
              <a:t>  da CIT. Dispõe sobre a expansão da Oferta do Serviço de MSE em Meio Aberto no âmbito do SUAS; </a:t>
            </a:r>
          </a:p>
          <a:p>
            <a:pPr algn="just"/>
            <a:r>
              <a:rPr lang="pt-BR" altLang="pt-BR" sz="2000" b="1" dirty="0" smtClean="0">
                <a:latin typeface="Arial" charset="0"/>
                <a:cs typeface="Arial" charset="0"/>
              </a:rPr>
              <a:t>2013- Resolução nº 160 do CONANDA- </a:t>
            </a:r>
            <a:r>
              <a:rPr lang="pt-BR" altLang="pt-BR" sz="2000" dirty="0" smtClean="0">
                <a:latin typeface="Arial" charset="0"/>
                <a:cs typeface="Arial" charset="0"/>
              </a:rPr>
              <a:t>Aprova o Plano Nacional de Atendimento Socioeducativo.</a:t>
            </a:r>
          </a:p>
          <a:p>
            <a:pPr algn="ctr" eaLnBrk="1" hangingPunct="1">
              <a:buFont typeface="Arial" charset="0"/>
              <a:buNone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2744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50163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BR" sz="4000" dirty="0" smtClean="0">
                <a:latin typeface="Arial" pitchFamily="34" charset="0"/>
                <a:cs typeface="Arial" pitchFamily="34" charset="0"/>
              </a:rPr>
              <a:t>“Meu filho ainda vai sair. Tem uns que não conseguem sair. Isso é um labirinto. Para mim isso é um labirinto; ele ainda não encontrou a saída, mas vai encontrar” (Athayde, Bill, Soares,2005,p.2014)</a:t>
            </a:r>
          </a:p>
          <a:p>
            <a:pPr algn="ctr">
              <a:buNone/>
            </a:pPr>
            <a:endParaRPr lang="pt-BR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4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 descr="Logoma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85728"/>
            <a:ext cx="6048672" cy="1214446"/>
          </a:xfrm>
          <a:prstGeom prst="rect">
            <a:avLst/>
          </a:prstGeom>
          <a:noFill/>
        </p:spPr>
      </p:pic>
      <p:sp>
        <p:nvSpPr>
          <p:cNvPr id="2" name="CaixaDeTexto 1"/>
          <p:cNvSpPr txBox="1"/>
          <p:nvPr/>
        </p:nvSpPr>
        <p:spPr>
          <a:xfrm>
            <a:off x="251520" y="4221088"/>
            <a:ext cx="856895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CREAS REGIONAL CENTRO LESTE</a:t>
            </a:r>
          </a:p>
          <a:p>
            <a:r>
              <a:rPr lang="pt-BR" sz="2000" dirty="0" smtClean="0"/>
              <a:t>TELEFONE: 3218-1999 – E-mail: creasregionalpalmas@gmail.com</a:t>
            </a:r>
          </a:p>
          <a:p>
            <a:r>
              <a:rPr lang="pt-BR" sz="2000" dirty="0" smtClean="0"/>
              <a:t>TÉCNICOS: ERIKA LUSTOSA – PSICOLOGA</a:t>
            </a:r>
          </a:p>
          <a:p>
            <a:r>
              <a:rPr lang="pt-BR" sz="2000" dirty="0" smtClean="0"/>
              <a:t>ALEXANDRE FERRAZ – ADVOGADO</a:t>
            </a:r>
          </a:p>
          <a:p>
            <a:endParaRPr lang="pt-BR" dirty="0"/>
          </a:p>
          <a:p>
            <a:endParaRPr lang="pt-BR" dirty="0" smtClean="0"/>
          </a:p>
          <a:p>
            <a:pPr algn="ctr"/>
            <a:r>
              <a:rPr lang="pt-BR" sz="4000" dirty="0" smtClean="0"/>
              <a:t>Obrigada!!!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63174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MEDIDAS SOCIOEDUCATIVAS</a:t>
            </a:r>
            <a:br>
              <a:rPr lang="pt-BR" b="1" dirty="0" smtClean="0"/>
            </a:br>
            <a:r>
              <a:rPr lang="pt-BR" b="1" dirty="0" smtClean="0"/>
              <a:t>Descrição do Serviço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323529" y="1844824"/>
            <a:ext cx="8644070" cy="3600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sz="3200" dirty="0">
                <a:solidFill>
                  <a:prstClr val="black"/>
                </a:solidFill>
                <a:latin typeface="Arial" charset="0"/>
                <a:cs typeface="Arial" charset="0"/>
              </a:rPr>
              <a:t>O serviço tem por finalidade prover atenção </a:t>
            </a:r>
            <a:r>
              <a:rPr lang="pt-BR" sz="3200" dirty="0" err="1">
                <a:solidFill>
                  <a:prstClr val="black"/>
                </a:solidFill>
                <a:latin typeface="Arial" charset="0"/>
                <a:cs typeface="Arial" charset="0"/>
              </a:rPr>
              <a:t>socioassistencial</a:t>
            </a:r>
            <a:r>
              <a:rPr lang="pt-BR" sz="3200" dirty="0">
                <a:solidFill>
                  <a:prstClr val="black"/>
                </a:solidFill>
                <a:latin typeface="Arial" charset="0"/>
                <a:cs typeface="Arial" charset="0"/>
              </a:rPr>
              <a:t> e acompanhamento a adolescentes e jovens em cumprimento de medidas socioeducativas em meio aberto, determinadas judicialmente.</a:t>
            </a:r>
          </a:p>
        </p:txBody>
      </p:sp>
    </p:spTree>
    <p:extLst>
      <p:ext uri="{BB962C8B-B14F-4D97-AF65-F5344CB8AC3E}">
        <p14:creationId xmlns:p14="http://schemas.microsoft.com/office/powerpoint/2010/main" val="277098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MEDIDAS SOCIOEDUCATIVAS</a:t>
            </a:r>
            <a:br>
              <a:rPr lang="pt-BR" b="1" dirty="0"/>
            </a:br>
            <a:r>
              <a:rPr lang="pt-BR" b="1" dirty="0"/>
              <a:t>Unidade de Oferta do Serviço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060848"/>
            <a:ext cx="8280920" cy="33123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Deve </a:t>
            </a:r>
            <a:r>
              <a:rPr lang="pt-BR" dirty="0">
                <a:latin typeface="Arial" pitchFamily="34" charset="0"/>
                <a:cs typeface="Arial" pitchFamily="34" charset="0"/>
              </a:rPr>
              <a:t>ser ofertado pelo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CREAS. 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pt-BR" dirty="0">
                <a:latin typeface="Arial" pitchFamily="34" charset="0"/>
                <a:cs typeface="Arial" pitchFamily="34" charset="0"/>
              </a:rPr>
              <a:t>caso de não possuir uma unidade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 CREAS municipal ou regional, </a:t>
            </a:r>
            <a:r>
              <a:rPr lang="pt-BR" dirty="0">
                <a:latin typeface="Arial" pitchFamily="34" charset="0"/>
                <a:cs typeface="Arial" pitchFamily="34" charset="0"/>
              </a:rPr>
              <a:t>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responsável pela </a:t>
            </a:r>
            <a:r>
              <a:rPr lang="pt-BR" dirty="0">
                <a:latin typeface="Arial" pitchFamily="34" charset="0"/>
                <a:cs typeface="Arial" pitchFamily="34" charset="0"/>
              </a:rPr>
              <a:t>oferta é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 técnico </a:t>
            </a:r>
            <a:r>
              <a:rPr lang="pt-BR" dirty="0">
                <a:latin typeface="Arial" pitchFamily="34" charset="0"/>
                <a:cs typeface="Arial" pitchFamily="34" charset="0"/>
              </a:rPr>
              <a:t>de referência da proteção especial. </a:t>
            </a:r>
          </a:p>
          <a:p>
            <a:pPr marL="0" indent="0"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3563887" cy="12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763688" y="403302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59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2516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b="1" dirty="0" smtClean="0">
                <a:latin typeface="Arial" pitchFamily="34" charset="0"/>
                <a:cs typeface="Arial" pitchFamily="34" charset="0"/>
              </a:rPr>
            </a:br>
            <a:r>
              <a:rPr lang="pt-BR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pt-BR" sz="3200" b="1" dirty="0">
                <a:latin typeface="Arial" pitchFamily="34" charset="0"/>
                <a:cs typeface="Arial" pitchFamily="34" charset="0"/>
              </a:rPr>
            </a:br>
            <a:r>
              <a:rPr lang="pt-BR" sz="3200" b="1" dirty="0">
                <a:latin typeface="Arial" pitchFamily="34" charset="0"/>
                <a:cs typeface="Arial" pitchFamily="34" charset="0"/>
              </a:rPr>
              <a:t>SISTEMA NACIONAL DE ATENDIMENTO SOCIOEDUCATIVO - SINASE, define os seguintes objetivos das medidas socioeducativas:</a:t>
            </a:r>
            <a:endParaRPr lang="pt-BR" sz="32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785741"/>
              </p:ext>
            </p:extLst>
          </p:nvPr>
        </p:nvGraphicFramePr>
        <p:xfrm>
          <a:off x="107504" y="1844824"/>
          <a:ext cx="903649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9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4000" b="1" dirty="0" smtClean="0"/>
              <a:t>APLICAÇÃO DE MEDIDAS SOCIOEDUCATIVAS</a:t>
            </a: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4286250" cy="2736304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Arial" charset="0"/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  Pessoas na faixa etária entre 12 e 18 anos, podendo-se, excepcionalmente, estender sua aplicação a jovens com até 21 anos incompletos, conforme previsto no art. 2º do ECA.</a:t>
            </a:r>
          </a:p>
          <a:p>
            <a:pPr algn="just" eaLnBrk="1" hangingPunct="1">
              <a:buFont typeface="Arial" charset="0"/>
              <a:buNone/>
            </a:pPr>
            <a:endParaRPr lang="pt-BR" dirty="0" smtClean="0"/>
          </a:p>
        </p:txBody>
      </p:sp>
      <p:pic>
        <p:nvPicPr>
          <p:cNvPr id="14340" name="Picture 2" descr="Resultado de imagem para medidas socioeducativ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293096"/>
            <a:ext cx="3549650" cy="18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ângulo 1"/>
          <p:cNvSpPr/>
          <p:nvPr/>
        </p:nvSpPr>
        <p:spPr>
          <a:xfrm>
            <a:off x="4788024" y="1412776"/>
            <a:ext cx="40324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/>
              <a:t>O Juiz da Infância e da Juventude é o competente para proferir sentenças socioeducativas.</a:t>
            </a:r>
          </a:p>
        </p:txBody>
      </p:sp>
      <p:pic>
        <p:nvPicPr>
          <p:cNvPr id="6" name="Picture 8" descr="Resultado de imagem para juiz da infância e da juventu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4092" y="3728590"/>
            <a:ext cx="2500312" cy="2461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 eaLnBrk="1" hangingPunct="1"/>
            <a:r>
              <a:rPr lang="pt-BR" b="1" dirty="0" smtClean="0"/>
              <a:t>MEDIDAS SOCIOEDUCATIVAS</a:t>
            </a:r>
          </a:p>
        </p:txBody>
      </p:sp>
      <p:sp>
        <p:nvSpPr>
          <p:cNvPr id="3481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313"/>
            <a:ext cx="8115300" cy="5214937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t-BR" sz="2800" smtClean="0"/>
              <a:t>ATO INFRACIONAL</a:t>
            </a:r>
          </a:p>
          <a:p>
            <a:pPr algn="ctr" eaLnBrk="1" hangingPunct="1">
              <a:buFont typeface="Arial" charset="0"/>
              <a:buNone/>
            </a:pPr>
            <a:endParaRPr lang="pt-BR" sz="2800" smtClean="0"/>
          </a:p>
          <a:p>
            <a:pPr algn="ctr" eaLnBrk="1" hangingPunct="1">
              <a:buFont typeface="Arial" charset="0"/>
              <a:buNone/>
            </a:pPr>
            <a:r>
              <a:rPr lang="pt-BR" sz="2800" smtClean="0"/>
              <a:t>DELEGACIA DE PROTEÇÃO A CRIANÇA E AO ADOLESCENTE</a:t>
            </a:r>
          </a:p>
          <a:p>
            <a:pPr algn="ctr" eaLnBrk="1" hangingPunct="1">
              <a:buFont typeface="Arial" charset="0"/>
              <a:buNone/>
            </a:pPr>
            <a:endParaRPr lang="pt-BR" sz="2800" smtClean="0"/>
          </a:p>
          <a:p>
            <a:pPr algn="ctr" eaLnBrk="1" hangingPunct="1">
              <a:buFont typeface="Arial" charset="0"/>
              <a:buNone/>
            </a:pPr>
            <a:r>
              <a:rPr lang="pt-BR" sz="2800" smtClean="0"/>
              <a:t>PROMOTORIA DA INFÂNCIA E JUVENTUDE</a:t>
            </a:r>
          </a:p>
          <a:p>
            <a:pPr algn="ctr" eaLnBrk="1" hangingPunct="1">
              <a:buFont typeface="Arial" charset="0"/>
              <a:buNone/>
            </a:pPr>
            <a:endParaRPr lang="pt-BR" sz="2800" smtClean="0"/>
          </a:p>
          <a:p>
            <a:pPr algn="ctr" eaLnBrk="1" hangingPunct="1">
              <a:buFont typeface="Arial" charset="0"/>
              <a:buNone/>
            </a:pPr>
            <a:r>
              <a:rPr lang="pt-BR" sz="2800" smtClean="0"/>
              <a:t>JUIZADO DA INFÂNCIA E JUVENTUDE</a:t>
            </a:r>
          </a:p>
          <a:p>
            <a:pPr algn="ctr" eaLnBrk="1" hangingPunct="1">
              <a:buFont typeface="Arial" charset="0"/>
              <a:buNone/>
            </a:pPr>
            <a:endParaRPr lang="pt-BR" sz="2800" smtClean="0"/>
          </a:p>
          <a:p>
            <a:pPr algn="ctr" eaLnBrk="1" hangingPunct="1">
              <a:buFont typeface="Arial" charset="0"/>
              <a:buNone/>
            </a:pPr>
            <a:r>
              <a:rPr lang="pt-BR" sz="2800" smtClean="0"/>
              <a:t>MEDIDAS SÓCIOEDUCATIVA</a:t>
            </a:r>
          </a:p>
        </p:txBody>
      </p:sp>
      <p:sp>
        <p:nvSpPr>
          <p:cNvPr id="5" name="Seta para baixo 4"/>
          <p:cNvSpPr/>
          <p:nvPr/>
        </p:nvSpPr>
        <p:spPr>
          <a:xfrm>
            <a:off x="4429125" y="1928813"/>
            <a:ext cx="285750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Seta para baixo 5"/>
          <p:cNvSpPr/>
          <p:nvPr/>
        </p:nvSpPr>
        <p:spPr>
          <a:xfrm>
            <a:off x="4429125" y="3286125"/>
            <a:ext cx="285750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Seta para baixo 7"/>
          <p:cNvSpPr/>
          <p:nvPr/>
        </p:nvSpPr>
        <p:spPr>
          <a:xfrm>
            <a:off x="4500563" y="4357688"/>
            <a:ext cx="285750" cy="500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9" name="Seta para baixo 8"/>
          <p:cNvSpPr/>
          <p:nvPr/>
        </p:nvSpPr>
        <p:spPr>
          <a:xfrm>
            <a:off x="4500563" y="5286375"/>
            <a:ext cx="357187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95" y="404664"/>
            <a:ext cx="8424936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6222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1123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4000" b="1" dirty="0" smtClean="0"/>
              <a:t>PRESTAÇÃO DE SERVIÇOS À COMUNIDADE</a:t>
            </a:r>
            <a:br>
              <a:rPr lang="pt-BR" sz="4000" b="1" dirty="0" smtClean="0"/>
            </a:br>
            <a:r>
              <a:rPr lang="pt-BR" sz="4000" b="1" dirty="0" smtClean="0"/>
              <a:t>PSC </a:t>
            </a:r>
            <a:br>
              <a:rPr lang="pt-BR" sz="4000" b="1" dirty="0" smtClean="0"/>
            </a:br>
            <a:endParaRPr lang="pt-BR" sz="4000" b="1" dirty="0" smtClean="0"/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>
          <a:xfrm>
            <a:off x="214313" y="1700808"/>
            <a:ext cx="5797847" cy="32403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pt-BR" dirty="0" smtClean="0"/>
              <a:t>    É a realização de tarefas gratuitas e de interesse comunitário por parte do adolescente em conflito com a lei, e as tarefas serão atribuídas conforme as aptidões do adolescente durante período máximo de seis meses e oito horas semanais. </a:t>
            </a:r>
          </a:p>
          <a:p>
            <a:pPr algn="ctr" eaLnBrk="1" hangingPunct="1">
              <a:buFont typeface="Arial" charset="0"/>
              <a:buNone/>
            </a:pPr>
            <a:endParaRPr lang="pt-BR" dirty="0" smtClean="0"/>
          </a:p>
        </p:txBody>
      </p:sp>
      <p:pic>
        <p:nvPicPr>
          <p:cNvPr id="16388" name="Picture 2" descr="Resultado de imagem para medidas socioeducativas prestação de serviço a comunida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84784"/>
            <a:ext cx="2583458" cy="48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ixaDeTexto 1"/>
          <p:cNvSpPr txBox="1"/>
          <p:nvPr/>
        </p:nvSpPr>
        <p:spPr>
          <a:xfrm>
            <a:off x="323528" y="5085184"/>
            <a:ext cx="561662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Obs. Compete ao Serviço do MSE em meio aberto a articulação com rede de atendimento socioeducativo visando a garantia de locais para o cumprimento da medida socioeducativa do PSC.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700128" y="1412776"/>
            <a:ext cx="8229600" cy="7143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3600" dirty="0" smtClean="0">
                <a:solidFill>
                  <a:srgbClr val="FF0000"/>
                </a:solidFill>
              </a:rPr>
              <a:t/>
            </a:r>
            <a:br>
              <a:rPr lang="pt-BR" sz="3600" dirty="0" smtClean="0">
                <a:solidFill>
                  <a:srgbClr val="FF0000"/>
                </a:solidFill>
              </a:rPr>
            </a:br>
            <a:r>
              <a:rPr lang="pt-BR" b="1" dirty="0" smtClean="0"/>
              <a:t>LIBERDADE ASSISTIDA </a:t>
            </a:r>
            <a:br>
              <a:rPr lang="pt-BR" b="1" dirty="0" smtClean="0"/>
            </a:br>
            <a:r>
              <a:rPr lang="pt-BR" b="1" dirty="0" smtClean="0"/>
              <a:t>L.A</a:t>
            </a:r>
            <a:br>
              <a:rPr lang="pt-BR" b="1" dirty="0" smtClean="0"/>
            </a:br>
            <a:endParaRPr lang="pt-BR" b="1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313" y="1428750"/>
            <a:ext cx="5643562" cy="45925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   É o acompanhamento, auxílio e orientação do adolescente em conflito com a lei por equipes multidisciplinares, por período mínimo de 6 meses.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	O acompanhamento técnico individualizado tem uma função proeminente na execução desta medida.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Picture 2" descr="Resultado de imagem para medidas socioeducativas liberdade assisti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268760"/>
            <a:ext cx="2928968" cy="446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2643</TotalTime>
  <Words>928</Words>
  <Application>Microsoft Office PowerPoint</Application>
  <PresentationFormat>Apresentação na tela (4:3)</PresentationFormat>
  <Paragraphs>84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Fluxo</vt:lpstr>
      <vt:lpstr>Apresentação do PowerPoint</vt:lpstr>
      <vt:lpstr>MEDIDAS SOCIOEDUCATIVAS Descrição do Serviço</vt:lpstr>
      <vt:lpstr>MEDIDAS SOCIOEDUCATIVAS Unidade de Oferta do Serviço</vt:lpstr>
      <vt:lpstr>  SISTEMA NACIONAL DE ATENDIMENTO SOCIOEDUCATIVO - SINASE, define os seguintes objetivos das medidas socioeducativas:</vt:lpstr>
      <vt:lpstr>APLICAÇÃO DE MEDIDAS SOCIOEDUCATIVAS</vt:lpstr>
      <vt:lpstr>MEDIDAS SOCIOEDUCATIVAS</vt:lpstr>
      <vt:lpstr>Apresentação do PowerPoint</vt:lpstr>
      <vt:lpstr>PRESTAÇÃO DE SERVIÇOS À COMUNIDADE PSC  </vt:lpstr>
      <vt:lpstr> LIBERDADE ASSISTIDA  L.A </vt:lpstr>
      <vt:lpstr>O TRABALHO A SER REALIZADO  PELA EQUIPE OU TÉCNICO DE REFERÊNCIA DO SERVIÇO DE MSE EM MEIO ABERTO DEVE ORGANIZAR-SE EM TRÊS ETAPAS:</vt:lpstr>
      <vt:lpstr>ELABORAÇÃO DO PLANO INDIVIDUAL DE ATENDIMENTO - PIA</vt:lpstr>
      <vt:lpstr>FLUXO DO ATENDIMENTO AOS ADOLESCENTES NO SERVIÇO DE MSE EM MEIO ABERTO:</vt:lpstr>
      <vt:lpstr>Apresentação do PowerPoint</vt:lpstr>
      <vt:lpstr>Apresentação do PowerPoint</vt:lpstr>
      <vt:lpstr>ACOMPANHAMENTO DO TÉCNICO DE REFERÊNCIA </vt:lpstr>
      <vt:lpstr>BASES LEGAIS</vt:lpstr>
      <vt:lpstr>BASES LEGAIS</vt:lpstr>
      <vt:lpstr>Apresentação do PowerPoint</vt:lpstr>
    </vt:vector>
  </TitlesOfParts>
  <Company>fsdf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joelma.coelho</dc:creator>
  <cp:lastModifiedBy>FRANCI_CONSULTORIA</cp:lastModifiedBy>
  <cp:revision>257</cp:revision>
  <cp:lastPrinted>2018-03-01T11:37:53Z</cp:lastPrinted>
  <dcterms:created xsi:type="dcterms:W3CDTF">2015-08-20T12:53:30Z</dcterms:created>
  <dcterms:modified xsi:type="dcterms:W3CDTF">2018-03-11T21:22:51Z</dcterms:modified>
</cp:coreProperties>
</file>