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65" r:id="rId3"/>
    <p:sldId id="284" r:id="rId4"/>
    <p:sldId id="267" r:id="rId5"/>
    <p:sldId id="268" r:id="rId6"/>
    <p:sldId id="269" r:id="rId7"/>
    <p:sldId id="270" r:id="rId8"/>
    <p:sldId id="271" r:id="rId9"/>
    <p:sldId id="272" r:id="rId10"/>
    <p:sldId id="273" r:id="rId11"/>
    <p:sldId id="274" r:id="rId12"/>
    <p:sldId id="263" r:id="rId13"/>
    <p:sldId id="257" r:id="rId14"/>
    <p:sldId id="258" r:id="rId15"/>
    <p:sldId id="259" r:id="rId16"/>
    <p:sldId id="260" r:id="rId17"/>
    <p:sldId id="276" r:id="rId18"/>
    <p:sldId id="261" r:id="rId19"/>
    <p:sldId id="262" r:id="rId20"/>
    <p:sldId id="275" r:id="rId21"/>
    <p:sldId id="278" r:id="rId22"/>
    <p:sldId id="279" r:id="rId23"/>
    <p:sldId id="280" r:id="rId24"/>
    <p:sldId id="282"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2E1CD-80F5-497D-B353-40C960611D5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pt-BR"/>
        </a:p>
      </dgm:t>
    </dgm:pt>
    <dgm:pt modelId="{05FE3E16-9E35-419F-A849-9F46D7EDA8EB}">
      <dgm:prSet phldrT="[Texto]"/>
      <dgm:spPr/>
      <dgm:t>
        <a:bodyPr/>
        <a:lstStyle/>
        <a:p>
          <a:r>
            <a:rPr lang="pt-BR" dirty="0" smtClean="0">
              <a:solidFill>
                <a:schemeClr val="bg1"/>
              </a:solidFill>
            </a:rPr>
            <a:t>Amor</a:t>
          </a:r>
        </a:p>
        <a:p>
          <a:r>
            <a:rPr lang="pt-BR" dirty="0" smtClean="0">
              <a:solidFill>
                <a:schemeClr val="bg1"/>
              </a:solidFill>
            </a:rPr>
            <a:t>Família</a:t>
          </a:r>
        </a:p>
        <a:p>
          <a:r>
            <a:rPr lang="pt-BR" dirty="0" smtClean="0">
              <a:solidFill>
                <a:schemeClr val="bg1"/>
              </a:solidFill>
            </a:rPr>
            <a:t>Dignidade</a:t>
          </a:r>
          <a:endParaRPr lang="pt-BR" dirty="0">
            <a:solidFill>
              <a:schemeClr val="bg1"/>
            </a:solidFill>
          </a:endParaRPr>
        </a:p>
      </dgm:t>
    </dgm:pt>
    <dgm:pt modelId="{3BD5373D-2AD7-4705-B904-4E9C92357782}" type="parTrans" cxnId="{796CBB39-4594-4AE0-A441-65B4862B7C8C}">
      <dgm:prSet/>
      <dgm:spPr/>
      <dgm:t>
        <a:bodyPr/>
        <a:lstStyle/>
        <a:p>
          <a:endParaRPr lang="pt-BR"/>
        </a:p>
      </dgm:t>
    </dgm:pt>
    <dgm:pt modelId="{FFFC8423-D780-4E72-AD23-8F6DC0EA7CAF}" type="sibTrans" cxnId="{796CBB39-4594-4AE0-A441-65B4862B7C8C}">
      <dgm:prSet/>
      <dgm:spPr/>
      <dgm:t>
        <a:bodyPr/>
        <a:lstStyle/>
        <a:p>
          <a:endParaRPr lang="pt-BR"/>
        </a:p>
      </dgm:t>
    </dgm:pt>
    <dgm:pt modelId="{B53BFA9A-8B79-4F9C-B94B-963224635916}">
      <dgm:prSet phldrT="[Texto]" custT="1"/>
      <dgm:spPr/>
      <dgm:t>
        <a:bodyPr/>
        <a:lstStyle/>
        <a:p>
          <a:r>
            <a:rPr lang="pt-BR" sz="1200" dirty="0" smtClean="0">
              <a:solidFill>
                <a:srgbClr val="FFFF00"/>
              </a:solidFill>
            </a:rPr>
            <a:t>Esperança</a:t>
          </a:r>
          <a:endParaRPr lang="pt-BR" sz="1200" dirty="0">
            <a:solidFill>
              <a:srgbClr val="FFFF00"/>
            </a:solidFill>
          </a:endParaRPr>
        </a:p>
      </dgm:t>
    </dgm:pt>
    <dgm:pt modelId="{16137A85-9D35-4F4D-B65E-BD7035BAED94}" type="parTrans" cxnId="{B28C3B5D-C617-4144-9D13-67F3AF5DC0AB}">
      <dgm:prSet/>
      <dgm:spPr/>
      <dgm:t>
        <a:bodyPr/>
        <a:lstStyle/>
        <a:p>
          <a:endParaRPr lang="pt-BR"/>
        </a:p>
      </dgm:t>
    </dgm:pt>
    <dgm:pt modelId="{4BFDB113-24E7-43D5-A0E4-EC285D7A599A}" type="sibTrans" cxnId="{B28C3B5D-C617-4144-9D13-67F3AF5DC0AB}">
      <dgm:prSet/>
      <dgm:spPr/>
      <dgm:t>
        <a:bodyPr/>
        <a:lstStyle/>
        <a:p>
          <a:endParaRPr lang="pt-BR"/>
        </a:p>
      </dgm:t>
    </dgm:pt>
    <dgm:pt modelId="{CE9E6AE5-602C-48A2-860E-747112E799D4}">
      <dgm:prSet phldrT="[Texto]" custT="1"/>
      <dgm:spPr/>
      <dgm:t>
        <a:bodyPr/>
        <a:lstStyle/>
        <a:p>
          <a:r>
            <a:rPr lang="pt-BR" sz="1200" dirty="0" smtClean="0">
              <a:solidFill>
                <a:srgbClr val="FFFF00"/>
              </a:solidFill>
            </a:rPr>
            <a:t>Felicidade</a:t>
          </a:r>
          <a:endParaRPr lang="pt-BR" sz="1200" dirty="0">
            <a:solidFill>
              <a:srgbClr val="FFFF00"/>
            </a:solidFill>
          </a:endParaRPr>
        </a:p>
      </dgm:t>
    </dgm:pt>
    <dgm:pt modelId="{44DF558B-9025-4BF8-A71F-237B7749A3D5}" type="parTrans" cxnId="{7C20476D-84FB-42BF-9998-BACAA1457E93}">
      <dgm:prSet/>
      <dgm:spPr/>
      <dgm:t>
        <a:bodyPr/>
        <a:lstStyle/>
        <a:p>
          <a:endParaRPr lang="pt-BR"/>
        </a:p>
      </dgm:t>
    </dgm:pt>
    <dgm:pt modelId="{CAC4D715-C08C-4BA9-8FDD-8D45749AE81B}" type="sibTrans" cxnId="{7C20476D-84FB-42BF-9998-BACAA1457E93}">
      <dgm:prSet/>
      <dgm:spPr/>
      <dgm:t>
        <a:bodyPr/>
        <a:lstStyle/>
        <a:p>
          <a:endParaRPr lang="pt-BR"/>
        </a:p>
      </dgm:t>
    </dgm:pt>
    <dgm:pt modelId="{73EED70D-6A36-4B03-9DDD-78B9EF91A54F}">
      <dgm:prSet phldrT="[Texto]"/>
      <dgm:spPr/>
      <dgm:t>
        <a:bodyPr/>
        <a:lstStyle/>
        <a:p>
          <a:r>
            <a:rPr lang="pt-BR" dirty="0" smtClean="0">
              <a:solidFill>
                <a:srgbClr val="FFFF00"/>
              </a:solidFill>
            </a:rPr>
            <a:t>Igualdade</a:t>
          </a:r>
          <a:endParaRPr lang="pt-BR" dirty="0">
            <a:solidFill>
              <a:srgbClr val="FFFF00"/>
            </a:solidFill>
          </a:endParaRPr>
        </a:p>
      </dgm:t>
    </dgm:pt>
    <dgm:pt modelId="{DE165392-B95E-4B68-A790-97FEEA309368}" type="parTrans" cxnId="{2FD5CC24-C29E-49A7-AACC-34C4FE6999D8}">
      <dgm:prSet/>
      <dgm:spPr/>
      <dgm:t>
        <a:bodyPr/>
        <a:lstStyle/>
        <a:p>
          <a:endParaRPr lang="pt-BR"/>
        </a:p>
      </dgm:t>
    </dgm:pt>
    <dgm:pt modelId="{72EA5D34-869A-460F-BF25-4AE15AA02548}" type="sibTrans" cxnId="{2FD5CC24-C29E-49A7-AACC-34C4FE6999D8}">
      <dgm:prSet/>
      <dgm:spPr/>
      <dgm:t>
        <a:bodyPr/>
        <a:lstStyle/>
        <a:p>
          <a:endParaRPr lang="pt-BR"/>
        </a:p>
      </dgm:t>
    </dgm:pt>
    <dgm:pt modelId="{5089A5C0-041D-4A39-B6E6-32822836D64D}">
      <dgm:prSet phldrT="[Texto]" custT="1"/>
      <dgm:spPr/>
      <dgm:t>
        <a:bodyPr/>
        <a:lstStyle/>
        <a:p>
          <a:r>
            <a:rPr lang="pt-BR" sz="1200" dirty="0" smtClean="0">
              <a:solidFill>
                <a:srgbClr val="FFFF00"/>
              </a:solidFill>
            </a:rPr>
            <a:t>Respeito</a:t>
          </a:r>
          <a:endParaRPr lang="pt-BR" sz="1200" dirty="0">
            <a:solidFill>
              <a:srgbClr val="FFFF00"/>
            </a:solidFill>
          </a:endParaRPr>
        </a:p>
      </dgm:t>
    </dgm:pt>
    <dgm:pt modelId="{404BD3A2-DE30-47C8-86B7-01502AB3E7AF}" type="parTrans" cxnId="{F607F899-04BA-4126-8EF4-C50CED44DD51}">
      <dgm:prSet/>
      <dgm:spPr/>
      <dgm:t>
        <a:bodyPr/>
        <a:lstStyle/>
        <a:p>
          <a:endParaRPr lang="pt-BR"/>
        </a:p>
      </dgm:t>
    </dgm:pt>
    <dgm:pt modelId="{B6587A13-C51D-4022-8F9F-27ED6FA075CE}" type="sibTrans" cxnId="{F607F899-04BA-4126-8EF4-C50CED44DD51}">
      <dgm:prSet/>
      <dgm:spPr/>
      <dgm:t>
        <a:bodyPr/>
        <a:lstStyle/>
        <a:p>
          <a:endParaRPr lang="pt-BR"/>
        </a:p>
      </dgm:t>
    </dgm:pt>
    <dgm:pt modelId="{7BB750A6-7F78-4374-B429-BABD95058446}" type="pres">
      <dgm:prSet presAssocID="{1682E1CD-80F5-497D-B353-40C960611D5A}" presName="Name0" presStyleCnt="0">
        <dgm:presLayoutVars>
          <dgm:chMax val="1"/>
          <dgm:dir/>
          <dgm:animLvl val="ctr"/>
          <dgm:resizeHandles val="exact"/>
        </dgm:presLayoutVars>
      </dgm:prSet>
      <dgm:spPr/>
      <dgm:t>
        <a:bodyPr/>
        <a:lstStyle/>
        <a:p>
          <a:endParaRPr lang="pt-BR"/>
        </a:p>
      </dgm:t>
    </dgm:pt>
    <dgm:pt modelId="{66DC81C3-2049-4DB7-9299-A3DF8F749BAA}" type="pres">
      <dgm:prSet presAssocID="{05FE3E16-9E35-419F-A849-9F46D7EDA8EB}" presName="centerShape" presStyleLbl="node0" presStyleIdx="0" presStyleCnt="1"/>
      <dgm:spPr/>
      <dgm:t>
        <a:bodyPr/>
        <a:lstStyle/>
        <a:p>
          <a:endParaRPr lang="pt-BR"/>
        </a:p>
      </dgm:t>
    </dgm:pt>
    <dgm:pt modelId="{478DFF8D-87EA-4638-95FD-FA98EB629281}" type="pres">
      <dgm:prSet presAssocID="{B53BFA9A-8B79-4F9C-B94B-963224635916}" presName="node" presStyleLbl="node1" presStyleIdx="0" presStyleCnt="4" custScaleX="148675">
        <dgm:presLayoutVars>
          <dgm:bulletEnabled val="1"/>
        </dgm:presLayoutVars>
      </dgm:prSet>
      <dgm:spPr/>
      <dgm:t>
        <a:bodyPr/>
        <a:lstStyle/>
        <a:p>
          <a:endParaRPr lang="pt-BR"/>
        </a:p>
      </dgm:t>
    </dgm:pt>
    <dgm:pt modelId="{544432A1-6396-4FAB-BAAA-B16D24A81A7E}" type="pres">
      <dgm:prSet presAssocID="{B53BFA9A-8B79-4F9C-B94B-963224635916}" presName="dummy" presStyleCnt="0"/>
      <dgm:spPr/>
    </dgm:pt>
    <dgm:pt modelId="{CA7DD473-A548-4D68-854B-5E52FA50A329}" type="pres">
      <dgm:prSet presAssocID="{4BFDB113-24E7-43D5-A0E4-EC285D7A599A}" presName="sibTrans" presStyleLbl="sibTrans2D1" presStyleIdx="0" presStyleCnt="4"/>
      <dgm:spPr/>
      <dgm:t>
        <a:bodyPr/>
        <a:lstStyle/>
        <a:p>
          <a:endParaRPr lang="pt-BR"/>
        </a:p>
      </dgm:t>
    </dgm:pt>
    <dgm:pt modelId="{55E3847F-ED27-4F4E-8213-6CF18FA42AB5}" type="pres">
      <dgm:prSet presAssocID="{CE9E6AE5-602C-48A2-860E-747112E799D4}" presName="node" presStyleLbl="node1" presStyleIdx="1" presStyleCnt="4">
        <dgm:presLayoutVars>
          <dgm:bulletEnabled val="1"/>
        </dgm:presLayoutVars>
      </dgm:prSet>
      <dgm:spPr/>
      <dgm:t>
        <a:bodyPr/>
        <a:lstStyle/>
        <a:p>
          <a:endParaRPr lang="pt-BR"/>
        </a:p>
      </dgm:t>
    </dgm:pt>
    <dgm:pt modelId="{2C28693E-857C-40A8-9494-4966CADC016C}" type="pres">
      <dgm:prSet presAssocID="{CE9E6AE5-602C-48A2-860E-747112E799D4}" presName="dummy" presStyleCnt="0"/>
      <dgm:spPr/>
    </dgm:pt>
    <dgm:pt modelId="{5899616E-E395-4108-BB57-57062231AA87}" type="pres">
      <dgm:prSet presAssocID="{CAC4D715-C08C-4BA9-8FDD-8D45749AE81B}" presName="sibTrans" presStyleLbl="sibTrans2D1" presStyleIdx="1" presStyleCnt="4"/>
      <dgm:spPr/>
      <dgm:t>
        <a:bodyPr/>
        <a:lstStyle/>
        <a:p>
          <a:endParaRPr lang="pt-BR"/>
        </a:p>
      </dgm:t>
    </dgm:pt>
    <dgm:pt modelId="{5BCFA419-6268-41A1-83AD-D530875DAA6F}" type="pres">
      <dgm:prSet presAssocID="{73EED70D-6A36-4B03-9DDD-78B9EF91A54F}" presName="node" presStyleLbl="node1" presStyleIdx="2" presStyleCnt="4">
        <dgm:presLayoutVars>
          <dgm:bulletEnabled val="1"/>
        </dgm:presLayoutVars>
      </dgm:prSet>
      <dgm:spPr/>
      <dgm:t>
        <a:bodyPr/>
        <a:lstStyle/>
        <a:p>
          <a:endParaRPr lang="pt-BR"/>
        </a:p>
      </dgm:t>
    </dgm:pt>
    <dgm:pt modelId="{1C6D0DF5-4D1E-41EF-82F0-CE978BBD1973}" type="pres">
      <dgm:prSet presAssocID="{73EED70D-6A36-4B03-9DDD-78B9EF91A54F}" presName="dummy" presStyleCnt="0"/>
      <dgm:spPr/>
    </dgm:pt>
    <dgm:pt modelId="{8711E876-B9AB-4561-8408-7C72BA635398}" type="pres">
      <dgm:prSet presAssocID="{72EA5D34-869A-460F-BF25-4AE15AA02548}" presName="sibTrans" presStyleLbl="sibTrans2D1" presStyleIdx="2" presStyleCnt="4"/>
      <dgm:spPr/>
      <dgm:t>
        <a:bodyPr/>
        <a:lstStyle/>
        <a:p>
          <a:endParaRPr lang="pt-BR"/>
        </a:p>
      </dgm:t>
    </dgm:pt>
    <dgm:pt modelId="{61B2DC77-743A-4D1A-9E88-5F5F3E36AC27}" type="pres">
      <dgm:prSet presAssocID="{5089A5C0-041D-4A39-B6E6-32822836D64D}" presName="node" presStyleLbl="node1" presStyleIdx="3" presStyleCnt="4" custScaleX="108761">
        <dgm:presLayoutVars>
          <dgm:bulletEnabled val="1"/>
        </dgm:presLayoutVars>
      </dgm:prSet>
      <dgm:spPr/>
      <dgm:t>
        <a:bodyPr/>
        <a:lstStyle/>
        <a:p>
          <a:endParaRPr lang="pt-BR"/>
        </a:p>
      </dgm:t>
    </dgm:pt>
    <dgm:pt modelId="{9A2B9573-B6C2-4EE2-AD6C-76FCD461E5C5}" type="pres">
      <dgm:prSet presAssocID="{5089A5C0-041D-4A39-B6E6-32822836D64D}" presName="dummy" presStyleCnt="0"/>
      <dgm:spPr/>
    </dgm:pt>
    <dgm:pt modelId="{0AB1A6D4-B3BB-4AD5-94B8-A9F6D9F4922A}" type="pres">
      <dgm:prSet presAssocID="{B6587A13-C51D-4022-8F9F-27ED6FA075CE}" presName="sibTrans" presStyleLbl="sibTrans2D1" presStyleIdx="3" presStyleCnt="4"/>
      <dgm:spPr/>
      <dgm:t>
        <a:bodyPr/>
        <a:lstStyle/>
        <a:p>
          <a:endParaRPr lang="pt-BR"/>
        </a:p>
      </dgm:t>
    </dgm:pt>
  </dgm:ptLst>
  <dgm:cxnLst>
    <dgm:cxn modelId="{7C20476D-84FB-42BF-9998-BACAA1457E93}" srcId="{05FE3E16-9E35-419F-A849-9F46D7EDA8EB}" destId="{CE9E6AE5-602C-48A2-860E-747112E799D4}" srcOrd="1" destOrd="0" parTransId="{44DF558B-9025-4BF8-A71F-237B7749A3D5}" sibTransId="{CAC4D715-C08C-4BA9-8FDD-8D45749AE81B}"/>
    <dgm:cxn modelId="{BA0B4749-8600-4EA2-878E-8CD4B7CE393E}" type="presOf" srcId="{1682E1CD-80F5-497D-B353-40C960611D5A}" destId="{7BB750A6-7F78-4374-B429-BABD95058446}" srcOrd="0" destOrd="0" presId="urn:microsoft.com/office/officeart/2005/8/layout/radial6"/>
    <dgm:cxn modelId="{3F7447C4-4338-4E3C-81CE-03439E9DA378}" type="presOf" srcId="{5089A5C0-041D-4A39-B6E6-32822836D64D}" destId="{61B2DC77-743A-4D1A-9E88-5F5F3E36AC27}" srcOrd="0" destOrd="0" presId="urn:microsoft.com/office/officeart/2005/8/layout/radial6"/>
    <dgm:cxn modelId="{796CBB39-4594-4AE0-A441-65B4862B7C8C}" srcId="{1682E1CD-80F5-497D-B353-40C960611D5A}" destId="{05FE3E16-9E35-419F-A849-9F46D7EDA8EB}" srcOrd="0" destOrd="0" parTransId="{3BD5373D-2AD7-4705-B904-4E9C92357782}" sibTransId="{FFFC8423-D780-4E72-AD23-8F6DC0EA7CAF}"/>
    <dgm:cxn modelId="{A5EA9C3E-DB9D-483A-B09C-A6387B83D390}" type="presOf" srcId="{CE9E6AE5-602C-48A2-860E-747112E799D4}" destId="{55E3847F-ED27-4F4E-8213-6CF18FA42AB5}" srcOrd="0" destOrd="0" presId="urn:microsoft.com/office/officeart/2005/8/layout/radial6"/>
    <dgm:cxn modelId="{B28C3B5D-C617-4144-9D13-67F3AF5DC0AB}" srcId="{05FE3E16-9E35-419F-A849-9F46D7EDA8EB}" destId="{B53BFA9A-8B79-4F9C-B94B-963224635916}" srcOrd="0" destOrd="0" parTransId="{16137A85-9D35-4F4D-B65E-BD7035BAED94}" sibTransId="{4BFDB113-24E7-43D5-A0E4-EC285D7A599A}"/>
    <dgm:cxn modelId="{F607F899-04BA-4126-8EF4-C50CED44DD51}" srcId="{05FE3E16-9E35-419F-A849-9F46D7EDA8EB}" destId="{5089A5C0-041D-4A39-B6E6-32822836D64D}" srcOrd="3" destOrd="0" parTransId="{404BD3A2-DE30-47C8-86B7-01502AB3E7AF}" sibTransId="{B6587A13-C51D-4022-8F9F-27ED6FA075CE}"/>
    <dgm:cxn modelId="{44B3C55D-627A-46C8-8E84-E0EC075DCD27}" type="presOf" srcId="{B53BFA9A-8B79-4F9C-B94B-963224635916}" destId="{478DFF8D-87EA-4638-95FD-FA98EB629281}" srcOrd="0" destOrd="0" presId="urn:microsoft.com/office/officeart/2005/8/layout/radial6"/>
    <dgm:cxn modelId="{B6740589-8750-4D93-9E77-EA0C30FDBE1C}" type="presOf" srcId="{73EED70D-6A36-4B03-9DDD-78B9EF91A54F}" destId="{5BCFA419-6268-41A1-83AD-D530875DAA6F}" srcOrd="0" destOrd="0" presId="urn:microsoft.com/office/officeart/2005/8/layout/radial6"/>
    <dgm:cxn modelId="{2FD5CC24-C29E-49A7-AACC-34C4FE6999D8}" srcId="{05FE3E16-9E35-419F-A849-9F46D7EDA8EB}" destId="{73EED70D-6A36-4B03-9DDD-78B9EF91A54F}" srcOrd="2" destOrd="0" parTransId="{DE165392-B95E-4B68-A790-97FEEA309368}" sibTransId="{72EA5D34-869A-460F-BF25-4AE15AA02548}"/>
    <dgm:cxn modelId="{76F245F2-82F0-4C6C-8F10-525DEF9BBCBE}" type="presOf" srcId="{B6587A13-C51D-4022-8F9F-27ED6FA075CE}" destId="{0AB1A6D4-B3BB-4AD5-94B8-A9F6D9F4922A}" srcOrd="0" destOrd="0" presId="urn:microsoft.com/office/officeart/2005/8/layout/radial6"/>
    <dgm:cxn modelId="{B60DD0CD-788D-4929-8F93-16FC10533E66}" type="presOf" srcId="{4BFDB113-24E7-43D5-A0E4-EC285D7A599A}" destId="{CA7DD473-A548-4D68-854B-5E52FA50A329}" srcOrd="0" destOrd="0" presId="urn:microsoft.com/office/officeart/2005/8/layout/radial6"/>
    <dgm:cxn modelId="{2CFD323F-325B-4492-98FF-6C40F740E5D2}" type="presOf" srcId="{CAC4D715-C08C-4BA9-8FDD-8D45749AE81B}" destId="{5899616E-E395-4108-BB57-57062231AA87}" srcOrd="0" destOrd="0" presId="urn:microsoft.com/office/officeart/2005/8/layout/radial6"/>
    <dgm:cxn modelId="{FB56D206-B9DA-4938-A70E-C2728844B572}" type="presOf" srcId="{05FE3E16-9E35-419F-A849-9F46D7EDA8EB}" destId="{66DC81C3-2049-4DB7-9299-A3DF8F749BAA}" srcOrd="0" destOrd="0" presId="urn:microsoft.com/office/officeart/2005/8/layout/radial6"/>
    <dgm:cxn modelId="{C9D5B197-2018-432D-97F2-231C77328F0D}" type="presOf" srcId="{72EA5D34-869A-460F-BF25-4AE15AA02548}" destId="{8711E876-B9AB-4561-8408-7C72BA635398}" srcOrd="0" destOrd="0" presId="urn:microsoft.com/office/officeart/2005/8/layout/radial6"/>
    <dgm:cxn modelId="{E529369A-0240-41F7-A4BF-EF6653145441}" type="presParOf" srcId="{7BB750A6-7F78-4374-B429-BABD95058446}" destId="{66DC81C3-2049-4DB7-9299-A3DF8F749BAA}" srcOrd="0" destOrd="0" presId="urn:microsoft.com/office/officeart/2005/8/layout/radial6"/>
    <dgm:cxn modelId="{902475D8-BB51-44FB-BC57-51A12AE5CE19}" type="presParOf" srcId="{7BB750A6-7F78-4374-B429-BABD95058446}" destId="{478DFF8D-87EA-4638-95FD-FA98EB629281}" srcOrd="1" destOrd="0" presId="urn:microsoft.com/office/officeart/2005/8/layout/radial6"/>
    <dgm:cxn modelId="{C542DFED-9FC8-47F4-A99D-9F9E818907A9}" type="presParOf" srcId="{7BB750A6-7F78-4374-B429-BABD95058446}" destId="{544432A1-6396-4FAB-BAAA-B16D24A81A7E}" srcOrd="2" destOrd="0" presId="urn:microsoft.com/office/officeart/2005/8/layout/radial6"/>
    <dgm:cxn modelId="{A48A4611-8A20-4B43-BB93-5AFE60539058}" type="presParOf" srcId="{7BB750A6-7F78-4374-B429-BABD95058446}" destId="{CA7DD473-A548-4D68-854B-5E52FA50A329}" srcOrd="3" destOrd="0" presId="urn:microsoft.com/office/officeart/2005/8/layout/radial6"/>
    <dgm:cxn modelId="{69A18933-3EE1-42EF-9492-62749FCEC733}" type="presParOf" srcId="{7BB750A6-7F78-4374-B429-BABD95058446}" destId="{55E3847F-ED27-4F4E-8213-6CF18FA42AB5}" srcOrd="4" destOrd="0" presId="urn:microsoft.com/office/officeart/2005/8/layout/radial6"/>
    <dgm:cxn modelId="{3554361F-06A9-4A6B-BDB9-73B8FC413704}" type="presParOf" srcId="{7BB750A6-7F78-4374-B429-BABD95058446}" destId="{2C28693E-857C-40A8-9494-4966CADC016C}" srcOrd="5" destOrd="0" presId="urn:microsoft.com/office/officeart/2005/8/layout/radial6"/>
    <dgm:cxn modelId="{D2AB8343-51BA-43B7-A5C8-EB96FC376E05}" type="presParOf" srcId="{7BB750A6-7F78-4374-B429-BABD95058446}" destId="{5899616E-E395-4108-BB57-57062231AA87}" srcOrd="6" destOrd="0" presId="urn:microsoft.com/office/officeart/2005/8/layout/radial6"/>
    <dgm:cxn modelId="{048BDC64-C768-4CA2-8AF8-597546DB6D4F}" type="presParOf" srcId="{7BB750A6-7F78-4374-B429-BABD95058446}" destId="{5BCFA419-6268-41A1-83AD-D530875DAA6F}" srcOrd="7" destOrd="0" presId="urn:microsoft.com/office/officeart/2005/8/layout/radial6"/>
    <dgm:cxn modelId="{0A7E3C6E-D40D-4466-AC17-2477049BFE44}" type="presParOf" srcId="{7BB750A6-7F78-4374-B429-BABD95058446}" destId="{1C6D0DF5-4D1E-41EF-82F0-CE978BBD1973}" srcOrd="8" destOrd="0" presId="urn:microsoft.com/office/officeart/2005/8/layout/radial6"/>
    <dgm:cxn modelId="{72A982FF-AEB2-432D-8A8A-3546C9558ED0}" type="presParOf" srcId="{7BB750A6-7F78-4374-B429-BABD95058446}" destId="{8711E876-B9AB-4561-8408-7C72BA635398}" srcOrd="9" destOrd="0" presId="urn:microsoft.com/office/officeart/2005/8/layout/radial6"/>
    <dgm:cxn modelId="{788811B7-2864-42ED-BEF9-F4AE7603B298}" type="presParOf" srcId="{7BB750A6-7F78-4374-B429-BABD95058446}" destId="{61B2DC77-743A-4D1A-9E88-5F5F3E36AC27}" srcOrd="10" destOrd="0" presId="urn:microsoft.com/office/officeart/2005/8/layout/radial6"/>
    <dgm:cxn modelId="{18CB11EF-C9DA-4E79-ABF2-53F187BB076A}" type="presParOf" srcId="{7BB750A6-7F78-4374-B429-BABD95058446}" destId="{9A2B9573-B6C2-4EE2-AD6C-76FCD461E5C5}" srcOrd="11" destOrd="0" presId="urn:microsoft.com/office/officeart/2005/8/layout/radial6"/>
    <dgm:cxn modelId="{8447B515-D9B1-4C70-ABB9-A31A4068DBAF}" type="presParOf" srcId="{7BB750A6-7F78-4374-B429-BABD95058446}" destId="{0AB1A6D4-B3BB-4AD5-94B8-A9F6D9F4922A}" srcOrd="12"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D1980-FB53-4421-AC74-3480FA24F83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t-BR"/>
        </a:p>
      </dgm:t>
    </dgm:pt>
    <dgm:pt modelId="{A1BE4B5C-5D5F-4761-A55F-38831F6E593A}">
      <dgm:prSet phldrT="[Texto]" custT="1"/>
      <dgm:spPr/>
      <dgm:t>
        <a:bodyPr/>
        <a:lstStyle/>
        <a:p>
          <a:r>
            <a:rPr lang="pt-BR" sz="1400" dirty="0" smtClean="0">
              <a:solidFill>
                <a:schemeClr val="bg1"/>
              </a:solidFill>
            </a:rPr>
            <a:t>Principais Eixos Norteadores da atenção ofertada no Serviço de Abordagem Social</a:t>
          </a:r>
          <a:endParaRPr lang="pt-BR" sz="1400" dirty="0">
            <a:solidFill>
              <a:schemeClr val="bg1"/>
            </a:solidFill>
          </a:endParaRPr>
        </a:p>
      </dgm:t>
    </dgm:pt>
    <dgm:pt modelId="{56D1BBF1-14FD-4C69-9CDA-37F0CCC8B023}" type="parTrans" cxnId="{349AFBBC-0F42-4787-8A59-7665FE4F9400}">
      <dgm:prSet/>
      <dgm:spPr/>
      <dgm:t>
        <a:bodyPr/>
        <a:lstStyle/>
        <a:p>
          <a:endParaRPr lang="pt-BR"/>
        </a:p>
      </dgm:t>
    </dgm:pt>
    <dgm:pt modelId="{196753A6-C53A-4FDA-8E43-053A582FBA71}" type="sibTrans" cxnId="{349AFBBC-0F42-4787-8A59-7665FE4F9400}">
      <dgm:prSet/>
      <dgm:spPr/>
      <dgm:t>
        <a:bodyPr/>
        <a:lstStyle/>
        <a:p>
          <a:endParaRPr lang="pt-BR"/>
        </a:p>
      </dgm:t>
    </dgm:pt>
    <dgm:pt modelId="{1D5CB933-3F47-41FE-A31F-4B1A7B30EFC9}">
      <dgm:prSet phldrT="[Texto]"/>
      <dgm:spPr/>
      <dgm:t>
        <a:bodyPr/>
        <a:lstStyle/>
        <a:p>
          <a:r>
            <a:rPr lang="pt-BR" b="1" dirty="0" smtClean="0">
              <a:solidFill>
                <a:schemeClr val="tx1"/>
              </a:solidFill>
            </a:rPr>
            <a:t>Mobilização, participação social; trabalho em rede</a:t>
          </a:r>
          <a:endParaRPr lang="pt-BR" b="1" dirty="0">
            <a:solidFill>
              <a:schemeClr val="tx1"/>
            </a:solidFill>
          </a:endParaRPr>
        </a:p>
      </dgm:t>
    </dgm:pt>
    <dgm:pt modelId="{294BBE86-2610-4F20-B19A-91DBB497262C}" type="parTrans" cxnId="{DE94F45E-1D1B-4945-83EB-17C268FF36AF}">
      <dgm:prSet/>
      <dgm:spPr/>
      <dgm:t>
        <a:bodyPr/>
        <a:lstStyle/>
        <a:p>
          <a:endParaRPr lang="pt-BR"/>
        </a:p>
      </dgm:t>
    </dgm:pt>
    <dgm:pt modelId="{7B99C804-08A5-41B1-8CCF-039E8FBAA5C1}" type="sibTrans" cxnId="{DE94F45E-1D1B-4945-83EB-17C268FF36AF}">
      <dgm:prSet/>
      <dgm:spPr/>
      <dgm:t>
        <a:bodyPr/>
        <a:lstStyle/>
        <a:p>
          <a:endParaRPr lang="pt-BR"/>
        </a:p>
      </dgm:t>
    </dgm:pt>
    <dgm:pt modelId="{A206B614-8D84-488B-A3D4-2B41A42E5471}">
      <dgm:prSet/>
      <dgm:spPr/>
      <dgm:t>
        <a:bodyPr/>
        <a:lstStyle/>
        <a:p>
          <a:r>
            <a:rPr lang="pt-BR" b="1" dirty="0" smtClean="0">
              <a:solidFill>
                <a:srgbClr val="002060"/>
              </a:solidFill>
            </a:rPr>
            <a:t>Ética e respeito à dignidade, diversidade e não discriminação</a:t>
          </a:r>
          <a:endParaRPr lang="pt-BR" b="1" dirty="0">
            <a:solidFill>
              <a:srgbClr val="002060"/>
            </a:solidFill>
          </a:endParaRPr>
        </a:p>
      </dgm:t>
    </dgm:pt>
    <dgm:pt modelId="{E9F60BA8-D8E0-4080-BE73-3AC9FE268D01}" type="parTrans" cxnId="{8DF00B37-7969-4814-A3F6-955EAC2E6A0B}">
      <dgm:prSet/>
      <dgm:spPr/>
      <dgm:t>
        <a:bodyPr/>
        <a:lstStyle/>
        <a:p>
          <a:endParaRPr lang="pt-BR"/>
        </a:p>
      </dgm:t>
    </dgm:pt>
    <dgm:pt modelId="{3EC67943-0129-4927-A86E-4570898F51AD}" type="sibTrans" cxnId="{8DF00B37-7969-4814-A3F6-955EAC2E6A0B}">
      <dgm:prSet/>
      <dgm:spPr/>
      <dgm:t>
        <a:bodyPr/>
        <a:lstStyle/>
        <a:p>
          <a:endParaRPr lang="pt-BR"/>
        </a:p>
      </dgm:t>
    </dgm:pt>
    <dgm:pt modelId="{96F62513-2EC8-4120-8758-42880C33A362}">
      <dgm:prSet custT="1"/>
      <dgm:spPr/>
      <dgm:t>
        <a:bodyPr/>
        <a:lstStyle/>
        <a:p>
          <a:r>
            <a:rPr lang="pt-BR" sz="1600" dirty="0" smtClean="0">
              <a:solidFill>
                <a:srgbClr val="FFFF00"/>
              </a:solidFill>
            </a:rPr>
            <a:t>Especialização e qualificação no atendimento</a:t>
          </a:r>
          <a:endParaRPr lang="pt-BR" sz="1600" dirty="0">
            <a:solidFill>
              <a:srgbClr val="FFFF00"/>
            </a:solidFill>
          </a:endParaRPr>
        </a:p>
      </dgm:t>
    </dgm:pt>
    <dgm:pt modelId="{09AC171D-C7F6-4BBE-8EE2-8716158DB4AD}" type="parTrans" cxnId="{C74ACBCB-24DE-4733-8D31-B6A680AE84B6}">
      <dgm:prSet/>
      <dgm:spPr/>
      <dgm:t>
        <a:bodyPr/>
        <a:lstStyle/>
        <a:p>
          <a:endParaRPr lang="pt-BR"/>
        </a:p>
      </dgm:t>
    </dgm:pt>
    <dgm:pt modelId="{875DC382-B828-4FF4-BE29-6F330A39C891}" type="sibTrans" cxnId="{C74ACBCB-24DE-4733-8D31-B6A680AE84B6}">
      <dgm:prSet/>
      <dgm:spPr/>
      <dgm:t>
        <a:bodyPr/>
        <a:lstStyle/>
        <a:p>
          <a:endParaRPr lang="pt-BR"/>
        </a:p>
      </dgm:t>
    </dgm:pt>
    <dgm:pt modelId="{4E153A81-14FE-47A6-AB91-17C818F249DA}">
      <dgm:prSet/>
      <dgm:spPr/>
      <dgm:t>
        <a:bodyPr/>
        <a:lstStyle/>
        <a:p>
          <a:r>
            <a:rPr lang="pt-BR" b="1" dirty="0" smtClean="0">
              <a:solidFill>
                <a:srgbClr val="002060"/>
              </a:solidFill>
            </a:rPr>
            <a:t>Acesso a direitos socioassistenciais; Relação com a cidade e a realidade do território</a:t>
          </a:r>
          <a:endParaRPr lang="pt-BR" b="1" dirty="0">
            <a:solidFill>
              <a:srgbClr val="002060"/>
            </a:solidFill>
          </a:endParaRPr>
        </a:p>
      </dgm:t>
    </dgm:pt>
    <dgm:pt modelId="{4EA98532-036A-4DCC-8391-4CC92F283C60}" type="parTrans" cxnId="{1E41FCBB-DEAF-4437-B753-04366BDC7E05}">
      <dgm:prSet/>
      <dgm:spPr/>
      <dgm:t>
        <a:bodyPr/>
        <a:lstStyle/>
        <a:p>
          <a:endParaRPr lang="pt-BR"/>
        </a:p>
      </dgm:t>
    </dgm:pt>
    <dgm:pt modelId="{29EF2A57-B6A9-46C4-8024-37CBC8EA8ADA}" type="sibTrans" cxnId="{1E41FCBB-DEAF-4437-B753-04366BDC7E05}">
      <dgm:prSet/>
      <dgm:spPr/>
      <dgm:t>
        <a:bodyPr/>
        <a:lstStyle/>
        <a:p>
          <a:endParaRPr lang="pt-BR"/>
        </a:p>
      </dgm:t>
    </dgm:pt>
    <dgm:pt modelId="{36AD269A-BD6A-40C3-9041-2835A2AC3CE9}" type="pres">
      <dgm:prSet presAssocID="{0F5D1980-FB53-4421-AC74-3480FA24F83A}" presName="Name0" presStyleCnt="0">
        <dgm:presLayoutVars>
          <dgm:chMax val="1"/>
          <dgm:dir/>
          <dgm:animLvl val="ctr"/>
          <dgm:resizeHandles val="exact"/>
        </dgm:presLayoutVars>
      </dgm:prSet>
      <dgm:spPr/>
      <dgm:t>
        <a:bodyPr/>
        <a:lstStyle/>
        <a:p>
          <a:endParaRPr lang="pt-BR"/>
        </a:p>
      </dgm:t>
    </dgm:pt>
    <dgm:pt modelId="{6FFA4401-D3CC-416D-A035-CF1F577E87F3}" type="pres">
      <dgm:prSet presAssocID="{A1BE4B5C-5D5F-4761-A55F-38831F6E593A}" presName="centerShape" presStyleLbl="node0" presStyleIdx="0" presStyleCnt="1" custAng="0" custScaleX="159931" custScaleY="127694"/>
      <dgm:spPr/>
      <dgm:t>
        <a:bodyPr/>
        <a:lstStyle/>
        <a:p>
          <a:endParaRPr lang="pt-BR"/>
        </a:p>
      </dgm:t>
    </dgm:pt>
    <dgm:pt modelId="{1440BE32-392E-4484-9ECA-DFE3A3D2B6E4}" type="pres">
      <dgm:prSet presAssocID="{09AC171D-C7F6-4BBE-8EE2-8716158DB4AD}" presName="parTrans" presStyleLbl="sibTrans2D1" presStyleIdx="0" presStyleCnt="4"/>
      <dgm:spPr/>
      <dgm:t>
        <a:bodyPr/>
        <a:lstStyle/>
        <a:p>
          <a:endParaRPr lang="pt-BR"/>
        </a:p>
      </dgm:t>
    </dgm:pt>
    <dgm:pt modelId="{AFA6FF5C-4482-44C0-B2C1-0174A3F279C8}" type="pres">
      <dgm:prSet presAssocID="{09AC171D-C7F6-4BBE-8EE2-8716158DB4AD}" presName="connectorText" presStyleLbl="sibTrans2D1" presStyleIdx="0" presStyleCnt="4"/>
      <dgm:spPr/>
      <dgm:t>
        <a:bodyPr/>
        <a:lstStyle/>
        <a:p>
          <a:endParaRPr lang="pt-BR"/>
        </a:p>
      </dgm:t>
    </dgm:pt>
    <dgm:pt modelId="{DAD94F18-11F6-4FD7-9CC3-35EF321AE628}" type="pres">
      <dgm:prSet presAssocID="{96F62513-2EC8-4120-8758-42880C33A362}" presName="node" presStyleLbl="node1" presStyleIdx="0" presStyleCnt="4" custScaleX="126280" custScaleY="118782">
        <dgm:presLayoutVars>
          <dgm:bulletEnabled val="1"/>
        </dgm:presLayoutVars>
      </dgm:prSet>
      <dgm:spPr/>
      <dgm:t>
        <a:bodyPr/>
        <a:lstStyle/>
        <a:p>
          <a:endParaRPr lang="pt-BR"/>
        </a:p>
      </dgm:t>
    </dgm:pt>
    <dgm:pt modelId="{915DD31F-FA79-431B-BB49-801D1B8C62DB}" type="pres">
      <dgm:prSet presAssocID="{4EA98532-036A-4DCC-8391-4CC92F283C60}" presName="parTrans" presStyleLbl="sibTrans2D1" presStyleIdx="1" presStyleCnt="4"/>
      <dgm:spPr/>
      <dgm:t>
        <a:bodyPr/>
        <a:lstStyle/>
        <a:p>
          <a:endParaRPr lang="pt-BR"/>
        </a:p>
      </dgm:t>
    </dgm:pt>
    <dgm:pt modelId="{F99E94CE-3920-44CF-B896-7F82D1BEA822}" type="pres">
      <dgm:prSet presAssocID="{4EA98532-036A-4DCC-8391-4CC92F283C60}" presName="connectorText" presStyleLbl="sibTrans2D1" presStyleIdx="1" presStyleCnt="4"/>
      <dgm:spPr/>
      <dgm:t>
        <a:bodyPr/>
        <a:lstStyle/>
        <a:p>
          <a:endParaRPr lang="pt-BR"/>
        </a:p>
      </dgm:t>
    </dgm:pt>
    <dgm:pt modelId="{875C778E-1D4A-49F3-8485-04C605187A8E}" type="pres">
      <dgm:prSet presAssocID="{4E153A81-14FE-47A6-AB91-17C818F249DA}" presName="node" presStyleLbl="node1" presStyleIdx="1" presStyleCnt="4" custScaleX="135104">
        <dgm:presLayoutVars>
          <dgm:bulletEnabled val="1"/>
        </dgm:presLayoutVars>
      </dgm:prSet>
      <dgm:spPr/>
      <dgm:t>
        <a:bodyPr/>
        <a:lstStyle/>
        <a:p>
          <a:endParaRPr lang="pt-BR"/>
        </a:p>
      </dgm:t>
    </dgm:pt>
    <dgm:pt modelId="{2F786AE0-A9AA-4398-A436-B7A2370DFE00}" type="pres">
      <dgm:prSet presAssocID="{294BBE86-2610-4F20-B19A-91DBB497262C}" presName="parTrans" presStyleLbl="sibTrans2D1" presStyleIdx="2" presStyleCnt="4"/>
      <dgm:spPr/>
      <dgm:t>
        <a:bodyPr/>
        <a:lstStyle/>
        <a:p>
          <a:endParaRPr lang="pt-BR"/>
        </a:p>
      </dgm:t>
    </dgm:pt>
    <dgm:pt modelId="{B0BC4D7D-D2F7-4877-8565-DD289934244D}" type="pres">
      <dgm:prSet presAssocID="{294BBE86-2610-4F20-B19A-91DBB497262C}" presName="connectorText" presStyleLbl="sibTrans2D1" presStyleIdx="2" presStyleCnt="4"/>
      <dgm:spPr/>
      <dgm:t>
        <a:bodyPr/>
        <a:lstStyle/>
        <a:p>
          <a:endParaRPr lang="pt-BR"/>
        </a:p>
      </dgm:t>
    </dgm:pt>
    <dgm:pt modelId="{C5851C24-E10D-45D1-B88B-01A39C40034C}" type="pres">
      <dgm:prSet presAssocID="{1D5CB933-3F47-41FE-A31F-4B1A7B30EFC9}" presName="node" presStyleLbl="node1" presStyleIdx="2" presStyleCnt="4" custScaleX="144011" custScaleY="123288" custRadScaleRad="101429" custRadScaleInc="-157">
        <dgm:presLayoutVars>
          <dgm:bulletEnabled val="1"/>
        </dgm:presLayoutVars>
      </dgm:prSet>
      <dgm:spPr/>
      <dgm:t>
        <a:bodyPr/>
        <a:lstStyle/>
        <a:p>
          <a:endParaRPr lang="pt-BR"/>
        </a:p>
      </dgm:t>
    </dgm:pt>
    <dgm:pt modelId="{8C0C3E43-14E2-4F90-9E37-77DE40BE4788}" type="pres">
      <dgm:prSet presAssocID="{E9F60BA8-D8E0-4080-BE73-3AC9FE268D01}" presName="parTrans" presStyleLbl="sibTrans2D1" presStyleIdx="3" presStyleCnt="4"/>
      <dgm:spPr/>
      <dgm:t>
        <a:bodyPr/>
        <a:lstStyle/>
        <a:p>
          <a:endParaRPr lang="pt-BR"/>
        </a:p>
      </dgm:t>
    </dgm:pt>
    <dgm:pt modelId="{C8F130FA-EF96-4C16-8166-736EF983C26A}" type="pres">
      <dgm:prSet presAssocID="{E9F60BA8-D8E0-4080-BE73-3AC9FE268D01}" presName="connectorText" presStyleLbl="sibTrans2D1" presStyleIdx="3" presStyleCnt="4"/>
      <dgm:spPr/>
      <dgm:t>
        <a:bodyPr/>
        <a:lstStyle/>
        <a:p>
          <a:endParaRPr lang="pt-BR"/>
        </a:p>
      </dgm:t>
    </dgm:pt>
    <dgm:pt modelId="{9C8AB70B-9B59-443A-A5FC-B52C15BB08F6}" type="pres">
      <dgm:prSet presAssocID="{A206B614-8D84-488B-A3D4-2B41A42E5471}" presName="node" presStyleLbl="node1" presStyleIdx="3" presStyleCnt="4" custScaleX="135591">
        <dgm:presLayoutVars>
          <dgm:bulletEnabled val="1"/>
        </dgm:presLayoutVars>
      </dgm:prSet>
      <dgm:spPr/>
      <dgm:t>
        <a:bodyPr/>
        <a:lstStyle/>
        <a:p>
          <a:endParaRPr lang="pt-BR"/>
        </a:p>
      </dgm:t>
    </dgm:pt>
  </dgm:ptLst>
  <dgm:cxnLst>
    <dgm:cxn modelId="{EEB64A31-2255-493F-AD84-BD24597387C1}" type="presOf" srcId="{294BBE86-2610-4F20-B19A-91DBB497262C}" destId="{B0BC4D7D-D2F7-4877-8565-DD289934244D}" srcOrd="1" destOrd="0" presId="urn:microsoft.com/office/officeart/2005/8/layout/radial5"/>
    <dgm:cxn modelId="{D10E7D22-1AA3-4F6A-9853-FA414467F33C}" type="presOf" srcId="{E9F60BA8-D8E0-4080-BE73-3AC9FE268D01}" destId="{C8F130FA-EF96-4C16-8166-736EF983C26A}" srcOrd="1" destOrd="0" presId="urn:microsoft.com/office/officeart/2005/8/layout/radial5"/>
    <dgm:cxn modelId="{B142A4D3-8A8F-4A0D-B84B-4DCE4B0BF2A4}" type="presOf" srcId="{E9F60BA8-D8E0-4080-BE73-3AC9FE268D01}" destId="{8C0C3E43-14E2-4F90-9E37-77DE40BE4788}" srcOrd="0" destOrd="0" presId="urn:microsoft.com/office/officeart/2005/8/layout/radial5"/>
    <dgm:cxn modelId="{12EDC0D9-ED2A-46E1-AA9D-9A21628947DF}" type="presOf" srcId="{09AC171D-C7F6-4BBE-8EE2-8716158DB4AD}" destId="{AFA6FF5C-4482-44C0-B2C1-0174A3F279C8}" srcOrd="1" destOrd="0" presId="urn:microsoft.com/office/officeart/2005/8/layout/radial5"/>
    <dgm:cxn modelId="{A16CA547-008F-4756-BC46-65A42AF7401A}" type="presOf" srcId="{A206B614-8D84-488B-A3D4-2B41A42E5471}" destId="{9C8AB70B-9B59-443A-A5FC-B52C15BB08F6}" srcOrd="0" destOrd="0" presId="urn:microsoft.com/office/officeart/2005/8/layout/radial5"/>
    <dgm:cxn modelId="{1E41FCBB-DEAF-4437-B753-04366BDC7E05}" srcId="{A1BE4B5C-5D5F-4761-A55F-38831F6E593A}" destId="{4E153A81-14FE-47A6-AB91-17C818F249DA}" srcOrd="1" destOrd="0" parTransId="{4EA98532-036A-4DCC-8391-4CC92F283C60}" sibTransId="{29EF2A57-B6A9-46C4-8024-37CBC8EA8ADA}"/>
    <dgm:cxn modelId="{77C7B62E-1214-4BF7-8F8E-B0ADB70AB545}" type="presOf" srcId="{4E153A81-14FE-47A6-AB91-17C818F249DA}" destId="{875C778E-1D4A-49F3-8485-04C605187A8E}" srcOrd="0" destOrd="0" presId="urn:microsoft.com/office/officeart/2005/8/layout/radial5"/>
    <dgm:cxn modelId="{8DF00B37-7969-4814-A3F6-955EAC2E6A0B}" srcId="{A1BE4B5C-5D5F-4761-A55F-38831F6E593A}" destId="{A206B614-8D84-488B-A3D4-2B41A42E5471}" srcOrd="3" destOrd="0" parTransId="{E9F60BA8-D8E0-4080-BE73-3AC9FE268D01}" sibTransId="{3EC67943-0129-4927-A86E-4570898F51AD}"/>
    <dgm:cxn modelId="{1359FD09-3D46-4172-BCBA-72803275EA77}" type="presOf" srcId="{A1BE4B5C-5D5F-4761-A55F-38831F6E593A}" destId="{6FFA4401-D3CC-416D-A035-CF1F577E87F3}" srcOrd="0" destOrd="0" presId="urn:microsoft.com/office/officeart/2005/8/layout/radial5"/>
    <dgm:cxn modelId="{DE94F45E-1D1B-4945-83EB-17C268FF36AF}" srcId="{A1BE4B5C-5D5F-4761-A55F-38831F6E593A}" destId="{1D5CB933-3F47-41FE-A31F-4B1A7B30EFC9}" srcOrd="2" destOrd="0" parTransId="{294BBE86-2610-4F20-B19A-91DBB497262C}" sibTransId="{7B99C804-08A5-41B1-8CCF-039E8FBAA5C1}"/>
    <dgm:cxn modelId="{E20DD8C7-C9ED-487F-B36C-AD769359F835}" type="presOf" srcId="{09AC171D-C7F6-4BBE-8EE2-8716158DB4AD}" destId="{1440BE32-392E-4484-9ECA-DFE3A3D2B6E4}" srcOrd="0" destOrd="0" presId="urn:microsoft.com/office/officeart/2005/8/layout/radial5"/>
    <dgm:cxn modelId="{F9264C56-30C3-49D0-8F19-68BB91662720}" type="presOf" srcId="{4EA98532-036A-4DCC-8391-4CC92F283C60}" destId="{F99E94CE-3920-44CF-B896-7F82D1BEA822}" srcOrd="1" destOrd="0" presId="urn:microsoft.com/office/officeart/2005/8/layout/radial5"/>
    <dgm:cxn modelId="{C74ACBCB-24DE-4733-8D31-B6A680AE84B6}" srcId="{A1BE4B5C-5D5F-4761-A55F-38831F6E593A}" destId="{96F62513-2EC8-4120-8758-42880C33A362}" srcOrd="0" destOrd="0" parTransId="{09AC171D-C7F6-4BBE-8EE2-8716158DB4AD}" sibTransId="{875DC382-B828-4FF4-BE29-6F330A39C891}"/>
    <dgm:cxn modelId="{E542B104-AB70-4683-8C1F-592B742160A5}" type="presOf" srcId="{0F5D1980-FB53-4421-AC74-3480FA24F83A}" destId="{36AD269A-BD6A-40C3-9041-2835A2AC3CE9}" srcOrd="0" destOrd="0" presId="urn:microsoft.com/office/officeart/2005/8/layout/radial5"/>
    <dgm:cxn modelId="{349AFBBC-0F42-4787-8A59-7665FE4F9400}" srcId="{0F5D1980-FB53-4421-AC74-3480FA24F83A}" destId="{A1BE4B5C-5D5F-4761-A55F-38831F6E593A}" srcOrd="0" destOrd="0" parTransId="{56D1BBF1-14FD-4C69-9CDA-37F0CCC8B023}" sibTransId="{196753A6-C53A-4FDA-8E43-053A582FBA71}"/>
    <dgm:cxn modelId="{040BF235-F066-4F43-9007-69840D868157}" type="presOf" srcId="{4EA98532-036A-4DCC-8391-4CC92F283C60}" destId="{915DD31F-FA79-431B-BB49-801D1B8C62DB}" srcOrd="0" destOrd="0" presId="urn:microsoft.com/office/officeart/2005/8/layout/radial5"/>
    <dgm:cxn modelId="{FE6EE913-1E19-4D3A-97AE-E9F044D392CB}" type="presOf" srcId="{1D5CB933-3F47-41FE-A31F-4B1A7B30EFC9}" destId="{C5851C24-E10D-45D1-B88B-01A39C40034C}" srcOrd="0" destOrd="0" presId="urn:microsoft.com/office/officeart/2005/8/layout/radial5"/>
    <dgm:cxn modelId="{552B2F09-DE84-4E02-977B-FF6DB7504613}" type="presOf" srcId="{96F62513-2EC8-4120-8758-42880C33A362}" destId="{DAD94F18-11F6-4FD7-9CC3-35EF321AE628}" srcOrd="0" destOrd="0" presId="urn:microsoft.com/office/officeart/2005/8/layout/radial5"/>
    <dgm:cxn modelId="{3BC6483B-55AB-4297-ABAB-D3FDB2DEB274}" type="presOf" srcId="{294BBE86-2610-4F20-B19A-91DBB497262C}" destId="{2F786AE0-A9AA-4398-A436-B7A2370DFE00}" srcOrd="0" destOrd="0" presId="urn:microsoft.com/office/officeart/2005/8/layout/radial5"/>
    <dgm:cxn modelId="{B61BAF48-CD37-469A-A4F3-171D87D4FB83}" type="presParOf" srcId="{36AD269A-BD6A-40C3-9041-2835A2AC3CE9}" destId="{6FFA4401-D3CC-416D-A035-CF1F577E87F3}" srcOrd="0" destOrd="0" presId="urn:microsoft.com/office/officeart/2005/8/layout/radial5"/>
    <dgm:cxn modelId="{AF53A3AC-A742-4A5F-B810-EA30081C01B3}" type="presParOf" srcId="{36AD269A-BD6A-40C3-9041-2835A2AC3CE9}" destId="{1440BE32-392E-4484-9ECA-DFE3A3D2B6E4}" srcOrd="1" destOrd="0" presId="urn:microsoft.com/office/officeart/2005/8/layout/radial5"/>
    <dgm:cxn modelId="{B78A6D40-0777-41FF-B73E-BD91EB86F812}" type="presParOf" srcId="{1440BE32-392E-4484-9ECA-DFE3A3D2B6E4}" destId="{AFA6FF5C-4482-44C0-B2C1-0174A3F279C8}" srcOrd="0" destOrd="0" presId="urn:microsoft.com/office/officeart/2005/8/layout/radial5"/>
    <dgm:cxn modelId="{FB0A9601-8785-4737-8FB7-ADB37BAEB87A}" type="presParOf" srcId="{36AD269A-BD6A-40C3-9041-2835A2AC3CE9}" destId="{DAD94F18-11F6-4FD7-9CC3-35EF321AE628}" srcOrd="2" destOrd="0" presId="urn:microsoft.com/office/officeart/2005/8/layout/radial5"/>
    <dgm:cxn modelId="{C38678D5-29F6-4BC7-AFF3-1BD02F186A49}" type="presParOf" srcId="{36AD269A-BD6A-40C3-9041-2835A2AC3CE9}" destId="{915DD31F-FA79-431B-BB49-801D1B8C62DB}" srcOrd="3" destOrd="0" presId="urn:microsoft.com/office/officeart/2005/8/layout/radial5"/>
    <dgm:cxn modelId="{90949C50-6153-4101-9198-43003448AD70}" type="presParOf" srcId="{915DD31F-FA79-431B-BB49-801D1B8C62DB}" destId="{F99E94CE-3920-44CF-B896-7F82D1BEA822}" srcOrd="0" destOrd="0" presId="urn:microsoft.com/office/officeart/2005/8/layout/radial5"/>
    <dgm:cxn modelId="{E1DBBC7A-3865-4147-9210-689BE2EE2FDA}" type="presParOf" srcId="{36AD269A-BD6A-40C3-9041-2835A2AC3CE9}" destId="{875C778E-1D4A-49F3-8485-04C605187A8E}" srcOrd="4" destOrd="0" presId="urn:microsoft.com/office/officeart/2005/8/layout/radial5"/>
    <dgm:cxn modelId="{566B241C-40E5-452A-9859-5BF5A3E18598}" type="presParOf" srcId="{36AD269A-BD6A-40C3-9041-2835A2AC3CE9}" destId="{2F786AE0-A9AA-4398-A436-B7A2370DFE00}" srcOrd="5" destOrd="0" presId="urn:microsoft.com/office/officeart/2005/8/layout/radial5"/>
    <dgm:cxn modelId="{D4CE3628-5FFE-4118-AF00-7D5B8786AB03}" type="presParOf" srcId="{2F786AE0-A9AA-4398-A436-B7A2370DFE00}" destId="{B0BC4D7D-D2F7-4877-8565-DD289934244D}" srcOrd="0" destOrd="0" presId="urn:microsoft.com/office/officeart/2005/8/layout/radial5"/>
    <dgm:cxn modelId="{E5307A57-36A5-4294-AAEC-94AF3DBC8079}" type="presParOf" srcId="{36AD269A-BD6A-40C3-9041-2835A2AC3CE9}" destId="{C5851C24-E10D-45D1-B88B-01A39C40034C}" srcOrd="6" destOrd="0" presId="urn:microsoft.com/office/officeart/2005/8/layout/radial5"/>
    <dgm:cxn modelId="{710C1F7E-5C5F-4311-B587-449B94BBF37C}" type="presParOf" srcId="{36AD269A-BD6A-40C3-9041-2835A2AC3CE9}" destId="{8C0C3E43-14E2-4F90-9E37-77DE40BE4788}" srcOrd="7" destOrd="0" presId="urn:microsoft.com/office/officeart/2005/8/layout/radial5"/>
    <dgm:cxn modelId="{9E62EA62-E02B-47F6-86E6-D613301ADC8D}" type="presParOf" srcId="{8C0C3E43-14E2-4F90-9E37-77DE40BE4788}" destId="{C8F130FA-EF96-4C16-8166-736EF983C26A}" srcOrd="0" destOrd="0" presId="urn:microsoft.com/office/officeart/2005/8/layout/radial5"/>
    <dgm:cxn modelId="{5EDB41F9-D896-4CFF-B1FD-587A8EABE944}" type="presParOf" srcId="{36AD269A-BD6A-40C3-9041-2835A2AC3CE9}" destId="{9C8AB70B-9B59-443A-A5FC-B52C15BB08F6}" srcOrd="8"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1A6D4-B3BB-4AD5-94B8-A9F6D9F4922A}">
      <dsp:nvSpPr>
        <dsp:cNvPr id="0" name=""/>
        <dsp:cNvSpPr/>
      </dsp:nvSpPr>
      <dsp:spPr>
        <a:xfrm>
          <a:off x="558326" y="503185"/>
          <a:ext cx="3358733" cy="3358733"/>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1E876-B9AB-4561-8408-7C72BA635398}">
      <dsp:nvSpPr>
        <dsp:cNvPr id="0" name=""/>
        <dsp:cNvSpPr/>
      </dsp:nvSpPr>
      <dsp:spPr>
        <a:xfrm>
          <a:off x="558326" y="503185"/>
          <a:ext cx="3358733" cy="3358733"/>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99616E-E395-4108-BB57-57062231AA87}">
      <dsp:nvSpPr>
        <dsp:cNvPr id="0" name=""/>
        <dsp:cNvSpPr/>
      </dsp:nvSpPr>
      <dsp:spPr>
        <a:xfrm>
          <a:off x="558326" y="503185"/>
          <a:ext cx="3358733" cy="3358733"/>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7DD473-A548-4D68-854B-5E52FA50A329}">
      <dsp:nvSpPr>
        <dsp:cNvPr id="0" name=""/>
        <dsp:cNvSpPr/>
      </dsp:nvSpPr>
      <dsp:spPr>
        <a:xfrm>
          <a:off x="558326" y="503185"/>
          <a:ext cx="3358733" cy="3358733"/>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C81C3-2049-4DB7-9299-A3DF8F749BAA}">
      <dsp:nvSpPr>
        <dsp:cNvPr id="0" name=""/>
        <dsp:cNvSpPr/>
      </dsp:nvSpPr>
      <dsp:spPr>
        <a:xfrm>
          <a:off x="1464742" y="1409600"/>
          <a:ext cx="1545902" cy="154590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bg1"/>
              </a:solidFill>
            </a:rPr>
            <a:t>Amor</a:t>
          </a:r>
        </a:p>
        <a:p>
          <a:pPr lvl="0" algn="ctr" defTabSz="800100">
            <a:lnSpc>
              <a:spcPct val="90000"/>
            </a:lnSpc>
            <a:spcBef>
              <a:spcPct val="0"/>
            </a:spcBef>
            <a:spcAft>
              <a:spcPct val="35000"/>
            </a:spcAft>
          </a:pPr>
          <a:r>
            <a:rPr lang="pt-BR" sz="1800" kern="1200" dirty="0" smtClean="0">
              <a:solidFill>
                <a:schemeClr val="bg1"/>
              </a:solidFill>
            </a:rPr>
            <a:t>Família</a:t>
          </a:r>
        </a:p>
        <a:p>
          <a:pPr lvl="0" algn="ctr" defTabSz="800100">
            <a:lnSpc>
              <a:spcPct val="90000"/>
            </a:lnSpc>
            <a:spcBef>
              <a:spcPct val="0"/>
            </a:spcBef>
            <a:spcAft>
              <a:spcPct val="35000"/>
            </a:spcAft>
          </a:pPr>
          <a:r>
            <a:rPr lang="pt-BR" sz="1800" kern="1200" dirty="0" smtClean="0">
              <a:solidFill>
                <a:schemeClr val="bg1"/>
              </a:solidFill>
            </a:rPr>
            <a:t>Dignidade</a:t>
          </a:r>
          <a:endParaRPr lang="pt-BR" sz="1800" kern="1200" dirty="0">
            <a:solidFill>
              <a:schemeClr val="bg1"/>
            </a:solidFill>
          </a:endParaRPr>
        </a:p>
      </dsp:txBody>
      <dsp:txXfrm>
        <a:off x="1464742" y="1409600"/>
        <a:ext cx="1545902" cy="1545902"/>
      </dsp:txXfrm>
    </dsp:sp>
    <dsp:sp modelId="{478DFF8D-87EA-4638-95FD-FA98EB629281}">
      <dsp:nvSpPr>
        <dsp:cNvPr id="0" name=""/>
        <dsp:cNvSpPr/>
      </dsp:nvSpPr>
      <dsp:spPr>
        <a:xfrm>
          <a:off x="1433263" y="1076"/>
          <a:ext cx="1608859"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Esperança</a:t>
          </a:r>
          <a:endParaRPr lang="pt-BR" sz="1200" kern="1200" dirty="0">
            <a:solidFill>
              <a:srgbClr val="FFFF00"/>
            </a:solidFill>
          </a:endParaRPr>
        </a:p>
      </dsp:txBody>
      <dsp:txXfrm>
        <a:off x="1433263" y="1076"/>
        <a:ext cx="1608859" cy="1082131"/>
      </dsp:txXfrm>
    </dsp:sp>
    <dsp:sp modelId="{55E3847F-ED27-4F4E-8213-6CF18FA42AB5}">
      <dsp:nvSpPr>
        <dsp:cNvPr id="0" name=""/>
        <dsp:cNvSpPr/>
      </dsp:nvSpPr>
      <dsp:spPr>
        <a:xfrm>
          <a:off x="3337037" y="1641486"/>
          <a:ext cx="1082131"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Felicidade</a:t>
          </a:r>
          <a:endParaRPr lang="pt-BR" sz="1200" kern="1200" dirty="0">
            <a:solidFill>
              <a:srgbClr val="FFFF00"/>
            </a:solidFill>
          </a:endParaRPr>
        </a:p>
      </dsp:txBody>
      <dsp:txXfrm>
        <a:off x="3337037" y="1641486"/>
        <a:ext cx="1082131" cy="1082131"/>
      </dsp:txXfrm>
    </dsp:sp>
    <dsp:sp modelId="{5BCFA419-6268-41A1-83AD-D530875DAA6F}">
      <dsp:nvSpPr>
        <dsp:cNvPr id="0" name=""/>
        <dsp:cNvSpPr/>
      </dsp:nvSpPr>
      <dsp:spPr>
        <a:xfrm>
          <a:off x="1696627" y="3281896"/>
          <a:ext cx="1082131"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kern="1200" dirty="0" smtClean="0">
              <a:solidFill>
                <a:srgbClr val="FFFF00"/>
              </a:solidFill>
            </a:rPr>
            <a:t>Igualdade</a:t>
          </a:r>
          <a:endParaRPr lang="pt-BR" sz="1300" kern="1200" dirty="0">
            <a:solidFill>
              <a:srgbClr val="FFFF00"/>
            </a:solidFill>
          </a:endParaRPr>
        </a:p>
      </dsp:txBody>
      <dsp:txXfrm>
        <a:off x="1696627" y="3281896"/>
        <a:ext cx="1082131" cy="1082131"/>
      </dsp:txXfrm>
    </dsp:sp>
    <dsp:sp modelId="{61B2DC77-743A-4D1A-9E88-5F5F3E36AC27}">
      <dsp:nvSpPr>
        <dsp:cNvPr id="0" name=""/>
        <dsp:cNvSpPr/>
      </dsp:nvSpPr>
      <dsp:spPr>
        <a:xfrm>
          <a:off x="8814" y="1641486"/>
          <a:ext cx="1176937"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Respeito</a:t>
          </a:r>
          <a:endParaRPr lang="pt-BR" sz="1200" kern="1200" dirty="0">
            <a:solidFill>
              <a:srgbClr val="FFFF00"/>
            </a:solidFill>
          </a:endParaRPr>
        </a:p>
      </dsp:txBody>
      <dsp:txXfrm>
        <a:off x="8814" y="1641486"/>
        <a:ext cx="1176937" cy="10821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FA4401-D3CC-416D-A035-CF1F577E87F3}">
      <dsp:nvSpPr>
        <dsp:cNvPr id="0" name=""/>
        <dsp:cNvSpPr/>
      </dsp:nvSpPr>
      <dsp:spPr>
        <a:xfrm>
          <a:off x="3252920" y="2164637"/>
          <a:ext cx="2283479" cy="18232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1"/>
              </a:solidFill>
            </a:rPr>
            <a:t>Principais Eixos Norteadores da atenção ofertada no Serviço de Abordagem Social</a:t>
          </a:r>
          <a:endParaRPr lang="pt-BR" sz="1400" kern="1200" dirty="0">
            <a:solidFill>
              <a:schemeClr val="bg1"/>
            </a:solidFill>
          </a:endParaRPr>
        </a:p>
      </dsp:txBody>
      <dsp:txXfrm>
        <a:off x="3252920" y="2164637"/>
        <a:ext cx="2283479" cy="1823203"/>
      </dsp:txXfrm>
    </dsp:sp>
    <dsp:sp modelId="{1440BE32-392E-4484-9ECA-DFE3A3D2B6E4}">
      <dsp:nvSpPr>
        <dsp:cNvPr id="0" name=""/>
        <dsp:cNvSpPr/>
      </dsp:nvSpPr>
      <dsp:spPr>
        <a:xfrm rot="16200000">
          <a:off x="4339349" y="1832240"/>
          <a:ext cx="110623" cy="462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rot="16200000">
        <a:off x="4339349" y="1832240"/>
        <a:ext cx="110623" cy="462332"/>
      </dsp:txXfrm>
    </dsp:sp>
    <dsp:sp modelId="{DAD94F18-11F6-4FD7-9CC3-35EF321AE628}">
      <dsp:nvSpPr>
        <dsp:cNvPr id="0" name=""/>
        <dsp:cNvSpPr/>
      </dsp:nvSpPr>
      <dsp:spPr>
        <a:xfrm>
          <a:off x="3267777" y="-164033"/>
          <a:ext cx="2253767" cy="2119947"/>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solidFill>
                <a:srgbClr val="FFFF00"/>
              </a:solidFill>
            </a:rPr>
            <a:t>Especialização e qualificação no atendimento</a:t>
          </a:r>
          <a:endParaRPr lang="pt-BR" sz="1600" kern="1200" dirty="0">
            <a:solidFill>
              <a:srgbClr val="FFFF00"/>
            </a:solidFill>
          </a:endParaRPr>
        </a:p>
      </dsp:txBody>
      <dsp:txXfrm>
        <a:off x="3267777" y="-164033"/>
        <a:ext cx="2253767" cy="2119947"/>
      </dsp:txXfrm>
    </dsp:sp>
    <dsp:sp modelId="{915DD31F-FA79-431B-BB49-801D1B8C62DB}">
      <dsp:nvSpPr>
        <dsp:cNvPr id="0" name=""/>
        <dsp:cNvSpPr/>
      </dsp:nvSpPr>
      <dsp:spPr>
        <a:xfrm rot="10800000">
          <a:off x="5411099" y="2845072"/>
          <a:ext cx="88546" cy="462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rot="10800000">
        <a:off x="5411099" y="2845072"/>
        <a:ext cx="88546" cy="462332"/>
      </dsp:txXfrm>
    </dsp:sp>
    <dsp:sp modelId="{875C778E-1D4A-49F3-8485-04C605187A8E}">
      <dsp:nvSpPr>
        <dsp:cNvPr id="0" name=""/>
        <dsp:cNvSpPr/>
      </dsp:nvSpPr>
      <dsp:spPr>
        <a:xfrm>
          <a:off x="5369332" y="2183869"/>
          <a:ext cx="2411252" cy="178473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solidFill>
                <a:srgbClr val="002060"/>
              </a:solidFill>
            </a:rPr>
            <a:t>Acesso a direitos socioassistenciais; Relação com a cidade e a realidade do território</a:t>
          </a:r>
          <a:endParaRPr lang="pt-BR" sz="1300" b="1" kern="1200" dirty="0">
            <a:solidFill>
              <a:srgbClr val="002060"/>
            </a:solidFill>
          </a:endParaRPr>
        </a:p>
      </dsp:txBody>
      <dsp:txXfrm>
        <a:off x="5369332" y="2183869"/>
        <a:ext cx="2411252" cy="1784738"/>
      </dsp:txXfrm>
    </dsp:sp>
    <dsp:sp modelId="{2F786AE0-A9AA-4398-A436-B7A2370DFE00}">
      <dsp:nvSpPr>
        <dsp:cNvPr id="0" name=""/>
        <dsp:cNvSpPr/>
      </dsp:nvSpPr>
      <dsp:spPr>
        <a:xfrm rot="5395700">
          <a:off x="4351247" y="3838403"/>
          <a:ext cx="89312" cy="462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rot="5395700">
        <a:off x="4351247" y="3838403"/>
        <a:ext cx="89312" cy="462332"/>
      </dsp:txXfrm>
    </dsp:sp>
    <dsp:sp modelId="{C5851C24-E10D-45D1-B88B-01A39C40034C}">
      <dsp:nvSpPr>
        <dsp:cNvPr id="0" name=""/>
        <dsp:cNvSpPr/>
      </dsp:nvSpPr>
      <dsp:spPr>
        <a:xfrm>
          <a:off x="3112278" y="4156353"/>
          <a:ext cx="2570219" cy="220036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solidFill>
                <a:schemeClr val="tx1"/>
              </a:solidFill>
            </a:rPr>
            <a:t>Mobilização, participação social; trabalho em rede</a:t>
          </a:r>
          <a:endParaRPr lang="pt-BR" sz="1300" b="1" kern="1200" dirty="0">
            <a:solidFill>
              <a:schemeClr val="tx1"/>
            </a:solidFill>
          </a:endParaRPr>
        </a:p>
      </dsp:txBody>
      <dsp:txXfrm>
        <a:off x="3112278" y="4156353"/>
        <a:ext cx="2570219" cy="2200368"/>
      </dsp:txXfrm>
    </dsp:sp>
    <dsp:sp modelId="{8C0C3E43-14E2-4F90-9E37-77DE40BE4788}">
      <dsp:nvSpPr>
        <dsp:cNvPr id="0" name=""/>
        <dsp:cNvSpPr/>
      </dsp:nvSpPr>
      <dsp:spPr>
        <a:xfrm>
          <a:off x="3290632" y="2845072"/>
          <a:ext cx="90849" cy="462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3290632" y="2845072"/>
        <a:ext cx="90849" cy="462332"/>
      </dsp:txXfrm>
    </dsp:sp>
    <dsp:sp modelId="{9C8AB70B-9B59-443A-A5FC-B52C15BB08F6}">
      <dsp:nvSpPr>
        <dsp:cNvPr id="0" name=""/>
        <dsp:cNvSpPr/>
      </dsp:nvSpPr>
      <dsp:spPr>
        <a:xfrm>
          <a:off x="1004390" y="2183869"/>
          <a:ext cx="2419944" cy="178473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solidFill>
                <a:srgbClr val="002060"/>
              </a:solidFill>
            </a:rPr>
            <a:t>Ética e respeito à dignidade, diversidade e não discriminação</a:t>
          </a:r>
          <a:endParaRPr lang="pt-BR" sz="1300" b="1" kern="1200" dirty="0">
            <a:solidFill>
              <a:srgbClr val="002060"/>
            </a:solidFill>
          </a:endParaRPr>
        </a:p>
      </dsp:txBody>
      <dsp:txXfrm>
        <a:off x="1004390" y="2183869"/>
        <a:ext cx="2419944" cy="1784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2E700DB3-DBF0-4086-B675-117E7A9610B8}" type="datetimeFigureOut">
              <a:rPr lang="pt-BR" smtClean="0"/>
              <a:pPr/>
              <a:t>6/11/2018</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6/11/2018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2119D8CF-8DEC-4D9F-84EE-ADF04DFF3391}"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6/11/2018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6/11/2018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2119D8CF-8DEC-4D9F-84EE-ADF04DFF3391}"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6/11/2018</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2E700DB3-DBF0-4086-B675-117E7A9610B8}" type="datetimeFigureOut">
              <a:rPr lang="pt-BR" smtClean="0"/>
              <a:pPr/>
              <a:t>6/11/2018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6/11/2018</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2119D8CF-8DEC-4D9F-84EE-ADF04DFF3391}"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700DB3-DBF0-4086-B675-117E7A9610B8}" type="datetimeFigureOut">
              <a:rPr lang="pt-BR" smtClean="0"/>
              <a:pPr/>
              <a:t>6/11/2018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2E700DB3-DBF0-4086-B675-117E7A9610B8}" type="datetimeFigureOut">
              <a:rPr lang="pt-BR" smtClean="0"/>
              <a:pPr/>
              <a:t>6/11/2018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6/11/2018</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2119D8CF-8DEC-4D9F-84EE-ADF04DFF3391}"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2E700DB3-DBF0-4086-B675-117E7A9610B8}" type="datetimeFigureOut">
              <a:rPr lang="pt-BR" smtClean="0"/>
              <a:pPr/>
              <a:t>6/11/2018</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E700DB3-DBF0-4086-B675-117E7A9610B8}" type="datetimeFigureOut">
              <a:rPr lang="pt-BR" smtClean="0"/>
              <a:pPr/>
              <a:t>6/11/2018</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19D8CF-8DEC-4D9F-84EE-ADF04DFF3391}"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protecaoespecial@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0" y="1196752"/>
            <a:ext cx="9144000" cy="56612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6000" b="1" dirty="0" smtClean="0">
                <a:latin typeface="Arial" pitchFamily="34" charset="0"/>
                <a:cs typeface="Arial" pitchFamily="34" charset="0"/>
              </a:rPr>
              <a:t>ABORDAGEM SOCIAL</a:t>
            </a:r>
          </a:p>
          <a:p>
            <a:pPr algn="ctr"/>
            <a:endParaRPr lang="pt-BR" sz="6000" b="1" dirty="0" smtClean="0">
              <a:latin typeface="Arial" pitchFamily="34" charset="0"/>
              <a:cs typeface="Arial" pitchFamily="34" charset="0"/>
            </a:endParaRPr>
          </a:p>
        </p:txBody>
      </p:sp>
      <p:sp>
        <p:nvSpPr>
          <p:cNvPr id="3" name="Retângulo 2"/>
          <p:cNvSpPr/>
          <p:nvPr/>
        </p:nvSpPr>
        <p:spPr>
          <a:xfrm>
            <a:off x="251520" y="188640"/>
            <a:ext cx="8712968"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5" name="Imagem 4" descr="C:\Documents and Settings\raquel.goncalves\Configurações locais\Temp\Logo Setas Nova.jpg"/>
          <p:cNvPicPr/>
          <p:nvPr/>
        </p:nvPicPr>
        <p:blipFill>
          <a:blip r:embed="rId2" cstate="print"/>
          <a:srcRect/>
          <a:stretch>
            <a:fillRect/>
          </a:stretch>
        </p:blipFill>
        <p:spPr bwMode="auto">
          <a:xfrm>
            <a:off x="2555776" y="207934"/>
            <a:ext cx="4032448" cy="916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24136"/>
          </a:xfrm>
        </p:spPr>
        <p:txBody>
          <a:bodyPr>
            <a:normAutofit/>
          </a:bodyPr>
          <a:lstStyle/>
          <a:p>
            <a:r>
              <a:rPr lang="pt-BR" sz="2400" b="1" dirty="0" smtClean="0">
                <a:solidFill>
                  <a:srgbClr val="002060"/>
                </a:solidFill>
              </a:rPr>
              <a:t>LEGISLAÇÃO E NORMATIVAS PERTINENTES À POPULAÇÃO EM SITUAÇÃO DE RUA </a:t>
            </a:r>
            <a:endParaRPr lang="pt-BR" sz="2400" b="1" dirty="0">
              <a:solidFill>
                <a:srgbClr val="002060"/>
              </a:solidFill>
            </a:endParaRPr>
          </a:p>
        </p:txBody>
      </p:sp>
      <p:sp>
        <p:nvSpPr>
          <p:cNvPr id="3" name="Espaço Reservado para Conteúdo 2"/>
          <p:cNvSpPr>
            <a:spLocks noGrp="1"/>
          </p:cNvSpPr>
          <p:nvPr>
            <p:ph sz="quarter" idx="1"/>
          </p:nvPr>
        </p:nvSpPr>
        <p:spPr/>
        <p:txBody>
          <a:bodyPr>
            <a:normAutofit lnSpcReduction="10000"/>
          </a:bodyPr>
          <a:lstStyle/>
          <a:p>
            <a:r>
              <a:rPr lang="pt-BR" sz="2400" i="1" dirty="0" smtClean="0"/>
              <a:t>2006 - Portaria MDS 381 - Cofinanciamento de serviços continuados de acolhimento institucional para municípios com população a partir de 250 mil habitantes. </a:t>
            </a:r>
          </a:p>
          <a:p>
            <a:endParaRPr lang="pt-BR" i="1" dirty="0" smtClean="0"/>
          </a:p>
          <a:p>
            <a:r>
              <a:rPr lang="pt-BR" i="1" dirty="0" smtClean="0"/>
              <a:t>2009 - Resolução CNAS 109- Tipificação Nacional de Serviços Socioassistenciais. </a:t>
            </a:r>
          </a:p>
          <a:p>
            <a:pPr>
              <a:buNone/>
            </a:pPr>
            <a:endParaRPr lang="pt-BR" i="1" dirty="0" smtClean="0"/>
          </a:p>
          <a:p>
            <a:r>
              <a:rPr lang="pt-BR" i="1" dirty="0" smtClean="0"/>
              <a:t>2009 - Decreto 7.053 - instituiu a Política Nacional para a População em Situação de Rua e o seu Comitê Intersetorial de Acompanhamento e Monitoramento. </a:t>
            </a:r>
          </a:p>
          <a:p>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smtClean="0">
                <a:solidFill>
                  <a:srgbClr val="002060"/>
                </a:solidFill>
              </a:rPr>
              <a:t>LEGISLAÇÃO E NORMATIVAS PERTINENTES À POPULAÇÃO EM SITUAÇÃO DE RUA </a:t>
            </a:r>
            <a:endParaRPr lang="pt-BR" sz="2400" dirty="0"/>
          </a:p>
        </p:txBody>
      </p:sp>
      <p:sp>
        <p:nvSpPr>
          <p:cNvPr id="3" name="Espaço Reservado para Conteúdo 2"/>
          <p:cNvSpPr>
            <a:spLocks noGrp="1"/>
          </p:cNvSpPr>
          <p:nvPr>
            <p:ph sz="quarter" idx="1"/>
          </p:nvPr>
        </p:nvSpPr>
        <p:spPr/>
        <p:txBody>
          <a:bodyPr>
            <a:normAutofit fontScale="25000" lnSpcReduction="20000"/>
          </a:bodyPr>
          <a:lstStyle/>
          <a:p>
            <a:r>
              <a:rPr lang="pt-BR" sz="7400" i="1" dirty="0" smtClean="0">
                <a:solidFill>
                  <a:srgbClr val="002060"/>
                </a:solidFill>
                <a:cs typeface="Arial" pitchFamily="34" charset="0"/>
              </a:rPr>
              <a:t>2010 - Instrução Operacional conjunta SNAS e SENARC nº07 - orientações aos municípios e Distrito Federal para a inclusão de pessoas em situação de rua no Cadastro Único para Programas Sociais do Governo Federal. </a:t>
            </a:r>
          </a:p>
          <a:p>
            <a:endParaRPr lang="pt-BR" sz="7400" i="1" dirty="0" smtClean="0">
              <a:solidFill>
                <a:srgbClr val="002060"/>
              </a:solidFill>
              <a:cs typeface="Arial" pitchFamily="34" charset="0"/>
            </a:endParaRPr>
          </a:p>
          <a:p>
            <a:r>
              <a:rPr lang="pt-BR" sz="7400" i="1" dirty="0" smtClean="0">
                <a:solidFill>
                  <a:srgbClr val="002060"/>
                </a:solidFill>
                <a:cs typeface="Arial" pitchFamily="34" charset="0"/>
              </a:rPr>
              <a:t>2010 - Portaria SNAS 843 - Disciplina o cofinanciamento federal dos serviços socioassistenciais ofertados pelos CREAS e pelos Centros Pop . </a:t>
            </a: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r>
              <a:rPr lang="pt-BR" sz="8400" i="1" dirty="0" smtClean="0">
                <a:solidFill>
                  <a:srgbClr val="002060"/>
                </a:solidFill>
                <a:cs typeface="Arial" pitchFamily="34" charset="0"/>
              </a:rPr>
              <a:t>2012 - Portaria SNAS 139 - altera a Portaria 843 e dispõe sobre Piso Fixo de Média Complexidade – PFMC. </a:t>
            </a:r>
          </a:p>
          <a:p>
            <a:endParaRPr lang="pt-BR" sz="5100" i="1" dirty="0" smtClean="0">
              <a:solidFill>
                <a:srgbClr val="002060"/>
              </a:solidFill>
              <a:cs typeface="Arial" pitchFamily="34" charset="0"/>
            </a:endParaRPr>
          </a:p>
          <a:p>
            <a:r>
              <a:rPr lang="pt-BR" sz="8400" i="1" dirty="0" smtClean="0">
                <a:solidFill>
                  <a:srgbClr val="002060"/>
                </a:solidFill>
                <a:cs typeface="Arial" pitchFamily="34" charset="0"/>
              </a:rPr>
              <a:t>Resolução CIT 03 – Expansão do cofinanciamento dos Centros POP para municípios acima de 200 mil habitantes. </a:t>
            </a:r>
          </a:p>
          <a:p>
            <a:endParaRPr lang="pt-BR" sz="5100" i="1" dirty="0" smtClean="0">
              <a:solidFill>
                <a:srgbClr val="002060"/>
              </a:solidFill>
              <a:cs typeface="Arial" pitchFamily="34" charset="0"/>
            </a:endParaRPr>
          </a:p>
          <a:p>
            <a:r>
              <a:rPr lang="pt-BR" sz="8400" i="1" dirty="0" smtClean="0">
                <a:cs typeface="Arial" pitchFamily="34" charset="0"/>
              </a:rPr>
              <a:t>Portaria MDS 140, DE 28 DE JUNHO DE 2012 – Cofinanciamento do PAC II para os Serviços de Acolhimento Institucional e de Acolhimento em República para adultos e famílias em situação de rua e Serviço de Acolhimento em Residência Inclusiva para jovens e adultos com deficiência, em situação de dependência. </a:t>
            </a:r>
          </a:p>
          <a:p>
            <a:endParaRPr lang="pt-BR" sz="8400" dirty="0" smtClean="0"/>
          </a:p>
          <a:p>
            <a:pPr>
              <a:buNone/>
            </a:pPr>
            <a:endParaRPr lang="pt-BR" sz="8400" dirty="0" smtClean="0"/>
          </a:p>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ABORDAGEM SOCIAL</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sz="2800" b="1" i="1" dirty="0" smtClean="0">
                <a:latin typeface="Arial" pitchFamily="34" charset="0"/>
                <a:cs typeface="Arial" pitchFamily="34" charset="0"/>
              </a:rPr>
              <a:t>ABORDAGEM</a:t>
            </a:r>
            <a:r>
              <a:rPr lang="pt-BR" sz="3200" i="1" dirty="0" smtClean="0">
                <a:latin typeface="Arial" pitchFamily="34" charset="0"/>
                <a:cs typeface="Arial" pitchFamily="34" charset="0"/>
              </a:rPr>
              <a:t> </a:t>
            </a:r>
            <a:r>
              <a:rPr lang="pt-BR" sz="1400" i="1" dirty="0" smtClean="0">
                <a:solidFill>
                  <a:srgbClr val="0070C0"/>
                </a:solidFill>
                <a:latin typeface="Arial" pitchFamily="34" charset="0"/>
                <a:cs typeface="Arial" pitchFamily="34" charset="0"/>
              </a:rPr>
              <a:t>(ato ou efeito de abordar)</a:t>
            </a:r>
            <a:r>
              <a:rPr lang="pt-BR" sz="1400" i="1" dirty="0" smtClean="0">
                <a:latin typeface="Arial" pitchFamily="34" charset="0"/>
                <a:cs typeface="Arial" pitchFamily="34" charset="0"/>
              </a:rPr>
              <a:t> </a:t>
            </a:r>
            <a:r>
              <a:rPr lang="pt-BR" i="1" dirty="0" smtClean="0">
                <a:latin typeface="Arial" pitchFamily="34" charset="0"/>
                <a:cs typeface="Arial" pitchFamily="34" charset="0"/>
              </a:rPr>
              <a:t>é o termo utilizado para caracterizar </a:t>
            </a:r>
            <a:r>
              <a:rPr lang="pt-BR" b="1" i="1" dirty="0" smtClean="0">
                <a:latin typeface="Arial" pitchFamily="34" charset="0"/>
                <a:cs typeface="Arial" pitchFamily="34" charset="0"/>
              </a:rPr>
              <a:t>um tipo de aproximação</a:t>
            </a:r>
            <a:r>
              <a:rPr lang="pt-BR" i="1" dirty="0" smtClean="0">
                <a:latin typeface="Arial" pitchFamily="34" charset="0"/>
                <a:cs typeface="Arial" pitchFamily="34" charset="0"/>
              </a:rPr>
              <a:t>, entre pessoas ou coisas.</a:t>
            </a:r>
          </a:p>
          <a:p>
            <a:pPr>
              <a:buNone/>
            </a:pPr>
            <a:endParaRPr lang="pt-BR" i="1" dirty="0" smtClean="0">
              <a:latin typeface="Arial" pitchFamily="34" charset="0"/>
              <a:cs typeface="Arial" pitchFamily="34" charset="0"/>
            </a:endParaRPr>
          </a:p>
          <a:p>
            <a:pPr algn="just"/>
            <a:r>
              <a:rPr lang="pt-BR" sz="2800" b="1" i="1" dirty="0" smtClean="0">
                <a:latin typeface="Arial" pitchFamily="34" charset="0"/>
                <a:cs typeface="Arial" pitchFamily="34" charset="0"/>
              </a:rPr>
              <a:t>SOCIAL</a:t>
            </a:r>
            <a:r>
              <a:rPr lang="pt-BR" sz="3200" i="1" dirty="0" smtClean="0">
                <a:latin typeface="Arial" pitchFamily="34" charset="0"/>
                <a:cs typeface="Arial" pitchFamily="34" charset="0"/>
              </a:rPr>
              <a:t> </a:t>
            </a:r>
            <a:r>
              <a:rPr lang="pt-BR" sz="1400" i="1" dirty="0" smtClean="0">
                <a:solidFill>
                  <a:srgbClr val="0070C0"/>
                </a:solidFill>
                <a:latin typeface="Arial" pitchFamily="34" charset="0"/>
                <a:cs typeface="Arial" pitchFamily="34" charset="0"/>
              </a:rPr>
              <a:t>(adjetivo de dois gêneros) </a:t>
            </a:r>
            <a:r>
              <a:rPr lang="pt-BR" sz="3200" i="1" dirty="0" smtClean="0">
                <a:latin typeface="Arial" pitchFamily="34" charset="0"/>
                <a:cs typeface="Arial" pitchFamily="34" charset="0"/>
              </a:rPr>
              <a:t> </a:t>
            </a:r>
            <a:r>
              <a:rPr lang="pt-BR" sz="2800" i="1" dirty="0" smtClean="0">
                <a:latin typeface="Arial" pitchFamily="34" charset="0"/>
                <a:cs typeface="Arial" pitchFamily="34" charset="0"/>
              </a:rPr>
              <a:t>é aquilo que pressupõe relações, sociabilidade, abarcando relacionamentos, sentimentos, modos de ser, de estar, de agir e de se manifestar. Aplica-se mais às interações humanas significativas para os sujeitos.</a:t>
            </a:r>
            <a:endParaRPr lang="pt-BR" i="1"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 Serviços Abordagem Social</a:t>
            </a:r>
            <a:endParaRPr lang="pt-BR" dirty="0"/>
          </a:p>
        </p:txBody>
      </p:sp>
      <p:sp>
        <p:nvSpPr>
          <p:cNvPr id="3" name="Espaço Reservado para Conteúdo 2"/>
          <p:cNvSpPr>
            <a:spLocks noGrp="1"/>
          </p:cNvSpPr>
          <p:nvPr>
            <p:ph sz="quarter" idx="1"/>
          </p:nvPr>
        </p:nvSpPr>
        <p:spPr/>
        <p:txBody>
          <a:bodyPr>
            <a:normAutofit/>
          </a:bodyPr>
          <a:lstStyle/>
          <a:p>
            <a:pPr algn="just"/>
            <a:r>
              <a:rPr lang="pt-BR" sz="1200" i="1" dirty="0" smtClean="0">
                <a:solidFill>
                  <a:srgbClr val="0070C0"/>
                </a:solidFill>
              </a:rPr>
              <a:t>(Conforme RESOLUÇÃO Nº 109, DE 11 DE NOVEMBRO DE 2009. </a:t>
            </a:r>
            <a:r>
              <a:rPr lang="pt-BR" sz="1200" b="1" i="1" dirty="0" smtClean="0">
                <a:solidFill>
                  <a:srgbClr val="0070C0"/>
                </a:solidFill>
              </a:rPr>
              <a:t>Tipificação Nacional de Serviços Socioassistenciais</a:t>
            </a:r>
            <a:r>
              <a:rPr lang="pt-BR" sz="1200" i="1" dirty="0" smtClean="0"/>
              <a:t>  </a:t>
            </a:r>
          </a:p>
          <a:p>
            <a:pPr algn="just"/>
            <a:r>
              <a:rPr lang="pt-BR" i="1" dirty="0" smtClean="0"/>
              <a:t>De acordo com o disposto na Tipificação Nacional de Serviços Socioassistenciais, o Serviço Especializado em Abordagem Social é ofertado de forma contínua e programada com a finalidade de assegurar trabalho social de abordagem e busca ativa que identifique, nos territórios, a incidência de trabalho infantil, exploração sexual de crianças e adolescentes, situação de rua, dentre outras</a:t>
            </a: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Abordagem Social</a:t>
            </a:r>
            <a:endParaRPr lang="pt-BR" dirty="0"/>
          </a:p>
        </p:txBody>
      </p:sp>
      <p:sp>
        <p:nvSpPr>
          <p:cNvPr id="3" name="Espaço Reservado para Conteúdo 2"/>
          <p:cNvSpPr>
            <a:spLocks noGrp="1"/>
          </p:cNvSpPr>
          <p:nvPr>
            <p:ph sz="quarter" idx="1"/>
          </p:nvPr>
        </p:nvSpPr>
        <p:spPr/>
        <p:txBody>
          <a:bodyPr>
            <a:normAutofit/>
          </a:bodyPr>
          <a:lstStyle/>
          <a:p>
            <a:pPr algn="just"/>
            <a:r>
              <a:rPr lang="pt-BR" sz="4000" b="1" i="1" dirty="0" smtClean="0"/>
              <a:t>Locais de Abordagem Social</a:t>
            </a:r>
          </a:p>
          <a:p>
            <a:pPr algn="just">
              <a:buNone/>
            </a:pPr>
            <a:r>
              <a:rPr lang="pt-BR" sz="4000" b="1" i="1" dirty="0" smtClean="0"/>
              <a:t> </a:t>
            </a:r>
            <a:r>
              <a:rPr lang="pt-BR" i="1" dirty="0" smtClean="0"/>
              <a:t>Deverão ser consideradas todos os ambientes como: praças, entroncamento de estradas, fronteiras, espaços públicos onde se realizam atividades laborais, locais de intensa circulação de pessoas e existência de comércio, terminais de ônibus, trens, metrô e outros. </a:t>
            </a:r>
          </a:p>
          <a:p>
            <a:endParaRPr lang="pt-B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rmAutofit fontScale="90000"/>
          </a:bodyPr>
          <a:lstStyle/>
          <a:p>
            <a:r>
              <a:rPr lang="pt-BR" b="1" dirty="0" smtClean="0"/>
              <a:t> </a:t>
            </a:r>
            <a:br>
              <a:rPr lang="pt-BR" b="1" dirty="0" smtClean="0"/>
            </a:br>
            <a:r>
              <a:rPr lang="pt-BR" b="1" dirty="0" smtClean="0"/>
              <a:t>Objetivos da Abordagem Social </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412776"/>
            <a:ext cx="8229600" cy="5112568"/>
          </a:xfrm>
        </p:spPr>
        <p:txBody>
          <a:bodyPr>
            <a:normAutofit fontScale="47500" lnSpcReduction="20000"/>
          </a:bodyPr>
          <a:lstStyle/>
          <a:p>
            <a:pPr algn="ctr">
              <a:buNone/>
            </a:pPr>
            <a:endParaRPr lang="pt-BR" b="1" dirty="0" smtClean="0"/>
          </a:p>
          <a:p>
            <a:pPr algn="just">
              <a:buNone/>
            </a:pPr>
            <a:r>
              <a:rPr lang="pt-BR" sz="2500" dirty="0" smtClean="0">
                <a:solidFill>
                  <a:srgbClr val="002060"/>
                </a:solidFill>
              </a:rPr>
              <a:t>        </a:t>
            </a:r>
            <a:r>
              <a:rPr lang="pt-BR" sz="2900" i="1" dirty="0" smtClean="0">
                <a:solidFill>
                  <a:srgbClr val="002060"/>
                </a:solidFill>
              </a:rPr>
              <a:t>O Serviço deve buscar a resolução de necessidades imediatas e promover a inserção na rede de serviços   socioassistenciais e das demais políticas públicas na perspectiva da garantia dos direitos</a:t>
            </a:r>
            <a:r>
              <a:rPr lang="pt-BR" sz="2900" i="1" dirty="0" smtClean="0">
                <a:solidFill>
                  <a:srgbClr val="0070C0"/>
                </a:solidFill>
              </a:rPr>
              <a:t>. </a:t>
            </a:r>
          </a:p>
          <a:p>
            <a:pPr algn="just"/>
            <a:r>
              <a:rPr lang="pt-BR" sz="4400" dirty="0" smtClean="0"/>
              <a:t> </a:t>
            </a:r>
            <a:r>
              <a:rPr lang="pt-BR" sz="4400" i="1" dirty="0" smtClean="0"/>
              <a:t>Construir o processo de saída das ruas e possibilitar condições de acesso à rede de serviços e a benefícios assistenciais;</a:t>
            </a:r>
          </a:p>
          <a:p>
            <a:pPr algn="just">
              <a:buNone/>
            </a:pPr>
            <a:endParaRPr lang="pt-BR" i="1" dirty="0" smtClean="0"/>
          </a:p>
          <a:p>
            <a:pPr algn="just"/>
            <a:r>
              <a:rPr lang="pt-BR" sz="4400" i="1" dirty="0" smtClean="0"/>
              <a:t> Identificar famílias e indivíduos com direitos violados, a natureza das </a:t>
            </a:r>
            <a:r>
              <a:rPr lang="pt-BR" sz="4400" i="1" dirty="0" smtClean="0">
                <a:solidFill>
                  <a:srgbClr val="002060"/>
                </a:solidFill>
              </a:rPr>
              <a:t>violações</a:t>
            </a:r>
            <a:r>
              <a:rPr lang="pt-BR" sz="4400" i="1" dirty="0" smtClean="0"/>
              <a:t>, as condições em que vivem, estratégias de sobrevivência, procedências, aspirações, desejos e relações estabelecidas com as instituições;</a:t>
            </a:r>
          </a:p>
          <a:p>
            <a:pPr algn="just"/>
            <a:endParaRPr lang="pt-BR" i="1" dirty="0" smtClean="0"/>
          </a:p>
          <a:p>
            <a:pPr algn="just"/>
            <a:r>
              <a:rPr lang="pt-BR" i="1" dirty="0" smtClean="0"/>
              <a:t> </a:t>
            </a:r>
            <a:r>
              <a:rPr lang="pt-BR" sz="4400" i="1" dirty="0" smtClean="0"/>
              <a:t>Promover ações de sensibilização para divulgação do trabalho realizado, direitos e necessidades de inclusão social e estabelecimento de parcerias;</a:t>
            </a:r>
          </a:p>
          <a:p>
            <a:pPr algn="just"/>
            <a:endParaRPr lang="pt-BR" sz="2800" i="1" dirty="0" smtClean="0"/>
          </a:p>
          <a:p>
            <a:pPr algn="just"/>
            <a:r>
              <a:rPr lang="pt-BR" sz="4400" i="1" dirty="0" smtClean="0"/>
              <a:t>Promover ações para a reinserção familiar e comunitária.</a:t>
            </a:r>
          </a:p>
          <a:p>
            <a:pPr algn="just"/>
            <a:endParaRPr lang="pt-BR" sz="4400" dirty="0" smtClean="0"/>
          </a:p>
          <a:p>
            <a:endParaRPr lang="pt-BR"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Quem são os usuários do Serviço de Abordagem</a:t>
            </a:r>
            <a:endParaRPr lang="pt-BR" dirty="0"/>
          </a:p>
        </p:txBody>
      </p:sp>
      <p:sp>
        <p:nvSpPr>
          <p:cNvPr id="3" name="Espaço Reservado para Conteúdo 2"/>
          <p:cNvSpPr>
            <a:spLocks noGrp="1"/>
          </p:cNvSpPr>
          <p:nvPr>
            <p:ph sz="quarter" idx="1"/>
          </p:nvPr>
        </p:nvSpPr>
        <p:spPr/>
        <p:txBody>
          <a:bodyPr/>
          <a:lstStyle/>
          <a:p>
            <a:pPr algn="just"/>
            <a:r>
              <a:rPr lang="pt-BR" i="1" dirty="0" smtClean="0">
                <a:solidFill>
                  <a:srgbClr val="002060"/>
                </a:solidFill>
              </a:rPr>
              <a:t>Todo cidadão, crianças, adolescentes, jovens, adultos, idosos e famílias que utilizam espaços públicos como forma de moradia e/ou sobrevivência ou  em situação de risco pessoal ou social por violação de direitos. </a:t>
            </a:r>
          </a:p>
          <a:p>
            <a:endParaRPr lang="pt-BR"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251520" y="188640"/>
          <a:ext cx="87849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Principais atividades do Serviço de Abordagem</a:t>
            </a:r>
            <a:endParaRPr lang="pt-BR" dirty="0"/>
          </a:p>
        </p:txBody>
      </p:sp>
      <p:sp>
        <p:nvSpPr>
          <p:cNvPr id="3" name="Espaço Reservado para Conteúdo 2"/>
          <p:cNvSpPr>
            <a:spLocks noGrp="1"/>
          </p:cNvSpPr>
          <p:nvPr>
            <p:ph sz="quarter" idx="1"/>
          </p:nvPr>
        </p:nvSpPr>
        <p:spPr>
          <a:xfrm>
            <a:off x="467544" y="1412776"/>
            <a:ext cx="8219256" cy="5445224"/>
          </a:xfrm>
        </p:spPr>
        <p:txBody>
          <a:bodyPr>
            <a:normAutofit fontScale="47500" lnSpcReduction="20000"/>
          </a:bodyPr>
          <a:lstStyle/>
          <a:p>
            <a:pPr algn="just">
              <a:lnSpc>
                <a:spcPct val="120000"/>
              </a:lnSpc>
            </a:pPr>
            <a:r>
              <a:rPr lang="pt-BR" sz="4400" i="1" dirty="0" smtClean="0"/>
              <a:t>Conhecer realidade do território; </a:t>
            </a:r>
          </a:p>
          <a:p>
            <a:pPr algn="just">
              <a:lnSpc>
                <a:spcPct val="120000"/>
              </a:lnSpc>
            </a:pPr>
            <a:r>
              <a:rPr lang="pt-BR" sz="4400" i="1" dirty="0" smtClean="0"/>
              <a:t> Informação, comunicação e defesa de direitos; </a:t>
            </a:r>
          </a:p>
          <a:p>
            <a:pPr algn="just">
              <a:lnSpc>
                <a:spcPct val="120000"/>
              </a:lnSpc>
            </a:pPr>
            <a:r>
              <a:rPr lang="pt-BR" sz="4400" i="1" dirty="0" smtClean="0"/>
              <a:t>Escuta; orientação e encaminhamentos sobre/para a rede de serviços locais com resolutividade; </a:t>
            </a:r>
          </a:p>
          <a:p>
            <a:pPr algn="just">
              <a:lnSpc>
                <a:spcPct val="120000"/>
              </a:lnSpc>
            </a:pPr>
            <a:r>
              <a:rPr lang="pt-BR" sz="4400" i="1" dirty="0" smtClean="0"/>
              <a:t>Articulação da rede de serviços socioassistenciais; </a:t>
            </a:r>
          </a:p>
          <a:p>
            <a:pPr algn="just">
              <a:lnSpc>
                <a:spcPct val="120000"/>
              </a:lnSpc>
            </a:pPr>
            <a:r>
              <a:rPr lang="pt-BR" sz="4400" i="1" dirty="0" smtClean="0"/>
              <a:t>Articulação com os serviços de políticas públicas ; </a:t>
            </a:r>
          </a:p>
          <a:p>
            <a:pPr algn="just">
              <a:lnSpc>
                <a:spcPct val="120000"/>
              </a:lnSpc>
            </a:pPr>
            <a:r>
              <a:rPr lang="pt-BR" sz="4400" i="1" dirty="0" smtClean="0"/>
              <a:t>Articulação interinstitucional com os demais órgãos do Sistema de Garantia de Direitos; </a:t>
            </a:r>
          </a:p>
          <a:p>
            <a:pPr algn="just">
              <a:lnSpc>
                <a:spcPct val="120000"/>
              </a:lnSpc>
            </a:pPr>
            <a:r>
              <a:rPr lang="pt-BR" sz="4400" i="1" dirty="0" smtClean="0"/>
              <a:t>Definir os recursos humanos: perfil, composição e o número de profissionais, a partir da realidade local e promover a necessária capacitação;</a:t>
            </a:r>
          </a:p>
          <a:p>
            <a:pPr algn="just">
              <a:lnSpc>
                <a:spcPct val="120000"/>
              </a:lnSpc>
            </a:pPr>
            <a:r>
              <a:rPr lang="pt-BR" sz="4400" i="1" dirty="0" smtClean="0"/>
              <a:t>Realização de mapeamento/diagnóstico socioterritorial da incidência de situações de risco pessoal e social no município; </a:t>
            </a:r>
          </a:p>
          <a:p>
            <a:pPr algn="just">
              <a:lnSpc>
                <a:spcPct val="120000"/>
              </a:lnSpc>
            </a:pPr>
            <a:r>
              <a:rPr lang="pt-BR" sz="4400" i="1" dirty="0" smtClean="0"/>
              <a:t>Elaboração de relatórios Socioassistenciais. </a:t>
            </a:r>
          </a:p>
          <a:p>
            <a:endParaRPr lang="pt-BR"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Onde o Serviço de Abordagem deve ser ofertado</a:t>
            </a:r>
            <a:endParaRPr lang="pt-BR" dirty="0"/>
          </a:p>
        </p:txBody>
      </p:sp>
      <p:sp>
        <p:nvSpPr>
          <p:cNvPr id="3" name="Espaço Reservado para Conteúdo 2"/>
          <p:cNvSpPr>
            <a:spLocks noGrp="1"/>
          </p:cNvSpPr>
          <p:nvPr>
            <p:ph sz="quarter" idx="1"/>
          </p:nvPr>
        </p:nvSpPr>
        <p:spPr/>
        <p:txBody>
          <a:bodyPr/>
          <a:lstStyle/>
          <a:p>
            <a:r>
              <a:rPr lang="pt-BR" i="1" dirty="0" smtClean="0"/>
              <a:t>O serviço poderá ser ofertado no CREAS ou unidade referenciada ao CREAS. Poderá, igualmente, ser ofertado nos Centros de Referência Especializado para População em Situação de Rua (Centros POP), conforme avaliação do Órgão ou Gestores.</a:t>
            </a:r>
            <a:endParaRPr lang="pt-BR" i="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
            </a:r>
            <a:br>
              <a:rPr lang="pt-BR" dirty="0" smtClean="0"/>
            </a:br>
            <a:r>
              <a:rPr lang="pt-BR" dirty="0" smtClean="0"/>
              <a:t/>
            </a:r>
            <a:br>
              <a:rPr lang="pt-BR" dirty="0" smtClean="0"/>
            </a:br>
            <a:r>
              <a:rPr lang="pt-BR" dirty="0" smtClean="0"/>
              <a:t/>
            </a:r>
            <a:br>
              <a:rPr lang="pt-BR" dirty="0" smtClean="0"/>
            </a:br>
            <a:r>
              <a:rPr lang="pt-BR" i="1" dirty="0" smtClean="0"/>
              <a:t>Assistência Social </a:t>
            </a:r>
            <a:br>
              <a:rPr lang="pt-BR" i="1" dirty="0" smtClean="0"/>
            </a:br>
            <a:endParaRPr lang="pt-BR" i="1" dirty="0"/>
          </a:p>
        </p:txBody>
      </p:sp>
      <p:sp>
        <p:nvSpPr>
          <p:cNvPr id="6" name="Espaço Reservado para Texto 5"/>
          <p:cNvSpPr>
            <a:spLocks noGrp="1"/>
          </p:cNvSpPr>
          <p:nvPr>
            <p:ph type="body" idx="2"/>
          </p:nvPr>
        </p:nvSpPr>
        <p:spPr>
          <a:xfrm>
            <a:off x="381000" y="1981201"/>
            <a:ext cx="2362200" cy="1087760"/>
          </a:xfrm>
        </p:spPr>
        <p:txBody>
          <a:bodyPr/>
          <a:lstStyle/>
          <a:p>
            <a:pPr algn="ctr"/>
            <a:r>
              <a:rPr lang="pt-BR" i="1" dirty="0" smtClean="0"/>
              <a:t>Serviço Especializado em Abordagem Social</a:t>
            </a:r>
          </a:p>
          <a:p>
            <a:pPr algn="ctr"/>
            <a:endParaRPr lang="pt-BR" b="1" dirty="0" smtClean="0"/>
          </a:p>
          <a:p>
            <a:endParaRPr lang="pt-BR" dirty="0" smtClean="0"/>
          </a:p>
          <a:p>
            <a:endParaRPr lang="pt-BR" dirty="0" smtClean="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915816" y="620688"/>
            <a:ext cx="5847184" cy="5760640"/>
          </a:xfrm>
          <a:prstGeom prst="rect">
            <a:avLst/>
          </a:prstGeom>
          <a:noFill/>
          <a:ln w="9525">
            <a:noFill/>
            <a:miter lim="800000"/>
            <a:headEnd/>
            <a:tailEnd/>
          </a:ln>
        </p:spPr>
      </p:pic>
      <p:graphicFrame>
        <p:nvGraphicFramePr>
          <p:cNvPr id="5" name="Diagrama 4"/>
          <p:cNvGraphicFramePr/>
          <p:nvPr/>
        </p:nvGraphicFramePr>
        <p:xfrm>
          <a:off x="0" y="2492896"/>
          <a:ext cx="4427984" cy="43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o explicativo em seta para baixo 8"/>
          <p:cNvSpPr/>
          <p:nvPr/>
        </p:nvSpPr>
        <p:spPr>
          <a:xfrm rot="2152704">
            <a:off x="5642105" y="1092706"/>
            <a:ext cx="2775874" cy="28396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Preciso sair!!!</a:t>
            </a:r>
          </a:p>
          <a:p>
            <a:pPr algn="ctr"/>
            <a:r>
              <a:rPr lang="pt-BR" dirty="0" smtClean="0"/>
              <a:t>Quero sair...</a:t>
            </a:r>
          </a:p>
          <a:p>
            <a:pPr algn="ctr"/>
            <a:r>
              <a:rPr lang="pt-BR" dirty="0" smtClean="0"/>
              <a:t>Mai s de  100 mil pessoas estão  em situação de rua no  Brasil. </a:t>
            </a:r>
            <a:endParaRPr lang="pt-BR" dirty="0"/>
          </a:p>
        </p:txBody>
      </p:sp>
      <p:sp>
        <p:nvSpPr>
          <p:cNvPr id="12" name="Seta para cima 11"/>
          <p:cNvSpPr/>
          <p:nvPr/>
        </p:nvSpPr>
        <p:spPr>
          <a:xfrm>
            <a:off x="4283968" y="6021288"/>
            <a:ext cx="1388841"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Posso Ajudar.. .</a:t>
            </a:r>
            <a:endParaRPr lang="pt-BR" sz="1200"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smtClean="0"/>
              <a:t>CONSIDERAÇÕES GERAIS PARA REALIZAÇÃO DO TRABALHO DE ABORDAGEM SOCIAL</a:t>
            </a:r>
            <a:endParaRPr lang="pt-BR" sz="2400" dirty="0"/>
          </a:p>
        </p:txBody>
      </p:sp>
      <p:sp>
        <p:nvSpPr>
          <p:cNvPr id="3" name="Espaço Reservado para Conteúdo 2"/>
          <p:cNvSpPr>
            <a:spLocks noGrp="1"/>
          </p:cNvSpPr>
          <p:nvPr>
            <p:ph sz="quarter" idx="1"/>
          </p:nvPr>
        </p:nvSpPr>
        <p:spPr/>
        <p:txBody>
          <a:bodyPr>
            <a:normAutofit fontScale="70000" lnSpcReduction="20000"/>
          </a:bodyPr>
          <a:lstStyle/>
          <a:p>
            <a:pPr>
              <a:buNone/>
            </a:pPr>
            <a:r>
              <a:rPr lang="pt-BR" b="1" dirty="0" smtClean="0"/>
              <a:t>   </a:t>
            </a:r>
            <a:r>
              <a:rPr lang="pt-BR" sz="3400" b="1" dirty="0" smtClean="0"/>
              <a:t>Acolhida inicial </a:t>
            </a:r>
          </a:p>
          <a:p>
            <a:r>
              <a:rPr lang="pt-BR" dirty="0" smtClean="0"/>
              <a:t>Compreensão da situação e das demandas apresentadas. </a:t>
            </a:r>
          </a:p>
          <a:p>
            <a:r>
              <a:rPr lang="pt-BR" dirty="0" smtClean="0"/>
              <a:t>Recepção acolhedora por parte dos profissionais com postura de não discriminação de qualquer natureza. </a:t>
            </a:r>
          </a:p>
          <a:p>
            <a:r>
              <a:rPr lang="pt-BR" dirty="0" smtClean="0"/>
              <a:t>Início da construção de vínculos. </a:t>
            </a:r>
          </a:p>
          <a:p>
            <a:endParaRPr lang="pt-BR" dirty="0" smtClean="0"/>
          </a:p>
          <a:p>
            <a:pPr>
              <a:buNone/>
            </a:pPr>
            <a:r>
              <a:rPr lang="pt-BR" sz="3400" b="1" dirty="0" smtClean="0"/>
              <a:t>    Postura acolhedora durante o período de acompanhamento </a:t>
            </a:r>
          </a:p>
          <a:p>
            <a:r>
              <a:rPr lang="pt-BR" dirty="0" smtClean="0"/>
              <a:t>Essencial a toda a equipe, em todos os momentos da intervenção profissional. </a:t>
            </a:r>
          </a:p>
          <a:p>
            <a:r>
              <a:rPr lang="pt-BR" dirty="0" smtClean="0"/>
              <a:t>Refletida na/no: </a:t>
            </a:r>
          </a:p>
          <a:p>
            <a:r>
              <a:rPr lang="pt-BR" dirty="0" smtClean="0"/>
              <a:t>Conformação dos ambientes do Serviço. </a:t>
            </a:r>
          </a:p>
          <a:p>
            <a:r>
              <a:rPr lang="pt-BR" dirty="0" smtClean="0"/>
              <a:t>Organização democrática. </a:t>
            </a:r>
          </a:p>
          <a:p>
            <a:r>
              <a:rPr lang="pt-BR" dirty="0" smtClean="0"/>
              <a:t>Valorização da participação dos usuários. </a:t>
            </a:r>
          </a:p>
          <a:p>
            <a:r>
              <a:rPr lang="pt-BR" dirty="0" smtClean="0"/>
              <a:t>Respeito e consideração das suas trajetórias de vida. </a:t>
            </a:r>
          </a:p>
          <a:p>
            <a:endParaRPr lang="pt-BR"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b="1" dirty="0" smtClean="0"/>
              <a:t>DICAS GERAIS PARA REALIZAÇÃO DO TRABALHO DE ABORDAGEM SOCIAL</a:t>
            </a:r>
            <a:endParaRPr lang="pt-BR" sz="2400" dirty="0"/>
          </a:p>
        </p:txBody>
      </p:sp>
      <p:sp>
        <p:nvSpPr>
          <p:cNvPr id="3" name="Espaço Reservado para Conteúdo 2"/>
          <p:cNvSpPr>
            <a:spLocks noGrp="1"/>
          </p:cNvSpPr>
          <p:nvPr>
            <p:ph sz="quarter" idx="1"/>
          </p:nvPr>
        </p:nvSpPr>
        <p:spPr/>
        <p:txBody>
          <a:bodyPr>
            <a:normAutofit lnSpcReduction="10000"/>
          </a:bodyPr>
          <a:lstStyle/>
          <a:p>
            <a:pPr algn="ctr">
              <a:buNone/>
            </a:pPr>
            <a:r>
              <a:rPr lang="pt-BR" b="1" i="1" dirty="0" smtClean="0"/>
              <a:t>Metodologias e técnicas possíveis ao acompanhamento </a:t>
            </a:r>
          </a:p>
          <a:p>
            <a:pPr algn="ctr">
              <a:buNone/>
            </a:pPr>
            <a:endParaRPr lang="pt-BR" b="1" dirty="0" smtClean="0"/>
          </a:p>
          <a:p>
            <a:r>
              <a:rPr lang="pt-BR" i="1" dirty="0" smtClean="0"/>
              <a:t>Orientação e Entrevista Individual</a:t>
            </a:r>
          </a:p>
          <a:p>
            <a:r>
              <a:rPr lang="pt-BR" i="1" dirty="0" smtClean="0"/>
              <a:t>Orientação e Atendimento em Grupo </a:t>
            </a:r>
          </a:p>
          <a:p>
            <a:r>
              <a:rPr lang="pt-BR" i="1" dirty="0" smtClean="0"/>
              <a:t>Orientação jurídico-social </a:t>
            </a:r>
          </a:p>
          <a:p>
            <a:r>
              <a:rPr lang="pt-BR" i="1" dirty="0" smtClean="0"/>
              <a:t>Estudos de Caso ( Participação da rede)</a:t>
            </a:r>
          </a:p>
          <a:p>
            <a:r>
              <a:rPr lang="pt-BR" i="1" dirty="0" smtClean="0"/>
              <a:t>Ações de Mobilização e Participação Social </a:t>
            </a:r>
          </a:p>
          <a:p>
            <a:r>
              <a:rPr lang="pt-BR" i="1" dirty="0" smtClean="0"/>
              <a:t>Encaminhamentos monitorados </a:t>
            </a:r>
          </a:p>
          <a:p>
            <a:r>
              <a:rPr lang="pt-BR" i="1" dirty="0" smtClean="0"/>
              <a:t>Registros de Informações no Serviço </a:t>
            </a:r>
          </a:p>
          <a:p>
            <a:endParaRPr lang="pt-BR" dirty="0" smtClean="0"/>
          </a:p>
          <a:p>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b="1" dirty="0" smtClean="0"/>
              <a:t>DICAS GERAIS PARA REALIZAÇÃO DO TRABALHO DE ABORDAGEM SOCIAL ARTICULAÇÃO</a:t>
            </a:r>
            <a:endParaRPr lang="pt-BR" sz="2400" dirty="0"/>
          </a:p>
        </p:txBody>
      </p:sp>
      <p:sp>
        <p:nvSpPr>
          <p:cNvPr id="3" name="Espaço Reservado para Conteúdo 2"/>
          <p:cNvSpPr>
            <a:spLocks noGrp="1"/>
          </p:cNvSpPr>
          <p:nvPr>
            <p:ph sz="quarter" idx="1"/>
          </p:nvPr>
        </p:nvSpPr>
        <p:spPr/>
        <p:txBody>
          <a:bodyPr>
            <a:normAutofit fontScale="70000" lnSpcReduction="20000"/>
          </a:bodyPr>
          <a:lstStyle/>
          <a:p>
            <a:pPr>
              <a:buNone/>
            </a:pPr>
            <a:endParaRPr lang="pt-BR" dirty="0" smtClean="0"/>
          </a:p>
          <a:p>
            <a:pPr>
              <a:buNone/>
            </a:pPr>
            <a:r>
              <a:rPr lang="pt-BR" b="1" dirty="0" smtClean="0"/>
              <a:t>   </a:t>
            </a:r>
            <a:r>
              <a:rPr lang="pt-BR" sz="2900" b="1" i="1" dirty="0" smtClean="0"/>
              <a:t>Serviços de Políticas Públicas Setoriais </a:t>
            </a:r>
          </a:p>
          <a:p>
            <a:r>
              <a:rPr lang="pt-BR" sz="2900" i="1" dirty="0" smtClean="0"/>
              <a:t>Saúde, Habitação,  Trabalho e Renda, Educação e Segurança Alimentar , Etc.</a:t>
            </a:r>
          </a:p>
          <a:p>
            <a:r>
              <a:rPr lang="pt-BR" sz="2900" i="1" dirty="0" smtClean="0"/>
              <a:t>Redes Sociais Locais e Movimentos Sociais </a:t>
            </a:r>
          </a:p>
          <a:p>
            <a:r>
              <a:rPr lang="pt-BR" sz="2900" i="1" dirty="0" smtClean="0"/>
              <a:t>Órgãos do Sistema de Garantia de Direitos (Ministério Público, Poder Judiciário, Defensoria Pública, Centros de Defesa, dentre outros) </a:t>
            </a:r>
          </a:p>
          <a:p>
            <a:r>
              <a:rPr lang="pt-BR" sz="2900" i="1" dirty="0" smtClean="0"/>
              <a:t>Sistema de Segurança Pública, </a:t>
            </a:r>
          </a:p>
          <a:p>
            <a:r>
              <a:rPr lang="pt-BR" sz="2900" i="1" dirty="0" smtClean="0"/>
              <a:t>Instituições de Ensino e Pesquisa </a:t>
            </a:r>
          </a:p>
          <a:p>
            <a:r>
              <a:rPr lang="pt-BR" sz="2900" i="1" dirty="0" smtClean="0"/>
              <a:t>Serviços, Programas e Projetos de Instituições </a:t>
            </a:r>
            <a:r>
              <a:rPr lang="pt-BR" sz="2900" i="1" dirty="0" err="1" smtClean="0"/>
              <a:t>Não-Governamentais</a:t>
            </a:r>
            <a:r>
              <a:rPr lang="pt-BR" sz="2900" i="1" dirty="0" smtClean="0"/>
              <a:t> e Comunitárias </a:t>
            </a:r>
          </a:p>
          <a:p>
            <a:r>
              <a:rPr lang="pt-BR" sz="2900" i="1" dirty="0" smtClean="0"/>
              <a:t>Articulação para acesso à documentação pessoal </a:t>
            </a:r>
          </a:p>
          <a:p>
            <a:r>
              <a:rPr lang="pt-BR" sz="2900" i="1" dirty="0" smtClean="0"/>
              <a:t>Inclusão das pessoas em situação de rua no Cadastro Único </a:t>
            </a:r>
          </a:p>
          <a:p>
            <a:r>
              <a:rPr lang="pt-BR" sz="2900" i="1" dirty="0" smtClean="0"/>
              <a:t>Dimensões complementares que orientam o trabalho social no Serviço </a:t>
            </a:r>
          </a:p>
          <a:p>
            <a:endParaRPr lang="pt-B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002060"/>
                </a:solidFill>
              </a:rPr>
              <a:t>Reflexão </a:t>
            </a:r>
            <a:endParaRPr lang="pt-BR" dirty="0">
              <a:solidFill>
                <a:srgbClr val="002060"/>
              </a:solidFill>
            </a:endParaRPr>
          </a:p>
        </p:txBody>
      </p:sp>
      <p:sp>
        <p:nvSpPr>
          <p:cNvPr id="3" name="Espaço Reservado para Conteúdo 2"/>
          <p:cNvSpPr>
            <a:spLocks noGrp="1"/>
          </p:cNvSpPr>
          <p:nvPr>
            <p:ph sz="quarter" idx="1"/>
          </p:nvPr>
        </p:nvSpPr>
        <p:spPr>
          <a:xfrm rot="1697388">
            <a:off x="301752" y="1527048"/>
            <a:ext cx="8503920" cy="4572000"/>
          </a:xfrm>
        </p:spPr>
        <p:txBody>
          <a:bodyPr/>
          <a:lstStyle/>
          <a:p>
            <a:pPr>
              <a:buNone/>
            </a:pPr>
            <a:endParaRPr lang="pt-BR" dirty="0" smtClean="0"/>
          </a:p>
          <a:p>
            <a:pPr>
              <a:buNone/>
            </a:pPr>
            <a:endParaRPr lang="pt-BR" dirty="0" smtClean="0"/>
          </a:p>
          <a:p>
            <a:pPr>
              <a:buNone/>
            </a:pPr>
            <a:endParaRPr lang="pt-BR" dirty="0" smtClean="0"/>
          </a:p>
          <a:p>
            <a:pPr>
              <a:buNone/>
            </a:pPr>
            <a:r>
              <a:rPr lang="pt-BR" dirty="0" smtClean="0"/>
              <a:t> </a:t>
            </a:r>
            <a:r>
              <a:rPr lang="pt-BR" sz="2400" dirty="0" smtClean="0">
                <a:solidFill>
                  <a:srgbClr val="00B050"/>
                </a:solidFill>
              </a:rPr>
              <a:t>``</a:t>
            </a:r>
            <a:r>
              <a:rPr lang="pt-BR" dirty="0" smtClean="0">
                <a:solidFill>
                  <a:srgbClr val="00B050"/>
                </a:solidFill>
              </a:rPr>
              <a:t>   ...Talvez o seu medo seja a ignorância de não aceitar a si mesmo de coração...se não respeita aceita o passado ´´ assiste   A  SOCIEDADE DE RUA.</a:t>
            </a:r>
            <a:endParaRPr lang="pt-BR"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algn="ctr">
              <a:buFontTx/>
              <a:buNone/>
            </a:pPr>
            <a:endParaRPr lang="pt-BR" sz="3600" b="1" dirty="0" smtClean="0"/>
          </a:p>
          <a:p>
            <a:pPr algn="ctr">
              <a:buFontTx/>
              <a:buNone/>
            </a:pPr>
            <a:r>
              <a:rPr lang="pt-BR" sz="3600" b="1" dirty="0" smtClean="0">
                <a:solidFill>
                  <a:srgbClr val="0070C0"/>
                </a:solidFill>
              </a:rPr>
              <a:t>OBRIGADO!</a:t>
            </a:r>
          </a:p>
          <a:p>
            <a:pPr algn="ctr">
              <a:buFontTx/>
              <a:buNone/>
            </a:pPr>
            <a:r>
              <a:rPr lang="pt-BR" dirty="0" smtClean="0">
                <a:solidFill>
                  <a:srgbClr val="0070C0"/>
                </a:solidFill>
              </a:rPr>
              <a:t>Secretaria do Trabalho e desenvolvimento  Social</a:t>
            </a:r>
            <a:endParaRPr lang="pt-BR" b="1" dirty="0" smtClean="0">
              <a:solidFill>
                <a:srgbClr val="0070C0"/>
              </a:solidFill>
            </a:endParaRPr>
          </a:p>
          <a:p>
            <a:pPr algn="ctr">
              <a:buFontTx/>
              <a:buNone/>
            </a:pPr>
            <a:r>
              <a:rPr lang="pt-BR" b="1" dirty="0" smtClean="0">
                <a:solidFill>
                  <a:srgbClr val="0070C0"/>
                </a:solidFill>
              </a:rPr>
              <a:t>Gerência de Proteção Social Especial</a:t>
            </a:r>
          </a:p>
          <a:p>
            <a:pPr algn="ctr">
              <a:buFontTx/>
              <a:buNone/>
            </a:pPr>
            <a:r>
              <a:rPr lang="pt-BR" b="1" dirty="0" smtClean="0">
                <a:solidFill>
                  <a:srgbClr val="0070C0"/>
                </a:solidFill>
              </a:rPr>
              <a:t>(63) 3218-6903</a:t>
            </a:r>
          </a:p>
          <a:p>
            <a:pPr algn="ctr">
              <a:buFontTx/>
              <a:buNone/>
            </a:pPr>
            <a:r>
              <a:rPr lang="pt-BR" b="1" dirty="0" smtClean="0">
                <a:solidFill>
                  <a:srgbClr val="0070C0"/>
                </a:solidFill>
              </a:rPr>
              <a:t>E-mail: </a:t>
            </a:r>
            <a:r>
              <a:rPr lang="pt-BR" b="1" u="sng" dirty="0" smtClean="0">
                <a:solidFill>
                  <a:srgbClr val="0070C0"/>
                </a:solidFill>
                <a:hlinkClick r:id="rId2"/>
              </a:rPr>
              <a:t>protecaoespecial@hotmail.com</a:t>
            </a:r>
            <a:endParaRPr lang="pt-BR" b="1" u="sng" dirty="0" smtClean="0">
              <a:solidFill>
                <a:srgbClr val="0070C0"/>
              </a:solidFill>
            </a:endParaRPr>
          </a:p>
          <a:p>
            <a:endParaRPr lang="pt-BR" dirty="0">
              <a:solidFill>
                <a:srgbClr val="0070C0"/>
              </a:solidFill>
            </a:endParaRPr>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PENSAR POPULAÇÃO DE RUA</a:t>
            </a:r>
            <a:endParaRPr lang="pt-BR" b="1" dirty="0"/>
          </a:p>
        </p:txBody>
      </p:sp>
      <p:sp>
        <p:nvSpPr>
          <p:cNvPr id="3" name="Espaço Reservado para Conteúdo 2"/>
          <p:cNvSpPr>
            <a:spLocks noGrp="1"/>
          </p:cNvSpPr>
          <p:nvPr>
            <p:ph sz="quarter" idx="1"/>
          </p:nvPr>
        </p:nvSpPr>
        <p:spPr/>
        <p:txBody>
          <a:bodyPr>
            <a:normAutofit fontScale="92500"/>
          </a:bodyPr>
          <a:lstStyle/>
          <a:p>
            <a:pPr>
              <a:buNone/>
            </a:pPr>
            <a:r>
              <a:rPr lang="pt-BR" b="1" dirty="0" smtClean="0"/>
              <a:t>ATENÇÃO:</a:t>
            </a:r>
          </a:p>
          <a:p>
            <a:pPr>
              <a:buNone/>
            </a:pPr>
            <a:r>
              <a:rPr lang="pt-BR" b="1" dirty="0" smtClean="0">
                <a:solidFill>
                  <a:srgbClr val="7030A0"/>
                </a:solidFill>
              </a:rPr>
              <a:t>Quando se fala pessoa em situação de rua, temos que fazer, pensar e levar o Cidadão  a </a:t>
            </a:r>
            <a:r>
              <a:rPr lang="pt-BR" sz="4800" b="1" dirty="0" smtClean="0">
                <a:solidFill>
                  <a:srgbClr val="FF0000"/>
                </a:solidFill>
              </a:rPr>
              <a:t>pintar</a:t>
            </a:r>
            <a:r>
              <a:rPr lang="pt-BR" b="1" dirty="0" smtClean="0">
                <a:solidFill>
                  <a:srgbClr val="7030A0"/>
                </a:solidFill>
              </a:rPr>
              <a:t> um mundo em que eles sejam felizes mas partindo do protagonismo de cada um.</a:t>
            </a:r>
          </a:p>
          <a:p>
            <a:pPr>
              <a:buNone/>
            </a:pPr>
            <a:r>
              <a:rPr lang="pt-BR" b="1" dirty="0" smtClean="0">
                <a:solidFill>
                  <a:srgbClr val="FF0000"/>
                </a:solidFill>
              </a:rPr>
              <a:t>Falar que para tornar realidade e preciso ter um projeto de curto, médio e longo prazo</a:t>
            </a:r>
            <a:r>
              <a:rPr lang="pt-BR" dirty="0" smtClean="0">
                <a:solidFill>
                  <a:srgbClr val="FF0000"/>
                </a:solidFill>
              </a:rPr>
              <a:t>.</a:t>
            </a:r>
          </a:p>
          <a:p>
            <a:pPr>
              <a:buNone/>
            </a:pPr>
            <a:r>
              <a:rPr lang="pt-BR" b="1" dirty="0" smtClean="0">
                <a:solidFill>
                  <a:srgbClr val="00B050"/>
                </a:solidFill>
              </a:rPr>
              <a:t>Ser feliz, ser visto, ter voz e oportunidade e o que todos que estão na rua querem. </a:t>
            </a:r>
          </a:p>
          <a:p>
            <a:pPr>
              <a:buNone/>
            </a:pPr>
            <a:r>
              <a:rPr lang="pt-BR" dirty="0" smtClean="0">
                <a:solidFill>
                  <a:srgbClr val="00B050"/>
                </a:solidFill>
              </a:rPr>
              <a:t> </a:t>
            </a:r>
          </a:p>
          <a:p>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2060"/>
                </a:solidFill>
              </a:rPr>
              <a:t>ASSISTÊNCIA SOCIAL</a:t>
            </a:r>
            <a:endParaRPr lang="pt-BR" b="1" dirty="0">
              <a:solidFill>
                <a:srgbClr val="002060"/>
              </a:solidFill>
            </a:endParaRPr>
          </a:p>
        </p:txBody>
      </p:sp>
      <p:sp>
        <p:nvSpPr>
          <p:cNvPr id="3" name="Espaço Reservado para Conteúdo 2"/>
          <p:cNvSpPr>
            <a:spLocks noGrp="1"/>
          </p:cNvSpPr>
          <p:nvPr>
            <p:ph sz="quarter" idx="1"/>
          </p:nvPr>
        </p:nvSpPr>
        <p:spPr/>
        <p:txBody>
          <a:bodyPr/>
          <a:lstStyle/>
          <a:p>
            <a:endParaRPr lang="pt-BR" dirty="0" smtClean="0">
              <a:solidFill>
                <a:srgbClr val="C00000"/>
              </a:solidFill>
            </a:endParaRPr>
          </a:p>
          <a:p>
            <a:pPr algn="just"/>
            <a:r>
              <a:rPr lang="pt-BR" b="1" i="1" dirty="0" smtClean="0">
                <a:solidFill>
                  <a:srgbClr val="C00000"/>
                </a:solidFill>
              </a:rPr>
              <a:t>Política pública de Seguridade Social, </a:t>
            </a:r>
            <a:r>
              <a:rPr lang="pt-BR" b="1" i="1" dirty="0" err="1" smtClean="0">
                <a:solidFill>
                  <a:srgbClr val="C00000"/>
                </a:solidFill>
              </a:rPr>
              <a:t>não-contributiva</a:t>
            </a:r>
            <a:r>
              <a:rPr lang="pt-BR" b="1" i="1" dirty="0" smtClean="0">
                <a:solidFill>
                  <a:srgbClr val="C00000"/>
                </a:solidFill>
              </a:rPr>
              <a:t>, estruturada no Sistema Único de Assistência Social - SUAS, que oferta serviços, programas, projetos e benefícios socioassistenciais para a população em situação de vulnerabilidade e risco. </a:t>
            </a:r>
          </a:p>
          <a:p>
            <a:pPr algn="r">
              <a:buNone/>
            </a:pPr>
            <a:r>
              <a:rPr lang="pt-BR" b="1" i="1" dirty="0" smtClean="0">
                <a:solidFill>
                  <a:srgbClr val="C00000"/>
                </a:solidFill>
              </a:rPr>
              <a:t>A Lei </a:t>
            </a:r>
            <a:r>
              <a:rPr lang="pt-BR" sz="1600" b="1" i="1" dirty="0" smtClean="0">
                <a:solidFill>
                  <a:srgbClr val="C00000"/>
                </a:solidFill>
              </a:rPr>
              <a:t>12.435/2011 inseriu o SUAS na LOAS </a:t>
            </a:r>
          </a:p>
          <a:p>
            <a:pPr>
              <a:buNone/>
            </a:pPr>
            <a:endParaRPr lang="pt-B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smtClean="0">
                <a:solidFill>
                  <a:srgbClr val="002060"/>
                </a:solidFill>
              </a:rPr>
              <a:t>SEGURANÇAS AFIANÇADAS PELO SUAS</a:t>
            </a:r>
            <a:endParaRPr lang="pt-BR" b="1" dirty="0">
              <a:solidFill>
                <a:srgbClr val="002060"/>
              </a:solidFill>
            </a:endParaRPr>
          </a:p>
        </p:txBody>
      </p:sp>
      <p:sp>
        <p:nvSpPr>
          <p:cNvPr id="6" name="Espaço Reservado para Conteúdo 5"/>
          <p:cNvSpPr>
            <a:spLocks noGrp="1"/>
          </p:cNvSpPr>
          <p:nvPr>
            <p:ph sz="quarter" idx="1"/>
          </p:nvPr>
        </p:nvSpPr>
        <p:spPr/>
        <p:txBody>
          <a:bodyPr>
            <a:normAutofit lnSpcReduction="10000"/>
          </a:bodyPr>
          <a:lstStyle/>
          <a:p>
            <a:endParaRPr lang="pt-BR" dirty="0" smtClean="0"/>
          </a:p>
          <a:p>
            <a:r>
              <a:rPr lang="pt-BR" sz="4000" b="1" i="1" dirty="0" smtClean="0">
                <a:solidFill>
                  <a:srgbClr val="002060"/>
                </a:solidFill>
              </a:rPr>
              <a:t>Sobrevivência (de rendimento e de autonomia); </a:t>
            </a:r>
          </a:p>
          <a:p>
            <a:pPr>
              <a:buNone/>
            </a:pPr>
            <a:endParaRPr lang="pt-BR" sz="4000" b="1" i="1" dirty="0" smtClean="0">
              <a:solidFill>
                <a:srgbClr val="002060"/>
              </a:solidFill>
            </a:endParaRPr>
          </a:p>
          <a:p>
            <a:r>
              <a:rPr lang="pt-BR" sz="4000" b="1" i="1" dirty="0" smtClean="0">
                <a:solidFill>
                  <a:srgbClr val="002060"/>
                </a:solidFill>
              </a:rPr>
              <a:t>Acolhida; </a:t>
            </a:r>
          </a:p>
          <a:p>
            <a:pPr>
              <a:buNone/>
            </a:pPr>
            <a:endParaRPr lang="pt-BR" sz="4000" b="1" i="1" dirty="0" smtClean="0">
              <a:solidFill>
                <a:srgbClr val="002060"/>
              </a:solidFill>
            </a:endParaRPr>
          </a:p>
          <a:p>
            <a:r>
              <a:rPr lang="pt-BR" sz="4000" b="1" i="1" dirty="0" smtClean="0">
                <a:solidFill>
                  <a:srgbClr val="002060"/>
                </a:solidFill>
              </a:rPr>
              <a:t>Convívio ou vivência familiar </a:t>
            </a:r>
          </a:p>
          <a:p>
            <a:endParaRPr lang="pt-BR" b="1" i="1"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b="1" dirty="0" smtClean="0">
                <a:solidFill>
                  <a:srgbClr val="002060"/>
                </a:solidFill>
              </a:rPr>
              <a:t>FUNÇÕES DA ASSISTÊNCIA SOCIAL</a:t>
            </a:r>
            <a:endParaRPr lang="pt-BR" b="1" dirty="0">
              <a:solidFill>
                <a:srgbClr val="002060"/>
              </a:solidFill>
            </a:endParaRPr>
          </a:p>
        </p:txBody>
      </p:sp>
      <p:sp>
        <p:nvSpPr>
          <p:cNvPr id="3" name="Espaço Reservado para Conteúdo 2"/>
          <p:cNvSpPr>
            <a:spLocks noGrp="1"/>
          </p:cNvSpPr>
          <p:nvPr>
            <p:ph sz="quarter" idx="1"/>
          </p:nvPr>
        </p:nvSpPr>
        <p:spPr/>
        <p:txBody>
          <a:bodyPr/>
          <a:lstStyle/>
          <a:p>
            <a:r>
              <a:rPr lang="pt-BR" sz="4000" b="1" i="1" dirty="0" smtClean="0">
                <a:solidFill>
                  <a:srgbClr val="00B050"/>
                </a:solidFill>
              </a:rPr>
              <a:t>Proteção social;</a:t>
            </a:r>
          </a:p>
          <a:p>
            <a:pPr>
              <a:buNone/>
            </a:pPr>
            <a:endParaRPr lang="pt-BR" sz="4000" b="1" i="1" dirty="0" smtClean="0">
              <a:solidFill>
                <a:srgbClr val="00B050"/>
              </a:solidFill>
            </a:endParaRPr>
          </a:p>
          <a:p>
            <a:r>
              <a:rPr lang="pt-BR" sz="4000" b="1" i="1" dirty="0" smtClean="0">
                <a:solidFill>
                  <a:srgbClr val="00B050"/>
                </a:solidFill>
              </a:rPr>
              <a:t>Vigilância socioassistencial;</a:t>
            </a:r>
          </a:p>
          <a:p>
            <a:pPr>
              <a:buNone/>
            </a:pPr>
            <a:r>
              <a:rPr lang="pt-BR" sz="4000" b="1" i="1" dirty="0" smtClean="0">
                <a:solidFill>
                  <a:srgbClr val="00B050"/>
                </a:solidFill>
              </a:rPr>
              <a:t> </a:t>
            </a:r>
          </a:p>
          <a:p>
            <a:r>
              <a:rPr lang="pt-BR" sz="4000" b="1" i="1" dirty="0" smtClean="0">
                <a:solidFill>
                  <a:srgbClr val="00B050"/>
                </a:solidFill>
              </a:rPr>
              <a:t>Defesa de direitos. </a:t>
            </a:r>
          </a:p>
          <a:p>
            <a:endParaRPr lang="pt-BR"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b="1" dirty="0" smtClean="0">
                <a:solidFill>
                  <a:srgbClr val="002060"/>
                </a:solidFill>
              </a:rPr>
              <a:t>UNIDADES  DO </a:t>
            </a:r>
            <a:r>
              <a:rPr lang="pt-BR" sz="5300" b="1" dirty="0" smtClean="0">
                <a:solidFill>
                  <a:srgbClr val="002060"/>
                </a:solidFill>
              </a:rPr>
              <a:t>SUAS</a:t>
            </a:r>
            <a:endParaRPr lang="pt-BR" sz="5300" b="1" dirty="0">
              <a:solidFill>
                <a:srgbClr val="002060"/>
              </a:solidFill>
            </a:endParaRPr>
          </a:p>
        </p:txBody>
      </p:sp>
      <p:sp>
        <p:nvSpPr>
          <p:cNvPr id="3" name="Espaço Reservado para Conteúdo 2"/>
          <p:cNvSpPr>
            <a:spLocks noGrp="1"/>
          </p:cNvSpPr>
          <p:nvPr>
            <p:ph sz="quarter" idx="1"/>
          </p:nvPr>
        </p:nvSpPr>
        <p:spPr/>
        <p:txBody>
          <a:bodyPr>
            <a:normAutofit fontScale="77500" lnSpcReduction="20000"/>
          </a:bodyPr>
          <a:lstStyle/>
          <a:p>
            <a:r>
              <a:rPr lang="pt-BR" sz="5200" b="1" i="1" dirty="0" smtClean="0">
                <a:solidFill>
                  <a:srgbClr val="0070C0"/>
                </a:solidFill>
              </a:rPr>
              <a:t>Proteção Social Básica: </a:t>
            </a:r>
          </a:p>
          <a:p>
            <a:r>
              <a:rPr lang="pt-BR" i="1" dirty="0" smtClean="0">
                <a:solidFill>
                  <a:srgbClr val="0070C0"/>
                </a:solidFill>
              </a:rPr>
              <a:t>Centro de Referência de Assistência Social – </a:t>
            </a:r>
            <a:r>
              <a:rPr lang="pt-BR" sz="2800" b="1" i="1" dirty="0" smtClean="0">
                <a:solidFill>
                  <a:srgbClr val="0070C0"/>
                </a:solidFill>
              </a:rPr>
              <a:t>CRAS</a:t>
            </a:r>
            <a:r>
              <a:rPr lang="pt-BR" i="1" dirty="0" smtClean="0">
                <a:solidFill>
                  <a:srgbClr val="0070C0"/>
                </a:solidFill>
              </a:rPr>
              <a:t>; </a:t>
            </a:r>
          </a:p>
          <a:p>
            <a:r>
              <a:rPr lang="pt-BR" i="1" dirty="0" smtClean="0">
                <a:solidFill>
                  <a:srgbClr val="0070C0"/>
                </a:solidFill>
              </a:rPr>
              <a:t>Unidades Referenciadas ao CRAS (Ex: Centros de Convivência); </a:t>
            </a:r>
          </a:p>
          <a:p>
            <a:pPr>
              <a:buNone/>
            </a:pPr>
            <a:endParaRPr lang="pt-BR" i="1" dirty="0" smtClean="0">
              <a:solidFill>
                <a:srgbClr val="0070C0"/>
              </a:solidFill>
            </a:endParaRPr>
          </a:p>
          <a:p>
            <a:r>
              <a:rPr lang="pt-BR" sz="5200" b="1" i="1" dirty="0" smtClean="0">
                <a:solidFill>
                  <a:srgbClr val="0070C0"/>
                </a:solidFill>
              </a:rPr>
              <a:t>Proteção Social Especial:</a:t>
            </a:r>
          </a:p>
          <a:p>
            <a:r>
              <a:rPr lang="pt-BR" i="1" dirty="0" smtClean="0">
                <a:solidFill>
                  <a:srgbClr val="0070C0"/>
                </a:solidFill>
              </a:rPr>
              <a:t>Centro de Referência Especializado de Assistência Social – </a:t>
            </a:r>
            <a:r>
              <a:rPr lang="pt-BR" b="1" i="1" dirty="0" smtClean="0">
                <a:solidFill>
                  <a:srgbClr val="0070C0"/>
                </a:solidFill>
              </a:rPr>
              <a:t>CREAS</a:t>
            </a:r>
            <a:r>
              <a:rPr lang="pt-BR" i="1" dirty="0" smtClean="0">
                <a:solidFill>
                  <a:srgbClr val="0070C0"/>
                </a:solidFill>
              </a:rPr>
              <a:t>; </a:t>
            </a:r>
          </a:p>
          <a:p>
            <a:r>
              <a:rPr lang="pt-BR" i="1" dirty="0" smtClean="0">
                <a:solidFill>
                  <a:srgbClr val="0070C0"/>
                </a:solidFill>
              </a:rPr>
              <a:t>Unidades Referenciadas ao CREAS </a:t>
            </a:r>
          </a:p>
          <a:p>
            <a:r>
              <a:rPr lang="pt-BR" i="1" dirty="0" smtClean="0">
                <a:solidFill>
                  <a:srgbClr val="0070C0"/>
                </a:solidFill>
              </a:rPr>
              <a:t>Centro Dia de Referência para Pessoa Com Deficiência; </a:t>
            </a:r>
          </a:p>
          <a:p>
            <a:r>
              <a:rPr lang="pt-BR" i="1" dirty="0" smtClean="0">
                <a:solidFill>
                  <a:srgbClr val="0070C0"/>
                </a:solidFill>
              </a:rPr>
              <a:t>Centro de Referência Especializado para População em Situação de Rua – Centro POP; </a:t>
            </a:r>
          </a:p>
          <a:p>
            <a:r>
              <a:rPr lang="pt-BR" i="1" dirty="0" smtClean="0">
                <a:solidFill>
                  <a:srgbClr val="0070C0"/>
                </a:solidFill>
              </a:rPr>
              <a:t>Unidades de Acolhimento; </a:t>
            </a:r>
          </a:p>
          <a:p>
            <a:endParaRPr lang="pt-BR" dirty="0" smtClean="0"/>
          </a:p>
          <a:p>
            <a:endParaRPr lang="pt-BR" dirty="0" smtClean="0">
              <a:solidFill>
                <a:srgbClr val="0070C0"/>
              </a:solidFill>
            </a:endParaRPr>
          </a:p>
          <a:p>
            <a:endParaRPr lang="pt-BR" dirty="0" smtClean="0"/>
          </a:p>
          <a:p>
            <a:endParaRPr lang="pt-BR"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smtClean="0">
                <a:solidFill>
                  <a:srgbClr val="002060"/>
                </a:solidFill>
              </a:rPr>
              <a:t>POPULAÇÃO EM SITUAÇÃO DE RUA</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sz="3200" i="1" dirty="0" smtClean="0">
                <a:solidFill>
                  <a:srgbClr val="0070C0"/>
                </a:solidFill>
              </a:rPr>
              <a:t>Grupo populacional heterogêneo que possui em comum a </a:t>
            </a:r>
            <a:r>
              <a:rPr lang="pt-BR" sz="3200" i="1" dirty="0" smtClean="0">
                <a:solidFill>
                  <a:srgbClr val="C00000"/>
                </a:solidFill>
              </a:rPr>
              <a:t>pobreza extrema</a:t>
            </a:r>
            <a:r>
              <a:rPr lang="pt-BR" sz="3200" i="1" dirty="0" smtClean="0">
                <a:solidFill>
                  <a:srgbClr val="0070C0"/>
                </a:solidFill>
              </a:rPr>
              <a:t>, os </a:t>
            </a:r>
            <a:r>
              <a:rPr lang="pt-BR" sz="3200" i="1" dirty="0" smtClean="0">
                <a:solidFill>
                  <a:srgbClr val="C00000"/>
                </a:solidFill>
              </a:rPr>
              <a:t>vínculos familiares interrompidos</a:t>
            </a:r>
            <a:r>
              <a:rPr lang="pt-BR" sz="3200" i="1" dirty="0" smtClean="0">
                <a:solidFill>
                  <a:srgbClr val="0070C0"/>
                </a:solidFill>
              </a:rPr>
              <a:t> ou fragilizados e a inexistência de </a:t>
            </a:r>
            <a:r>
              <a:rPr lang="pt-BR" sz="3200" i="1" dirty="0" smtClean="0">
                <a:solidFill>
                  <a:srgbClr val="C00000"/>
                </a:solidFill>
              </a:rPr>
              <a:t>moradia</a:t>
            </a:r>
            <a:r>
              <a:rPr lang="pt-BR" sz="3200" i="1" dirty="0" smtClean="0">
                <a:solidFill>
                  <a:srgbClr val="0070C0"/>
                </a:solidFill>
              </a:rPr>
              <a:t> convencional regular e que utiliza os logradouros públicos e as áreas degradadas como espaço de moradia e de sustento, de forma temporária ou permanente, bem como as unidades de acolhimento para pernoite temporário ou como moradia provisória. </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002060"/>
                </a:solidFill>
              </a:rPr>
              <a:t>CRIANÇA E ADOLESCENTE EM SITUAÇÃO DE RUA</a:t>
            </a:r>
            <a:endParaRPr lang="pt-BR" sz="2400" b="1" dirty="0">
              <a:solidFill>
                <a:srgbClr val="002060"/>
              </a:solidFill>
            </a:endParaRPr>
          </a:p>
        </p:txBody>
      </p:sp>
      <p:sp>
        <p:nvSpPr>
          <p:cNvPr id="3" name="Espaço Reservado para Conteúdo 2"/>
          <p:cNvSpPr>
            <a:spLocks noGrp="1"/>
          </p:cNvSpPr>
          <p:nvPr>
            <p:ph sz="quarter" idx="1"/>
          </p:nvPr>
        </p:nvSpPr>
        <p:spPr>
          <a:xfrm>
            <a:off x="301752" y="1527048"/>
            <a:ext cx="8503920" cy="5214320"/>
          </a:xfrm>
        </p:spPr>
        <p:txBody>
          <a:bodyPr>
            <a:normAutofit fontScale="25000" lnSpcReduction="20000"/>
          </a:bodyPr>
          <a:lstStyle/>
          <a:p>
            <a:pPr>
              <a:buNone/>
            </a:pPr>
            <a:r>
              <a:rPr lang="pt-BR" sz="4800" i="1" dirty="0" smtClean="0">
                <a:solidFill>
                  <a:srgbClr val="C00000"/>
                </a:solidFill>
              </a:rPr>
              <a:t>                Conforme Resolução Conjunta CNAS/CONANDA nº 1, de 15 de dezembro de 2016, em seu artigo 1º:</a:t>
            </a:r>
          </a:p>
          <a:p>
            <a:endParaRPr lang="pt-BR" i="1" dirty="0" smtClean="0"/>
          </a:p>
          <a:p>
            <a:pPr algn="just">
              <a:lnSpc>
                <a:spcPct val="120000"/>
              </a:lnSpc>
            </a:pPr>
            <a:r>
              <a:rPr lang="pt-BR" sz="8000" i="1" dirty="0" smtClean="0"/>
              <a:t> </a:t>
            </a:r>
            <a:r>
              <a:rPr lang="pt-BR" sz="8000" i="1" dirty="0" smtClean="0">
                <a:solidFill>
                  <a:srgbClr val="002060"/>
                </a:solidFill>
              </a:rPr>
              <a:t>“Definir como crianças e adolescentes em situação de rua os sujeitos em desenvolvimento com direitos violados, que utilizam logradouros públicos, áreas degradas como espaço de moradia ou sobrevivência, de forma permanente e/ou intermitente, em situação de vulnerabilidade e/ou risco social pelo rompimento ou fragilidade do cuidado e dos vínculos familiares e comunitários, prioritariamente em situação de pobreza e/ou pobreza extrema, dificuldade de acesso e/ou permanência na políticas públicas, sendo caracterizados por sua heterogeneidade, como gênero, orientação sexual, identidade de gênero, diversidade étnicoracial, religiosa, geracional, territorial, de nacionalidade, de posição política, deficiência, entre outros.” </a:t>
            </a:r>
          </a:p>
          <a:p>
            <a:pPr>
              <a:lnSpc>
                <a:spcPct val="170000"/>
              </a:lnSpc>
              <a:buNone/>
            </a:pPr>
            <a:endParaRPr lang="pt-BR" sz="5000" i="1" dirty="0" smtClean="0"/>
          </a:p>
          <a:p>
            <a:r>
              <a:rPr lang="pt-BR" sz="4800" i="1" dirty="0" smtClean="0">
                <a:solidFill>
                  <a:srgbClr val="C00000"/>
                </a:solidFill>
              </a:rPr>
              <a:t>A mesma Resolução Conjunta altera o item 4, Capítulo III, do Documento “Orientações Técnicas: Serviço de Acolhimento para Crianças e Adolescentes”, no que se refere ao atendimento a esse público. </a:t>
            </a:r>
          </a:p>
          <a:p>
            <a:endParaRPr lang="pt-BR" i="1" dirty="0" smtClean="0"/>
          </a:p>
          <a:p>
            <a:endParaRPr lang="pt-BR"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538</TotalTime>
  <Words>1559</Words>
  <Application>Microsoft Office PowerPoint</Application>
  <PresentationFormat>Apresentação na tela (4:3)</PresentationFormat>
  <Paragraphs>165</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Cívico</vt:lpstr>
      <vt:lpstr>Slide 1</vt:lpstr>
      <vt:lpstr>   Assistência Social  </vt:lpstr>
      <vt:lpstr>PENSAR POPULAÇÃO DE RUA</vt:lpstr>
      <vt:lpstr>ASSISTÊNCIA SOCIAL</vt:lpstr>
      <vt:lpstr>SEGURANÇAS AFIANÇADAS PELO SUAS</vt:lpstr>
      <vt:lpstr>  FUNÇÕES DA ASSISTÊNCIA SOCIAL</vt:lpstr>
      <vt:lpstr>UNIDADES  DO SUAS</vt:lpstr>
      <vt:lpstr>POPULAÇÃO EM SITUAÇÃO DE RUA</vt:lpstr>
      <vt:lpstr>CRIANÇA E ADOLESCENTE EM SITUAÇÃO DE RUA</vt:lpstr>
      <vt:lpstr>LEGISLAÇÃO E NORMATIVAS PERTINENTES À POPULAÇÃO EM SITUAÇÃO DE RUA </vt:lpstr>
      <vt:lpstr>LEGISLAÇÃO E NORMATIVAS PERTINENTES À POPULAÇÃO EM SITUAÇÃO DE RUA </vt:lpstr>
      <vt:lpstr>ABORDAGEM SOCIAL</vt:lpstr>
      <vt:lpstr> Serviços Abordagem Social</vt:lpstr>
      <vt:lpstr>Abordagem Social</vt:lpstr>
      <vt:lpstr>  Objetivos da Abordagem Social  </vt:lpstr>
      <vt:lpstr>Quem são os usuários do Serviço de Abordagem</vt:lpstr>
      <vt:lpstr>Slide 17</vt:lpstr>
      <vt:lpstr>Principais atividades do Serviço de Abordagem</vt:lpstr>
      <vt:lpstr>Onde o Serviço de Abordagem deve ser ofertado</vt:lpstr>
      <vt:lpstr>CONSIDERAÇÕES GERAIS PARA REALIZAÇÃO DO TRABALHO DE ABORDAGEM SOCIAL</vt:lpstr>
      <vt:lpstr>DICAS GERAIS PARA REALIZAÇÃO DO TRABALHO DE ABORDAGEM SOCIAL</vt:lpstr>
      <vt:lpstr>DICAS GERAIS PARA REALIZAÇÃO DO TRABALHO DE ABORDAGEM SOCIAL ARTICULAÇÃO</vt:lpstr>
      <vt:lpstr>Reflexão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Serviço Especializado em Abordagem Social</dc:title>
  <dc:creator>Vanderli Candido de Jesus</dc:creator>
  <cp:lastModifiedBy>raquel.goncalves</cp:lastModifiedBy>
  <cp:revision>72</cp:revision>
  <dcterms:created xsi:type="dcterms:W3CDTF">2018-04-03T12:45:29Z</dcterms:created>
  <dcterms:modified xsi:type="dcterms:W3CDTF">2018-11-06T11:22:24Z</dcterms:modified>
</cp:coreProperties>
</file>