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9" r:id="rId3"/>
    <p:sldId id="296" r:id="rId4"/>
    <p:sldId id="263" r:id="rId5"/>
    <p:sldId id="265" r:id="rId6"/>
    <p:sldId id="294" r:id="rId7"/>
    <p:sldId id="282" r:id="rId8"/>
    <p:sldId id="266" r:id="rId9"/>
    <p:sldId id="272" r:id="rId10"/>
    <p:sldId id="274" r:id="rId11"/>
    <p:sldId id="267" r:id="rId12"/>
    <p:sldId id="295" r:id="rId13"/>
    <p:sldId id="269" r:id="rId14"/>
    <p:sldId id="270" r:id="rId15"/>
    <p:sldId id="275" r:id="rId16"/>
    <p:sldId id="271" r:id="rId17"/>
    <p:sldId id="276" r:id="rId18"/>
    <p:sldId id="277" r:id="rId19"/>
    <p:sldId id="278" r:id="rId20"/>
    <p:sldId id="279" r:id="rId21"/>
    <p:sldId id="280" r:id="rId22"/>
    <p:sldId id="281" r:id="rId23"/>
    <p:sldId id="284" r:id="rId24"/>
    <p:sldId id="289" r:id="rId25"/>
    <p:sldId id="292" r:id="rId26"/>
    <p:sldId id="293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47" autoAdjust="0"/>
    <p:restoredTop sz="94660"/>
  </p:normalViewPr>
  <p:slideViewPr>
    <p:cSldViewPr>
      <p:cViewPr>
        <p:scale>
          <a:sx n="70" d="100"/>
          <a:sy n="70" d="100"/>
        </p:scale>
        <p:origin x="-120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B795E-4A13-4915-BF6F-D8629F85E1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26C77-D70C-4960-A88C-5F496C873E2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7753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892D0-B0D3-48F0-BD41-0341796CC237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6253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730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898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E7762-5422-4BF1-8459-8BB0E5048346}" type="datetimeFigureOut">
              <a:rPr lang="pt-BR" smtClean="0"/>
              <a:pPr/>
              <a:t>29/10/2018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L8069.ht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aixaDeTexto 8"/>
          <p:cNvSpPr txBox="1">
            <a:spLocks noChangeArrowheads="1"/>
          </p:cNvSpPr>
          <p:nvPr/>
        </p:nvSpPr>
        <p:spPr bwMode="auto">
          <a:xfrm>
            <a:off x="1269826" y="2321585"/>
            <a:ext cx="66865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sha" pitchFamily="34" charset="-79"/>
                <a:cs typeface="Arial" pitchFamily="34" charset="0"/>
              </a:rPr>
              <a:t>Serviço de Acolhimento em Família Acolhedora</a:t>
            </a:r>
            <a:endParaRPr kumimoji="0" lang="pt-B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https://pensandosobreadocao.files.wordpress.com/2015/05/familia-acolhedo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714488"/>
            <a:ext cx="5857916" cy="4143404"/>
          </a:xfrm>
          <a:prstGeom prst="rect">
            <a:avLst/>
          </a:prstGeom>
          <a:noFill/>
        </p:spPr>
      </p:pic>
      <p:sp>
        <p:nvSpPr>
          <p:cNvPr id="9" name="CaixaDeTexto 8"/>
          <p:cNvSpPr txBox="1"/>
          <p:nvPr/>
        </p:nvSpPr>
        <p:spPr>
          <a:xfrm>
            <a:off x="4932040" y="5073062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latin typeface="Brush Script MT" pitchFamily="66" charset="0"/>
              </a:rPr>
              <a:t>Família Acolhedora</a:t>
            </a:r>
            <a:endParaRPr lang="pt-BR" sz="4800" dirty="0">
              <a:latin typeface="Brush Script MT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18344"/>
            <a:ext cx="4194746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376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Imagem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8" t="44595" r="30458" b="36486"/>
          <a:stretch/>
        </p:blipFill>
        <p:spPr bwMode="auto">
          <a:xfrm>
            <a:off x="7789133" y="0"/>
            <a:ext cx="1354867" cy="4046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39552" y="1124744"/>
            <a:ext cx="8064896" cy="469359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2800" b="1" dirty="0" smtClean="0"/>
              <a:t>Critérios mínimos exigidos - Referência</a:t>
            </a:r>
          </a:p>
          <a:p>
            <a:pPr marL="0" lvl="1" indent="11113" algn="just"/>
            <a:endParaRPr lang="pt-BR" sz="2000" dirty="0" smtClean="0"/>
          </a:p>
          <a:p>
            <a:endParaRPr lang="pt-BR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100" dirty="0"/>
              <a:t>Possuir disponibilidade para participação nas atividades de </a:t>
            </a:r>
            <a:r>
              <a:rPr lang="pt-BR" sz="2100" dirty="0" smtClean="0"/>
              <a:t>formação do </a:t>
            </a:r>
            <a:r>
              <a:rPr lang="pt-BR" sz="2100" dirty="0"/>
              <a:t>Serviço.</a:t>
            </a:r>
          </a:p>
          <a:p>
            <a:pPr lvl="0" algn="just"/>
            <a:endParaRPr lang="pt-BR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100" dirty="0"/>
              <a:t>Apresentar condições adequadas de saúde física e mental.</a:t>
            </a:r>
          </a:p>
          <a:p>
            <a:pPr lvl="0" algn="just"/>
            <a:endParaRPr lang="pt-BR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100" dirty="0" smtClean="0"/>
              <a:t>Inexistência de dependentes de substância psicoativas entre os membros da família.</a:t>
            </a:r>
            <a:endParaRPr lang="pt-BR" sz="2100" dirty="0"/>
          </a:p>
          <a:p>
            <a:pPr lvl="0" algn="just"/>
            <a:endParaRPr lang="pt-BR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100" dirty="0"/>
              <a:t>Disponibilidade de tempo dispensado aos </a:t>
            </a:r>
            <a:r>
              <a:rPr lang="pt-BR" sz="2100" dirty="0" smtClean="0"/>
              <a:t>cuidados necessários </a:t>
            </a:r>
            <a:r>
              <a:rPr lang="pt-BR" sz="2100" dirty="0"/>
              <a:t>e capacidade de dar afeto</a:t>
            </a:r>
            <a:r>
              <a:rPr lang="pt-BR" sz="2100" dirty="0" smtClean="0"/>
              <a:t>.</a:t>
            </a:r>
          </a:p>
          <a:p>
            <a:pPr lvl="0" algn="just"/>
            <a:endParaRPr lang="pt-BR" sz="1000" dirty="0" smtClean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100" dirty="0"/>
              <a:t>Concordância </a:t>
            </a:r>
            <a:r>
              <a:rPr lang="pt-BR" sz="2100" dirty="0" smtClean="0"/>
              <a:t>de todos os </a:t>
            </a:r>
            <a:r>
              <a:rPr lang="pt-BR" sz="2100" dirty="0"/>
              <a:t>membros da família </a:t>
            </a:r>
            <a:r>
              <a:rPr lang="pt-BR" sz="2100" dirty="0" smtClean="0"/>
              <a:t>com o acolhimento.</a:t>
            </a:r>
          </a:p>
          <a:p>
            <a:pPr lvl="0" algn="just"/>
            <a:endParaRPr lang="pt-BR" sz="12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100" u="sng" dirty="0"/>
              <a:t>Não </a:t>
            </a:r>
            <a:r>
              <a:rPr lang="pt-BR" sz="2100" u="sng" dirty="0" smtClean="0"/>
              <a:t>apresentar intenção de adotar</a:t>
            </a:r>
            <a:r>
              <a:rPr lang="pt-BR" sz="2100" dirty="0" smtClean="0"/>
              <a:t> a </a:t>
            </a:r>
            <a:r>
              <a:rPr lang="pt-BR" sz="2100" dirty="0"/>
              <a:t>criança </a:t>
            </a:r>
            <a:r>
              <a:rPr lang="pt-BR" sz="2100" dirty="0" smtClean="0"/>
              <a:t>ou adolescente acolhido.</a:t>
            </a:r>
            <a:endParaRPr lang="pt-BR" sz="2100" dirty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10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8180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611560" y="1028343"/>
            <a:ext cx="8064896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2800" b="1" dirty="0" smtClean="0"/>
              <a:t>E o Público Alvo?</a:t>
            </a:r>
          </a:p>
          <a:p>
            <a:pPr marL="800100" lvl="1" indent="-342900" algn="just"/>
            <a:endParaRPr lang="pt-BR" sz="14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b="1" dirty="0" smtClean="0"/>
              <a:t>Crianças e adolescentes de 0 a 18 anos, com medida protetiva de acolhimento.</a:t>
            </a:r>
          </a:p>
          <a:p>
            <a:pPr algn="just"/>
            <a:endParaRPr lang="pt-BR" sz="400" dirty="0" smtClean="0"/>
          </a:p>
          <a:p>
            <a:pPr algn="just"/>
            <a:r>
              <a:rPr lang="pt-BR" sz="900" dirty="0"/>
              <a:t> </a:t>
            </a:r>
            <a:endParaRPr lang="pt-BR" sz="1200" dirty="0" smtClean="0"/>
          </a:p>
          <a:p>
            <a:pPr marL="2422525" indent="-285750" algn="just"/>
            <a:endParaRPr lang="pt-BR" dirty="0"/>
          </a:p>
          <a:p>
            <a:pPr marL="2422525" indent="-285750" algn="just">
              <a:buFont typeface="Arial" panose="020B0604020202020204" pitchFamily="34" charset="0"/>
              <a:buChar char="•"/>
            </a:pPr>
            <a:endParaRPr lang="pt-BR" dirty="0" smtClean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11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500034" y="2857496"/>
            <a:ext cx="8208912" cy="14773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O </a:t>
            </a:r>
            <a:r>
              <a:rPr lang="pt-BR" b="1" i="1" dirty="0" smtClean="0"/>
              <a:t>Serviço de Acolhimento em Família Acolhedora</a:t>
            </a:r>
            <a:r>
              <a:rPr lang="pt-BR" b="1" dirty="0" smtClean="0"/>
              <a:t> é particularmente adequado ao atendimento de crianças e adolescentes cuja avaliação da equipe técnica do serviço e dos serviços da rede de atendimento indique possibilidade de retorno à família de origem, ampliada ou extensa, salvo casos emergenciais, nos quais inexistam alternativas de acolhimento e proteção.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611560" y="502595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 smtClean="0"/>
              <a:t>Cada família acolhedora deverá acolher </a:t>
            </a:r>
            <a:r>
              <a:rPr lang="pt-BR" b="1" dirty="0" smtClean="0"/>
              <a:t>uma </a:t>
            </a:r>
            <a:r>
              <a:rPr lang="pt-BR" dirty="0" smtClean="0"/>
              <a:t>criança ou adolescente por vez, exceto quando se tratar de grupos de irmãos, quando esse número poderá ser ampliado.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3825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323528" y="1484784"/>
            <a:ext cx="8363272" cy="377026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2800" b="1" dirty="0" smtClean="0"/>
              <a:t>Atenção!</a:t>
            </a:r>
            <a:endParaRPr lang="pt-BR" sz="2800" b="1" dirty="0" smtClean="0"/>
          </a:p>
          <a:p>
            <a:pPr marL="800100" lvl="1" indent="-342900" algn="just"/>
            <a:endParaRPr lang="pt-BR" sz="2800" dirty="0" smtClean="0"/>
          </a:p>
          <a:p>
            <a:pPr algn="just"/>
            <a:r>
              <a:rPr lang="pt-BR" sz="3200" dirty="0" smtClean="0"/>
              <a:t>As famílias acolhedoras são </a:t>
            </a:r>
            <a:r>
              <a:rPr lang="pt-BR" sz="3200" b="1" i="1" dirty="0" smtClean="0"/>
              <a:t>selecionadas</a:t>
            </a:r>
            <a:r>
              <a:rPr lang="pt-BR" sz="3200" dirty="0" smtClean="0"/>
              <a:t>, </a:t>
            </a:r>
            <a:r>
              <a:rPr lang="pt-BR" sz="3200" b="1" i="1" dirty="0" smtClean="0"/>
              <a:t>capacitadas</a:t>
            </a:r>
            <a:r>
              <a:rPr lang="pt-BR" sz="3200" dirty="0" smtClean="0"/>
              <a:t> e </a:t>
            </a:r>
            <a:r>
              <a:rPr lang="pt-BR" sz="3200" b="1" i="1" dirty="0" smtClean="0"/>
              <a:t>acompanhadas</a:t>
            </a:r>
            <a:r>
              <a:rPr lang="pt-BR" sz="3200" dirty="0" smtClean="0"/>
              <a:t> pela equipe  técnica do Serviço de Acolhimento para que possam acolher provisoriamente </a:t>
            </a:r>
            <a:r>
              <a:rPr lang="pt-BR" sz="3200" dirty="0" smtClean="0"/>
              <a:t>as crianças </a:t>
            </a:r>
            <a:r>
              <a:rPr lang="pt-BR" sz="3200" dirty="0" smtClean="0"/>
              <a:t>e adolescentes em medida de proteção. </a:t>
            </a:r>
          </a:p>
          <a:p>
            <a:pPr marL="285750" indent="-285750" algn="just"/>
            <a:endParaRPr lang="pt-BR" sz="700" dirty="0"/>
          </a:p>
          <a:p>
            <a:pPr algn="just"/>
            <a:r>
              <a:rPr lang="pt-BR" sz="1600" dirty="0" smtClean="0"/>
              <a:t>          </a:t>
            </a:r>
            <a:endParaRPr lang="pt-BR" sz="1600" dirty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12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5208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ETAPAS DA IMPLANTAÇÃO E DESENVOLVIMENTO DO SERVIÇO</a:t>
            </a:r>
            <a:endParaRPr lang="pt-BR" sz="2200" b="1" dirty="0" smtClean="0">
              <a:solidFill>
                <a:srgbClr val="AD5207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323528" y="908720"/>
            <a:ext cx="8640960" cy="486287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pt-BR" sz="2200" b="1" dirty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Regulamentação do Serviço no município;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200" b="1" dirty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Divulgação</a:t>
            </a:r>
          </a:p>
          <a:p>
            <a:pPr marL="800100" lvl="1" indent="-342900" algn="just"/>
            <a:endParaRPr lang="pt-BR" sz="2000" dirty="0" smtClean="0"/>
          </a:p>
          <a:p>
            <a:pPr algn="just"/>
            <a:r>
              <a:rPr lang="pt-BR" sz="2400" dirty="0"/>
              <a:t>O</a:t>
            </a:r>
            <a:r>
              <a:rPr lang="pt-BR" sz="2400" dirty="0" smtClean="0"/>
              <a:t> </a:t>
            </a:r>
            <a:r>
              <a:rPr lang="pt-BR" sz="2400" dirty="0" smtClean="0"/>
              <a:t>processo de divulgação permanente é essencial para </a:t>
            </a:r>
            <a:r>
              <a:rPr lang="pt-BR" sz="2400" dirty="0" smtClean="0"/>
              <a:t>o sucesso do Serviço. Tendo como objetivos:</a:t>
            </a:r>
          </a:p>
          <a:p>
            <a:pPr algn="just"/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smtClean="0"/>
              <a:t>           </a:t>
            </a:r>
            <a:r>
              <a:rPr lang="pt-BR" sz="2400" b="1" dirty="0" smtClean="0"/>
              <a:t>• Sensibilizar</a:t>
            </a:r>
          </a:p>
          <a:p>
            <a:endParaRPr lang="pt-BR" sz="1600" b="1" dirty="0"/>
          </a:p>
          <a:p>
            <a:r>
              <a:rPr lang="pt-BR" sz="2400" b="1" dirty="0"/>
              <a:t> </a:t>
            </a:r>
            <a:r>
              <a:rPr lang="pt-BR" sz="2400" b="1" dirty="0" smtClean="0"/>
              <a:t>       • Mobilizar</a:t>
            </a:r>
          </a:p>
          <a:p>
            <a:endParaRPr lang="pt-BR" sz="1600" b="1" dirty="0" smtClean="0"/>
          </a:p>
          <a:p>
            <a:r>
              <a:rPr lang="pt-BR" sz="2400" b="1" dirty="0"/>
              <a:t> </a:t>
            </a:r>
            <a:r>
              <a:rPr lang="pt-BR" sz="2400" b="1" dirty="0" smtClean="0"/>
              <a:t>       • Captar </a:t>
            </a:r>
            <a:r>
              <a:rPr lang="pt-BR" sz="2400" b="1" dirty="0"/>
              <a:t>famílias </a:t>
            </a:r>
            <a:r>
              <a:rPr lang="pt-BR" sz="2400" b="1" dirty="0" smtClean="0"/>
              <a:t>acolhedoras</a:t>
            </a:r>
            <a:endParaRPr lang="pt-BR" sz="1600" b="1" dirty="0" smtClean="0"/>
          </a:p>
          <a:p>
            <a:endParaRPr lang="pt-BR" sz="1600" b="1" dirty="0" smtClean="0"/>
          </a:p>
          <a:p>
            <a:r>
              <a:rPr lang="pt-BR" sz="2400" b="1" dirty="0"/>
              <a:t> </a:t>
            </a:r>
            <a:r>
              <a:rPr lang="pt-BR" sz="2400" b="1" dirty="0" smtClean="0"/>
              <a:t>       • Disseminar a cultura de acolhimento familiar</a:t>
            </a:r>
            <a:r>
              <a:rPr lang="pt-BR" dirty="0" smtClean="0"/>
              <a:t>          </a:t>
            </a:r>
            <a:endParaRPr lang="pt-BR" dirty="0"/>
          </a:p>
          <a:p>
            <a:pPr algn="just"/>
            <a:endParaRPr lang="pt-BR" dirty="0" smtClean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13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0180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539552" y="1124744"/>
            <a:ext cx="8064896" cy="503214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2800" b="1" dirty="0" smtClean="0"/>
              <a:t>Estratégias de Divulgação!</a:t>
            </a:r>
          </a:p>
          <a:p>
            <a:pPr marL="0" lvl="1" indent="11113" algn="just"/>
            <a:endParaRPr lang="pt-BR" dirty="0" smtClean="0"/>
          </a:p>
          <a:p>
            <a:endParaRPr lang="pt-BR" sz="1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900" dirty="0" smtClean="0"/>
              <a:t>Evento </a:t>
            </a:r>
            <a:r>
              <a:rPr lang="pt-BR" sz="1900" dirty="0"/>
              <a:t>de </a:t>
            </a:r>
            <a:r>
              <a:rPr lang="pt-BR" sz="1900" dirty="0" smtClean="0"/>
              <a:t>lançamento/ Edital.</a:t>
            </a:r>
            <a:endParaRPr lang="pt-BR" sz="1900" dirty="0"/>
          </a:p>
          <a:p>
            <a:pPr algn="just"/>
            <a:endParaRPr lang="pt-BR" sz="19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900" dirty="0" smtClean="0"/>
              <a:t>Mídias </a:t>
            </a:r>
            <a:r>
              <a:rPr lang="pt-BR" sz="1900" dirty="0"/>
              <a:t>diversas </a:t>
            </a:r>
            <a:r>
              <a:rPr lang="pt-BR" sz="1900" dirty="0" smtClean="0"/>
              <a:t>(TV, </a:t>
            </a:r>
            <a:r>
              <a:rPr lang="pt-BR" sz="1900" dirty="0"/>
              <a:t>jornal, rádio, </a:t>
            </a:r>
            <a:r>
              <a:rPr lang="pt-BR" sz="1900" dirty="0" smtClean="0"/>
              <a:t>internet, etc.). </a:t>
            </a:r>
            <a:endParaRPr lang="pt-BR" sz="1900" dirty="0"/>
          </a:p>
          <a:p>
            <a:pPr algn="just"/>
            <a:endParaRPr lang="pt-BR" sz="19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900" dirty="0" smtClean="0"/>
              <a:t>Material </a:t>
            </a:r>
            <a:r>
              <a:rPr lang="pt-BR" sz="1900" dirty="0"/>
              <a:t>de apoio (</a:t>
            </a:r>
            <a:r>
              <a:rPr lang="pt-BR" sz="1900" i="1" dirty="0"/>
              <a:t>folders</a:t>
            </a:r>
            <a:r>
              <a:rPr lang="pt-BR" sz="1900" dirty="0"/>
              <a:t>, cartazes, </a:t>
            </a:r>
            <a:r>
              <a:rPr lang="pt-BR" sz="1900" dirty="0" smtClean="0"/>
              <a:t>camisetas, etc.). </a:t>
            </a:r>
          </a:p>
          <a:p>
            <a:pPr algn="just"/>
            <a:endParaRPr lang="pt-BR" sz="19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900" dirty="0" smtClean="0"/>
              <a:t>Rede </a:t>
            </a:r>
            <a:r>
              <a:rPr lang="pt-BR" sz="1900" dirty="0"/>
              <a:t>informal / Pontos </a:t>
            </a:r>
            <a:r>
              <a:rPr lang="pt-BR" sz="1900" dirty="0" smtClean="0"/>
              <a:t>comerciais). </a:t>
            </a:r>
          </a:p>
          <a:p>
            <a:pPr algn="just"/>
            <a:endParaRPr lang="pt-BR" sz="19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900" dirty="0" smtClean="0"/>
              <a:t>Palestras </a:t>
            </a:r>
            <a:r>
              <a:rPr lang="pt-BR" sz="1900" dirty="0"/>
              <a:t>e encontros com diferentes grupos </a:t>
            </a:r>
            <a:r>
              <a:rPr lang="pt-BR" sz="1900" dirty="0" smtClean="0"/>
              <a:t>(religiosos</a:t>
            </a:r>
            <a:r>
              <a:rPr lang="pt-BR" sz="1900" dirty="0"/>
              <a:t>, associação de moradores e outros espaços </a:t>
            </a:r>
            <a:r>
              <a:rPr lang="pt-BR" sz="1900" dirty="0" smtClean="0"/>
              <a:t>comunitários).</a:t>
            </a:r>
          </a:p>
          <a:p>
            <a:pPr algn="just"/>
            <a:endParaRPr lang="pt-BR" sz="19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900" dirty="0" smtClean="0"/>
              <a:t>Rede de atendimento </a:t>
            </a:r>
            <a:r>
              <a:rPr lang="pt-BR" sz="1900" dirty="0"/>
              <a:t>(saúde, assistência, educação) e Sistema de Garantia de </a:t>
            </a:r>
            <a:r>
              <a:rPr lang="pt-BR" sz="1900" dirty="0" smtClean="0"/>
              <a:t>Direitos. </a:t>
            </a:r>
            <a:endParaRPr lang="pt-BR" sz="1900" dirty="0"/>
          </a:p>
          <a:p>
            <a:pPr marL="0" lvl="1" indent="11113" algn="just"/>
            <a:endParaRPr lang="pt-BR" dirty="0" smtClean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14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5164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539552" y="1124744"/>
            <a:ext cx="8064896" cy="464742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2800" b="1" dirty="0" smtClean="0"/>
              <a:t>Avaliação Documental</a:t>
            </a:r>
          </a:p>
          <a:p>
            <a:pPr marL="800100" lvl="1" indent="-342900" algn="just"/>
            <a:endParaRPr lang="pt-BR" sz="2400" b="1" dirty="0" smtClean="0"/>
          </a:p>
          <a:p>
            <a:pPr marL="0" lvl="1" indent="11113" algn="just"/>
            <a:endParaRPr lang="pt-BR" sz="1050" dirty="0" smtClean="0"/>
          </a:p>
          <a:p>
            <a:pPr marL="0" lvl="1" indent="11113" algn="just"/>
            <a:r>
              <a:rPr lang="pt-BR" sz="1900" dirty="0" smtClean="0"/>
              <a:t>Documentação mínima exigida de todos os membros maiores de idade pertencentes ao núcleo familiar.</a:t>
            </a:r>
          </a:p>
          <a:p>
            <a:pPr marL="0" lvl="1" indent="11113" algn="just"/>
            <a:endParaRPr lang="pt-BR" sz="1900" dirty="0" smtClean="0"/>
          </a:p>
          <a:p>
            <a:pPr marL="0" lvl="1" indent="11113" algn="just"/>
            <a:endParaRPr lang="pt-BR" sz="1900" dirty="0"/>
          </a:p>
          <a:p>
            <a:pPr marL="811213" lvl="0" indent="-285750">
              <a:buFont typeface="Wingdings" panose="05000000000000000000" pitchFamily="2" charset="2"/>
              <a:buChar char="§"/>
            </a:pPr>
            <a:r>
              <a:rPr lang="pt-BR" b="1" dirty="0"/>
              <a:t>Carteira de Identidade – RG – ou Carteira de Trabalho – </a:t>
            </a:r>
            <a:r>
              <a:rPr lang="pt-BR" b="1" dirty="0" smtClean="0"/>
              <a:t>CTPS.</a:t>
            </a:r>
          </a:p>
          <a:p>
            <a:pPr lvl="0"/>
            <a:endParaRPr lang="pt-BR" sz="1600" b="1" dirty="0"/>
          </a:p>
          <a:p>
            <a:pPr marL="811213" lvl="0" indent="-285750">
              <a:buFont typeface="Wingdings" panose="05000000000000000000" pitchFamily="2" charset="2"/>
              <a:buChar char="§"/>
            </a:pPr>
            <a:r>
              <a:rPr lang="pt-BR" b="1" dirty="0"/>
              <a:t>Cadastro de Pessoas Físicas – </a:t>
            </a:r>
            <a:r>
              <a:rPr lang="pt-BR" b="1" dirty="0" smtClean="0"/>
              <a:t>CPF.</a:t>
            </a:r>
          </a:p>
          <a:p>
            <a:pPr marL="811213" lvl="0" indent="-285750"/>
            <a:endParaRPr lang="pt-BR" sz="1600" b="1" dirty="0"/>
          </a:p>
          <a:p>
            <a:pPr marL="811213" lvl="0" indent="-285750">
              <a:buFont typeface="Wingdings" panose="05000000000000000000" pitchFamily="2" charset="2"/>
              <a:buChar char="§"/>
            </a:pPr>
            <a:r>
              <a:rPr lang="pt-BR" b="1" dirty="0"/>
              <a:t>Comprovante de </a:t>
            </a:r>
            <a:r>
              <a:rPr lang="pt-BR" b="1" dirty="0" smtClean="0"/>
              <a:t>Residência.</a:t>
            </a:r>
          </a:p>
          <a:p>
            <a:pPr marL="811213" lvl="0" indent="-285750"/>
            <a:endParaRPr lang="pt-BR" sz="1600" b="1" dirty="0"/>
          </a:p>
          <a:p>
            <a:pPr marL="811213" lvl="0" indent="-285750">
              <a:buFont typeface="Wingdings" panose="05000000000000000000" pitchFamily="2" charset="2"/>
              <a:buChar char="§"/>
            </a:pPr>
            <a:r>
              <a:rPr lang="pt-BR" b="1" dirty="0"/>
              <a:t>Certidão de Antecedentes Criminais.</a:t>
            </a:r>
            <a:endParaRPr lang="pt-BR" sz="2400" b="1" dirty="0"/>
          </a:p>
          <a:p>
            <a:pPr marL="0" lvl="1" algn="just"/>
            <a:endParaRPr lang="pt-BR" sz="1900" dirty="0" smtClean="0"/>
          </a:p>
          <a:p>
            <a:endParaRPr lang="pt-BR" sz="1000" dirty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15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3065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503548" y="908720"/>
            <a:ext cx="8147248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2800" b="1" dirty="0" smtClean="0"/>
              <a:t>Acolhida e Avaliação Inicial</a:t>
            </a:r>
          </a:p>
          <a:p>
            <a:pPr marL="0" lvl="1" indent="11113" algn="just"/>
            <a:endParaRPr lang="pt-BR" sz="1400" dirty="0" smtClean="0"/>
          </a:p>
          <a:p>
            <a:endParaRPr lang="pt-BR" sz="1000" dirty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2800" dirty="0" smtClean="0"/>
              <a:t>Primeiro momento de interlocução entre a equipe técnica e as famílias interessadas em fazer parte do Serviço de Acolhimento.</a:t>
            </a:r>
          </a:p>
          <a:p>
            <a:pPr marL="0" lvl="1" algn="just"/>
            <a:endParaRPr lang="pt-BR" sz="2800" dirty="0"/>
          </a:p>
          <a:p>
            <a:pPr marL="0" lvl="1" algn="just"/>
            <a:endParaRPr lang="pt-BR" sz="1100" dirty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endParaRPr lang="pt-BR" dirty="0" smtClean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16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503548" y="3284984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800" dirty="0" smtClean="0"/>
              <a:t>É o momento de se verificar se as famílias atendem aos </a:t>
            </a:r>
            <a:r>
              <a:rPr lang="pt-BR" sz="2800" b="1" dirty="0" smtClean="0"/>
              <a:t>critérios mínimos</a:t>
            </a:r>
            <a:r>
              <a:rPr lang="pt-BR" sz="2800" dirty="0" smtClean="0"/>
              <a:t> exigidos para a função, inclusive em relação ao </a:t>
            </a:r>
            <a:r>
              <a:rPr lang="pt-BR" sz="2800" b="1" dirty="0" smtClean="0"/>
              <a:t>desejo, disponibilidade e concordância </a:t>
            </a:r>
            <a:r>
              <a:rPr lang="pt-BR" sz="2800" dirty="0" smtClean="0"/>
              <a:t>de todos os membros do núcleo familiar em acolher e participar dos encontros de seleção, formação e acompanhamento.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7032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539552" y="1052736"/>
            <a:ext cx="8064896" cy="504753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3000" b="1" dirty="0" smtClean="0"/>
              <a:t>Seleção – </a:t>
            </a:r>
            <a:r>
              <a:rPr lang="pt-BR" sz="3000" b="1" dirty="0"/>
              <a:t>E</a:t>
            </a:r>
            <a:r>
              <a:rPr lang="pt-BR" sz="3000" b="1" dirty="0" smtClean="0"/>
              <a:t>studo Psicossocial</a:t>
            </a:r>
          </a:p>
          <a:p>
            <a:pPr marL="0" lvl="1" algn="just"/>
            <a:endParaRPr lang="pt-BR" sz="1600" dirty="0" smtClean="0"/>
          </a:p>
          <a:p>
            <a:pPr marL="0" lvl="1" algn="just"/>
            <a:r>
              <a:rPr lang="pt-BR" dirty="0" smtClean="0"/>
              <a:t>Após a </a:t>
            </a:r>
            <a:r>
              <a:rPr lang="pt-BR" i="1" dirty="0" smtClean="0"/>
              <a:t>Avaliação Inicial</a:t>
            </a:r>
            <a:r>
              <a:rPr lang="pt-BR" dirty="0" smtClean="0"/>
              <a:t>, as famílias inscritas como potenciais acolhedoras deverão passar por um estudo psicossocial, com o objetivo de identificar os aspectos subjetivos que qualificam sua participação no Serviço.</a:t>
            </a:r>
            <a:endParaRPr lang="pt-BR" sz="500" i="1" dirty="0" smtClean="0"/>
          </a:p>
          <a:p>
            <a:pPr marL="0" lvl="1" algn="just"/>
            <a:endParaRPr lang="pt-BR" sz="1400" i="1" dirty="0" smtClean="0"/>
          </a:p>
          <a:p>
            <a:pPr marL="0" lvl="1" algn="ctr"/>
            <a:r>
              <a:rPr lang="pt-BR" dirty="0" smtClean="0"/>
              <a:t>(Entrevistas / Visitas Domiciliares / Dinâmicas de Grupo)</a:t>
            </a:r>
          </a:p>
          <a:p>
            <a:pPr marL="0" lvl="1" algn="just"/>
            <a:endParaRPr lang="pt-BR" sz="2400" i="1" dirty="0"/>
          </a:p>
          <a:p>
            <a:pPr marL="0" lvl="1"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a serem observadas</a:t>
            </a:r>
          </a:p>
          <a:p>
            <a:pPr marL="0" lvl="1" algn="ctr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dirty="0"/>
              <a:t>Disponibilidade afetiva e </a:t>
            </a:r>
            <a:r>
              <a:rPr lang="pt-BR" dirty="0" smtClean="0"/>
              <a:t>emocional.</a:t>
            </a:r>
          </a:p>
          <a:p>
            <a:pPr lvl="0"/>
            <a:endParaRPr lang="pt-BR" sz="8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dirty="0"/>
              <a:t>Padrão saudável das relações de apego e </a:t>
            </a:r>
            <a:r>
              <a:rPr lang="pt-BR" dirty="0" smtClean="0"/>
              <a:t>desapego.</a:t>
            </a:r>
          </a:p>
          <a:p>
            <a:pPr lvl="0"/>
            <a:endParaRPr lang="pt-BR" sz="8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dirty="0"/>
              <a:t>Relações familiares e </a:t>
            </a:r>
            <a:r>
              <a:rPr lang="pt-BR" dirty="0" smtClean="0"/>
              <a:t>comunitárias.</a:t>
            </a:r>
          </a:p>
          <a:p>
            <a:pPr lvl="0"/>
            <a:endParaRPr lang="pt-BR" sz="8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dirty="0"/>
              <a:t>Rotina </a:t>
            </a:r>
            <a:r>
              <a:rPr lang="pt-BR" dirty="0" smtClean="0"/>
              <a:t>familiar.</a:t>
            </a:r>
          </a:p>
          <a:p>
            <a:pPr lvl="0"/>
            <a:endParaRPr lang="pt-BR" sz="8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dirty="0"/>
              <a:t>Não envolvimento de nenhum membro da família com dependência química;</a:t>
            </a:r>
            <a:endParaRPr lang="pt-BR" sz="2400" dirty="0"/>
          </a:p>
          <a:p>
            <a:endParaRPr lang="pt-BR" sz="1000" dirty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17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864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539552" y="1124744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a serem observadas</a:t>
            </a:r>
          </a:p>
          <a:p>
            <a:pPr marL="0" lvl="1" algn="ctr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dirty="0"/>
              <a:t>Capacidade de lidar com </a:t>
            </a:r>
            <a:r>
              <a:rPr lang="pt-BR" dirty="0" smtClean="0"/>
              <a:t>separação.</a:t>
            </a:r>
          </a:p>
          <a:p>
            <a:pPr lvl="0"/>
            <a:endParaRPr lang="pt-BR" sz="12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dirty="0" smtClean="0"/>
              <a:t>Flexibilidade.</a:t>
            </a:r>
          </a:p>
          <a:p>
            <a:pPr lvl="0"/>
            <a:endParaRPr lang="pt-BR" sz="12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dirty="0" smtClean="0"/>
              <a:t>Tolerância.</a:t>
            </a:r>
          </a:p>
          <a:p>
            <a:pPr lvl="0"/>
            <a:endParaRPr lang="pt-BR" sz="12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dirty="0" smtClean="0"/>
              <a:t>Pró-atividade.</a:t>
            </a:r>
          </a:p>
          <a:p>
            <a:pPr lvl="0"/>
            <a:endParaRPr lang="pt-BR" sz="12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dirty="0"/>
              <a:t>Capacidade de </a:t>
            </a:r>
            <a:r>
              <a:rPr lang="pt-BR" dirty="0" smtClean="0"/>
              <a:t>escuta.</a:t>
            </a:r>
          </a:p>
          <a:p>
            <a:pPr lvl="0"/>
            <a:endParaRPr lang="pt-BR" sz="12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dirty="0"/>
              <a:t>Estabilidade </a:t>
            </a:r>
            <a:r>
              <a:rPr lang="pt-BR" dirty="0" smtClean="0"/>
              <a:t>emocional.</a:t>
            </a:r>
          </a:p>
          <a:p>
            <a:pPr lvl="0"/>
            <a:endParaRPr lang="pt-BR" sz="12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/>
              <a:t>Capacidade de pedir ajuda e de colaborar com equipe técnica, dentre outros. </a:t>
            </a:r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18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539552" y="5085184"/>
            <a:ext cx="8208912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O estudo psicossocial realizado pela equipe técnica também deverá indicar o perfil de criança ou adolescente que cada família está habilitada a acolher.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6971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 – FORMAÇÃO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539552" y="1124744"/>
            <a:ext cx="8064896" cy="521681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446088" lvl="1" indent="-342900" algn="just"/>
            <a:r>
              <a:rPr lang="pt-BR" sz="2800" b="1" dirty="0" smtClean="0"/>
              <a:t>      Formação das Famílias Acolhedoras</a:t>
            </a:r>
          </a:p>
          <a:p>
            <a:pPr marL="446088" lvl="1" indent="-342900" algn="just"/>
            <a:endParaRPr lang="pt-BR" sz="2800" b="1" dirty="0"/>
          </a:p>
          <a:p>
            <a:pPr marL="263525" lvl="1" algn="just"/>
            <a:r>
              <a:rPr lang="pt-BR" dirty="0" smtClean="0"/>
              <a:t>As famílias acolhedoras selecionadas deverão participar de processo de formação, a ser desenvolvido com metodologia participativa e dinâmica, por meio de oficinas e seminários.</a:t>
            </a:r>
          </a:p>
          <a:p>
            <a:pPr marL="263525" lvl="1" algn="just"/>
            <a:endParaRPr lang="pt-BR" dirty="0"/>
          </a:p>
          <a:p>
            <a:pPr marL="263525" lvl="1"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Temas Relevantes </a:t>
            </a:r>
            <a:endParaRPr lang="pt-BR" dirty="0" smtClean="0"/>
          </a:p>
          <a:p>
            <a:pPr marL="263525" lvl="1" algn="ctr"/>
            <a:endParaRPr lang="pt-BR" sz="1200" dirty="0"/>
          </a:p>
          <a:p>
            <a:pPr marL="549275" lvl="1" indent="-285750" algn="just">
              <a:buFont typeface="Courier New" panose="02070309020205020404" pitchFamily="49" charset="0"/>
              <a:buChar char="o"/>
            </a:pPr>
            <a:r>
              <a:rPr lang="pt-BR" sz="1600" dirty="0"/>
              <a:t>Direitos da criança e do </a:t>
            </a:r>
            <a:r>
              <a:rPr lang="pt-BR" sz="1600" dirty="0" smtClean="0"/>
              <a:t>adolescente</a:t>
            </a:r>
            <a:r>
              <a:rPr lang="pt-BR" sz="1700" dirty="0" smtClean="0"/>
              <a:t>.</a:t>
            </a:r>
          </a:p>
          <a:p>
            <a:pPr marL="434975" lvl="1" indent="-171450" algn="just">
              <a:buFont typeface="Courier New" panose="02070309020205020404" pitchFamily="49" charset="0"/>
              <a:buChar char="o"/>
            </a:pPr>
            <a:endParaRPr lang="pt-BR" sz="500" dirty="0" smtClean="0"/>
          </a:p>
          <a:p>
            <a:pPr marL="549275" lvl="1" indent="-285750" algn="just">
              <a:buFont typeface="Courier New" panose="02070309020205020404" pitchFamily="49" charset="0"/>
              <a:buChar char="o"/>
            </a:pPr>
            <a:r>
              <a:rPr lang="pt-BR" sz="1600" dirty="0"/>
              <a:t>Novas configurações </a:t>
            </a:r>
            <a:r>
              <a:rPr lang="pt-BR" sz="1600" dirty="0" smtClean="0"/>
              <a:t>familiares. </a:t>
            </a:r>
          </a:p>
          <a:p>
            <a:pPr marL="434975" lvl="1" indent="-171450" algn="just">
              <a:buFont typeface="Courier New" panose="02070309020205020404" pitchFamily="49" charset="0"/>
              <a:buChar char="o"/>
            </a:pPr>
            <a:endParaRPr lang="pt-BR" sz="500" dirty="0" smtClean="0"/>
          </a:p>
          <a:p>
            <a:pPr marL="549275" lvl="1" indent="-285750" algn="just">
              <a:buFont typeface="Courier New" panose="02070309020205020404" pitchFamily="49" charset="0"/>
              <a:buChar char="o"/>
            </a:pPr>
            <a:r>
              <a:rPr lang="pt-BR" sz="1600" dirty="0" smtClean="0"/>
              <a:t>Realidade </a:t>
            </a:r>
            <a:r>
              <a:rPr lang="pt-BR" sz="1600" dirty="0"/>
              <a:t>das famílias em situação de vulnerabilidade </a:t>
            </a:r>
            <a:r>
              <a:rPr lang="pt-BR" sz="1600" dirty="0" smtClean="0"/>
              <a:t>social.</a:t>
            </a:r>
          </a:p>
          <a:p>
            <a:pPr marL="434975" lvl="1" indent="-171450" algn="just">
              <a:buFont typeface="Courier New" panose="02070309020205020404" pitchFamily="49" charset="0"/>
              <a:buChar char="o"/>
            </a:pPr>
            <a:endParaRPr lang="pt-BR" sz="500" dirty="0" smtClean="0"/>
          </a:p>
          <a:p>
            <a:pPr marL="549275" lvl="1" indent="-285750" algn="just">
              <a:buFont typeface="Courier New" panose="02070309020205020404" pitchFamily="49" charset="0"/>
              <a:buChar char="o"/>
            </a:pPr>
            <a:r>
              <a:rPr lang="pt-BR" sz="1600" dirty="0"/>
              <a:t>Etapas do desenvolvimento da criança e do </a:t>
            </a:r>
            <a:r>
              <a:rPr lang="pt-BR" sz="1600" dirty="0" smtClean="0"/>
              <a:t>adolescente.</a:t>
            </a:r>
          </a:p>
          <a:p>
            <a:pPr marL="434975" lvl="1" indent="-171450" algn="just">
              <a:buFont typeface="Courier New" panose="02070309020205020404" pitchFamily="49" charset="0"/>
              <a:buChar char="o"/>
            </a:pPr>
            <a:endParaRPr lang="pt-BR" sz="500" dirty="0" smtClean="0"/>
          </a:p>
          <a:p>
            <a:pPr marL="549275" lvl="1" indent="-285750" algn="just">
              <a:buFont typeface="Courier New" panose="02070309020205020404" pitchFamily="49" charset="0"/>
              <a:buChar char="o"/>
            </a:pPr>
            <a:r>
              <a:rPr lang="pt-BR" sz="1600" dirty="0" smtClean="0"/>
              <a:t>Comportamentos observados em </a:t>
            </a:r>
            <a:r>
              <a:rPr lang="pt-BR" sz="1600" dirty="0"/>
              <a:t>crianças/adolescentes separados da família de </a:t>
            </a:r>
            <a:r>
              <a:rPr lang="pt-BR" sz="1600" dirty="0" smtClean="0"/>
              <a:t>origem.</a:t>
            </a:r>
          </a:p>
          <a:p>
            <a:pPr marL="434975" lvl="1" indent="-171450" algn="just">
              <a:buFont typeface="Courier New" panose="02070309020205020404" pitchFamily="49" charset="0"/>
              <a:buChar char="o"/>
            </a:pPr>
            <a:endParaRPr lang="pt-BR" sz="500" dirty="0" smtClean="0"/>
          </a:p>
          <a:p>
            <a:pPr marL="549275" lvl="1" indent="-285750" algn="just">
              <a:buFont typeface="Courier New" panose="02070309020205020404" pitchFamily="49" charset="0"/>
              <a:buChar char="o"/>
            </a:pPr>
            <a:r>
              <a:rPr lang="pt-BR" sz="1600" dirty="0" smtClean="0"/>
              <a:t>Práticas educativas.</a:t>
            </a:r>
          </a:p>
          <a:p>
            <a:pPr marL="434975" lvl="1" indent="-171450" algn="just">
              <a:buFont typeface="Courier New" panose="02070309020205020404" pitchFamily="49" charset="0"/>
              <a:buChar char="o"/>
            </a:pPr>
            <a:endParaRPr lang="pt-BR" sz="500" dirty="0" smtClean="0"/>
          </a:p>
          <a:p>
            <a:pPr marL="549275" lvl="1" indent="-285750" algn="just">
              <a:buFont typeface="Courier New" panose="02070309020205020404" pitchFamily="49" charset="0"/>
              <a:buChar char="o"/>
            </a:pPr>
            <a:r>
              <a:rPr lang="pt-BR" sz="1600" dirty="0"/>
              <a:t>Políticas públicas, direitos humanos e </a:t>
            </a:r>
            <a:r>
              <a:rPr lang="pt-BR" sz="1600" dirty="0" smtClean="0"/>
              <a:t>cidadania.</a:t>
            </a:r>
          </a:p>
          <a:p>
            <a:pPr marL="434975" lvl="1" indent="-171450" algn="just">
              <a:buFont typeface="Courier New" panose="02070309020205020404" pitchFamily="49" charset="0"/>
              <a:buChar char="o"/>
            </a:pPr>
            <a:endParaRPr lang="pt-BR" sz="500" dirty="0" smtClean="0"/>
          </a:p>
          <a:p>
            <a:pPr marL="549275" lvl="1" indent="-285750" algn="just">
              <a:buFont typeface="Courier New" panose="02070309020205020404" pitchFamily="49" charset="0"/>
              <a:buChar char="o"/>
            </a:pPr>
            <a:r>
              <a:rPr lang="pt-BR" sz="1600" dirty="0"/>
              <a:t>Papel da família acolhedora, da equipe técnica do </a:t>
            </a:r>
            <a:r>
              <a:rPr lang="pt-BR" sz="1600" dirty="0" smtClean="0"/>
              <a:t>serviço </a:t>
            </a:r>
            <a:r>
              <a:rPr lang="pt-BR" sz="1600" dirty="0"/>
              <a:t>e da família de origem</a:t>
            </a:r>
            <a:r>
              <a:rPr lang="pt-BR" sz="1600" dirty="0" smtClean="0"/>
              <a:t>.</a:t>
            </a:r>
            <a:endParaRPr lang="pt-BR" sz="1600" dirty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19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4194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2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pt-BR" b="1" dirty="0" smtClean="0">
                <a:latin typeface="Garamond" pitchFamily="18" charset="0"/>
              </a:rPr>
              <a:t>CONTEXTUALIZAÇÃO</a:t>
            </a:r>
            <a:endParaRPr lang="pt-BR" b="1" dirty="0">
              <a:latin typeface="Garamond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251520" y="1532074"/>
            <a:ext cx="8640960" cy="501558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pt-BR" sz="4400" dirty="0" smtClean="0">
                <a:latin typeface="Garamond" pitchFamily="18" charset="0"/>
              </a:rPr>
              <a:t>Cultura </a:t>
            </a:r>
            <a:r>
              <a:rPr lang="pt-BR" sz="4400" dirty="0">
                <a:latin typeface="Garamond" pitchFamily="18" charset="0"/>
              </a:rPr>
              <a:t>de institucionalização de crianças e </a:t>
            </a:r>
            <a:r>
              <a:rPr lang="pt-BR" sz="4400" dirty="0" smtClean="0">
                <a:latin typeface="Garamond" pitchFamily="18" charset="0"/>
              </a:rPr>
              <a:t>adolescentes desenvolvida ao longo da história do país;</a:t>
            </a:r>
          </a:p>
          <a:p>
            <a:pPr algn="just"/>
            <a:r>
              <a:rPr lang="pt-BR" sz="4400" dirty="0">
                <a:latin typeface="Garamond" pitchFamily="18" charset="0"/>
              </a:rPr>
              <a:t>P</a:t>
            </a:r>
            <a:r>
              <a:rPr lang="pt-BR" sz="4400" dirty="0">
                <a:latin typeface="Garamond" pitchFamily="18" charset="0"/>
              </a:rPr>
              <a:t>romulgação </a:t>
            </a:r>
            <a:r>
              <a:rPr lang="pt-BR" sz="4400" dirty="0">
                <a:latin typeface="Garamond" pitchFamily="18" charset="0"/>
              </a:rPr>
              <a:t>da Constituição Federal, em 1988.</a:t>
            </a:r>
          </a:p>
          <a:p>
            <a:pPr marL="987425" lvl="2" indent="-342900" algn="just"/>
            <a:r>
              <a:rPr lang="pt-BR" sz="4400" dirty="0" smtClean="0">
                <a:latin typeface="Garamond" pitchFamily="18" charset="0"/>
              </a:rPr>
              <a:t>Art.227 </a:t>
            </a:r>
            <a:r>
              <a:rPr lang="pt-BR" sz="4400" dirty="0">
                <a:latin typeface="Garamond" pitchFamily="18" charset="0"/>
              </a:rPr>
              <a:t>– “É dever da família, da sociedade e do Estado assegurar à criança e ao adolescente, com absoluta prioridade, o direito à vida, à saúde, à alimentação, à educação, ao lazer, à profissionalização, à cultura, à dignidade, ao respeito, à liberdade e à convivência familiar e comunitária, além de colocá-los a salvo de toda forma de negligência, discriminação, exploração, violência, crueldade e opressão”. </a:t>
            </a:r>
          </a:p>
          <a:p>
            <a:pPr marL="987425" lvl="2" indent="-342900" algn="just">
              <a:buFont typeface="Wingdings" panose="05000000000000000000" pitchFamily="2" charset="2"/>
              <a:buChar char="ü"/>
            </a:pPr>
            <a:endParaRPr lang="pt-BR" sz="4400" dirty="0" smtClean="0">
              <a:latin typeface="Garamond" pitchFamily="18" charset="0"/>
            </a:endParaRPr>
          </a:p>
          <a:p>
            <a:pPr marL="987425" lvl="2" indent="-342900" algn="just"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Garamond" pitchFamily="18" charset="0"/>
              </a:rPr>
              <a:t>Promulgação </a:t>
            </a:r>
            <a:r>
              <a:rPr lang="pt-BR" sz="4400" dirty="0">
                <a:latin typeface="Garamond" pitchFamily="18" charset="0"/>
              </a:rPr>
              <a:t>do Estatuto da Criança e do Adolescente, em 1990.</a:t>
            </a:r>
          </a:p>
          <a:p>
            <a:pPr marL="987425" lvl="2" indent="-342900" algn="just">
              <a:buFont typeface="Wingdings" panose="05000000000000000000" pitchFamily="2" charset="2"/>
              <a:buChar char="ü"/>
            </a:pPr>
            <a:endParaRPr lang="pt-BR" sz="4400" dirty="0">
              <a:latin typeface="Garamond" pitchFamily="18" charset="0"/>
            </a:endParaRPr>
          </a:p>
          <a:p>
            <a:pPr marL="987425" lvl="2" indent="-342900" algn="just"/>
            <a:r>
              <a:rPr lang="pt-BR" sz="4400" dirty="0">
                <a:latin typeface="Garamond" pitchFamily="18" charset="0"/>
              </a:rPr>
              <a:t>Art.19 – “Toda criança ou adolescente tem direito a ser criado e educado no seio da sua família e, excepcionalmente, em família substituta, assegurada a convivência familiar e comunitária, (...)”. </a:t>
            </a:r>
          </a:p>
          <a:p>
            <a:pPr algn="just"/>
            <a:endParaRPr lang="pt-BR" sz="3600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983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 – ACOMPANHAMENTO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539552" y="1124744"/>
            <a:ext cx="8424936" cy="518603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446088" lvl="1" indent="-342900" algn="just"/>
            <a:r>
              <a:rPr lang="pt-BR" sz="2800" b="1" dirty="0" smtClean="0"/>
              <a:t>     </a:t>
            </a:r>
            <a:r>
              <a:rPr lang="pt-BR" sz="3000" b="1" dirty="0" smtClean="0"/>
              <a:t>Acompanhamento</a:t>
            </a:r>
          </a:p>
          <a:p>
            <a:pPr marL="446088" lvl="1" indent="-342900" algn="just"/>
            <a:endParaRPr lang="pt-BR" sz="1200" b="1" dirty="0"/>
          </a:p>
          <a:p>
            <a:pPr algn="just"/>
            <a:r>
              <a:rPr lang="pt-BR" dirty="0"/>
              <a:t>A partir do momento em que </a:t>
            </a:r>
            <a:r>
              <a:rPr lang="pt-BR" dirty="0" smtClean="0"/>
              <a:t>a criança ou adolescente </a:t>
            </a:r>
            <a:r>
              <a:rPr lang="pt-BR" dirty="0"/>
              <a:t>for encaminhada para o </a:t>
            </a:r>
            <a:r>
              <a:rPr lang="pt-BR" dirty="0" smtClean="0"/>
              <a:t>serviço, a </a:t>
            </a:r>
            <a:r>
              <a:rPr lang="pt-BR" dirty="0"/>
              <a:t>equipe técnica deve iniciar a preparação </a:t>
            </a:r>
            <a:r>
              <a:rPr lang="pt-BR" dirty="0" smtClean="0"/>
              <a:t>e o </a:t>
            </a:r>
            <a:r>
              <a:rPr lang="pt-BR" dirty="0"/>
              <a:t>acompanhamento psicossocial </a:t>
            </a:r>
            <a:r>
              <a:rPr lang="pt-BR" dirty="0" smtClean="0"/>
              <a:t>do acolhido, </a:t>
            </a:r>
            <a:r>
              <a:rPr lang="pt-BR" dirty="0"/>
              <a:t>da família </a:t>
            </a:r>
            <a:r>
              <a:rPr lang="pt-BR" dirty="0" smtClean="0"/>
              <a:t>acolhedora e </a:t>
            </a:r>
            <a:r>
              <a:rPr lang="pt-BR" dirty="0"/>
              <a:t>da família de </a:t>
            </a:r>
            <a:r>
              <a:rPr lang="pt-BR" dirty="0" smtClean="0"/>
              <a:t>origem.</a:t>
            </a:r>
          </a:p>
          <a:p>
            <a:pPr algn="just"/>
            <a:endParaRPr lang="pt-BR" dirty="0"/>
          </a:p>
          <a:p>
            <a:pPr marL="263525" lvl="1"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Acompanhamento da Criança e Adolescente acolhidos </a:t>
            </a:r>
            <a:endParaRPr lang="pt-BR" dirty="0" smtClean="0"/>
          </a:p>
          <a:p>
            <a:pPr marL="263525" lvl="1" algn="ctr"/>
            <a:endParaRPr lang="pt-BR" sz="1600" dirty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1700" dirty="0" smtClean="0"/>
              <a:t>Preparação da criança e do adolescente para o acolhimento – vínculo de confiança.</a:t>
            </a:r>
          </a:p>
          <a:p>
            <a:pPr marL="285750" lvl="1" indent="-285750" algn="just"/>
            <a:endParaRPr lang="pt-BR" sz="1600" dirty="0" smtClean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1700" dirty="0"/>
              <a:t>Aproximação supervisionada  entre a </a:t>
            </a:r>
            <a:r>
              <a:rPr lang="pt-BR" sz="1700" dirty="0" smtClean="0"/>
              <a:t>criança e/ou adolescente </a:t>
            </a:r>
            <a:r>
              <a:rPr lang="pt-BR" sz="1700" dirty="0"/>
              <a:t>e a família acolhedora</a:t>
            </a:r>
            <a:r>
              <a:rPr lang="pt-BR" sz="1700" dirty="0" smtClean="0"/>
              <a:t>.</a:t>
            </a:r>
          </a:p>
          <a:p>
            <a:pPr marL="285750" lvl="1" indent="-285750" algn="just"/>
            <a:endParaRPr lang="pt-BR" sz="1600" dirty="0" smtClean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1700" dirty="0"/>
              <a:t>Escuta individual da </a:t>
            </a:r>
            <a:r>
              <a:rPr lang="pt-BR" sz="1700" dirty="0" smtClean="0"/>
              <a:t>criança e adolescente</a:t>
            </a:r>
            <a:r>
              <a:rPr lang="pt-BR" sz="1700" dirty="0"/>
              <a:t>, com foco na adaptação </a:t>
            </a:r>
            <a:r>
              <a:rPr lang="pt-BR" sz="1700" dirty="0" smtClean="0"/>
              <a:t>à </a:t>
            </a:r>
            <a:r>
              <a:rPr lang="pt-BR" sz="1700" dirty="0"/>
              <a:t>família acolhedora</a:t>
            </a:r>
            <a:r>
              <a:rPr lang="pt-BR" sz="1700" dirty="0" smtClean="0"/>
              <a:t>.</a:t>
            </a:r>
          </a:p>
          <a:p>
            <a:pPr marL="285750" lvl="1" indent="-285750" algn="just"/>
            <a:endParaRPr lang="pt-BR" sz="1600" dirty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1700" dirty="0"/>
              <a:t>Acompanhamento do desempenho escolar da criança e sua situação de saúde</a:t>
            </a:r>
            <a:r>
              <a:rPr lang="pt-BR" sz="1700" dirty="0" smtClean="0"/>
              <a:t>.</a:t>
            </a:r>
          </a:p>
          <a:p>
            <a:pPr marL="285750" lvl="1" indent="-285750" algn="just"/>
            <a:endParaRPr lang="pt-BR" sz="1600" dirty="0" smtClean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1700" dirty="0"/>
              <a:t>Viabilização de encontro </a:t>
            </a:r>
            <a:r>
              <a:rPr lang="pt-BR" sz="1700" dirty="0" smtClean="0"/>
              <a:t>periódico acompanhado </a:t>
            </a:r>
            <a:r>
              <a:rPr lang="pt-BR" sz="1700" dirty="0"/>
              <a:t>entre a família de origem e a criança e/ou </a:t>
            </a:r>
            <a:r>
              <a:rPr lang="pt-BR" sz="1700" dirty="0" smtClean="0"/>
              <a:t>adolescente.</a:t>
            </a: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endParaRPr lang="pt-BR" sz="1700" dirty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20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3677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 – ACOMPANHAMENTO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539552" y="1124744"/>
            <a:ext cx="8280920" cy="413959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just"/>
            <a:endParaRPr lang="pt-BR" dirty="0" smtClean="0"/>
          </a:p>
          <a:p>
            <a:pPr marL="263525" lvl="1"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       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Acompanhamento da Família Acolhedora</a:t>
            </a:r>
            <a:endParaRPr lang="pt-BR" sz="2000" dirty="0" smtClean="0"/>
          </a:p>
          <a:p>
            <a:pPr marL="263525" lvl="1" algn="ctr"/>
            <a:endParaRPr lang="pt-BR" sz="2800" dirty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1700" dirty="0" smtClean="0"/>
              <a:t>Preparação </a:t>
            </a:r>
            <a:r>
              <a:rPr lang="pt-BR" sz="1700" dirty="0"/>
              <a:t>da família acolhedora para a recepção da </a:t>
            </a:r>
            <a:r>
              <a:rPr lang="pt-BR" sz="1700" dirty="0" smtClean="0"/>
              <a:t>criança/adolescente, informando </a:t>
            </a:r>
            <a:r>
              <a:rPr lang="pt-BR" sz="1700" dirty="0"/>
              <a:t>a  situação </a:t>
            </a:r>
            <a:r>
              <a:rPr lang="pt-BR" sz="1700" dirty="0" smtClean="0"/>
              <a:t>sócio-jurídica </a:t>
            </a:r>
            <a:r>
              <a:rPr lang="pt-BR" sz="1700" dirty="0"/>
              <a:t>do caso e, quando possível, previsão inicial do tempo de acolhimento</a:t>
            </a:r>
            <a:r>
              <a:rPr lang="pt-BR" sz="1700" dirty="0" smtClean="0"/>
              <a:t>. </a:t>
            </a:r>
          </a:p>
          <a:p>
            <a:pPr marL="0" lvl="1" algn="just"/>
            <a:endParaRPr lang="pt-BR" sz="1400" dirty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1700" dirty="0" smtClean="0"/>
              <a:t>Construção </a:t>
            </a:r>
            <a:r>
              <a:rPr lang="pt-BR" sz="1700" dirty="0"/>
              <a:t>de um plano de acompanhamento da família acolhedora, em conformidade com as necessidades do acolhimento de cada </a:t>
            </a:r>
            <a:r>
              <a:rPr lang="pt-BR" sz="1700" dirty="0" smtClean="0"/>
              <a:t>criança/adolescente.</a:t>
            </a:r>
          </a:p>
          <a:p>
            <a:pPr marL="0" lvl="1" algn="just"/>
            <a:endParaRPr lang="pt-BR" sz="1400" dirty="0" smtClean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1700" dirty="0"/>
              <a:t>Acompanhamento da família acolhedora, com entrevistas e visitas domiciliares com foco na adaptação e desenvolvimento do </a:t>
            </a:r>
            <a:r>
              <a:rPr lang="pt-BR" sz="1700" dirty="0" smtClean="0"/>
              <a:t>acolhimento.</a:t>
            </a:r>
          </a:p>
          <a:p>
            <a:pPr marL="0" lvl="1" algn="just"/>
            <a:endParaRPr lang="pt-BR" sz="1600" dirty="0" smtClean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1700" dirty="0"/>
              <a:t>Construção de espaço para troca de experiências entre famílias acolhedoras.</a:t>
            </a: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endParaRPr lang="pt-BR" sz="1700" dirty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21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7439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 – ACOMPANHAMENTO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571472" y="1285860"/>
            <a:ext cx="8280920" cy="421653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just"/>
            <a:endParaRPr lang="pt-BR" dirty="0" smtClean="0"/>
          </a:p>
          <a:p>
            <a:pPr marL="263525" lvl="1"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         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Acompanhamento da Família de Origem</a:t>
            </a:r>
            <a:endParaRPr lang="pt-BR" sz="2000" dirty="0" smtClean="0"/>
          </a:p>
          <a:p>
            <a:pPr marL="263525" lvl="1" algn="ctr"/>
            <a:endParaRPr lang="pt-BR" sz="3200" dirty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dirty="0"/>
              <a:t>Contato inicial com a família de origem (salvo em situações de restrição judicial) para esclarecimento do que é o acolhimento familiar, seus termos e </a:t>
            </a:r>
            <a:r>
              <a:rPr lang="pt-BR" dirty="0" smtClean="0"/>
              <a:t>regras. </a:t>
            </a: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dirty="0" smtClean="0"/>
              <a:t>Convite e incentivo </a:t>
            </a:r>
            <a:r>
              <a:rPr lang="pt-BR" dirty="0"/>
              <a:t>a participar do processo de adaptação da criança/adolescente na família acolhedora, fornecendo informações sobre seus hábitos e costumes. </a:t>
            </a:r>
            <a:endParaRPr lang="pt-BR" dirty="0" smtClean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dirty="0"/>
              <a:t>Acompanhamento da família de origem, com entrevistas e visitas domiciliares periódicas, articuladas com o planejamento realizado para superação das vulnerabilidades da família.</a:t>
            </a:r>
          </a:p>
          <a:p>
            <a:pPr marL="285750" lvl="1" indent="-285750" algn="just"/>
            <a:endParaRPr lang="pt-BR" dirty="0" smtClean="0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dirty="0"/>
              <a:t>Construção de espaço para troca de experiências entre famílias de origem.</a:t>
            </a:r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22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9197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 – PIA E PAF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23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74" name="Picture 2" descr="C:\Users\Delita\Desktop\pi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375" y="2564904"/>
            <a:ext cx="1952306" cy="273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ço Reservado para Conteúdo 7"/>
          <p:cNvSpPr>
            <a:spLocks noGrp="1"/>
          </p:cNvSpPr>
          <p:nvPr>
            <p:ph sz="half" idx="1"/>
          </p:nvPr>
        </p:nvSpPr>
        <p:spPr>
          <a:xfrm>
            <a:off x="107504" y="836712"/>
            <a:ext cx="6552728" cy="5702200"/>
          </a:xfrm>
        </p:spPr>
        <p:txBody>
          <a:bodyPr>
            <a:normAutofit/>
          </a:bodyPr>
          <a:lstStyle/>
          <a:p>
            <a:pPr marL="446088" lvl="1" indent="-342900" algn="just">
              <a:spcBef>
                <a:spcPts val="0"/>
              </a:spcBef>
              <a:buNone/>
            </a:pPr>
            <a:r>
              <a:rPr lang="pt-BR" sz="2800" b="1" dirty="0">
                <a:solidFill>
                  <a:prstClr val="black"/>
                </a:solidFill>
              </a:rPr>
              <a:t> </a:t>
            </a:r>
            <a:r>
              <a:rPr lang="pt-BR" sz="3000" b="1" dirty="0">
                <a:solidFill>
                  <a:prstClr val="black"/>
                </a:solidFill>
              </a:rPr>
              <a:t>Importante!</a:t>
            </a:r>
          </a:p>
          <a:p>
            <a:pPr marL="446088" lvl="1" indent="-342900" algn="just">
              <a:spcBef>
                <a:spcPts val="0"/>
              </a:spcBef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176213" lvl="1" indent="3175" algn="just">
              <a:spcBef>
                <a:spcPts val="0"/>
              </a:spcBef>
              <a:buNone/>
            </a:pPr>
            <a:r>
              <a:rPr lang="pt-BR" sz="1800" dirty="0">
                <a:solidFill>
                  <a:prstClr val="black"/>
                </a:solidFill>
              </a:rPr>
              <a:t>No contexto do acompanhamento, a equipe técnica deve escutar e identificar demandas, potencialidades e vulnerabilidades dos usuários, visando elaborar o </a:t>
            </a:r>
            <a:r>
              <a:rPr lang="pt-BR" sz="1800" b="1" dirty="0">
                <a:solidFill>
                  <a:prstClr val="black"/>
                </a:solidFill>
              </a:rPr>
              <a:t>Plano Individual de Atendimento (PIA)</a:t>
            </a:r>
            <a:r>
              <a:rPr lang="pt-BR" sz="1800" dirty="0">
                <a:solidFill>
                  <a:prstClr val="black"/>
                </a:solidFill>
              </a:rPr>
              <a:t> e o </a:t>
            </a:r>
            <a:r>
              <a:rPr lang="pt-BR" sz="1800" b="1" dirty="0">
                <a:solidFill>
                  <a:prstClr val="black"/>
                </a:solidFill>
              </a:rPr>
              <a:t>Plano de Acompanhamento Familiar (PAF)</a:t>
            </a:r>
            <a:r>
              <a:rPr lang="pt-BR" sz="1800" dirty="0">
                <a:solidFill>
                  <a:prstClr val="black"/>
                </a:solidFill>
              </a:rPr>
              <a:t>.</a:t>
            </a:r>
          </a:p>
          <a:p>
            <a:pPr marL="176213" lvl="1" indent="3175" algn="just">
              <a:spcBef>
                <a:spcPts val="0"/>
              </a:spcBef>
              <a:buNone/>
            </a:pPr>
            <a:endParaRPr lang="pt-BR" sz="1800" dirty="0">
              <a:solidFill>
                <a:prstClr val="black"/>
              </a:solidFill>
            </a:endParaRPr>
          </a:p>
          <a:p>
            <a:pPr marL="176213" lvl="1" indent="3175" algn="just">
              <a:spcBef>
                <a:spcPts val="0"/>
              </a:spcBef>
              <a:buNone/>
            </a:pPr>
            <a:endParaRPr lang="pt-BR" sz="1000" dirty="0">
              <a:solidFill>
                <a:prstClr val="black"/>
              </a:solidFill>
            </a:endParaRPr>
          </a:p>
          <a:p>
            <a:pPr marL="176213" lvl="1" indent="3175" algn="ctr">
              <a:spcBef>
                <a:spcPts val="0"/>
              </a:spcBef>
              <a:buNone/>
            </a:pPr>
            <a:r>
              <a:rPr lang="pt-B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o PIA e o PAF devem conter?</a:t>
            </a:r>
            <a:endParaRPr lang="pt-BR" sz="2000" dirty="0">
              <a:solidFill>
                <a:prstClr val="black"/>
              </a:solidFill>
            </a:endParaRPr>
          </a:p>
          <a:p>
            <a:pPr marL="176213" lvl="1" indent="3175" algn="ctr">
              <a:spcBef>
                <a:spcPts val="0"/>
              </a:spcBef>
              <a:buNone/>
            </a:pPr>
            <a:endParaRPr lang="pt-BR" sz="1600" dirty="0">
              <a:solidFill>
                <a:prstClr val="black"/>
              </a:solidFill>
            </a:endParaRPr>
          </a:p>
          <a:p>
            <a:pPr marL="446088" lvl="1" indent="-2667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t-BR" sz="2000" dirty="0">
                <a:solidFill>
                  <a:prstClr val="black"/>
                </a:solidFill>
              </a:rPr>
              <a:t>Atividades que deverão ser desenvolvidas pela equipe técnica com a participação do usuário. </a:t>
            </a:r>
          </a:p>
          <a:p>
            <a:pPr marL="446088" lvl="1" indent="-266700" algn="just">
              <a:spcBef>
                <a:spcPts val="0"/>
              </a:spcBef>
              <a:buNone/>
            </a:pPr>
            <a:endParaRPr lang="pt-BR" sz="1400" dirty="0">
              <a:solidFill>
                <a:prstClr val="black"/>
              </a:solidFill>
            </a:endParaRPr>
          </a:p>
          <a:p>
            <a:pPr marL="446088" lvl="1" indent="-2667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t-BR" sz="2000" dirty="0">
                <a:solidFill>
                  <a:prstClr val="black"/>
                </a:solidFill>
              </a:rPr>
              <a:t>Objetivos e metas a serem alcançados para a superação dos determinantes do afastamento familiar.</a:t>
            </a:r>
          </a:p>
          <a:p>
            <a:pPr marL="446088" lvl="1" indent="-266700" algn="just">
              <a:spcBef>
                <a:spcPts val="0"/>
              </a:spcBef>
              <a:buNone/>
            </a:pPr>
            <a:endParaRPr lang="pt-BR" sz="1400" dirty="0">
              <a:solidFill>
                <a:prstClr val="black"/>
              </a:solidFill>
            </a:endParaRPr>
          </a:p>
          <a:p>
            <a:pPr marL="446088" lvl="1" indent="-2667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t-BR" sz="2000" dirty="0">
                <a:solidFill>
                  <a:prstClr val="black"/>
                </a:solidFill>
              </a:rPr>
              <a:t>Atividades e planejamento dos acompanhamentos.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677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 – DESLIGAMENTO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395536" y="980728"/>
            <a:ext cx="820891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6088" lvl="1" indent="-342900" algn="just"/>
            <a:r>
              <a:rPr lang="pt-BR" sz="2800" b="1" dirty="0" smtClean="0"/>
              <a:t>     </a:t>
            </a:r>
            <a:r>
              <a:rPr lang="pt-BR" sz="3000" b="1" dirty="0" smtClean="0"/>
              <a:t>Desligamento!</a:t>
            </a:r>
            <a:endParaRPr lang="pt-BR" sz="3000" b="1" dirty="0" smtClean="0">
              <a:solidFill>
                <a:srgbClr val="C00000"/>
              </a:solidFill>
            </a:endParaRPr>
          </a:p>
          <a:p>
            <a:pPr marL="446088" lvl="1" indent="-342900" algn="just"/>
            <a:endParaRPr lang="pt-BR" sz="2400" b="1" dirty="0" smtClean="0">
              <a:solidFill>
                <a:srgbClr val="C00000"/>
              </a:solidFill>
            </a:endParaRPr>
          </a:p>
          <a:p>
            <a:pPr marL="266700" lvl="1" indent="3175" algn="just"/>
            <a:r>
              <a:rPr lang="pt-BR" sz="2800" dirty="0" smtClean="0"/>
              <a:t>O desligamento do Serviço de Acolhimento deverá ser avaliado pela equipe profissional, em diálogo com a Justiça da Infância e Juventude, com o Ministério Público, Conselho Tutelar e rede envolvida.</a:t>
            </a:r>
          </a:p>
          <a:p>
            <a:pPr marL="266700" lvl="1" indent="3175" algn="just"/>
            <a:endParaRPr lang="pt-BR" sz="2800" b="1" dirty="0" smtClean="0"/>
          </a:p>
          <a:p>
            <a:pPr marL="266700" lvl="1" indent="3175" algn="just"/>
            <a:endParaRPr lang="pt-BR" b="1" dirty="0" smtClean="0"/>
          </a:p>
          <a:p>
            <a:pPr marL="266700" lvl="1" indent="3175" algn="just"/>
            <a:endParaRPr lang="pt-BR" b="1" dirty="0" smtClean="0"/>
          </a:p>
          <a:p>
            <a:pPr marL="266700" lvl="1" indent="3175" algn="just"/>
            <a:endParaRPr lang="pt-BR" b="1" dirty="0" smtClean="0"/>
          </a:p>
          <a:p>
            <a:pPr marL="266700" lvl="1" indent="3175" algn="just"/>
            <a:endParaRPr lang="pt-BR" b="1" dirty="0" smtClean="0"/>
          </a:p>
          <a:p>
            <a:pPr marL="266700" lvl="1" indent="3175" algn="just"/>
            <a:endParaRPr lang="pt-BR" b="1" dirty="0" smtClean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24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395536" y="4047915"/>
            <a:ext cx="8352928" cy="120032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O trabalho de reintegração da criança e/ou adolescente é algo contínuo. Não deve se iniciar prestes  ao retorno familiar, mas sim deve perpassar todo o período de acolhimento.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83677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 – SUBSÍDIO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395536" y="980728"/>
            <a:ext cx="82089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6088" lvl="1" indent="-342900" algn="just"/>
            <a:r>
              <a:rPr lang="pt-BR" sz="2800" b="1" dirty="0" smtClean="0"/>
              <a:t>     </a:t>
            </a:r>
            <a:r>
              <a:rPr lang="pt-BR" sz="3000" b="1" dirty="0" smtClean="0"/>
              <a:t>Subsídio Financeiro </a:t>
            </a:r>
            <a:endParaRPr lang="pt-BR" sz="3000" b="1" dirty="0" smtClean="0">
              <a:solidFill>
                <a:srgbClr val="C00000"/>
              </a:solidFill>
            </a:endParaRPr>
          </a:p>
          <a:p>
            <a:pPr marL="266700" lvl="1" indent="3175" algn="just"/>
            <a:endParaRPr lang="pt-BR" sz="2400" b="1" dirty="0" smtClean="0">
              <a:solidFill>
                <a:srgbClr val="C00000"/>
              </a:solidFill>
            </a:endParaRPr>
          </a:p>
          <a:p>
            <a:pPr marL="266700" lvl="1" indent="3175" algn="just"/>
            <a:r>
              <a:rPr lang="pt-BR" sz="2000" dirty="0" smtClean="0"/>
              <a:t>Objetivando não onerar as famílias acolhedoras e garantir a efetivação dos compromissos assumidos no Termo de Guarda e Responsabilidade, será previsto o fornecimento de subsídio financeiro  visando ao custeio dos gastos com a criança e/ou adolescente.</a:t>
            </a:r>
          </a:p>
          <a:p>
            <a:pPr marL="266700" lvl="1" indent="3175" algn="just"/>
            <a:endParaRPr lang="pt-BR" sz="2400" dirty="0" smtClean="0"/>
          </a:p>
          <a:p>
            <a:pPr marL="536575" lvl="1" indent="-266700" algn="just">
              <a:buFont typeface="Wingdings" pitchFamily="2" charset="2"/>
              <a:buChar char="Ø"/>
            </a:pPr>
            <a:r>
              <a:rPr lang="pt-BR" dirty="0" smtClean="0"/>
              <a:t>A</a:t>
            </a:r>
            <a:r>
              <a:rPr lang="pt-BR" altLang="pt-BR" dirty="0" smtClean="0"/>
              <a:t> família acolhedora deve atuar como </a:t>
            </a:r>
            <a:r>
              <a:rPr lang="pt-BR" altLang="pt-BR" b="1" dirty="0" smtClean="0"/>
              <a:t>voluntária,</a:t>
            </a:r>
            <a:r>
              <a:rPr lang="pt-BR" altLang="pt-BR" dirty="0" smtClean="0"/>
              <a:t> não gerando vínculo empregatício com o órgão executor do serviço.</a:t>
            </a:r>
          </a:p>
          <a:p>
            <a:endParaRPr lang="en-US" altLang="pt-BR" dirty="0" smtClean="0"/>
          </a:p>
          <a:p>
            <a:pPr marL="536575" lvl="1" indent="-266700" algn="just">
              <a:buFont typeface="Wingdings" pitchFamily="2" charset="2"/>
              <a:buChar char="Ø"/>
            </a:pPr>
            <a:r>
              <a:rPr lang="pt-BR" altLang="pt-BR" dirty="0" smtClean="0"/>
              <a:t>A utilização do subsídio financeiro deve estar centrado nas necessidades da criança e do adolescente acolhidos. </a:t>
            </a:r>
          </a:p>
          <a:p>
            <a:pPr marL="536575" lvl="1" indent="-266700" algn="just">
              <a:buFont typeface="Wingdings" pitchFamily="2" charset="2"/>
              <a:buChar char="Ø"/>
            </a:pPr>
            <a:endParaRPr lang="pt-BR" sz="1900" dirty="0" smtClean="0"/>
          </a:p>
          <a:p>
            <a:pPr marL="536575" lvl="1" indent="-266700" algn="just">
              <a:buFont typeface="Wingdings" pitchFamily="2" charset="2"/>
              <a:buChar char="Ø"/>
            </a:pPr>
            <a:r>
              <a:rPr lang="pt-BR" dirty="0" smtClean="0"/>
              <a:t>Recomenda-se subsídio financeiro diferenciado quando se tratar de acolhimento de mais de uma criança / adolescente (por exemplo, grupo de irmãos) ou criança / adolescente com deficiência.</a:t>
            </a:r>
          </a:p>
          <a:p>
            <a:pPr marL="266700" lvl="1" indent="3175" algn="just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25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3677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700808"/>
            <a:ext cx="806489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pt-BR" sz="6000" b="1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r"/>
            <a:endParaRPr lang="pt-BR" sz="6000" b="1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r"/>
            <a:r>
              <a:rPr lang="pt-BR" sz="6000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Obrigada</a:t>
            </a:r>
            <a:r>
              <a:rPr lang="pt-BR" sz="6000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!</a:t>
            </a:r>
          </a:p>
          <a:p>
            <a:pPr algn="r"/>
            <a:endParaRPr lang="pt-BR" sz="400" b="1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cxnSp>
        <p:nvCxnSpPr>
          <p:cNvPr id="3" name="Conector reto 2"/>
          <p:cNvCxnSpPr/>
          <p:nvPr/>
        </p:nvCxnSpPr>
        <p:spPr>
          <a:xfrm>
            <a:off x="467544" y="2924944"/>
            <a:ext cx="806489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500" y="260648"/>
            <a:ext cx="5852984" cy="1803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87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4006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77500" lnSpcReduction="20000"/>
          </a:bodyPr>
          <a:lstStyle/>
          <a:p>
            <a:pPr marL="457200" lvl="1" indent="0" algn="just">
              <a:buNone/>
            </a:pPr>
            <a:r>
              <a:rPr lang="pt-BR" sz="2400" b="1" dirty="0"/>
              <a:t>Evolução das normativas</a:t>
            </a:r>
          </a:p>
          <a:p>
            <a:pPr marL="800100" lvl="1" indent="-342900" algn="just"/>
            <a:endParaRPr lang="pt-BR" sz="2200" dirty="0"/>
          </a:p>
          <a:p>
            <a:pPr marL="987425" lvl="2" indent="-342900" algn="just">
              <a:buFont typeface="Wingdings" pitchFamily="2" charset="2"/>
              <a:buChar char="Ø"/>
            </a:pPr>
            <a:r>
              <a:rPr lang="pt-BR" sz="2100" dirty="0"/>
              <a:t>Constituição Federal – 1988 </a:t>
            </a:r>
          </a:p>
          <a:p>
            <a:pPr marL="987425" lvl="2" indent="-342900" algn="just"/>
            <a:endParaRPr lang="pt-BR" sz="2100" dirty="0"/>
          </a:p>
          <a:p>
            <a:pPr marL="987425" lvl="2" indent="-342900" algn="just">
              <a:buFont typeface="Wingdings" pitchFamily="2" charset="2"/>
              <a:buChar char="Ø"/>
            </a:pPr>
            <a:r>
              <a:rPr lang="pt-BR" sz="2100" dirty="0"/>
              <a:t>Estatuto da Criança e do Adolescente – 1990 </a:t>
            </a:r>
          </a:p>
          <a:p>
            <a:pPr marL="987425" lvl="2" indent="-342900" algn="just"/>
            <a:endParaRPr lang="pt-BR" sz="2100" dirty="0"/>
          </a:p>
          <a:p>
            <a:pPr marL="987425" lvl="2" indent="-342900" algn="just">
              <a:buFont typeface="Wingdings" pitchFamily="2" charset="2"/>
              <a:buChar char="Ø"/>
            </a:pPr>
            <a:r>
              <a:rPr lang="pt-BR" sz="2100" dirty="0"/>
              <a:t>Lei Orgânica da Assistência Social – 1993</a:t>
            </a:r>
          </a:p>
          <a:p>
            <a:pPr marL="987425" lvl="2" indent="-342900" algn="just"/>
            <a:endParaRPr lang="pt-BR" sz="2100" dirty="0"/>
          </a:p>
          <a:p>
            <a:pPr marL="987425" lvl="2" indent="-342900" algn="just">
              <a:buFont typeface="Wingdings" pitchFamily="2" charset="2"/>
              <a:buChar char="Ø"/>
            </a:pPr>
            <a:r>
              <a:rPr lang="pt-BR" sz="2100" dirty="0"/>
              <a:t>Política Nacional de Assistência Social – 2004 </a:t>
            </a:r>
          </a:p>
          <a:p>
            <a:pPr marL="987425" lvl="2" indent="-342900" algn="just"/>
            <a:endParaRPr lang="pt-BR" sz="2100" dirty="0"/>
          </a:p>
          <a:p>
            <a:pPr marL="987425" lvl="2" indent="-342900" algn="just">
              <a:buFont typeface="Wingdings" pitchFamily="2" charset="2"/>
              <a:buChar char="Ø"/>
            </a:pPr>
            <a:r>
              <a:rPr lang="pt-BR" sz="2100" dirty="0"/>
              <a:t>Plano Nacional de Promoção, Proteção e Defesa dos Direitos das Crianças e Adolescentes à Convivência Familiar e Comunitária – </a:t>
            </a:r>
            <a:r>
              <a:rPr lang="pt-BR" sz="2100" dirty="0" smtClean="0"/>
              <a:t>2006</a:t>
            </a:r>
          </a:p>
          <a:p>
            <a:pPr marL="644525" lvl="2" indent="0" algn="just">
              <a:buNone/>
            </a:pPr>
            <a:endParaRPr lang="pt-BR" sz="2100" dirty="0" smtClean="0"/>
          </a:p>
          <a:p>
            <a:pPr marL="987425" lvl="2" indent="-342900" algn="just">
              <a:buFont typeface="Wingdings" pitchFamily="2" charset="2"/>
              <a:buChar char="Ø"/>
            </a:pPr>
            <a:r>
              <a:rPr lang="pt-BR" sz="2100" dirty="0"/>
              <a:t>Tipificação Nacional de Serviços Socioassistenciais – 2009</a:t>
            </a:r>
          </a:p>
          <a:p>
            <a:pPr marL="644525" lvl="2" indent="0" algn="just">
              <a:buNone/>
            </a:pPr>
            <a:endParaRPr lang="pt-BR" sz="2100" dirty="0"/>
          </a:p>
          <a:p>
            <a:pPr marL="987425" lvl="2" indent="-342900" algn="just">
              <a:buFont typeface="Wingdings" pitchFamily="2" charset="2"/>
              <a:buChar char="Ø"/>
            </a:pPr>
            <a:r>
              <a:rPr lang="pt-BR" sz="2100" dirty="0"/>
              <a:t>Orientações Técnicas: Serviços de Acolhimento para Crianças e Adolescentes – 2009</a:t>
            </a:r>
          </a:p>
          <a:p>
            <a:pPr marL="987425" lvl="2" indent="-342900" algn="just"/>
            <a:endParaRPr lang="pt-BR" sz="2100" dirty="0"/>
          </a:p>
          <a:p>
            <a:pPr marL="987425" lvl="2" indent="-342900" algn="just">
              <a:buFont typeface="Wingdings" pitchFamily="2" charset="2"/>
              <a:buChar char="Ø"/>
            </a:pPr>
            <a:r>
              <a:rPr lang="pt-BR" sz="2100" dirty="0" smtClean="0"/>
              <a:t>Lei </a:t>
            </a:r>
            <a:r>
              <a:rPr lang="pt-BR" sz="2100" dirty="0"/>
              <a:t>12.010 / 2009 (popularmente conhecida como “Lei da Adoção</a:t>
            </a:r>
            <a:r>
              <a:rPr lang="pt-BR" sz="2100" dirty="0" smtClean="0"/>
              <a:t>”)</a:t>
            </a:r>
          </a:p>
          <a:p>
            <a:pPr marL="987425" lvl="2" indent="-342900" algn="just">
              <a:buFont typeface="Wingdings" pitchFamily="2" charset="2"/>
              <a:buChar char="Ø"/>
            </a:pPr>
            <a:endParaRPr lang="pt-BR" sz="2100" dirty="0"/>
          </a:p>
          <a:p>
            <a:pPr marL="987425" lvl="2" indent="-342900" algn="just">
              <a:buFont typeface="Wingdings" pitchFamily="2" charset="2"/>
              <a:buChar char="Ø"/>
            </a:pPr>
            <a:r>
              <a:rPr lang="pt-BR" sz="2100" dirty="0"/>
              <a:t>Lei 13.257/ 2016 (Lei da Primeira Infância)</a:t>
            </a:r>
          </a:p>
          <a:p>
            <a:endParaRPr lang="pt-BR" dirty="0"/>
          </a:p>
        </p:txBody>
      </p:sp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pt-BR" dirty="0" smtClean="0"/>
              <a:t>CONTEXTUALIZAÇÃO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64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CONTEXTUALIZAÇÃO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285720" y="785795"/>
            <a:ext cx="8429684" cy="26161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987425" lvl="2" indent="-342900" algn="ctr"/>
            <a:r>
              <a:rPr lang="pt-BR" b="1" i="1" dirty="0" smtClean="0"/>
              <a:t>Lei 12.010 / 2009</a:t>
            </a:r>
          </a:p>
          <a:p>
            <a:pPr marL="987425" lvl="2" indent="-342900" algn="just"/>
            <a:endParaRPr lang="pt-BR" dirty="0"/>
          </a:p>
          <a:p>
            <a:pPr marL="987425" lvl="2" indent="-342900" algn="just">
              <a:buFont typeface="Wingdings" pitchFamily="2" charset="2"/>
              <a:buChar char="Ø"/>
            </a:pPr>
            <a:r>
              <a:rPr lang="pt-BR" dirty="0" smtClean="0"/>
              <a:t>Inclui no Estatuto da Criança e do Adolescente a medida protetiva de Acolhimento Familiar (Art. 101, VIII – ECA).</a:t>
            </a:r>
          </a:p>
          <a:p>
            <a:pPr marL="987425" lvl="2" indent="-342900" algn="just"/>
            <a:endParaRPr lang="pt-BR" dirty="0"/>
          </a:p>
          <a:p>
            <a:pPr marL="987425" lvl="2" indent="-342900" algn="just">
              <a:buFont typeface="Wingdings" pitchFamily="2" charset="2"/>
              <a:buChar char="Ø"/>
            </a:pPr>
            <a:r>
              <a:rPr lang="pt-BR" dirty="0" smtClean="0"/>
              <a:t>“A inclusão da criança ou adolescente em programa de acolhimento familiar  terá preferência a seu acolhimento institucional, observado o caráter temporário e excepcional da medida”. (Art. 34, §1º - ECA).</a:t>
            </a:r>
          </a:p>
          <a:p>
            <a:pPr marL="987425" lvl="2" indent="-342900" algn="just"/>
            <a:endParaRPr lang="pt-BR" sz="2000" dirty="0" smtClean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4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85720" y="3286124"/>
            <a:ext cx="8429684" cy="313932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pt-BR" b="1" i="1" dirty="0" smtClean="0"/>
              <a:t>Lei 13.257/ 2016 </a:t>
            </a:r>
          </a:p>
          <a:p>
            <a:pPr algn="ctr">
              <a:buNone/>
            </a:pPr>
            <a:endParaRPr lang="pt-BR" b="1" i="1" dirty="0" smtClean="0"/>
          </a:p>
          <a:p>
            <a:pPr algn="just">
              <a:buNone/>
            </a:pPr>
            <a:r>
              <a:rPr lang="pt-BR" dirty="0" smtClean="0"/>
              <a:t>Acrescentou 2 parágrafos ao texto do artigo 34, que seguem destacados a seguir.</a:t>
            </a:r>
          </a:p>
          <a:p>
            <a:pPr algn="just">
              <a:buNone/>
            </a:pPr>
            <a:r>
              <a:rPr lang="pt-BR" dirty="0" smtClean="0"/>
              <a:t>           “(...)</a:t>
            </a:r>
          </a:p>
          <a:p>
            <a:pPr algn="just"/>
            <a:r>
              <a:rPr lang="pt-BR" dirty="0" smtClean="0">
                <a:hlinkClick r:id="rId3"/>
              </a:rPr>
              <a:t>§ 3o  </a:t>
            </a:r>
            <a:r>
              <a:rPr lang="pt-BR" dirty="0" smtClean="0"/>
              <a:t>A União apoiará a implementação de serviços de acolhimento em família acolhedora como política pública, os quais deverão dispor de equipe que organize o acolhimento temporário de crianças e de adolescentes em residências de famílias selecionadas, capacitadas e acompanhadas que não estejam no cadastro de adoção.</a:t>
            </a:r>
          </a:p>
          <a:p>
            <a:pPr algn="just"/>
            <a:r>
              <a:rPr lang="pt-BR" dirty="0" smtClean="0"/>
              <a:t>§ 4o  Poderão ser utilizados recursos federais, estaduais, distritais e municipais para a manutenção dos serviços de acolhimento em família acolhedora, facultando-se o repasse de recursos para a própria família acolhedora.”</a:t>
            </a:r>
          </a:p>
        </p:txBody>
      </p:sp>
    </p:spTree>
    <p:extLst>
      <p:ext uri="{BB962C8B-B14F-4D97-AF65-F5344CB8AC3E}">
        <p14:creationId xmlns:p14="http://schemas.microsoft.com/office/powerpoint/2010/main" val="62983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SERVIÇO DE ACOLHIMENTO EM FAMÍLIA </a:t>
            </a:r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251519" y="707063"/>
            <a:ext cx="8638247" cy="3916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2800" b="1" dirty="0" smtClean="0"/>
              <a:t>Definição</a:t>
            </a:r>
            <a:endParaRPr lang="pt-BR" sz="2800" dirty="0" smtClean="0"/>
          </a:p>
          <a:p>
            <a:pPr marL="808038" lvl="2" indent="1588" algn="just">
              <a:lnSpc>
                <a:spcPct val="150000"/>
              </a:lnSpc>
            </a:pPr>
            <a:r>
              <a:rPr lang="pt-BR" sz="2000" dirty="0" smtClean="0"/>
              <a:t>“Serviço </a:t>
            </a:r>
            <a:r>
              <a:rPr lang="pt-BR" sz="2000" dirty="0"/>
              <a:t>que organiza o acolhimento, em residências de famílias acolhedoras cadastradas, de crianças e adolescentes afastados do convívio familiar por meio de </a:t>
            </a:r>
            <a:r>
              <a:rPr lang="pt-BR" sz="2000" b="1" dirty="0"/>
              <a:t>medida protetiva</a:t>
            </a:r>
            <a:r>
              <a:rPr lang="pt-BR" sz="2000" dirty="0"/>
              <a:t>, em função de abandono ou cujas famílias ou responsáveis encontrem-se temporariamente impossibilitados de cumprir sua função de cuidado e proteção, </a:t>
            </a:r>
            <a:r>
              <a:rPr lang="pt-BR" sz="2000" b="1" dirty="0"/>
              <a:t>até que seja viabilizado o retorno ao convívio com a família de origem ou, na sua impossibilidade, encaminhamento para </a:t>
            </a:r>
            <a:r>
              <a:rPr lang="pt-BR" sz="2000" b="1" dirty="0" smtClean="0"/>
              <a:t>adoção</a:t>
            </a:r>
            <a:r>
              <a:rPr lang="pt-BR" sz="2000" dirty="0" smtClean="0"/>
              <a:t>”. </a:t>
            </a:r>
          </a:p>
          <a:p>
            <a:pPr marL="808038" lvl="2" indent="1588" algn="just"/>
            <a:endParaRPr lang="pt-BR" sz="1050" dirty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5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 descr="C:\Users\Delita\Documents\crianças e adolescent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879" y="4107319"/>
            <a:ext cx="1810544" cy="2614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83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395536" y="1700808"/>
            <a:ext cx="8136904" cy="343170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2500" b="1" dirty="0" smtClean="0"/>
              <a:t>Princípios </a:t>
            </a:r>
            <a:r>
              <a:rPr lang="pt-BR" sz="2500" b="1" dirty="0" smtClean="0"/>
              <a:t>Importantes</a:t>
            </a:r>
          </a:p>
          <a:p>
            <a:pPr marL="808038" lvl="2" indent="1588" algn="just">
              <a:lnSpc>
                <a:spcPct val="150000"/>
              </a:lnSpc>
            </a:pPr>
            <a:endParaRPr lang="pt-BR" sz="1000" dirty="0" smtClean="0"/>
          </a:p>
          <a:p>
            <a:pPr marL="808038" lvl="2" indent="1588" algn="just">
              <a:lnSpc>
                <a:spcPct val="150000"/>
              </a:lnSpc>
              <a:buFont typeface="Arial" pitchFamily="34" charset="0"/>
              <a:buChar char="•"/>
            </a:pPr>
            <a:endParaRPr lang="pt-BR" sz="2000" u="sng" dirty="0" smtClean="0"/>
          </a:p>
          <a:p>
            <a:pPr marL="808038" lvl="2" indent="1588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3200" dirty="0" smtClean="0"/>
              <a:t>Excepcionalidade </a:t>
            </a:r>
            <a:r>
              <a:rPr lang="pt-BR" sz="3200" dirty="0" smtClean="0"/>
              <a:t>do afastamento familiar:</a:t>
            </a:r>
          </a:p>
          <a:p>
            <a:pPr marL="808038" lvl="2" indent="1588" algn="just">
              <a:lnSpc>
                <a:spcPct val="150000"/>
              </a:lnSpc>
              <a:buFont typeface="Arial" pitchFamily="34" charset="0"/>
              <a:buChar char="•"/>
            </a:pPr>
            <a:endParaRPr lang="pt-BR" sz="700" dirty="0" smtClean="0"/>
          </a:p>
          <a:p>
            <a:pPr marL="447675" lvl="2" indent="1588" algn="just">
              <a:lnSpc>
                <a:spcPct val="150000"/>
              </a:lnSpc>
            </a:pPr>
            <a:endParaRPr lang="pt-BR" sz="2000" dirty="0" smtClean="0"/>
          </a:p>
          <a:p>
            <a:pPr marL="808038" lvl="2" indent="1588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i="1" dirty="0" smtClean="0"/>
              <a:t> </a:t>
            </a:r>
            <a:r>
              <a:rPr lang="pt-BR" sz="3200" dirty="0" smtClean="0"/>
              <a:t>Provisoriedade do afastamento familiar:</a:t>
            </a:r>
          </a:p>
          <a:p>
            <a:pPr marL="808038" lvl="2" indent="1588" algn="just">
              <a:lnSpc>
                <a:spcPct val="150000"/>
              </a:lnSpc>
            </a:pPr>
            <a:endParaRPr lang="pt-BR" sz="700" i="1" dirty="0" smtClean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6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2983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 – EQUIPE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539552" y="980728"/>
            <a:ext cx="8424936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6088" lvl="1" indent="-342900" algn="just"/>
            <a:r>
              <a:rPr lang="pt-BR" sz="2800" b="1" dirty="0" smtClean="0"/>
              <a:t>   </a:t>
            </a:r>
            <a:r>
              <a:rPr lang="pt-BR" sz="2900" b="1" dirty="0" smtClean="0"/>
              <a:t>Equipe Profissional Mínima</a:t>
            </a:r>
          </a:p>
          <a:p>
            <a:pPr marL="446088" lvl="1" indent="-342900" algn="just"/>
            <a:endParaRPr lang="pt-BR" b="1" dirty="0"/>
          </a:p>
          <a:p>
            <a:pPr algn="just"/>
            <a:r>
              <a:rPr lang="pt-BR" dirty="0" smtClean="0"/>
              <a:t>De acordo com a Norma Operacional Básica de Recursos Humanos do SUAS (NOB-RH/SUAS), a equipe profissional mínima do Serviço de Acolhimento em Família Acolhedora deve ser formada por: </a:t>
            </a:r>
          </a:p>
          <a:p>
            <a:pPr algn="just"/>
            <a:endPara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58888" algn="just">
              <a:buFont typeface="Wingdings" pitchFamily="2" charset="2"/>
              <a:buChar char="Ø"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 Coordenador  </a:t>
            </a:r>
          </a:p>
          <a:p>
            <a:pPr marL="1258888" algn="just"/>
            <a:endPara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58888" algn="just">
              <a:buFont typeface="Wingdings" pitchFamily="2" charset="2"/>
              <a:buChar char="Ø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01 Assistente Social</a:t>
            </a:r>
          </a:p>
          <a:p>
            <a:pPr marL="1258888" algn="just"/>
            <a:endPara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58888" algn="just">
              <a:buFont typeface="Wingdings" pitchFamily="2" charset="2"/>
              <a:buChar char="Ø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01 Psicólogo</a:t>
            </a:r>
            <a:endParaRPr lang="pt-BR" sz="1600" dirty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7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539552" y="5025950"/>
            <a:ext cx="8208912" cy="92333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 Equipe Técnica de referência do Serviço, composta por assistente social e psicólogo, é responsável pelo acompanhamento de até 15 famílias acolhedoras e 15 famílias de origem dos usuários atendidos.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3677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75134" y="781387"/>
            <a:ext cx="8889353" cy="5509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2800" b="1" dirty="0" smtClean="0"/>
              <a:t>Quem são as famílias acolhedoras?</a:t>
            </a:r>
          </a:p>
          <a:p>
            <a:pPr marL="800100" lvl="1" indent="-342900" algn="just"/>
            <a:endParaRPr lang="pt-BR" sz="28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800" dirty="0"/>
              <a:t>São famílias da comunidade, </a:t>
            </a:r>
            <a:r>
              <a:rPr lang="pt-BR" sz="2800" b="1" dirty="0"/>
              <a:t>habilitadas e acompanhadas </a:t>
            </a:r>
            <a:r>
              <a:rPr lang="pt-BR" sz="2800" dirty="0"/>
              <a:t>pelo Serviços de Acolhimento em Família Acolhedora, que acolhem </a:t>
            </a:r>
            <a:r>
              <a:rPr lang="pt-BR" sz="2800" b="1" dirty="0"/>
              <a:t>voluntariamente</a:t>
            </a:r>
            <a:r>
              <a:rPr lang="pt-BR" sz="2800" dirty="0"/>
              <a:t> em suas casas por período provisório, crianças e/ou adolescentes, oferecendo-lhes cuidado, proteção integral e convivência familiar e comunitária</a:t>
            </a:r>
            <a:r>
              <a:rPr lang="pt-BR" sz="28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800" dirty="0" smtClean="0"/>
              <a:t>Entende-se </a:t>
            </a:r>
            <a:r>
              <a:rPr lang="pt-BR" sz="2800" dirty="0"/>
              <a:t>que a </a:t>
            </a:r>
            <a:r>
              <a:rPr lang="pt-BR" sz="2800" dirty="0" smtClean="0"/>
              <a:t>Família </a:t>
            </a:r>
            <a:r>
              <a:rPr lang="pt-BR" sz="2800" dirty="0"/>
              <a:t>A</a:t>
            </a:r>
            <a:r>
              <a:rPr lang="pt-BR" sz="2800" dirty="0" smtClean="0"/>
              <a:t>colhedora </a:t>
            </a:r>
            <a:r>
              <a:rPr lang="pt-BR" sz="2800" dirty="0"/>
              <a:t>não deva ser </a:t>
            </a:r>
            <a:r>
              <a:rPr lang="pt-BR" sz="2800" dirty="0" smtClean="0"/>
              <a:t>a família </a:t>
            </a:r>
            <a:r>
              <a:rPr lang="pt-BR" sz="2800" dirty="0" smtClean="0"/>
              <a:t>extensa, pois o parentesco </a:t>
            </a:r>
            <a:r>
              <a:rPr lang="pt-BR" sz="2800" dirty="0" smtClean="0"/>
              <a:t>colide com a proposta do Acolhimento Familiar - configurando-se como </a:t>
            </a:r>
            <a:r>
              <a:rPr lang="pt-BR" sz="2800" u="sng" dirty="0" smtClean="0"/>
              <a:t>reintegração familiar</a:t>
            </a:r>
            <a:r>
              <a:rPr lang="pt-BR" sz="2800" dirty="0" smtClean="0"/>
              <a:t>. </a:t>
            </a:r>
            <a:endParaRPr lang="pt-BR" sz="2800" dirty="0"/>
          </a:p>
          <a:p>
            <a:pPr marL="808038" lvl="2" indent="1588" algn="just"/>
            <a:endParaRPr lang="pt-BR" sz="1600" dirty="0" smtClean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8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639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539552" y="1124744"/>
            <a:ext cx="8064896" cy="504753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2800" b="1" dirty="0" smtClean="0"/>
              <a:t>Critérios mínimos exigidos – Referência</a:t>
            </a:r>
          </a:p>
          <a:p>
            <a:pPr marL="0" lvl="1" indent="11113" algn="just"/>
            <a:endParaRPr lang="pt-BR" sz="2400" dirty="0" smtClean="0"/>
          </a:p>
          <a:p>
            <a:endParaRPr lang="pt-BR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000" dirty="0" smtClean="0"/>
              <a:t>Responsável pela guarda deve </a:t>
            </a:r>
            <a:r>
              <a:rPr lang="pt-BR" sz="2000" dirty="0"/>
              <a:t>possuir idade mínima de 21 anos, sem restrição de gênero ou estado </a:t>
            </a:r>
            <a:r>
              <a:rPr lang="pt-BR" sz="2000" dirty="0" smtClean="0"/>
              <a:t>civil.</a:t>
            </a:r>
          </a:p>
          <a:p>
            <a:pPr lvl="0" algn="just"/>
            <a:endParaRPr lang="pt-BR" sz="2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000" dirty="0"/>
              <a:t>Residir </a:t>
            </a:r>
            <a:r>
              <a:rPr lang="pt-BR" sz="2000" dirty="0" smtClean="0"/>
              <a:t>há </a:t>
            </a:r>
            <a:r>
              <a:rPr lang="pt-BR" sz="2000" dirty="0"/>
              <a:t>pelo menos 2 (dois) anos </a:t>
            </a:r>
            <a:r>
              <a:rPr lang="pt-BR" sz="2000" dirty="0" smtClean="0"/>
              <a:t>no municípios onde se dará a oferta do serviço.</a:t>
            </a:r>
          </a:p>
          <a:p>
            <a:pPr lvl="0" algn="just"/>
            <a:endParaRPr lang="pt-BR" sz="2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000" dirty="0"/>
              <a:t>Possuir residência </a:t>
            </a:r>
            <a:r>
              <a:rPr lang="pt-BR" sz="2000" dirty="0" smtClean="0"/>
              <a:t>fixa e residir no município durante todo o período de acolhimento.</a:t>
            </a:r>
          </a:p>
          <a:p>
            <a:pPr lvl="0" algn="just"/>
            <a:endParaRPr lang="pt-BR" sz="2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000" dirty="0"/>
              <a:t>Residir em imóvel que ofereça ambiente físico adequado ao </a:t>
            </a:r>
            <a:r>
              <a:rPr lang="pt-BR" sz="2000" dirty="0" smtClean="0"/>
              <a:t>acolhimento.</a:t>
            </a:r>
          </a:p>
          <a:p>
            <a:pPr lvl="0" algn="just"/>
            <a:endParaRPr lang="pt-BR" sz="2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000" dirty="0"/>
              <a:t>Aceitação e comprometimento com a metodologia do </a:t>
            </a:r>
            <a:r>
              <a:rPr lang="pt-BR" sz="2000" dirty="0" smtClean="0"/>
              <a:t>Serviço.</a:t>
            </a:r>
          </a:p>
          <a:p>
            <a:pPr lvl="0" algn="just"/>
            <a:endParaRPr lang="pt-BR" sz="2000" dirty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9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6062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1647</TotalTime>
  <Words>1818</Words>
  <Application>Microsoft Office PowerPoint</Application>
  <PresentationFormat>Apresentação na tela (4:3)</PresentationFormat>
  <Paragraphs>313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Tema do Office</vt:lpstr>
      <vt:lpstr>Apresentação do PowerPoint</vt:lpstr>
      <vt:lpstr>CONTEXTUALIZAÇÃO</vt:lpstr>
      <vt:lpstr>CONTEXTUALIZAÇÃO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Marcel</dc:creator>
  <cp:lastModifiedBy>Delita</cp:lastModifiedBy>
  <cp:revision>131</cp:revision>
  <dcterms:created xsi:type="dcterms:W3CDTF">2015-10-13T22:58:37Z</dcterms:created>
  <dcterms:modified xsi:type="dcterms:W3CDTF">2018-10-29T16:00:54Z</dcterms:modified>
</cp:coreProperties>
</file>