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359" r:id="rId3"/>
    <p:sldId id="273" r:id="rId4"/>
    <p:sldId id="276" r:id="rId5"/>
    <p:sldId id="344" r:id="rId6"/>
    <p:sldId id="316" r:id="rId7"/>
    <p:sldId id="333" r:id="rId8"/>
    <p:sldId id="318" r:id="rId9"/>
    <p:sldId id="317" r:id="rId10"/>
    <p:sldId id="348" r:id="rId11"/>
    <p:sldId id="325" r:id="rId12"/>
    <p:sldId id="329" r:id="rId13"/>
    <p:sldId id="324" r:id="rId14"/>
    <p:sldId id="327" r:id="rId15"/>
    <p:sldId id="328" r:id="rId16"/>
    <p:sldId id="341" r:id="rId17"/>
    <p:sldId id="342" r:id="rId18"/>
    <p:sldId id="346" r:id="rId19"/>
    <p:sldId id="345" r:id="rId20"/>
    <p:sldId id="340" r:id="rId21"/>
    <p:sldId id="305" r:id="rId22"/>
    <p:sldId id="264" r:id="rId23"/>
    <p:sldId id="343" r:id="rId24"/>
    <p:sldId id="349" r:id="rId25"/>
    <p:sldId id="350" r:id="rId26"/>
    <p:sldId id="351" r:id="rId27"/>
    <p:sldId id="352" r:id="rId28"/>
    <p:sldId id="353" r:id="rId29"/>
    <p:sldId id="363" r:id="rId30"/>
    <p:sldId id="360" r:id="rId31"/>
    <p:sldId id="361" r:id="rId32"/>
    <p:sldId id="362" r:id="rId33"/>
    <p:sldId id="364" r:id="rId34"/>
    <p:sldId id="365" r:id="rId35"/>
    <p:sldId id="367" r:id="rId36"/>
    <p:sldId id="368" r:id="rId37"/>
    <p:sldId id="366" r:id="rId38"/>
    <p:sldId id="319" r:id="rId39"/>
    <p:sldId id="347" r:id="rId4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2574C-F528-46A7-9F3E-307454BE84A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70CE0EB-37DB-4692-8154-7347349FD6C5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3600" dirty="0" smtClean="0"/>
            <a:t>ACOLHIDA</a:t>
          </a:r>
          <a:endParaRPr lang="pt-BR" sz="3600" dirty="0"/>
        </a:p>
      </dgm:t>
    </dgm:pt>
    <dgm:pt modelId="{00149175-7C10-4F2F-9E10-469D56C16B99}" type="parTrans" cxnId="{80295B97-9E68-4DB6-9068-569937E8A9D4}">
      <dgm:prSet/>
      <dgm:spPr/>
      <dgm:t>
        <a:bodyPr/>
        <a:lstStyle/>
        <a:p>
          <a:endParaRPr lang="pt-BR"/>
        </a:p>
      </dgm:t>
    </dgm:pt>
    <dgm:pt modelId="{62353509-6AF6-4010-B485-3B503A789C41}" type="sibTrans" cxnId="{80295B97-9E68-4DB6-9068-569937E8A9D4}">
      <dgm:prSet/>
      <dgm:spPr/>
      <dgm:t>
        <a:bodyPr/>
        <a:lstStyle/>
        <a:p>
          <a:endParaRPr lang="pt-BR"/>
        </a:p>
      </dgm:t>
    </dgm:pt>
    <dgm:pt modelId="{C0C9BB5B-BF85-45BA-899C-0801C764F67C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4000" dirty="0" smtClean="0"/>
            <a:t>PIA</a:t>
          </a:r>
          <a:endParaRPr lang="pt-BR" sz="4000" dirty="0"/>
        </a:p>
      </dgm:t>
    </dgm:pt>
    <dgm:pt modelId="{7B7FB3AE-5E1F-4BD3-88C6-0BB3EA0662EF}" type="parTrans" cxnId="{33A11F0D-BA9B-4259-92DE-73FA1C1D52F5}">
      <dgm:prSet/>
      <dgm:spPr/>
      <dgm:t>
        <a:bodyPr/>
        <a:lstStyle/>
        <a:p>
          <a:endParaRPr lang="pt-BR"/>
        </a:p>
      </dgm:t>
    </dgm:pt>
    <dgm:pt modelId="{C430BF46-12D4-4A66-BDE0-AADC49F68B9E}" type="sibTrans" cxnId="{33A11F0D-BA9B-4259-92DE-73FA1C1D52F5}">
      <dgm:prSet/>
      <dgm:spPr/>
      <dgm:t>
        <a:bodyPr/>
        <a:lstStyle/>
        <a:p>
          <a:endParaRPr lang="pt-BR"/>
        </a:p>
      </dgm:t>
    </dgm:pt>
    <dgm:pt modelId="{638C6730-58B7-4A40-9D88-7FD679AFA579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3200" dirty="0" smtClean="0"/>
            <a:t>Atividades de Acompanhamento Individuais e coletiva</a:t>
          </a:r>
          <a:endParaRPr lang="pt-BR" sz="3200" dirty="0"/>
        </a:p>
      </dgm:t>
    </dgm:pt>
    <dgm:pt modelId="{A12D5E46-E10A-47AF-BCCF-D8048001B3DB}" type="parTrans" cxnId="{6AB36188-ABD5-4656-B47C-53563460393F}">
      <dgm:prSet/>
      <dgm:spPr/>
      <dgm:t>
        <a:bodyPr/>
        <a:lstStyle/>
        <a:p>
          <a:endParaRPr lang="pt-BR"/>
        </a:p>
      </dgm:t>
    </dgm:pt>
    <dgm:pt modelId="{1678E833-1D57-42B7-9628-E170982868E3}" type="sibTrans" cxnId="{6AB36188-ABD5-4656-B47C-53563460393F}">
      <dgm:prSet/>
      <dgm:spPr/>
      <dgm:t>
        <a:bodyPr/>
        <a:lstStyle/>
        <a:p>
          <a:endParaRPr lang="pt-BR"/>
        </a:p>
      </dgm:t>
    </dgm:pt>
    <dgm:pt modelId="{3D57D163-9DFC-45F3-9B4F-76DF4614B7EA}" type="pres">
      <dgm:prSet presAssocID="{EC72574C-F528-46A7-9F3E-307454BE84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E109E5-BC79-4E11-934F-960AE013D783}" type="pres">
      <dgm:prSet presAssocID="{D70CE0EB-37DB-4692-8154-7347349FD6C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537778-6CA4-4B1F-B4B6-39145576164C}" type="pres">
      <dgm:prSet presAssocID="{62353509-6AF6-4010-B485-3B503A789C41}" presName="sibTrans" presStyleCnt="0"/>
      <dgm:spPr/>
    </dgm:pt>
    <dgm:pt modelId="{C96B8121-EDBE-457F-B6A8-8685B3C72B03}" type="pres">
      <dgm:prSet presAssocID="{C0C9BB5B-BF85-45BA-899C-0801C764F67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924680-D050-455E-9CED-1AA980484D79}" type="pres">
      <dgm:prSet presAssocID="{C430BF46-12D4-4A66-BDE0-AADC49F68B9E}" presName="sibTrans" presStyleCnt="0"/>
      <dgm:spPr/>
    </dgm:pt>
    <dgm:pt modelId="{FFF238E0-C65E-43C3-BBE5-E9BC1DD0F4CE}" type="pres">
      <dgm:prSet presAssocID="{638C6730-58B7-4A40-9D88-7FD679AFA57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AB36188-ABD5-4656-B47C-53563460393F}" srcId="{EC72574C-F528-46A7-9F3E-307454BE84A4}" destId="{638C6730-58B7-4A40-9D88-7FD679AFA579}" srcOrd="2" destOrd="0" parTransId="{A12D5E46-E10A-47AF-BCCF-D8048001B3DB}" sibTransId="{1678E833-1D57-42B7-9628-E170982868E3}"/>
    <dgm:cxn modelId="{63A39345-9682-483C-80D0-C988FF2DB505}" type="presOf" srcId="{D70CE0EB-37DB-4692-8154-7347349FD6C5}" destId="{1BE109E5-BC79-4E11-934F-960AE013D783}" srcOrd="0" destOrd="0" presId="urn:microsoft.com/office/officeart/2005/8/layout/hList6"/>
    <dgm:cxn modelId="{260A2B06-2B60-4931-AD47-5035C30095DC}" type="presOf" srcId="{C0C9BB5B-BF85-45BA-899C-0801C764F67C}" destId="{C96B8121-EDBE-457F-B6A8-8685B3C72B03}" srcOrd="0" destOrd="0" presId="urn:microsoft.com/office/officeart/2005/8/layout/hList6"/>
    <dgm:cxn modelId="{33A11F0D-BA9B-4259-92DE-73FA1C1D52F5}" srcId="{EC72574C-F528-46A7-9F3E-307454BE84A4}" destId="{C0C9BB5B-BF85-45BA-899C-0801C764F67C}" srcOrd="1" destOrd="0" parTransId="{7B7FB3AE-5E1F-4BD3-88C6-0BB3EA0662EF}" sibTransId="{C430BF46-12D4-4A66-BDE0-AADC49F68B9E}"/>
    <dgm:cxn modelId="{A188C471-2A43-43CC-A100-A7B506846F94}" type="presOf" srcId="{638C6730-58B7-4A40-9D88-7FD679AFA579}" destId="{FFF238E0-C65E-43C3-BBE5-E9BC1DD0F4CE}" srcOrd="0" destOrd="0" presId="urn:microsoft.com/office/officeart/2005/8/layout/hList6"/>
    <dgm:cxn modelId="{80295B97-9E68-4DB6-9068-569937E8A9D4}" srcId="{EC72574C-F528-46A7-9F3E-307454BE84A4}" destId="{D70CE0EB-37DB-4692-8154-7347349FD6C5}" srcOrd="0" destOrd="0" parTransId="{00149175-7C10-4F2F-9E10-469D56C16B99}" sibTransId="{62353509-6AF6-4010-B485-3B503A789C41}"/>
    <dgm:cxn modelId="{AD397D5E-A251-4808-820F-BB165AC4DE76}" type="presOf" srcId="{EC72574C-F528-46A7-9F3E-307454BE84A4}" destId="{3D57D163-9DFC-45F3-9B4F-76DF4614B7EA}" srcOrd="0" destOrd="0" presId="urn:microsoft.com/office/officeart/2005/8/layout/hList6"/>
    <dgm:cxn modelId="{B81CDF1C-65B9-435E-A1F9-0EAD5F079748}" type="presParOf" srcId="{3D57D163-9DFC-45F3-9B4F-76DF4614B7EA}" destId="{1BE109E5-BC79-4E11-934F-960AE013D783}" srcOrd="0" destOrd="0" presId="urn:microsoft.com/office/officeart/2005/8/layout/hList6"/>
    <dgm:cxn modelId="{7F3B6D83-2FB6-4474-AB37-BABAF8616374}" type="presParOf" srcId="{3D57D163-9DFC-45F3-9B4F-76DF4614B7EA}" destId="{61537778-6CA4-4B1F-B4B6-39145576164C}" srcOrd="1" destOrd="0" presId="urn:microsoft.com/office/officeart/2005/8/layout/hList6"/>
    <dgm:cxn modelId="{9484051C-B402-4CC4-83EE-D0721A20336B}" type="presParOf" srcId="{3D57D163-9DFC-45F3-9B4F-76DF4614B7EA}" destId="{C96B8121-EDBE-457F-B6A8-8685B3C72B03}" srcOrd="2" destOrd="0" presId="urn:microsoft.com/office/officeart/2005/8/layout/hList6"/>
    <dgm:cxn modelId="{064CFA2C-14E1-427D-AE0F-6347D04AFF3E}" type="presParOf" srcId="{3D57D163-9DFC-45F3-9B4F-76DF4614B7EA}" destId="{0F924680-D050-455E-9CED-1AA980484D79}" srcOrd="3" destOrd="0" presId="urn:microsoft.com/office/officeart/2005/8/layout/hList6"/>
    <dgm:cxn modelId="{B3A13370-B9AA-4D2A-AA20-3B492D176DCE}" type="presParOf" srcId="{3D57D163-9DFC-45F3-9B4F-76DF4614B7EA}" destId="{FFF238E0-C65E-43C3-BBE5-E9BC1DD0F4CE}" srcOrd="4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757712-E6E6-44C0-BF45-1B32149C6F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A98AD5C-0E6D-43CC-9877-040F67829A71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1800" dirty="0" smtClean="0"/>
            <a:t>ATO INFRACIONAL</a:t>
          </a:r>
          <a:endParaRPr lang="pt-BR" sz="1800" dirty="0"/>
        </a:p>
      </dgm:t>
    </dgm:pt>
    <dgm:pt modelId="{4A3F7446-4322-403D-8292-C5C531F63148}" type="parTrans" cxnId="{85D07398-ADA1-48A8-A59C-3BD88A20F282}">
      <dgm:prSet/>
      <dgm:spPr/>
      <dgm:t>
        <a:bodyPr/>
        <a:lstStyle/>
        <a:p>
          <a:endParaRPr lang="pt-BR"/>
        </a:p>
      </dgm:t>
    </dgm:pt>
    <dgm:pt modelId="{25F8F452-EC26-426A-915B-00B96C67F41A}" type="sibTrans" cxnId="{85D07398-ADA1-48A8-A59C-3BD88A20F282}">
      <dgm:prSet/>
      <dgm:spPr/>
      <dgm:t>
        <a:bodyPr/>
        <a:lstStyle/>
        <a:p>
          <a:endParaRPr lang="pt-BR"/>
        </a:p>
      </dgm:t>
    </dgm:pt>
    <dgm:pt modelId="{4D5A347F-C668-4A77-9859-7D74946769D4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1800" dirty="0" smtClean="0"/>
            <a:t>DELEGACIA  DE PROTEÇÃO À CRIANÇA E ADOLESCENTE</a:t>
          </a:r>
          <a:endParaRPr lang="pt-BR" sz="1800" dirty="0"/>
        </a:p>
      </dgm:t>
    </dgm:pt>
    <dgm:pt modelId="{E45D11AE-BD4F-448C-BABE-08ACF8C20061}" type="parTrans" cxnId="{2EB2FCF4-58FD-4CAD-986A-D57EDAEA6FC7}">
      <dgm:prSet/>
      <dgm:spPr/>
      <dgm:t>
        <a:bodyPr/>
        <a:lstStyle/>
        <a:p>
          <a:endParaRPr lang="pt-BR"/>
        </a:p>
      </dgm:t>
    </dgm:pt>
    <dgm:pt modelId="{59B50C7F-4B86-416C-A881-D5B337F75F26}" type="sibTrans" cxnId="{2EB2FCF4-58FD-4CAD-986A-D57EDAEA6FC7}">
      <dgm:prSet/>
      <dgm:spPr/>
      <dgm:t>
        <a:bodyPr/>
        <a:lstStyle/>
        <a:p>
          <a:endParaRPr lang="pt-BR"/>
        </a:p>
      </dgm:t>
    </dgm:pt>
    <dgm:pt modelId="{1F866216-436D-4C50-A75A-1FF0D1332B05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800" dirty="0" smtClean="0"/>
            <a:t>PROMOTORIA DA INFANCIA E JUVENTUDE</a:t>
          </a:r>
          <a:endParaRPr lang="pt-BR" sz="1800" dirty="0"/>
        </a:p>
      </dgm:t>
    </dgm:pt>
    <dgm:pt modelId="{CC9D8C1C-22C7-47B0-88B0-BB58E8348EF8}" type="parTrans" cxnId="{B67EED30-3A96-437C-AE91-04059C473475}">
      <dgm:prSet/>
      <dgm:spPr/>
      <dgm:t>
        <a:bodyPr/>
        <a:lstStyle/>
        <a:p>
          <a:endParaRPr lang="pt-BR"/>
        </a:p>
      </dgm:t>
    </dgm:pt>
    <dgm:pt modelId="{5F3DE317-EC11-467E-87A5-BC2CFC903CB5}" type="sibTrans" cxnId="{B67EED30-3A96-437C-AE91-04059C473475}">
      <dgm:prSet/>
      <dgm:spPr/>
      <dgm:t>
        <a:bodyPr/>
        <a:lstStyle/>
        <a:p>
          <a:endParaRPr lang="pt-BR"/>
        </a:p>
      </dgm:t>
    </dgm:pt>
    <dgm:pt modelId="{66AA19AB-26F0-4F6B-804F-CDE8BA49AFC8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800" dirty="0" smtClean="0"/>
            <a:t>JUIZADO DA INFÂNCIA E JUVENTUDE</a:t>
          </a:r>
          <a:endParaRPr lang="pt-BR" sz="1800" dirty="0"/>
        </a:p>
      </dgm:t>
    </dgm:pt>
    <dgm:pt modelId="{C9F04E1A-AB5B-4414-8A87-B94432140AC2}" type="parTrans" cxnId="{DDA943DC-394A-45EC-8AB5-F0FD4B30DD6E}">
      <dgm:prSet/>
      <dgm:spPr/>
      <dgm:t>
        <a:bodyPr/>
        <a:lstStyle/>
        <a:p>
          <a:endParaRPr lang="pt-BR"/>
        </a:p>
      </dgm:t>
    </dgm:pt>
    <dgm:pt modelId="{36DD5084-71AC-4E5A-8A63-832CF89ACE30}" type="sibTrans" cxnId="{DDA943DC-394A-45EC-8AB5-F0FD4B30DD6E}">
      <dgm:prSet/>
      <dgm:spPr/>
      <dgm:t>
        <a:bodyPr/>
        <a:lstStyle/>
        <a:p>
          <a:endParaRPr lang="pt-BR"/>
        </a:p>
      </dgm:t>
    </dgm:pt>
    <dgm:pt modelId="{CEB05703-7603-4CD0-88A4-4363D265F7CD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600" dirty="0" smtClean="0"/>
            <a:t>MEDIDAS SOCIOEDUCATIVAS</a:t>
          </a:r>
          <a:endParaRPr lang="pt-BR" sz="1600" dirty="0"/>
        </a:p>
      </dgm:t>
    </dgm:pt>
    <dgm:pt modelId="{B7F72F84-E68C-47E3-94E8-CA57BACEA746}" type="parTrans" cxnId="{9BC6459C-7BEC-428D-AD21-AD03F3588C02}">
      <dgm:prSet/>
      <dgm:spPr/>
      <dgm:t>
        <a:bodyPr/>
        <a:lstStyle/>
        <a:p>
          <a:endParaRPr lang="pt-BR"/>
        </a:p>
      </dgm:t>
    </dgm:pt>
    <dgm:pt modelId="{7EA198D3-893E-47CC-8D64-77DAC0B567B7}" type="sibTrans" cxnId="{9BC6459C-7BEC-428D-AD21-AD03F3588C02}">
      <dgm:prSet/>
      <dgm:spPr/>
      <dgm:t>
        <a:bodyPr/>
        <a:lstStyle/>
        <a:p>
          <a:endParaRPr lang="pt-BR"/>
        </a:p>
      </dgm:t>
    </dgm:pt>
    <dgm:pt modelId="{F956D060-99EA-46F4-A6AB-FC422EF85C99}" type="pres">
      <dgm:prSet presAssocID="{5F757712-E6E6-44C0-BF45-1B32149C6FC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3E1C1C5-EEDC-4432-89A4-376DFE994F28}" type="pres">
      <dgm:prSet presAssocID="{5F757712-E6E6-44C0-BF45-1B32149C6FC2}" presName="arrow" presStyleLbl="bgShp" presStyleIdx="0" presStyleCnt="1" custScaleX="111745"/>
      <dgm:spPr/>
    </dgm:pt>
    <dgm:pt modelId="{C1131227-ED0F-489E-8AF1-939402297EEB}" type="pres">
      <dgm:prSet presAssocID="{5F757712-E6E6-44C0-BF45-1B32149C6FC2}" presName="linearProcess" presStyleCnt="0"/>
      <dgm:spPr/>
    </dgm:pt>
    <dgm:pt modelId="{88368AC7-DE0F-443E-A9BD-8B9B6E606440}" type="pres">
      <dgm:prSet presAssocID="{1A98AD5C-0E6D-43CC-9877-040F67829A71}" presName="textNode" presStyleLbl="node1" presStyleIdx="0" presStyleCnt="5" custScaleX="220980" custLinFactNeighborX="74546" custLinFactNeighborY="6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148D83-369B-4131-BAC4-7433D7E3FD5A}" type="pres">
      <dgm:prSet presAssocID="{25F8F452-EC26-426A-915B-00B96C67F41A}" presName="sibTrans" presStyleCnt="0"/>
      <dgm:spPr/>
    </dgm:pt>
    <dgm:pt modelId="{A8C8F2D5-1B7B-43B8-97DA-F35213784D5F}" type="pres">
      <dgm:prSet presAssocID="{4D5A347F-C668-4A77-9859-7D74946769D4}" presName="textNode" presStyleLbl="node1" presStyleIdx="1" presStyleCnt="5" custScaleX="213530" custScaleY="92712" custLinFactX="1464" custLinFactNeighborX="100000" custLinFactNeighborY="3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B7EF23-7FA8-4566-81F3-A17E4B4E49C8}" type="pres">
      <dgm:prSet presAssocID="{59B50C7F-4B86-416C-A881-D5B337F75F26}" presName="sibTrans" presStyleCnt="0"/>
      <dgm:spPr/>
    </dgm:pt>
    <dgm:pt modelId="{5DF2870F-A0E8-4F84-822F-6DD270FDDF1D}" type="pres">
      <dgm:prSet presAssocID="{1F866216-436D-4C50-A75A-1FF0D1332B05}" presName="textNode" presStyleLbl="node1" presStyleIdx="2" presStyleCnt="5" custScaleX="182963" custLinFactNeighborX="34539" custLinFactNeighborY="6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F4D80D-1A81-4D92-9778-C6D2151A1BD7}" type="pres">
      <dgm:prSet presAssocID="{5F3DE317-EC11-467E-87A5-BC2CFC903CB5}" presName="sibTrans" presStyleCnt="0"/>
      <dgm:spPr/>
    </dgm:pt>
    <dgm:pt modelId="{050C2CE0-C9A4-4577-8EE7-DDF06A94BF09}" type="pres">
      <dgm:prSet presAssocID="{66AA19AB-26F0-4F6B-804F-CDE8BA49AFC8}" presName="textNode" presStyleLbl="node1" presStyleIdx="3" presStyleCnt="5" custScaleX="157959" custScaleY="99998" custLinFactNeighborX="-40107" custLinFactNeighborY="6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FA66F2-9A2C-4B49-9787-F6260077C2EC}" type="pres">
      <dgm:prSet presAssocID="{36DD5084-71AC-4E5A-8A63-832CF89ACE30}" presName="sibTrans" presStyleCnt="0"/>
      <dgm:spPr/>
    </dgm:pt>
    <dgm:pt modelId="{552DF176-06FD-4AE4-B124-6D43FEC18757}" type="pres">
      <dgm:prSet presAssocID="{CEB05703-7603-4CD0-88A4-4363D265F7CD}" presName="textNode" presStyleLbl="node1" presStyleIdx="4" presStyleCnt="5" custScaleX="225284" custScaleY="92712" custLinFactNeighborX="-90842" custLinFactNeighborY="-29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EB2FCF4-58FD-4CAD-986A-D57EDAEA6FC7}" srcId="{5F757712-E6E6-44C0-BF45-1B32149C6FC2}" destId="{4D5A347F-C668-4A77-9859-7D74946769D4}" srcOrd="1" destOrd="0" parTransId="{E45D11AE-BD4F-448C-BABE-08ACF8C20061}" sibTransId="{59B50C7F-4B86-416C-A881-D5B337F75F26}"/>
    <dgm:cxn modelId="{85D07398-ADA1-48A8-A59C-3BD88A20F282}" srcId="{5F757712-E6E6-44C0-BF45-1B32149C6FC2}" destId="{1A98AD5C-0E6D-43CC-9877-040F67829A71}" srcOrd="0" destOrd="0" parTransId="{4A3F7446-4322-403D-8292-C5C531F63148}" sibTransId="{25F8F452-EC26-426A-915B-00B96C67F41A}"/>
    <dgm:cxn modelId="{7FE91C90-EC20-448F-BC17-D7BE410F0D86}" type="presOf" srcId="{1A98AD5C-0E6D-43CC-9877-040F67829A71}" destId="{88368AC7-DE0F-443E-A9BD-8B9B6E606440}" srcOrd="0" destOrd="0" presId="urn:microsoft.com/office/officeart/2005/8/layout/hProcess9"/>
    <dgm:cxn modelId="{9BC6459C-7BEC-428D-AD21-AD03F3588C02}" srcId="{5F757712-E6E6-44C0-BF45-1B32149C6FC2}" destId="{CEB05703-7603-4CD0-88A4-4363D265F7CD}" srcOrd="4" destOrd="0" parTransId="{B7F72F84-E68C-47E3-94E8-CA57BACEA746}" sibTransId="{7EA198D3-893E-47CC-8D64-77DAC0B567B7}"/>
    <dgm:cxn modelId="{B92A701A-F35A-42EB-BD85-51F7BC48F14E}" type="presOf" srcId="{4D5A347F-C668-4A77-9859-7D74946769D4}" destId="{A8C8F2D5-1B7B-43B8-97DA-F35213784D5F}" srcOrd="0" destOrd="0" presId="urn:microsoft.com/office/officeart/2005/8/layout/hProcess9"/>
    <dgm:cxn modelId="{74D10307-13C6-4AA5-B134-DCDD4DBCE7E4}" type="presOf" srcId="{5F757712-E6E6-44C0-BF45-1B32149C6FC2}" destId="{F956D060-99EA-46F4-A6AB-FC422EF85C99}" srcOrd="0" destOrd="0" presId="urn:microsoft.com/office/officeart/2005/8/layout/hProcess9"/>
    <dgm:cxn modelId="{341C5D98-6BDA-4206-A7A5-3270880547E1}" type="presOf" srcId="{1F866216-436D-4C50-A75A-1FF0D1332B05}" destId="{5DF2870F-A0E8-4F84-822F-6DD270FDDF1D}" srcOrd="0" destOrd="0" presId="urn:microsoft.com/office/officeart/2005/8/layout/hProcess9"/>
    <dgm:cxn modelId="{DDA943DC-394A-45EC-8AB5-F0FD4B30DD6E}" srcId="{5F757712-E6E6-44C0-BF45-1B32149C6FC2}" destId="{66AA19AB-26F0-4F6B-804F-CDE8BA49AFC8}" srcOrd="3" destOrd="0" parTransId="{C9F04E1A-AB5B-4414-8A87-B94432140AC2}" sibTransId="{36DD5084-71AC-4E5A-8A63-832CF89ACE30}"/>
    <dgm:cxn modelId="{1DF19B7B-4E92-459F-A136-995704B2885C}" type="presOf" srcId="{66AA19AB-26F0-4F6B-804F-CDE8BA49AFC8}" destId="{050C2CE0-C9A4-4577-8EE7-DDF06A94BF09}" srcOrd="0" destOrd="0" presId="urn:microsoft.com/office/officeart/2005/8/layout/hProcess9"/>
    <dgm:cxn modelId="{1C5A4A77-4CC7-4E54-B23F-F3D22B316237}" type="presOf" srcId="{CEB05703-7603-4CD0-88A4-4363D265F7CD}" destId="{552DF176-06FD-4AE4-B124-6D43FEC18757}" srcOrd="0" destOrd="0" presId="urn:microsoft.com/office/officeart/2005/8/layout/hProcess9"/>
    <dgm:cxn modelId="{B67EED30-3A96-437C-AE91-04059C473475}" srcId="{5F757712-E6E6-44C0-BF45-1B32149C6FC2}" destId="{1F866216-436D-4C50-A75A-1FF0D1332B05}" srcOrd="2" destOrd="0" parTransId="{CC9D8C1C-22C7-47B0-88B0-BB58E8348EF8}" sibTransId="{5F3DE317-EC11-467E-87A5-BC2CFC903CB5}"/>
    <dgm:cxn modelId="{F39194FA-0A91-4857-A18E-DCEFCFFF9865}" type="presParOf" srcId="{F956D060-99EA-46F4-A6AB-FC422EF85C99}" destId="{D3E1C1C5-EEDC-4432-89A4-376DFE994F28}" srcOrd="0" destOrd="0" presId="urn:microsoft.com/office/officeart/2005/8/layout/hProcess9"/>
    <dgm:cxn modelId="{07C47696-3EBD-4F40-9BE4-2FCF93E7E69B}" type="presParOf" srcId="{F956D060-99EA-46F4-A6AB-FC422EF85C99}" destId="{C1131227-ED0F-489E-8AF1-939402297EEB}" srcOrd="1" destOrd="0" presId="urn:microsoft.com/office/officeart/2005/8/layout/hProcess9"/>
    <dgm:cxn modelId="{EA886D8B-F05E-4649-9086-F777546134E5}" type="presParOf" srcId="{C1131227-ED0F-489E-8AF1-939402297EEB}" destId="{88368AC7-DE0F-443E-A9BD-8B9B6E606440}" srcOrd="0" destOrd="0" presId="urn:microsoft.com/office/officeart/2005/8/layout/hProcess9"/>
    <dgm:cxn modelId="{35D5415D-DDF4-47CF-9CA1-A53E89FC4735}" type="presParOf" srcId="{C1131227-ED0F-489E-8AF1-939402297EEB}" destId="{AD148D83-369B-4131-BAC4-7433D7E3FD5A}" srcOrd="1" destOrd="0" presId="urn:microsoft.com/office/officeart/2005/8/layout/hProcess9"/>
    <dgm:cxn modelId="{90CAE720-BADA-463D-AF40-A26A4E46CF52}" type="presParOf" srcId="{C1131227-ED0F-489E-8AF1-939402297EEB}" destId="{A8C8F2D5-1B7B-43B8-97DA-F35213784D5F}" srcOrd="2" destOrd="0" presId="urn:microsoft.com/office/officeart/2005/8/layout/hProcess9"/>
    <dgm:cxn modelId="{9780F6DD-B84D-4816-B833-6DA05E86CEB8}" type="presParOf" srcId="{C1131227-ED0F-489E-8AF1-939402297EEB}" destId="{75B7EF23-7FA8-4566-81F3-A17E4B4E49C8}" srcOrd="3" destOrd="0" presId="urn:microsoft.com/office/officeart/2005/8/layout/hProcess9"/>
    <dgm:cxn modelId="{65523CE6-09BA-4CF8-AE54-CF3DA4EF055F}" type="presParOf" srcId="{C1131227-ED0F-489E-8AF1-939402297EEB}" destId="{5DF2870F-A0E8-4F84-822F-6DD270FDDF1D}" srcOrd="4" destOrd="0" presId="urn:microsoft.com/office/officeart/2005/8/layout/hProcess9"/>
    <dgm:cxn modelId="{BBD8A29D-18B8-4349-B74E-E945F173206F}" type="presParOf" srcId="{C1131227-ED0F-489E-8AF1-939402297EEB}" destId="{CBF4D80D-1A81-4D92-9778-C6D2151A1BD7}" srcOrd="5" destOrd="0" presId="urn:microsoft.com/office/officeart/2005/8/layout/hProcess9"/>
    <dgm:cxn modelId="{674A7400-E894-4EB3-AFAD-A46D3A34E361}" type="presParOf" srcId="{C1131227-ED0F-489E-8AF1-939402297EEB}" destId="{050C2CE0-C9A4-4577-8EE7-DDF06A94BF09}" srcOrd="6" destOrd="0" presId="urn:microsoft.com/office/officeart/2005/8/layout/hProcess9"/>
    <dgm:cxn modelId="{9E4D7910-97F5-4B81-9A9C-AA9EF020A0DB}" type="presParOf" srcId="{C1131227-ED0F-489E-8AF1-939402297EEB}" destId="{9DFA66F2-9A2C-4B49-9787-F6260077C2EC}" srcOrd="7" destOrd="0" presId="urn:microsoft.com/office/officeart/2005/8/layout/hProcess9"/>
    <dgm:cxn modelId="{DF03C627-F3D8-4DEF-9383-1D5DA9D3A499}" type="presParOf" srcId="{C1131227-ED0F-489E-8AF1-939402297EEB}" destId="{552DF176-06FD-4AE4-B124-6D43FEC18757}" srcOrd="8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EBB5CC-08BB-4035-A118-A3A18E6AAC6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4DED516-9E84-4B6A-A90F-66E86633297C}">
      <dgm:prSet phldrT="[Texto]" phldr="1"/>
      <dgm:spPr/>
      <dgm:t>
        <a:bodyPr/>
        <a:lstStyle/>
        <a:p>
          <a:endParaRPr lang="pt-BR"/>
        </a:p>
      </dgm:t>
    </dgm:pt>
    <dgm:pt modelId="{DB1CDA46-CC19-439C-B0BD-5947ABF34766}" type="parTrans" cxnId="{550DBE8C-ACEE-4553-B76D-8CEA7B4C74CC}">
      <dgm:prSet/>
      <dgm:spPr/>
      <dgm:t>
        <a:bodyPr/>
        <a:lstStyle/>
        <a:p>
          <a:endParaRPr lang="pt-BR"/>
        </a:p>
      </dgm:t>
    </dgm:pt>
    <dgm:pt modelId="{9C0E6776-8F68-4387-B285-5D510D734DAC}" type="sibTrans" cxnId="{550DBE8C-ACEE-4553-B76D-8CEA7B4C74CC}">
      <dgm:prSet/>
      <dgm:spPr/>
      <dgm:t>
        <a:bodyPr/>
        <a:lstStyle/>
        <a:p>
          <a:endParaRPr lang="pt-BR"/>
        </a:p>
      </dgm:t>
    </dgm:pt>
    <dgm:pt modelId="{829A6477-7DB1-418F-8F83-DA1A01FA09F5}">
      <dgm:prSet phldrT="[Texto]" phldr="1"/>
      <dgm:spPr/>
      <dgm:t>
        <a:bodyPr/>
        <a:lstStyle/>
        <a:p>
          <a:endParaRPr lang="pt-BR"/>
        </a:p>
      </dgm:t>
    </dgm:pt>
    <dgm:pt modelId="{CC0AC1F4-519A-4C13-B569-DB6650BB71CA}" type="parTrans" cxnId="{8E149432-1E81-47F2-B34D-8DDF06E605D0}">
      <dgm:prSet/>
      <dgm:spPr/>
      <dgm:t>
        <a:bodyPr/>
        <a:lstStyle/>
        <a:p>
          <a:endParaRPr lang="pt-BR"/>
        </a:p>
      </dgm:t>
    </dgm:pt>
    <dgm:pt modelId="{7AC9F32B-1825-4AD8-8808-ED76610141B1}" type="sibTrans" cxnId="{8E149432-1E81-47F2-B34D-8DDF06E605D0}">
      <dgm:prSet/>
      <dgm:spPr/>
      <dgm:t>
        <a:bodyPr/>
        <a:lstStyle/>
        <a:p>
          <a:endParaRPr lang="pt-BR"/>
        </a:p>
      </dgm:t>
    </dgm:pt>
    <dgm:pt modelId="{65732402-9572-430B-ADA1-882275ACA326}">
      <dgm:prSet phldrT="[Texto]" phldr="1"/>
      <dgm:spPr/>
      <dgm:t>
        <a:bodyPr/>
        <a:lstStyle/>
        <a:p>
          <a:endParaRPr lang="pt-BR"/>
        </a:p>
      </dgm:t>
    </dgm:pt>
    <dgm:pt modelId="{C4E15F6A-48D5-4154-9624-38875E72D3FA}" type="parTrans" cxnId="{9B99FAF0-0AAE-453F-9C3A-355B20E40610}">
      <dgm:prSet/>
      <dgm:spPr/>
      <dgm:t>
        <a:bodyPr/>
        <a:lstStyle/>
        <a:p>
          <a:endParaRPr lang="pt-BR"/>
        </a:p>
      </dgm:t>
    </dgm:pt>
    <dgm:pt modelId="{32D06103-F31F-4E2D-8F7A-0AF079668A34}" type="sibTrans" cxnId="{9B99FAF0-0AAE-453F-9C3A-355B20E40610}">
      <dgm:prSet/>
      <dgm:spPr/>
      <dgm:t>
        <a:bodyPr/>
        <a:lstStyle/>
        <a:p>
          <a:endParaRPr lang="pt-BR"/>
        </a:p>
      </dgm:t>
    </dgm:pt>
    <dgm:pt modelId="{96C5FE5B-294E-44F7-BDED-FCBC8E59A224}">
      <dgm:prSet phldrT="[Texto]" phldr="1"/>
      <dgm:spPr/>
      <dgm:t>
        <a:bodyPr/>
        <a:lstStyle/>
        <a:p>
          <a:endParaRPr lang="pt-BR"/>
        </a:p>
      </dgm:t>
    </dgm:pt>
    <dgm:pt modelId="{11E0D34C-1D07-4061-84A1-52CCFBD2473D}" type="parTrans" cxnId="{E38CF9DC-7378-43F7-886B-A12A4633782C}">
      <dgm:prSet/>
      <dgm:spPr/>
      <dgm:t>
        <a:bodyPr/>
        <a:lstStyle/>
        <a:p>
          <a:endParaRPr lang="pt-BR"/>
        </a:p>
      </dgm:t>
    </dgm:pt>
    <dgm:pt modelId="{C3DE6C7E-FE09-4BB0-897B-6199604DA057}" type="sibTrans" cxnId="{E38CF9DC-7378-43F7-886B-A12A4633782C}">
      <dgm:prSet/>
      <dgm:spPr/>
      <dgm:t>
        <a:bodyPr/>
        <a:lstStyle/>
        <a:p>
          <a:endParaRPr lang="pt-BR"/>
        </a:p>
      </dgm:t>
    </dgm:pt>
    <dgm:pt modelId="{DF2E8E13-1654-4191-B1C4-0BB13EBEF2C2}">
      <dgm:prSet phldrT="[Texto]" phldr="1"/>
      <dgm:spPr/>
      <dgm:t>
        <a:bodyPr/>
        <a:lstStyle/>
        <a:p>
          <a:endParaRPr lang="pt-BR"/>
        </a:p>
      </dgm:t>
    </dgm:pt>
    <dgm:pt modelId="{E5A23AEF-99B9-4521-A695-546A191D509E}" type="parTrans" cxnId="{21E9D857-11F3-488D-83A8-9AC6292DFCB7}">
      <dgm:prSet/>
      <dgm:spPr/>
      <dgm:t>
        <a:bodyPr/>
        <a:lstStyle/>
        <a:p>
          <a:endParaRPr lang="pt-BR"/>
        </a:p>
      </dgm:t>
    </dgm:pt>
    <dgm:pt modelId="{309051ED-78F2-41D2-A9E3-D5A53F85CB82}" type="sibTrans" cxnId="{21E9D857-11F3-488D-83A8-9AC6292DFCB7}">
      <dgm:prSet/>
      <dgm:spPr/>
      <dgm:t>
        <a:bodyPr/>
        <a:lstStyle/>
        <a:p>
          <a:endParaRPr lang="pt-BR"/>
        </a:p>
      </dgm:t>
    </dgm:pt>
    <dgm:pt modelId="{77101036-E504-4A69-B629-B071A482D4E1}" type="pres">
      <dgm:prSet presAssocID="{8FEBB5CC-08BB-4035-A118-A3A18E6AAC6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A6E2D28-570D-4453-9F50-CF72086F0E55}" type="pres">
      <dgm:prSet presAssocID="{34DED516-9E84-4B6A-A90F-66E86633297C}" presName="composite" presStyleCnt="0"/>
      <dgm:spPr/>
    </dgm:pt>
    <dgm:pt modelId="{5CA337A3-28F9-434F-8389-1AC9AB5A3CC1}" type="pres">
      <dgm:prSet presAssocID="{34DED516-9E84-4B6A-A90F-66E86633297C}" presName="imgShp" presStyleLbl="fgImgPlace1" presStyleIdx="0" presStyleCnt="5" custScaleX="53358" custScaleY="42993" custLinFactNeighborX="-34702" custLinFactNeighborY="-56421"/>
      <dgm:spPr/>
    </dgm:pt>
    <dgm:pt modelId="{98241C91-7857-41D6-8F36-BD81A51F16AB}" type="pres">
      <dgm:prSet presAssocID="{34DED516-9E84-4B6A-A90F-66E86633297C}" presName="txShp" presStyleLbl="node1" presStyleIdx="0" presStyleCnt="5" custScaleX="148559" custScaleY="36938" custLinFactNeighborX="1431" custLinFactNeighborY="-646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512D57-4EF5-4F95-A503-229A57D11C6A}" type="pres">
      <dgm:prSet presAssocID="{9C0E6776-8F68-4387-B285-5D510D734DAC}" presName="spacing" presStyleCnt="0"/>
      <dgm:spPr/>
    </dgm:pt>
    <dgm:pt modelId="{39A42875-B351-4C0B-91F5-145158E9B99B}" type="pres">
      <dgm:prSet presAssocID="{829A6477-7DB1-418F-8F83-DA1A01FA09F5}" presName="composite" presStyleCnt="0"/>
      <dgm:spPr/>
    </dgm:pt>
    <dgm:pt modelId="{AB68ED13-3B5C-4B98-B880-5FC4B2D9FC25}" type="pres">
      <dgm:prSet presAssocID="{829A6477-7DB1-418F-8F83-DA1A01FA09F5}" presName="imgShp" presStyleLbl="fgImgPlace1" presStyleIdx="1" presStyleCnt="5" custScaleX="53462" custScaleY="39823" custLinFactNeighborX="-21799" custLinFactNeighborY="-63354"/>
      <dgm:spPr/>
    </dgm:pt>
    <dgm:pt modelId="{53B98169-02D8-4B72-AA35-7563E52F123F}" type="pres">
      <dgm:prSet presAssocID="{829A6477-7DB1-418F-8F83-DA1A01FA09F5}" presName="txShp" presStyleLbl="node1" presStyleIdx="1" presStyleCnt="5" custScaleX="148559" custScaleY="36938" custLinFactNeighborX="-126" custLinFactNeighborY="-307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5A4A0A-C274-4EA7-90F0-BF93CE9244B2}" type="pres">
      <dgm:prSet presAssocID="{7AC9F32B-1825-4AD8-8808-ED76610141B1}" presName="spacing" presStyleCnt="0"/>
      <dgm:spPr/>
    </dgm:pt>
    <dgm:pt modelId="{28D69423-4299-4063-82FE-F5BC68FE6C01}" type="pres">
      <dgm:prSet presAssocID="{65732402-9572-430B-ADA1-882275ACA326}" presName="composite" presStyleCnt="0"/>
      <dgm:spPr/>
    </dgm:pt>
    <dgm:pt modelId="{B1E55D43-91CE-46AD-BE5C-E4C3B020E921}" type="pres">
      <dgm:prSet presAssocID="{65732402-9572-430B-ADA1-882275ACA326}" presName="imgShp" presStyleLbl="fgImgPlace1" presStyleIdx="2" presStyleCnt="5" custScaleX="52176" custScaleY="76515" custLinFactNeighborX="-25415" custLinFactNeighborY="-86647"/>
      <dgm:spPr/>
    </dgm:pt>
    <dgm:pt modelId="{83CDD0CA-4AE4-4726-9B2C-0171744E8E77}" type="pres">
      <dgm:prSet presAssocID="{65732402-9572-430B-ADA1-882275ACA326}" presName="txShp" presStyleLbl="node1" presStyleIdx="2" presStyleCnt="5" custScaleX="148559" custScaleY="36938" custLinFactNeighborX="1180" custLinFactNeighborY="-772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01719C-DBAA-4A1D-9C45-757EB13A0050}" type="pres">
      <dgm:prSet presAssocID="{32D06103-F31F-4E2D-8F7A-0AF079668A34}" presName="spacing" presStyleCnt="0"/>
      <dgm:spPr/>
    </dgm:pt>
    <dgm:pt modelId="{8757A735-A94B-4A6D-B050-E1CA561C3907}" type="pres">
      <dgm:prSet presAssocID="{96C5FE5B-294E-44F7-BDED-FCBC8E59A224}" presName="composite" presStyleCnt="0"/>
      <dgm:spPr/>
    </dgm:pt>
    <dgm:pt modelId="{B32524CB-67B1-421F-8AAC-01859B08F21A}" type="pres">
      <dgm:prSet presAssocID="{96C5FE5B-294E-44F7-BDED-FCBC8E59A224}" presName="imgShp" presStyleLbl="fgImgPlace1" presStyleIdx="3" presStyleCnt="5" custLinFactY="-24467" custLinFactNeighborX="-64052" custLinFactNeighborY="-100000"/>
      <dgm:spPr/>
    </dgm:pt>
    <dgm:pt modelId="{B418CF63-6A3F-4A64-A19F-78CA62BF66E3}" type="pres">
      <dgm:prSet presAssocID="{96C5FE5B-294E-44F7-BDED-FCBC8E59A224}" presName="txShp" presStyleLbl="node1" presStyleIdx="3" presStyleCnt="5" custScaleX="148559" custScaleY="36938" custLinFactY="-33955" custLinFactNeighborX="-126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903EAC-66B0-43CA-9034-6A1392E1C5C5}" type="pres">
      <dgm:prSet presAssocID="{C3DE6C7E-FE09-4BB0-897B-6199604DA057}" presName="spacing" presStyleCnt="0"/>
      <dgm:spPr/>
    </dgm:pt>
    <dgm:pt modelId="{BAAF39D0-3E94-463E-B9B2-FC0053A8A6ED}" type="pres">
      <dgm:prSet presAssocID="{DF2E8E13-1654-4191-B1C4-0BB13EBEF2C2}" presName="composite" presStyleCnt="0"/>
      <dgm:spPr/>
    </dgm:pt>
    <dgm:pt modelId="{3C5AEBFF-D805-485B-9D57-CD2BAF0BC7F6}" type="pres">
      <dgm:prSet presAssocID="{DF2E8E13-1654-4191-B1C4-0BB13EBEF2C2}" presName="imgShp" presStyleLbl="fgImgPlace1" presStyleIdx="4" presStyleCnt="5" custLinFactNeighborX="-76217" custLinFactNeighborY="-87037"/>
      <dgm:spPr/>
    </dgm:pt>
    <dgm:pt modelId="{0E719030-37B5-4BE5-A4FC-93EC1AD0C92B}" type="pres">
      <dgm:prSet presAssocID="{DF2E8E13-1654-4191-B1C4-0BB13EBEF2C2}" presName="txShp" presStyleLbl="node1" presStyleIdx="4" presStyleCnt="5" custScaleX="148559" custScaleY="36938" custLinFactNeighborX="1431" custLinFactNeighborY="-646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562950-257C-4800-9684-21B151AC6716}" type="presOf" srcId="{96C5FE5B-294E-44F7-BDED-FCBC8E59A224}" destId="{B418CF63-6A3F-4A64-A19F-78CA62BF66E3}" srcOrd="0" destOrd="0" presId="urn:microsoft.com/office/officeart/2005/8/layout/vList3"/>
    <dgm:cxn modelId="{E38CF9DC-7378-43F7-886B-A12A4633782C}" srcId="{8FEBB5CC-08BB-4035-A118-A3A18E6AAC65}" destId="{96C5FE5B-294E-44F7-BDED-FCBC8E59A224}" srcOrd="3" destOrd="0" parTransId="{11E0D34C-1D07-4061-84A1-52CCFBD2473D}" sibTransId="{C3DE6C7E-FE09-4BB0-897B-6199604DA057}"/>
    <dgm:cxn modelId="{9B99FAF0-0AAE-453F-9C3A-355B20E40610}" srcId="{8FEBB5CC-08BB-4035-A118-A3A18E6AAC65}" destId="{65732402-9572-430B-ADA1-882275ACA326}" srcOrd="2" destOrd="0" parTransId="{C4E15F6A-48D5-4154-9624-38875E72D3FA}" sibTransId="{32D06103-F31F-4E2D-8F7A-0AF079668A34}"/>
    <dgm:cxn modelId="{8E149432-1E81-47F2-B34D-8DDF06E605D0}" srcId="{8FEBB5CC-08BB-4035-A118-A3A18E6AAC65}" destId="{829A6477-7DB1-418F-8F83-DA1A01FA09F5}" srcOrd="1" destOrd="0" parTransId="{CC0AC1F4-519A-4C13-B569-DB6650BB71CA}" sibTransId="{7AC9F32B-1825-4AD8-8808-ED76610141B1}"/>
    <dgm:cxn modelId="{7E6E8946-4737-456A-8BC5-68DA685069C0}" type="presOf" srcId="{65732402-9572-430B-ADA1-882275ACA326}" destId="{83CDD0CA-4AE4-4726-9B2C-0171744E8E77}" srcOrd="0" destOrd="0" presId="urn:microsoft.com/office/officeart/2005/8/layout/vList3"/>
    <dgm:cxn modelId="{550DBE8C-ACEE-4553-B76D-8CEA7B4C74CC}" srcId="{8FEBB5CC-08BB-4035-A118-A3A18E6AAC65}" destId="{34DED516-9E84-4B6A-A90F-66E86633297C}" srcOrd="0" destOrd="0" parTransId="{DB1CDA46-CC19-439C-B0BD-5947ABF34766}" sibTransId="{9C0E6776-8F68-4387-B285-5D510D734DAC}"/>
    <dgm:cxn modelId="{08AEA406-A9A6-444C-BE10-2256749E40CA}" type="presOf" srcId="{8FEBB5CC-08BB-4035-A118-A3A18E6AAC65}" destId="{77101036-E504-4A69-B629-B071A482D4E1}" srcOrd="0" destOrd="0" presId="urn:microsoft.com/office/officeart/2005/8/layout/vList3"/>
    <dgm:cxn modelId="{50E26C56-EDF7-46DE-A1BC-A4D6B91D5B42}" type="presOf" srcId="{829A6477-7DB1-418F-8F83-DA1A01FA09F5}" destId="{53B98169-02D8-4B72-AA35-7563E52F123F}" srcOrd="0" destOrd="0" presId="urn:microsoft.com/office/officeart/2005/8/layout/vList3"/>
    <dgm:cxn modelId="{F61FFA5E-030E-445D-8816-4893AC6C646D}" type="presOf" srcId="{34DED516-9E84-4B6A-A90F-66E86633297C}" destId="{98241C91-7857-41D6-8F36-BD81A51F16AB}" srcOrd="0" destOrd="0" presId="urn:microsoft.com/office/officeart/2005/8/layout/vList3"/>
    <dgm:cxn modelId="{0867F404-CC0C-465A-A1C9-725F20AB6C3B}" type="presOf" srcId="{DF2E8E13-1654-4191-B1C4-0BB13EBEF2C2}" destId="{0E719030-37B5-4BE5-A4FC-93EC1AD0C92B}" srcOrd="0" destOrd="0" presId="urn:microsoft.com/office/officeart/2005/8/layout/vList3"/>
    <dgm:cxn modelId="{21E9D857-11F3-488D-83A8-9AC6292DFCB7}" srcId="{8FEBB5CC-08BB-4035-A118-A3A18E6AAC65}" destId="{DF2E8E13-1654-4191-B1C4-0BB13EBEF2C2}" srcOrd="4" destOrd="0" parTransId="{E5A23AEF-99B9-4521-A695-546A191D509E}" sibTransId="{309051ED-78F2-41D2-A9E3-D5A53F85CB82}"/>
    <dgm:cxn modelId="{E0F55FF4-4D99-4FCF-A5CB-6B02940ACF5E}" type="presParOf" srcId="{77101036-E504-4A69-B629-B071A482D4E1}" destId="{7A6E2D28-570D-4453-9F50-CF72086F0E55}" srcOrd="0" destOrd="0" presId="urn:microsoft.com/office/officeart/2005/8/layout/vList3"/>
    <dgm:cxn modelId="{AE1CEA2A-F315-4AB6-B52D-7217F76BF168}" type="presParOf" srcId="{7A6E2D28-570D-4453-9F50-CF72086F0E55}" destId="{5CA337A3-28F9-434F-8389-1AC9AB5A3CC1}" srcOrd="0" destOrd="0" presId="urn:microsoft.com/office/officeart/2005/8/layout/vList3"/>
    <dgm:cxn modelId="{F764B941-ADAD-486E-9072-858044334BB0}" type="presParOf" srcId="{7A6E2D28-570D-4453-9F50-CF72086F0E55}" destId="{98241C91-7857-41D6-8F36-BD81A51F16AB}" srcOrd="1" destOrd="0" presId="urn:microsoft.com/office/officeart/2005/8/layout/vList3"/>
    <dgm:cxn modelId="{2B1394BE-B8F5-440E-8A59-99E2B76908DF}" type="presParOf" srcId="{77101036-E504-4A69-B629-B071A482D4E1}" destId="{87512D57-4EF5-4F95-A503-229A57D11C6A}" srcOrd="1" destOrd="0" presId="urn:microsoft.com/office/officeart/2005/8/layout/vList3"/>
    <dgm:cxn modelId="{070693E9-EE16-4042-9349-FF68A75CE330}" type="presParOf" srcId="{77101036-E504-4A69-B629-B071A482D4E1}" destId="{39A42875-B351-4C0B-91F5-145158E9B99B}" srcOrd="2" destOrd="0" presId="urn:microsoft.com/office/officeart/2005/8/layout/vList3"/>
    <dgm:cxn modelId="{90CA419D-8EBD-484F-AF79-7DC5B481529F}" type="presParOf" srcId="{39A42875-B351-4C0B-91F5-145158E9B99B}" destId="{AB68ED13-3B5C-4B98-B880-5FC4B2D9FC25}" srcOrd="0" destOrd="0" presId="urn:microsoft.com/office/officeart/2005/8/layout/vList3"/>
    <dgm:cxn modelId="{051AD4B3-06B9-45C9-96C1-B736DA1BDC1A}" type="presParOf" srcId="{39A42875-B351-4C0B-91F5-145158E9B99B}" destId="{53B98169-02D8-4B72-AA35-7563E52F123F}" srcOrd="1" destOrd="0" presId="urn:microsoft.com/office/officeart/2005/8/layout/vList3"/>
    <dgm:cxn modelId="{C5F324C8-01C8-4595-8E46-B8B6A98D71D1}" type="presParOf" srcId="{77101036-E504-4A69-B629-B071A482D4E1}" destId="{DE5A4A0A-C274-4EA7-90F0-BF93CE9244B2}" srcOrd="3" destOrd="0" presId="urn:microsoft.com/office/officeart/2005/8/layout/vList3"/>
    <dgm:cxn modelId="{C7A2BA2F-2B2D-40AF-834C-BD7BD97D6E46}" type="presParOf" srcId="{77101036-E504-4A69-B629-B071A482D4E1}" destId="{28D69423-4299-4063-82FE-F5BC68FE6C01}" srcOrd="4" destOrd="0" presId="urn:microsoft.com/office/officeart/2005/8/layout/vList3"/>
    <dgm:cxn modelId="{2E605322-8A9C-4737-ACAA-392BA4A76629}" type="presParOf" srcId="{28D69423-4299-4063-82FE-F5BC68FE6C01}" destId="{B1E55D43-91CE-46AD-BE5C-E4C3B020E921}" srcOrd="0" destOrd="0" presId="urn:microsoft.com/office/officeart/2005/8/layout/vList3"/>
    <dgm:cxn modelId="{E368989E-55FB-4943-898B-35F552348374}" type="presParOf" srcId="{28D69423-4299-4063-82FE-F5BC68FE6C01}" destId="{83CDD0CA-4AE4-4726-9B2C-0171744E8E77}" srcOrd="1" destOrd="0" presId="urn:microsoft.com/office/officeart/2005/8/layout/vList3"/>
    <dgm:cxn modelId="{4F4F7C7A-F433-4298-9089-780A59A41293}" type="presParOf" srcId="{77101036-E504-4A69-B629-B071A482D4E1}" destId="{BB01719C-DBAA-4A1D-9C45-757EB13A0050}" srcOrd="5" destOrd="0" presId="urn:microsoft.com/office/officeart/2005/8/layout/vList3"/>
    <dgm:cxn modelId="{AA128A28-6BFA-43BB-AF8A-E01B5B253A43}" type="presParOf" srcId="{77101036-E504-4A69-B629-B071A482D4E1}" destId="{8757A735-A94B-4A6D-B050-E1CA561C3907}" srcOrd="6" destOrd="0" presId="urn:microsoft.com/office/officeart/2005/8/layout/vList3"/>
    <dgm:cxn modelId="{0096386B-0C6F-4F9D-96F5-3E0C10545E87}" type="presParOf" srcId="{8757A735-A94B-4A6D-B050-E1CA561C3907}" destId="{B32524CB-67B1-421F-8AAC-01859B08F21A}" srcOrd="0" destOrd="0" presId="urn:microsoft.com/office/officeart/2005/8/layout/vList3"/>
    <dgm:cxn modelId="{F21AF897-1CB4-4FF3-9B2A-006951639258}" type="presParOf" srcId="{8757A735-A94B-4A6D-B050-E1CA561C3907}" destId="{B418CF63-6A3F-4A64-A19F-78CA62BF66E3}" srcOrd="1" destOrd="0" presId="urn:microsoft.com/office/officeart/2005/8/layout/vList3"/>
    <dgm:cxn modelId="{D7F465F4-A5BB-4C46-AAA9-5EADE9D8B067}" type="presParOf" srcId="{77101036-E504-4A69-B629-B071A482D4E1}" destId="{88903EAC-66B0-43CA-9034-6A1392E1C5C5}" srcOrd="7" destOrd="0" presId="urn:microsoft.com/office/officeart/2005/8/layout/vList3"/>
    <dgm:cxn modelId="{75B1CB0C-E6AC-4EBE-9D3D-3F64DCCA2DAA}" type="presParOf" srcId="{77101036-E504-4A69-B629-B071A482D4E1}" destId="{BAAF39D0-3E94-463E-B9B2-FC0053A8A6ED}" srcOrd="8" destOrd="0" presId="urn:microsoft.com/office/officeart/2005/8/layout/vList3"/>
    <dgm:cxn modelId="{2C9AC5E7-99CC-4781-AEA8-6BD060165544}" type="presParOf" srcId="{BAAF39D0-3E94-463E-B9B2-FC0053A8A6ED}" destId="{3C5AEBFF-D805-485B-9D57-CD2BAF0BC7F6}" srcOrd="0" destOrd="0" presId="urn:microsoft.com/office/officeart/2005/8/layout/vList3"/>
    <dgm:cxn modelId="{BC47BF6E-823E-4CA9-B864-B3418006BA32}" type="presParOf" srcId="{BAAF39D0-3E94-463E-B9B2-FC0053A8A6ED}" destId="{0E719030-37B5-4BE5-A4FC-93EC1AD0C92B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D8D2B2-A5A7-465E-B6C1-5C479D18FEF3}" type="datetimeFigureOut">
              <a:rPr lang="pt-BR"/>
              <a:pPr>
                <a:defRPr/>
              </a:pPr>
              <a:t>20/11/2018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AE8691-67A6-42C3-B839-D176D5FCEB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7658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13A878-07A4-4660-BC83-B12EB3EEBD65}" type="slidenum">
              <a:rPr lang="pt-BR" smtClean="0"/>
              <a:pPr/>
              <a:t>3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65BD-145C-4E89-95E9-7B651449937B}" type="datetimeFigureOut">
              <a:rPr lang="pt-BR"/>
              <a:pPr>
                <a:defRPr/>
              </a:pPr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807EC-A426-4705-8DC7-1CAE9A5283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A5599-2375-4B4A-B5E6-4D80BB56C41E}" type="datetimeFigureOut">
              <a:rPr lang="pt-BR"/>
              <a:pPr>
                <a:defRPr/>
              </a:pPr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0202-5830-4B63-AC6F-82067DAA90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D1B23-11A0-4754-83D2-DC293482340E}" type="datetimeFigureOut">
              <a:rPr lang="pt-BR"/>
              <a:pPr>
                <a:defRPr/>
              </a:pPr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ACC55-12A3-469E-B3D4-7DCEDE1F36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83ED4-F921-4F2E-94D3-2722A6469D6D}" type="datetimeFigureOut">
              <a:rPr lang="pt-BR"/>
              <a:pPr>
                <a:defRPr/>
              </a:pPr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8B8A-5F19-46F2-A0A6-D9B8C62076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5BBD6-28FD-4AF2-904A-5C259CC4712C}" type="datetimeFigureOut">
              <a:rPr lang="pt-BR"/>
              <a:pPr>
                <a:defRPr/>
              </a:pPr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3CA9-092F-41D5-BCC3-541A3CF3B8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B4CC2-5917-4C7C-B4AB-81899130EB62}" type="datetimeFigureOut">
              <a:rPr lang="pt-BR"/>
              <a:pPr>
                <a:defRPr/>
              </a:pPr>
              <a:t>20/11/2018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3782-07E5-41C5-A126-4C9C5D2F0D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DB9EC-63BD-4092-89FF-D269EE84ACFE}" type="datetimeFigureOut">
              <a:rPr lang="pt-BR"/>
              <a:pPr>
                <a:defRPr/>
              </a:pPr>
              <a:t>20/11/2018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103E3-B7EE-4832-911C-C934C48F13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D790C-43AD-4F9E-AE3B-374A243B603A}" type="datetimeFigureOut">
              <a:rPr lang="pt-BR"/>
              <a:pPr>
                <a:defRPr/>
              </a:pPr>
              <a:t>20/11/2018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E130-26FF-4BB6-A696-3BEF2541FF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0A015-D675-4A6C-B04B-4A37323227EE}" type="datetimeFigureOut">
              <a:rPr lang="pt-BR"/>
              <a:pPr>
                <a:defRPr/>
              </a:pPr>
              <a:t>20/11/2018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7CDC-0878-4FA2-9488-A2BB9A9917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0B7DF-F8DF-463D-9B8A-6399CA2D6246}" type="datetimeFigureOut">
              <a:rPr lang="pt-BR"/>
              <a:pPr>
                <a:defRPr/>
              </a:pPr>
              <a:t>20/11/2018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BCD31-326E-43C7-AF06-B4323504DD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2572-2CF7-4B77-A8E4-0336AD014993}" type="datetimeFigureOut">
              <a:rPr lang="pt-BR"/>
              <a:pPr>
                <a:defRPr/>
              </a:pPr>
              <a:t>20/11/2018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6D44C-21C3-49AA-8FB4-2B2957C36E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935DAD-AF97-4B79-A9B9-5A907ADEB8C2}" type="datetimeFigureOut">
              <a:rPr lang="pt-BR"/>
              <a:pPr>
                <a:defRPr/>
              </a:pPr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ECB79-36E8-4DF2-80C1-C26D026313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Qs1bvx05CEwgzaLaowse8z3ALPqMAEdGPCMniRfctM5gBWKjzmiQ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Resultado de imagem para medidas socioeducativ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214563"/>
            <a:ext cx="7605713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500" y="1268413"/>
            <a:ext cx="8143875" cy="5303837"/>
          </a:xfrm>
        </p:spPr>
        <p:txBody>
          <a:bodyPr rtlCol="0">
            <a:normAutofit/>
          </a:bodyPr>
          <a:lstStyle/>
          <a:p>
            <a:pPr eaLnBrk="1" hangingPunct="1">
              <a:spcBef>
                <a:spcPct val="0"/>
              </a:spcBef>
              <a:buFont typeface="Arial" pitchFamily="34" charset="0"/>
              <a:buNone/>
              <a:tabLst>
                <a:tab pos="2700338" algn="ctr"/>
                <a:tab pos="5400675" algn="r"/>
              </a:tabLst>
              <a:defRPr/>
            </a:pP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GOVERNO DO ESTADO DO TOCANTINS</a:t>
            </a:r>
            <a:endParaRPr lang="pt-B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  <a:tabLst>
                <a:tab pos="2700338" algn="ctr"/>
                <a:tab pos="5400675" algn="r"/>
              </a:tabLst>
              <a:defRPr/>
            </a:pP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SECRETARIA DO TRABALHO E ASSISTÊNCIA SOCIAL</a:t>
            </a:r>
            <a:endParaRPr lang="pt-B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  <a:tabLst>
                <a:tab pos="2700338" algn="ctr"/>
                <a:tab pos="5400675" algn="r"/>
              </a:tabLst>
              <a:defRPr/>
            </a:pP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PROTEÇÃO SOCIAL ESPECIAL</a:t>
            </a:r>
            <a:endParaRPr lang="pt-B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571500" y="1285875"/>
            <a:ext cx="8143875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buFont typeface="Arial" pitchFamily="34" charset="0"/>
              <a:buNone/>
              <a:tabLst>
                <a:tab pos="2700338" algn="ctr"/>
                <a:tab pos="5400675" algn="r"/>
              </a:tabLst>
              <a:defRPr/>
            </a:pPr>
            <a:r>
              <a:rPr lang="pt-BR" sz="1200">
                <a:latin typeface="Arial" pitchFamily="34" charset="0"/>
                <a:ea typeface="Times New Roman" pitchFamily="18" charset="0"/>
                <a:cs typeface="Arial" pitchFamily="34" charset="0"/>
              </a:rPr>
              <a:t>GOVERNO DO ESTADO DO TOCANTINS</a:t>
            </a:r>
            <a:endParaRPr lang="pt-BR" sz="120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buFont typeface="Arial" pitchFamily="34" charset="0"/>
              <a:buNone/>
              <a:tabLst>
                <a:tab pos="2700338" algn="ctr"/>
                <a:tab pos="5400675" algn="r"/>
              </a:tabLst>
              <a:defRPr/>
            </a:pPr>
            <a:r>
              <a:rPr lang="pt-BR" sz="1200">
                <a:latin typeface="Arial" pitchFamily="34" charset="0"/>
                <a:ea typeface="Times New Roman" pitchFamily="18" charset="0"/>
                <a:cs typeface="Arial" pitchFamily="34" charset="0"/>
              </a:rPr>
              <a:t>SECRETARIA DO TRABALHO E ASSISTÊNCIA SOCIAL</a:t>
            </a:r>
            <a:endParaRPr lang="pt-BR" sz="120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buFont typeface="Arial" pitchFamily="34" charset="0"/>
              <a:buNone/>
              <a:tabLst>
                <a:tab pos="2700338" algn="ctr"/>
                <a:tab pos="5400675" algn="r"/>
              </a:tabLst>
              <a:defRPr/>
            </a:pPr>
            <a:r>
              <a:rPr lang="pt-BR" sz="1200">
                <a:latin typeface="Arial" pitchFamily="34" charset="0"/>
                <a:ea typeface="Times New Roman" pitchFamily="18" charset="0"/>
                <a:cs typeface="Arial" pitchFamily="34" charset="0"/>
              </a:rPr>
              <a:t>PROTEÇÃO SOCIAL ESPECIAL</a:t>
            </a:r>
            <a:endParaRPr lang="pt-BR" sz="120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53" name="CaixaDeTexto 6"/>
          <p:cNvSpPr txBox="1">
            <a:spLocks noChangeArrowheads="1"/>
          </p:cNvSpPr>
          <p:nvPr/>
        </p:nvSpPr>
        <p:spPr bwMode="auto">
          <a:xfrm>
            <a:off x="1214438" y="2428875"/>
            <a:ext cx="6858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 b="1" dirty="0"/>
              <a:t>MEDIDAS SOCIOEDUCATIVAS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pt-BR" b="1" smtClean="0">
                <a:solidFill>
                  <a:srgbClr val="FF0000"/>
                </a:solidFill>
                <a:latin typeface="Arial" charset="0"/>
                <a:cs typeface="Arial" charset="0"/>
              </a:rPr>
              <a:t>Medidas socioeducativas</a:t>
            </a:r>
            <a:endParaRPr lang="pt-BR" smtClean="0"/>
          </a:p>
        </p:txBody>
      </p:sp>
      <p:pic>
        <p:nvPicPr>
          <p:cNvPr id="10243" name="Espaço Reservado para Conteúdo 3" descr="eca-39-63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00188"/>
            <a:ext cx="8248650" cy="51165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pt-BR" sz="3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Objetivos das Medidas Socioeducativas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88" y="1214438"/>
            <a:ext cx="8572500" cy="5383212"/>
          </a:xfrm>
        </p:spPr>
        <p:txBody>
          <a:bodyPr rtlCol="0">
            <a:normAutofit fontScale="25000" lnSpcReduction="2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De acordo com a Lei 12.594/2012 (Lei do SINASE) as medidas socioeducativas têm os seguintes objetivos: </a:t>
            </a:r>
          </a:p>
          <a:p>
            <a:pPr algn="just">
              <a:lnSpc>
                <a:spcPct val="170000"/>
              </a:lnSpc>
              <a:buFontTx/>
              <a:buAutoNum type="arabicPeriod"/>
              <a:defRPr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a responsabilização do adolescente quanto às consequências lesivas do ato </a:t>
            </a:r>
            <a:r>
              <a:rPr lang="pt-BR" sz="9600" dirty="0" err="1" smtClean="0">
                <a:latin typeface="Arial" pitchFamily="34" charset="0"/>
                <a:cs typeface="Arial" pitchFamily="34" charset="0"/>
              </a:rPr>
              <a:t>infracional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70000"/>
              </a:lnSpc>
              <a:buFont typeface="Arial" charset="0"/>
              <a:buNone/>
              <a:defRPr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2. a integração social do adolescente e a garantia de seus direitos individuais e sociais, por meio do cumprimento de seu plano individual de atendimento; </a:t>
            </a:r>
          </a:p>
          <a:p>
            <a:pPr algn="just">
              <a:lnSpc>
                <a:spcPct val="170000"/>
              </a:lnSpc>
              <a:buFont typeface="Arial" charset="0"/>
              <a:buNone/>
              <a:defRPr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3. a desaprovação da conduta </a:t>
            </a:r>
            <a:r>
              <a:rPr lang="pt-BR" sz="9600" dirty="0" err="1" smtClean="0">
                <a:latin typeface="Arial" pitchFamily="34" charset="0"/>
                <a:cs typeface="Arial" pitchFamily="34" charset="0"/>
              </a:rPr>
              <a:t>infracional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>
                <a:solidFill>
                  <a:srgbClr val="FF0000"/>
                </a:solidFill>
              </a:rPr>
              <a:t>Objetivo</a:t>
            </a:r>
            <a:br>
              <a:rPr lang="pt-BR" sz="3600" smtClean="0">
                <a:solidFill>
                  <a:srgbClr val="FF0000"/>
                </a:solidFill>
              </a:rPr>
            </a:br>
            <a:r>
              <a:rPr lang="pt-BR" sz="3600" smtClean="0">
                <a:solidFill>
                  <a:srgbClr val="FF0000"/>
                </a:solidFill>
              </a:rPr>
              <a:t> das Medidas Socioeducativas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600200"/>
            <a:ext cx="4929188" cy="4829175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Deve contribuir para o acesso a direitos e para a resignificação de valores na vida pessoal e social dos adolescentes e jovens.  Faz-se necessário a observância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 da responsabilização face ao ato </a:t>
            </a:r>
            <a:r>
              <a:rPr lang="pt-BR" dirty="0" err="1" smtClean="0"/>
              <a:t>infracional</a:t>
            </a:r>
            <a:r>
              <a:rPr lang="pt-BR" dirty="0" smtClean="0"/>
              <a:t> praticado.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  <p:sp>
        <p:nvSpPr>
          <p:cNvPr id="12292" name="AutoShape 2" descr="Resultado de imagem para medidas socioeducativ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2293" name="AutoShape 2" descr="Resultado de imagem para medidas socioeducativ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294" name="AutoShape 4" descr="Resultado de imagem para medidas socioeducativ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295" name="AutoShape 6" descr="Resultado de imagem para medidas socioeducativ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296" name="AutoShape 8" descr="Resultado de imagem para medidas socioeducativ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2297" name="Picture 10" descr="http://uploads.jusbr.com/publications/artigos/121943316/images/1410270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7313" y="3786188"/>
            <a:ext cx="37893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>
                <a:solidFill>
                  <a:srgbClr val="FF0000"/>
                </a:solidFill>
                <a:latin typeface="Arial" charset="0"/>
                <a:cs typeface="Arial" charset="0"/>
              </a:rPr>
              <a:t>Medidas Socioeducativas em Meio Aberto</a:t>
            </a:r>
            <a:endParaRPr lang="pt-BR" sz="3600" smtClean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600200"/>
            <a:ext cx="8401050" cy="4525963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pt-BR" dirty="0" smtClean="0"/>
              <a:t>  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 Serviço de MSE em Meio Aberto, são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executado no CREAS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sob a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gestão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da Política Pública de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Assistência Social e </a:t>
            </a:r>
            <a:r>
              <a:rPr lang="pt-BR" dirty="0" smtClean="0"/>
              <a:t> tem por finalidade prover atenção </a:t>
            </a:r>
            <a:r>
              <a:rPr lang="pt-BR" dirty="0" err="1" smtClean="0"/>
              <a:t>socioassistencial</a:t>
            </a:r>
            <a:r>
              <a:rPr lang="pt-BR" dirty="0" smtClean="0"/>
              <a:t> e o acompanhamento aos adolescentes e jovens de ambos os sexos em cumprimento de medidas socioeducativas, de Liberdade Assistida e/ou Prestação de Serviços à Comunidade, determinadas judicialmente.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>
                <a:solidFill>
                  <a:srgbClr val="FF0000"/>
                </a:solidFill>
              </a:rPr>
              <a:t>Aplicação de Medidas Socioeducativas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357188" y="1600200"/>
            <a:ext cx="4286250" cy="49720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t-BR" smtClean="0"/>
              <a:t>Pessoas na faixa etária entre 12 e 18 anos, podendo-se, excepcionalmente, estender sua aplicação a jovens com até 21 anos incompletos, conforme previsto no art. 2º do ECA.</a:t>
            </a:r>
          </a:p>
          <a:p>
            <a:pPr eaLnBrk="1" hangingPunct="1">
              <a:buFont typeface="Arial" charset="0"/>
              <a:buNone/>
            </a:pPr>
            <a:endParaRPr lang="pt-BR" smtClean="0"/>
          </a:p>
        </p:txBody>
      </p:sp>
      <p:pic>
        <p:nvPicPr>
          <p:cNvPr id="14340" name="Picture 2" descr="Resultado de imagem para medidas socioeducativ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3929063"/>
            <a:ext cx="354965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>
                <a:solidFill>
                  <a:srgbClr val="FF0000"/>
                </a:solidFill>
              </a:rPr>
              <a:t>Aplicação de Medidas Socioeducativas</a:t>
            </a:r>
            <a:endParaRPr lang="pt-BR" sz="360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57688" y="1600200"/>
            <a:ext cx="4572000" cy="4829175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3300" dirty="0" smtClean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300" dirty="0"/>
              <a:t>O Juiz da Infância e da Juventude é o competente para proferir sentenças socioeducativas, após análise da capacidade do adolescente de cumprir a medida, das circunstâncias do fato e da gravidade da infração.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  <p:sp>
        <p:nvSpPr>
          <p:cNvPr id="15364" name="AutoShape 2" descr="Resultado de imagem para juizado da infância e da juventu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5" name="AutoShape 4" descr="Resultado de imagem para juiz da infância e da juventu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6" name="AutoShape 6" descr="Resultado de imagem para juiz da infância e da juventu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5367" name="Picture 8" descr="Resultado de imagem para juiz da infância e da juventu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000375"/>
            <a:ext cx="2500312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/>
            <a:r>
              <a:rPr lang="pt-BR" sz="4000" smtClean="0">
                <a:solidFill>
                  <a:srgbClr val="FF0000"/>
                </a:solidFill>
              </a:rPr>
              <a:t>Prestação de serviços à comunidade </a:t>
            </a:r>
            <a:r>
              <a:rPr lang="pt-BR" sz="4000" b="1" smtClean="0"/>
              <a:t/>
            </a:r>
            <a:br>
              <a:rPr lang="pt-BR" sz="4000" b="1" smtClean="0"/>
            </a:br>
            <a:endParaRPr lang="pt-BR" sz="4000" smtClean="0"/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071563"/>
            <a:ext cx="5000625" cy="56435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t-BR" smtClean="0"/>
              <a:t>É a realização de tarefas gratuitas e de interesse comunitário por parte do adolescente em conflito com a lei, e as tarefas serão atribuídas conforme as aptidões do adolescente durante período máximo de seis meses e oito horas semanais. </a:t>
            </a:r>
          </a:p>
          <a:p>
            <a:pPr algn="ctr" eaLnBrk="1" hangingPunct="1">
              <a:buFont typeface="Arial" charset="0"/>
              <a:buNone/>
            </a:pPr>
            <a:endParaRPr lang="pt-BR" smtClean="0"/>
          </a:p>
        </p:txBody>
      </p:sp>
      <p:pic>
        <p:nvPicPr>
          <p:cNvPr id="16388" name="Picture 2" descr="Resultado de imagem para medidas socioeducativas prestação de serviço a comunida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4071938"/>
            <a:ext cx="3382962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14375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rgbClr val="FF0000"/>
                </a:solidFill>
              </a:rPr>
              <a:t/>
            </a:r>
            <a:br>
              <a:rPr lang="pt-BR" sz="3600" smtClean="0">
                <a:solidFill>
                  <a:srgbClr val="FF0000"/>
                </a:solidFill>
              </a:rPr>
            </a:br>
            <a:r>
              <a:rPr lang="pt-BR" sz="3600" smtClean="0">
                <a:solidFill>
                  <a:srgbClr val="FF0000"/>
                </a:solidFill>
              </a:rPr>
              <a:t>Liberdade assistida </a:t>
            </a:r>
            <a:r>
              <a:rPr lang="pt-BR" b="1" smtClean="0"/>
              <a:t/>
            </a:r>
            <a:br>
              <a:rPr lang="pt-BR" b="1" smtClean="0"/>
            </a:br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428750"/>
            <a:ext cx="5643562" cy="5286375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É o acompanhamento, auxílio e orientação do adolescente em conflito com a lei por equipes multidisciplinares, por período mínimo de seis meses, objetivando oferecer atendimento nas diversas áreas de políticas públicas, com vistas à sua promoção social e de sua família, bem como inserção no mercado de trabalho. 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</p:txBody>
      </p:sp>
      <p:pic>
        <p:nvPicPr>
          <p:cNvPr id="17412" name="Picture 2" descr="Resultado de imagem para medidas socioeducativas liberdade assisti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548188"/>
            <a:ext cx="264318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</a:rPr>
              <a:t>Liberdade assistida</a:t>
            </a:r>
            <a:endParaRPr lang="pt-BR" smtClean="0"/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863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pt-BR" smtClean="0"/>
              <a:t>  Na execução da medida socioeducativa de liberdade assistida a equipe mínima deve ser composta por técnicos de diferentes áreas do conhecimento, garantindo-se o atendimento psicossocial e jurídico pelo próprio programa ou pela rede de serviços existentes.</a:t>
            </a:r>
          </a:p>
          <a:p>
            <a:pPr algn="just">
              <a:buFont typeface="Arial" charset="0"/>
              <a:buNone/>
            </a:pPr>
            <a:endParaRPr lang="pt-BR" smtClean="0"/>
          </a:p>
        </p:txBody>
      </p:sp>
      <p:pic>
        <p:nvPicPr>
          <p:cNvPr id="19460" name="Imagem 4" descr="IMG_NOTICIA_x4760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4714875"/>
            <a:ext cx="38576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pt-BR" smtClean="0">
                <a:solidFill>
                  <a:srgbClr val="FF0000"/>
                </a:solidFill>
              </a:rPr>
              <a:t>Liberdade assistida</a:t>
            </a:r>
            <a:endParaRPr lang="pt-BR" smtClean="0"/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2863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pt-BR" smtClean="0"/>
              <a:t>   De acordo com o SINASE,  cumprimento de liberdade assistida tem como objetivo estabelecer um processo de acompanhamento, auxílio e orientação ao adolescente. Sua intervenção e ação socioeducativa deve estar estruturada com ênfase na vida social do adolescente - família, escola, trabalho, profissionalização e comunidade.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83568" y="1700808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pt-BR" sz="2400" i="1" dirty="0"/>
              <a:t>Um profissional incapacitado e descrente com sua própria função social, não conseguirá validar e legitimar o propósito da aplicação de uma medida socioeducativa, qual seja a garantia de um desenvolvimento, psíquico e moral, de nossas crianças e adolescentes” </a:t>
            </a:r>
          </a:p>
          <a:p>
            <a:pPr marL="0" indent="0" algn="ctr">
              <a:buFont typeface="Arial" charset="0"/>
              <a:buNone/>
              <a:defRPr/>
            </a:pPr>
            <a:endParaRPr lang="pt-BR" sz="2400" dirty="0"/>
          </a:p>
          <a:p>
            <a:pPr marL="0" indent="0" algn="r">
              <a:buFont typeface="Arial" charset="0"/>
              <a:buNone/>
              <a:defRPr/>
            </a:pPr>
            <a:r>
              <a:rPr lang="pt-BR" sz="2400" dirty="0"/>
              <a:t>(</a:t>
            </a:r>
            <a:r>
              <a:rPr lang="pt-BR" sz="2400" dirty="0" err="1"/>
              <a:t>Thadeu</a:t>
            </a:r>
            <a:r>
              <a:rPr lang="pt-BR" sz="2400" dirty="0"/>
              <a:t> Mariano Menezes de Abreu)</a:t>
            </a:r>
          </a:p>
        </p:txBody>
      </p:sp>
    </p:spTree>
    <p:extLst>
      <p:ext uri="{BB962C8B-B14F-4D97-AF65-F5344CB8AC3E}">
        <p14:creationId xmlns:p14="http://schemas.microsoft.com/office/powerpoint/2010/main" xmlns="" val="403374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0000"/>
                </a:solidFill>
              </a:rPr>
              <a:t>Medidas socioeducativas - Suas</a:t>
            </a: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285875"/>
            <a:ext cx="4572000" cy="52149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t-BR" smtClean="0"/>
              <a:t>   Nos serviço socioassistenciais as medidas socio educativas e de Liberdade Assistida são tipificados como  um serviço de Média Complexidade dentro da Proteção Social Especial.                                                                                         </a:t>
            </a:r>
          </a:p>
        </p:txBody>
      </p:sp>
      <p:pic>
        <p:nvPicPr>
          <p:cNvPr id="20484" name="Picture 3" descr="C:\Documents and Settings\joelma.coelho\Desktop\Índtpif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2185988"/>
            <a:ext cx="30337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MEDIDAS SOCIOEDUCATIVAS - Sinase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25"/>
            <a:ext cx="8401050" cy="4929188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 Art. 52  o cumprimento das medidas socioeducativas, em regime de prestação de serviços à comunidade, liberdade assistida, dependerá de Plano Individual de Atendimento (PIA).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Art. 53.  O PIA será elaborado sob a responsabilidade da equipe técnica do respectivo programa de atendimento, com a participação efetiva do adolescente e de sua família, representada por seus pais ou responsável.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Art. 56.  Para o cumprimento das medidas de prestação de serviços à comunidade e de liberdade assistida, o PIA será elaborado no prazo de até 15 (quinze) dias do ingresso do adolescente no programa de atendimento.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MEDIDAS SOCIOEDUCATIVAS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600200"/>
            <a:ext cx="5286375" cy="4525963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dirty="0" smtClean="0"/>
              <a:t>    A liberdade assistida será adotada quando for a medida mais adequada para auxiliar e orientar o adolescente, e terá o prazo mínimo de seis (06) meses podendo ser prorrogada, revogada ou substituída</a:t>
            </a:r>
            <a:r>
              <a:rPr lang="pt-BR" dirty="0" smtClean="0"/>
              <a:t>.</a:t>
            </a:r>
          </a:p>
        </p:txBody>
      </p:sp>
      <p:pic>
        <p:nvPicPr>
          <p:cNvPr id="24580" name="Imagem 3" descr="downlo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7200" y="3643313"/>
            <a:ext cx="342265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MEDIDAS SOCIOEDUCATIVAS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00" cy="49720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b="1" smtClean="0"/>
              <a:t>Impacto Social Esperado </a:t>
            </a:r>
            <a:endParaRPr lang="pt-BR" smtClean="0"/>
          </a:p>
          <a:p>
            <a:pPr algn="just" eaLnBrk="1" hangingPunct="1">
              <a:buFont typeface="Arial" charset="0"/>
              <a:buNone/>
            </a:pPr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A implantação deste serviço deve contribuir para o fortalecimento de vínculos familiares e comunitários, redução da reincidência da prática do ato infracional e redução do ciclo da violência e da prática do ato infracional.</a:t>
            </a:r>
          </a:p>
          <a:p>
            <a:pPr eaLnBrk="1" hangingPunct="1">
              <a:buFont typeface="Arial" charset="0"/>
              <a:buNone/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rgbClr val="FF0000"/>
                </a:solidFill>
              </a:rPr>
              <a:t>Aplicação de Medidas Socioeducativas</a:t>
            </a:r>
            <a:endParaRPr lang="pt-BR" sz="3600" b="1" smtClean="0">
              <a:latin typeface="Arial" charset="0"/>
              <a:cs typeface="Arial" charset="0"/>
            </a:endParaRPr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642938" y="1428750"/>
            <a:ext cx="3857625" cy="52149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t-BR" b="1" smtClean="0">
                <a:latin typeface="Arial" charset="0"/>
                <a:cs typeface="Arial" charset="0"/>
              </a:rPr>
              <a:t>   </a:t>
            </a:r>
            <a:r>
              <a:rPr lang="pt-BR" smtClean="0">
                <a:latin typeface="Arial" charset="0"/>
                <a:cs typeface="Arial" charset="0"/>
              </a:rPr>
              <a:t>As medidas socioeducativas não podem ser confundidas com  penas, pois elas possuem   caráter pedagógico.</a:t>
            </a:r>
          </a:p>
        </p:txBody>
      </p:sp>
      <p:pic>
        <p:nvPicPr>
          <p:cNvPr id="26628" name="Imagem 3" descr="download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357313"/>
            <a:ext cx="385762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rgbClr val="FF0000"/>
                </a:solidFill>
              </a:rPr>
              <a:t>Aplicação de Medidas Socioeducativas</a:t>
            </a:r>
            <a:endParaRPr lang="pt-BR" sz="3600" b="1" smtClean="0">
              <a:latin typeface="Arial" charset="0"/>
              <a:cs typeface="Arial" charset="0"/>
            </a:endParaRP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071563"/>
            <a:ext cx="5214938" cy="55721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t-BR" sz="3600" smtClean="0">
                <a:latin typeface="Arial" charset="0"/>
                <a:cs typeface="Arial" charset="0"/>
              </a:rPr>
              <a:t>O fato de um adolescente estar cumprindo medidas não faz com que ele deixe de ser titular de direitos pois a sua condição pessoal não se reduz à circunstância do ato infracional praticado</a:t>
            </a:r>
            <a:r>
              <a:rPr lang="pt-BR" smtClean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27652" name="Imagem 3" descr="1406746270site_-_preparacao_imagen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3357563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71562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rgbClr val="FF0000"/>
                </a:solidFill>
              </a:rPr>
              <a:t/>
            </a:r>
            <a:br>
              <a:rPr lang="pt-BR" sz="3600" smtClean="0">
                <a:solidFill>
                  <a:srgbClr val="FF0000"/>
                </a:solidFill>
              </a:rPr>
            </a:br>
            <a:r>
              <a:rPr lang="pt-BR" smtClean="0">
                <a:solidFill>
                  <a:srgbClr val="FF0000"/>
                </a:solidFill>
              </a:rPr>
              <a:t> </a:t>
            </a:r>
            <a:r>
              <a:rPr lang="pt-BR" sz="4000" smtClean="0">
                <a:solidFill>
                  <a:srgbClr val="FF0000"/>
                </a:solidFill>
              </a:rPr>
              <a:t>Prestação de serviços à comunidade </a:t>
            </a:r>
            <a:r>
              <a:rPr lang="pt-BR" b="1" smtClean="0"/>
              <a:t/>
            </a:r>
            <a:br>
              <a:rPr lang="pt-BR" b="1" smtClean="0"/>
            </a:br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428750"/>
            <a:ext cx="8215312" cy="5286375"/>
          </a:xfrm>
        </p:spPr>
        <p:txBody>
          <a:bodyPr rtlCol="0">
            <a:normAutofit fontScale="850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pt-BR" b="1" dirty="0" smtClean="0"/>
              <a:t>Art. 67 do ECA</a:t>
            </a:r>
          </a:p>
          <a:p>
            <a:pPr>
              <a:buFont typeface="Arial" charset="0"/>
              <a:buNone/>
              <a:defRPr/>
            </a:pPr>
            <a:r>
              <a:rPr lang="pt-BR" dirty="0" smtClean="0"/>
              <a:t>Ao adolescente empregado, aprendiz, em regime familiar de trabalho, aluno de escola técnica, assistido em entidade governamental ou não-governamental, é vedado trabalho:</a:t>
            </a:r>
          </a:p>
          <a:p>
            <a:pPr>
              <a:defRPr/>
            </a:pPr>
            <a:r>
              <a:rPr lang="pt-BR" b="1" dirty="0" smtClean="0"/>
              <a:t>I </a:t>
            </a:r>
            <a:r>
              <a:rPr lang="pt-BR" dirty="0" smtClean="0"/>
              <a:t>- noturno, realizado entre as vinte e duas horas de um dia e as cinco horas do dia seguinte; </a:t>
            </a:r>
          </a:p>
          <a:p>
            <a:pPr>
              <a:defRPr/>
            </a:pPr>
            <a:r>
              <a:rPr lang="pt-BR" b="1" dirty="0" smtClean="0"/>
              <a:t>II </a:t>
            </a:r>
            <a:r>
              <a:rPr lang="pt-BR" dirty="0" smtClean="0"/>
              <a:t>- perigoso, insalubre ou penoso; </a:t>
            </a:r>
          </a:p>
          <a:p>
            <a:pPr>
              <a:defRPr/>
            </a:pPr>
            <a:r>
              <a:rPr lang="pt-BR" b="1" dirty="0" smtClean="0"/>
              <a:t>III </a:t>
            </a:r>
            <a:r>
              <a:rPr lang="pt-BR" dirty="0" smtClean="0"/>
              <a:t>- realizado em locais prejudiciais à sua formação e ao seu desenvolvimento físico, psíquico, moral e social; </a:t>
            </a:r>
          </a:p>
          <a:p>
            <a:pPr>
              <a:defRPr/>
            </a:pPr>
            <a:r>
              <a:rPr lang="pt-BR" b="1" dirty="0" smtClean="0"/>
              <a:t>IV </a:t>
            </a:r>
            <a:r>
              <a:rPr lang="pt-BR" dirty="0" smtClean="0"/>
              <a:t>- realizado em horários e locais que não permitam a </a:t>
            </a:r>
            <a:r>
              <a:rPr lang="pt-BR" dirty="0" err="1" smtClean="0"/>
              <a:t>frequência</a:t>
            </a:r>
            <a:r>
              <a:rPr lang="pt-BR" dirty="0" smtClean="0"/>
              <a:t> à escola. </a:t>
            </a:r>
          </a:p>
          <a:p>
            <a:pPr algn="ctr">
              <a:buFont typeface="Arial" charset="0"/>
              <a:buNone/>
              <a:defRPr/>
            </a:pPr>
            <a:endParaRPr lang="pt-BR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0000"/>
                </a:solidFill>
              </a:rPr>
              <a:t>Medidas socioeducativas - Suas</a:t>
            </a: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285875"/>
            <a:ext cx="5000625" cy="52149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t-BR" smtClean="0"/>
              <a:t>   O serviço de MSE no Suas deve  garantir aquisições aos adolescentes, que consistem em seguranças de acolhida, convivência familiar e comunitária e de desenvolvimento de autonomia individual, familiar e comunitária.</a:t>
            </a:r>
          </a:p>
        </p:txBody>
      </p:sp>
      <p:sp>
        <p:nvSpPr>
          <p:cNvPr id="29700" name="AutoShape 2" descr="data:image/jpeg;base64,/9j/4AAQSkZJRgABAQAAAQABAAD/2wCEAAkGBxISEBUSEBMVFRUVFRUVFRUVFRUWFRUWFxUWFxUVFRcYHSggGB0mGxUVITIhJSkrLi4uFx8zODMtNygtMCsBCgoKDg0OGhAQGy0lICUtLS0tLTctLS01Ly0tLS01LSstLy0tLS0tLS0tLS0tLS0tLS0tLSstLS0tLS0tLS0tLf/AABEIAMQBAgMBIgACEQEDEQH/xAAcAAABBQEBAQAAAAAAAAAAAAAAAQIEBgcFAwj/xABFEAACAQMCAwUFBAcGBQQDAAABAgMABBEFIQYSMQcTQVFhInGBkaEUMkKCI1JikrHB0RUkM0NyojSys+HwU3SDowgXY//EABoBAAIDAQEAAAAAAAAAAAAAAAACAQMEBQb/xAAyEQACAgEDAQUHAwQDAAAAAAAAAQIDEQQhMRIFEyJBURQyYXGBodEjkcFCseHwM1Jy/9oADAMBAAIRAxEAPwDVWFNGaedxSAYFUDCikJpykUwnegD0BpjNSCnlaAEk8MUHahqYxoAxztnvpXvILNyVg7rvcDIEjlmG58cBR8z51SW0+IjHIvw2PzrSe3C6gMUNuYy9yxLxMG5e6TozNtuDjGNumfDfKY47pB1V/QnJ+Zqu1N4xLBopaw8xyejaOBvG7IffkUnLcp0KyD6/yoGrcpxLGy+vUVLgvo3+6w9x2P1qpu1e8sotSrfuvBEGr8u0sbKfp9alQ6hE3Rx7jsfrUkios2mxN1QD3bfwqvNT5WB8WLh5JVFQbbTBG4ZXbG/snpU6q5qKfheSyLbW6CiiikGComp2veRkeI3X3+XxqXS00ZOLyiJRUlhmvdk3EwvLBVcjvrfEUg8SoGEfHqBj3g1dS2dh1r5q0vVZdOu1vIBkfdmj6B0J3B8s7b+BANfQ+i6pFdQpcQNzRyDKnxHmpHgQcgj0rpKSkupHMlFxeGTmNAoYUGgUR/SnZpD607IFADXG9KKazb04UANkG2PGnR7ACgkUE0AJTlzTc0ooAWiiigDyZ6UHamtHvnNOztQAmaKXl2pCMCgBTTxXmxyK9I6AGLRinUCgDIu26wKT2t5g8gVoJD4LuWQnyzzN8qpCkEZG48xWvdq+vR29mYDGs01z+jihYcwJyPbK+ODjH7WKqMXYfeLbJJFdKs5TmkhYEIG3IUOM+GAcjrmkso7xZLqrujYp5GdjUOfS4m/Dg+a7f9qna1pOoWH/AB1q6rnAlT2o/wB5cr8Mio1vexv91hny6H5Gszrtr4NSnXYQv7OlT/ClOPJun9KPt0yf4kWR+sv/AJiupS1HfZ95Jk91j3Xg8LS6WReZc4zjevekAoqmWM7FizjcWkooqCQpaSigBGUEYO4PUedTeEuKrnSWYIvfWzsGaMk8yebIfA49CDgVDpatrtcCuypT5N44X4stNQj5raQFgMtE2FlT1ZfL1GRXZzXzG1oVcS27tDKpyGQlf4dK0HhHtYZGWDVlxnAW5QbYx1kUdd/xL59PGtsJxn7phnXKHJrxamoa87W5SVBJEyujDKuhDKw8wRsa9OamKxTSltqAc70daAGqKUCjpT1NAHmRTwaVhTSKkBc0UUUAZz2bce/af7nekJdpspOAJwPEeHP6Dr1HjjQnXIr5y1Sw7wBkPJKhBRwcEEbjcbjfx8K03sz4++1f3O99i7UYUnYTgDqP28DJHj1HjiE1JZRXXYpIvy+VK1enjTWFBYOA2poag9KaaABjULXtXis7eS4nbCIM42yx/Ci56knap7EAZJwAMknoANyTWWLG/EWp8o5hplmwLMMhZ5B/M5I9F8i1TFZBnT7MdAlvrk63qC4ZtrSI5AjQZAcDxGCeXzyW8RWt0yKJVUKoAVQAANgABgAU+rhRroCMEAg9Qdwao/E3ZTpt5lu67iQ795B7O/qn3T8s+tXqigD571vsh1O2JNnIl1GNwpwknu5WOD8G+FUu5uJIH7u7gkgffZ0YZx1xkZ/jX1xVZ7RLq0h0+WW+iSaNB7MbgHmc7Iq56EnG46bnwqqdMJcothdOPDPnaNwwypBB6EUtQtHQiIZ2ySQPAAnYDNTa5k4qMmkdGDzFNhRRRSDBRRS0AJRRS0AJTZYwwwwyD4Gn0lSnjgGsi6Hqt5pzl7GQlCcvA/tI+PDH8xg+ta/wd2j2l9iNyLe46GKQgBj/APzY45vd19Kx+oLaebu6jt4QOcnLv+oviT7hv8q11X5Xj8vMx20Jbx/Y+lrrWraJxHLcQI7dEeWNXPuUnNS06isqi4KsQhQwhierszGQk9TzZ2NVrhQ3kxns7e8misoZWAZT+kIJIEaP1UYGdtvTeqae0aLYykspR5bJs0VsHFctm+sevnSGsI4l4dWxga8trm4SeNkPO0mS5Lge1sMnf3YByKsundqN5JFG66XLKCo55FYhWYbMYxyHb41op1NV0O8g9s432KrKJ1y6WtzUQc0tVDhTtDgvJzbtFJbz4yIphgttkhT4nG+CBtvVuJq8pDlop3NRQB8+VB1Ow7wBkJWVN0cEggjcbj+PhU6iqE8bo5ybTyi/dm3aB9r/ALpekJdqMAnAE4HiPAP6Dr1HjjQiBXzlqVj3mGQlZUIaNwcEEbjcdN/HwrS+zTj/AO1/3S9wl2mwJ2E4A6j9vxIGx6jxAuTUllG2uxSRoQbzpmwyTsBuSdgB5k1XuLeNrTTxiZ+aX8MEeGkOemR+Aep+tVW00LVtdIa9LWNiekK5Eko6gkMMnOerbbbLTKLZZk8+M+JW1KZNI0p+czEi4mXPIsY3YBvFcAkkbHZRnNavwvoENhax20A9lBuTjmdj952x1JP9Kbw3wza2EXd2kSxjbmbq7keLsdya7FWJYFCiiipAKKKKACvnntm4k+3X62UTZgtSTIR+Kbo37v3feWrW+0rixdNsJJQw75gUgU4yXO3NjxC9T7vWvnDS4zyF2PM8hLs2ckknO5+P1qq6zohktph1ywTBRRTZJVX7xA95ArlYbOlsh1FQJtXiXYEsf2R/M1IsLe+uf+GtJGH63KxHz2FWx0835Fcr4LzJFJXdtey/VpELPLFGfBC2/wDtG1Vq9W4tJe4vomjbwbHssP1gejD1FPLTSSytxI6mLeCRRSIwIyDkHoRTqzM0BSUtITQBG1C6EaFvHoo8zV94A4fNtB3sv+NNhmz1Veqp7/E+/wBKqvBOkfbbr7RIP0MBHKP1pOoHuGxPwFapWDtXU93H2ePL97+EXaOrrl3r4XH5OHxrq32aykkU+2w7tP8AU+2R7hk/CvPgXSPs1lGpGHf9JJnrzMBgfBQoricQf33VYbT/ACrcd7LjxbZsHw6cq/mNXsnzrFf+jpoUrmXif8Ivr/UulZ5R2X8lG4/Y3Nzbaehxzt3kh8l3A+gc/KrwiBQANgAAB5AbCqPwUftV/dXzbqD3UR8APT8oX96rvI4VSzbAAknyAGSflRr8wVemX9K3/wDTJ0vi6rX5v7IoHFt1P/bFqLRQ8sKiTGwzuzFXbwHKP93rV107tJkW5jt9StDbd6QscqP3kZYnAB28yBnJxncYqo9n0ZnuLq/b/Mcxx5HRdifpyD4GvXtTmxBAo+8bhSvn7Knp8SK7NGrdV8NIllJYb+OMnNt06srlqG/Pb5G1ctFFs3sLnryrn343orsHNPn+iiis5zDznnVFLOQoHif/ADeoelaJdatOosIiBGw5rkkoqeIyw6eYAya7PZ9wymram4nBa2tVy4BI5mJwqkjfBIY7eC19FWNlHDGsUKLGijCooAUAeQFaYV43NddeNyl8GdmFrZN385N1dHczS7gN5xqc495yfWr5RRVpcFFFFABRRRQAVwOM+LLfTbYz3B36Rxj78jfqqP4nwrv1hfadZB+JbNbv2reRIwq5OOrgjGdvb5c9MigCHpHDVzr0z32pu8cTArCibYHh3YPRR5nqah33ZBfQ8xtJ0kGTyqfYYjwznK5rcIUVQFAwAMAAYAA6AU7NVOWRlsYHZdmmrSnEzJCvmWU/IJvVp0rsYtlIa6nkmPiF9hfnua1FxS0uccDZb5OFpnBVhbY7q2jyPxMOZvm1duNABgAAeQ2FPY0KKggXAxWRdrLNd6laabkrHyd85AGTnnGd/JUO37XjWuVlPaUBDrOnT/8AqK0THzAbGP8A7aWbkoScecPA1aTmk+MlQ1zgqe1JksiZotyYju6j0x974b+lcazv0k2GzeKnr/3raarXEvBsF3lx+im8JEHU+HOvj7+tee03asZ+HUc/9vyjtW6Nw8VXHp+Ci1EnjeeVLWHd5D7X7K+JPpjJPuqXNo+owuYmtmlP4ZEBKH3sB/HBq3dn/DUlsJJrlQJpDgbhiqdSMjYEn/lFdC26Gng7Mpvy35M0YSukoJNepZdJ02O2hSGIYVBj1J8WPqTS6rfrbwSTP0jUtjzI6D4nA+NS6o3aLO00lvp8R9qZwz+iZwufkzflrzmlrep1C638W/h5nUvmqavD8kSOzaxbuJLuXeS5csT+yCcfMlj8q6XHOpdxYSsPvOvdr4HL7Z+AyfhXatYFjRY0GFRQqj0AwKpXF2brUbWyG6IRNMPDHXB/KP8AfWqqS1OtdkvdW/0XBTYu50/QuXt9Wd3gnTPs9jEh+8w7x/8AU+/0GB8Ki9oepGGyZEPtzERKPEhvv4/LkfmqzVRtSxea1HD/AJdoveN6vs2PmYx8DS6R99qpXT4WZP6cE3ru6VXHl4SLPw3potrWKHGCqjm9XO7H5k1Qu0y5769ht1OO6XmYjqGb2v8AlC/OtOkcKCzHAAJJ8gNyaxeK5NxcT3Tf5jnl/wBI6D5BR8K09lZndPUS8v7sp1uIwjSv9SOnHxJq6gKt++AABnBOBsMkjJpaj0V2vaZmH2aB0q8bucJGzn8Kk/0+te1criJiUWJBlpXVFHnuP54+dXxWXg4EFmSRsnYBpBh0szP965laQefIoCLn4qx/NWmVA0HTFtbWG3TpFGkY9eUAE/E5NT62G4KKKKACiiigCmdqnGLaXZd7EoaaRxHFzDKqcEs7DxAAO3mRWE6YdW1QtK15L97l3kkALYBwkabDqOgFbr2rcHNqll3cTBZon7yLOyscEFGPhkHr5gV872r6ppMzcgmt5FyG9kMvkTuCh28aALhpceu6bdQNJJcPAZUD5aRoypYAqyuPZznrj41Z+24d7ZWOoqmDFMM4O6q243/1Rj51yOCu2uZpVg1RUeNyFMyrysudsugHKwz5AfGtF7TdKSbQriOADlWMSpg7YjcSHHwDfOgCn9s2sSpp1tLbTSRmSVTzRuyFlaJmwSpGR0o7HNdnltwk7vKWkk9uR2dxygEDLE7dfnVS4w1AT8Nac3is3dt740kX+AFdrsSP6OP/AFzf8opMbEkXtx1q5hvYVgnmiUwAlY5XQE944yQpGT0rQOzrVXms4hKSzLBCS5JZnLKcliep261l/b7/AMdD/wC3H/UetC7Kf+FX/wBvbf8AK1Q14Q8y84rKu3HieW3jgt7eR43djK7RuyNyKCqrlTnBJJ/KK1VelfNPF98NQ1tgWHdiUQqSQB3UZwSD5HDN+aogtyWzrdlnG9yl73dzNLMkq4xLI78rKebK8xODjm9+1Xbtzgxa21yo3guV39GBP8UWsn4tt/smoCWErhuWdOVgQMk5Bx03VtvI1rfGcovOHZHU83IscmfRGUg/uGmkiEyc0q8vPn2cc2fTGc/Ksc1Pim8vp+SF2iQk8qI3JhR4uw3Jx/2rUeHJBLYwFt+aBA3r7PK38DWScQcK3NlLlQzJk8kqeXkQN1Nea7JhTG2yM8dSeFk7evlZKEHHPT54Jw0XU0XvIZpWxv7Lyb/PY1f+CdUlmgCz57xR7THYn2iNxjY7VnundoF9CQJCJFGPZdApx5BlAI+Oa0/h3VYbuMTxDDMMOPxKR4Hz38abtVXKr9WCx5SX8i6F1ufgk/kzrVHazjMglKKZFBAfA5gD1APXFSKK85GTjwzrtJ8hVV4X0eZbu6urleV5H5YwCCO72OQR6BR8KtVFW1aiVcJwX9Wwk6lOUZPyI2o3iwwvK/SNWY/AdPidvjVR7MbJjHLeS7vcOcE9eUE5+bZ/dFWzVNPS4haGXPI+M4JB2II3HqBT7C0SGJIoxhUUKvuHnV9eojXppVr3pPf5L/JXKpyuUnwl9yvdo2p9xYso+9Me6X3Hdz+6CPzCqHZQ8kar5Df3nc10uPL3v9RWEHKW6+0PDnO59/4B8DUOu7pau500Y+b8T+vH2OdbPvLpS8lshaKSlq0g6VSuBdO+167bowyluDMw8Mruv+4x/KopONz0HWrz/wDjzprFLu+cf40gjQn9VMs2PTLKPy106Vvk87Qt8mncUan9lsri4GMxQyOuehZVJUH3nArkdmWuXN7p0dzdhA7s+ORSoKKeUHBJ3ODVf7e9SKaattGT3l1MkYUfeZVPMQPjyD41eeHNNFtZwW4/yokT4qoBPzzWg1HSoqi9r/FMthYr9lbluZpUSHChjsQz+ywIOw5en4qt+kiUQRfaCDL3ad4QAAX5RzYA6DOaAJdFch+JbUXosTKBcsnOseG3XDHZscucKTjOcV16AM87YOJ7vTktri03AkcSqVLRsvKMByPu79CCN6qf/wC7rGaMfa7BzJj8JRl+DHDAVtVzCroyOAysCGB6EHqDVFg4P0e6dxbGFmjOHEfdScp8jkE/WgD5+htDqF+8kEPdRPLzlVyUiTOSOY9Tj5k19O8NWhfTu7cbOsqgH9VywHzzn40mn8FWsWNiwG4U4VP3VAzVjUYGB0FAHy/pOjzXOk3dkgLTWd2JhGOpXlaORV8znJx6VF7PeNl05+W4idkVnICYDqxXlIIbG21XXgeRo+JtRibbnadsYABxKGU7ejfWr1rHCFpcsXeJA56t3aNn1IYUjeHhkmC8W63LrOoB4oio5RHGnXlQEnmcjbqxJPwrb+z607qJlG4RYogfMopyfqK9LLgmKPYPyr5RxpHn3kZqw29mkSKkY5VHQdfiSdyT5mocljCA5HHWs/Y9Pnn/ABBOVP8AW/sr9Tn4V88cIcM/bO8LMyqnKByrkszHZQP/ADqK+n7u0jmTkmjWRcg8rqGGR0ODXHseE4YnDoSAG5+QKiqSOmeVR02+VEZJAzCuL+AJbK37/EpUMFcuqgKG2B2J8cD41bezLUPtOlXdk3XuZVHn9xin0JH5K2C7tklUpKiuh6qwBU+O4NcFeHba1LXHP3SJl3wsYUIASQxC5IwSKOrIYM74EumbSDyk88YmVcDfIBZcevtCuJpnaUQvd3sHOQMFlwCcfrI22fdiu52XRYtpime6a4cxZ68oAGT9Pka72o8P28zFpIwWPU4G/wAwa8vddpqtTbC2OU3nK5R3a67p0wlXLG37mT8Xa5BeMgtrcoRnLHd2z+EKpIAq59m9i8S4b9VmYeRYjAPrt/Gu5BwpbocqCPcFX6gV2LW2SNeVBgfU+pPjS6vtKqVHc1J4+I2n0c42d5N7ntRRRXCOkFFFFACV43tysUTyt91EZz7lBP8AKveqZ2oajyWqwKfbncLt+opBb68o+dadHR310Yer+3mU6izu63IoumuZGknf70rsx+Jz/E/Sp1Mgj5VCjwAFPr1VkuqTORCOI4FooopBzy4js7ywD212hOQRHMMlGB22bx2B2O4r6K7M9G+yaVbQkYbu+8f/AFSHnPy5sfCqD2oRm8v9N0z8Mspll335Bttjp7Il+lbGzBVydlUZ9AAK7MeDjdKXBk3EoF/xTaWwOUsY++kHXD5EmP8Ao1rlZJ2Kf3u71HVHG803dx5G4X75H7piHwrUtRvFghkmkOEjRpGPkqqWP0FMSZTr7DUuKbe16xWC96/rIOWT5c3cj4GtYvbpIo3lkYKkas7segVQSxPwBrLuwixeVbvU5hmS6mYKSc+ypJbHkOZsfkrp9uGuNBp32eLeW8cQKo68p+/j37L+agDjdj1u19fXuszAnncxQE7YXbOB6II1z/q9a16uJwZoS2NjBbL+BBzHzdvac/vE1zu0rjBNMsml2Mz5SBOuXI+8R+qvU/AeNAFI7beMXLLpdm5Ej4a4dTjlXqseRuOmT6YHjWZwaQYWWS1mkhlXo6sQSfXG4r00u3f2p5yWmmJd2PX2jn575NdCs87HnYzWWvOx3NC7WtRs8LfxC6jzvKuFkA8d1GD8QPfWg2fbBpDx87XDRnxR4pOcensgg/A1kRHgfGuItqLSYTiGOeHP6SGVeYAZ3x4j0Ph45FPCzOzHrt6tmaBwEpv9dutUjjeOA83JzZHMSFQemSAWI8M1rIri8Ha3a3dsr2QCoNjGAFMTeKso2B9Rsan6jqtvbrzXE0cQ83dV/j1qHuzQdAjYUjGqLqva1pkOySPOfKFDj95+UfLNVm97YLiTaysdvB5mJ/2rgfWpwQ2kbCBTc1gt5xhrU5DfaI4OXcJGqgE/tbNn4nFdrR+1yaIhNTt8jp30OB8ShOD8CPdUYzwQpxfBsIrH+NtbfVrs6dZsRaxMDczDo5B6KfIHOPMgnoBUzjbtBW5hjtNIcyTXOzOAyGJPEZOCrHB9wB8xUjhrQ47OBYkwT1kfG7v4n3eQ8q5/aGtWlr2958fk3aPTO6W/C5/BPsrVIo1jjXlRAFUeQH8T6170lLXjJScnl8no0klhBSUtJSki0UUlAC0V43d1HEheV1RR1ZiAPrVP1LtDi5u7sonuJDsCAQmc42H3j8hWrT6K6/8A44/XyKbdRXV7zLrWTcU3/wBp1JiCGjgHIhByCfE/vE/uirPacHaxqPtXsn2WE/5Y2JHlyL1/Ma5/EnZjd2IM1k32iLqyY/SKB48v4veN/SvSaDst6fMpNOTWPkcfU65W4iltk4dFRLO/WTb7rDqp6+uKl1ZKLi8MaMlJZQUtFFKMajGgfi+Lm/y7PK/uv18/vtVu7VtXNrpFzIpwzJ3SEdeaQ8mR7gSfhVe4v4au2u49R0yREuY07tkkHsSpucHbruR8txiqRxprmp6lPZ6bd2q2/eTKSqtkyYPKz5zsoBY/DrtXZi9jkM1Tsj0j7NpFsuMNIvfP580ntDP5eUfCuV266w0Om/Z4895dyLCoHXlBDP8APZfzVosaBQFUYAAAHkB0FZJqK/2lxVHGPag06MOw/CJQeb585jH/AMfpTEGj8KaMtnZQWy791GFJ826ufixJrNAP7V4pz1g01R5EGVW8PXvD/wDVWi8a66tjYT3LHdEPIPORvZjH7xFVjsR0JrfTvtEu8145ndj97lP+GCfHO7fnoAvl9eJDE8srBERSzsTgBQMkmvmbXtcfVr9ruQEQx+xbxnwUHIJ9SfaPqQOgq29tXFhupxpVq3sIQ1046FhhgmfJdif2sDwqqQRBFCqMBRgVVZPCwU2zwsIfRRRWYyBRRRQBz10vkdnt5ZYCww3dOVBHiNj09OleUegxZzJzSMepZjufhXVop+uXqP3kuMnjBaRp9xFHuAz869qKKXIuWFQNYvhEmMcztsi4zk+ZHiKk3lysaF36D6nwArocBaC0z/b7kdf8BD0UA7Pv9PifKq7roUVuyfC+79DXo9LK+xRR1uAeGBaRd5KB38g9r9hTuEHkfP128KtdLRXjNTqJ32OyfLPZ01RqgoxCiiiqCwKKKj315HDG0srBUUZYn+XmT0xTRi5PC5IbSWWeOsatDax95O/KvQeLMfJQNyaqC8XXt63d6Zatvt3jjOPXH3V+JNO4Z0WXXLz7VcqUs4ThEP4vHlHnnGWPuFbZaWkcSckSKijoqgKPkK9Zo+yaqop2rMvsjg6ntCc21B4RlOl9lM1wwm1a5Z2/9NGyB5jm6L+UVo+h8OWtomLaFE9QMsfex3rp0iNXW4WEc9vO7HZpud6WSlQeNBBTONOzm1vwZFHc3HhKg2J8O8UbN7+tY3rWm3mnSd3exkpnCzLurD0Pj7jg19Lk1GvLKOZGimRZEbYq4DA/A0NKSxIaMnF5R82C+j/XX50VrknY9phJPLKMknAk2HoNqKp9nh6su9pl6F+zVZ404Wa9WKWCYwXNuxaCUZ2zjmVsb4OB/wB8kVZAad4VcmZzO31PipF5O7tZM7CUBcj9rHMB/trk9kutWunTXo1ScxXskuHMoPKVXJyrjOSWZj4dBitaDezXM1jh21uwPtUEcuOhYe0Pcw3p1MjBmPanx1bajPbWcEh+yCeM3M2CsZywXYnfCqXOf6Vee0bjuDT7AJZujzSKI7dY2VuQcuBJgZ2AxjzOKnDheyEDW4tohE/3kCjfG4OeuQdwfCuRpnZrptvIJUh5mByO8Yuqn0B/nU9aDBj9zw7f6egup4i8UoDSMDzMhO/6Q9Qd/HY++pVneJKvNGcjx8x6EV9BhAQVYAgjBBGQR4gisu4z7LMMbnSf0bgZa3zhG8+7z0z+qdvdVckpFVlSluVSiufa6l7ZhnUxTKeVkYY39M9D6V0Kqaa5MkouLwwooopRQooooAKKKKAOXxHbF4DgElSGwPEbg/Q/Sr9wpxLbXMaRxEI6ooMJ2K8oAwmfvD3VVa599o8ch5vuPnPMuxz6jxqjVaWGpgoTeMcM6Gh1z0z4NbpazDTeK7yzwtypuIRgBwfbUDzPjt+t86vmi6/b3S5gkDHxQ7OPev8A4K8zquzbtPu1mPqv92PUafW1XrZ7+h06KSisBrEkcKCzEAAZJOwAHUk1QIYpdeve5iLJZQnLv05v2iPEnGAPAb0uuXs2q3Q06wP6MH9NL+E4O+4/APqfdWw8N6DDZW628AwF3Y+Lt4sa9X2V2f3Me9sXifC9P8nB1+s7x93Djz+JM0/T44IlhgQJGgwqjwH9akAGlJpK7BzQNC0pphNADjQelA33pW6YoAAKRaRPKjFAD80U2igDzBxTubIpGTNIdqgkcvlSk70inxpR1qSAkO1IopJKe52FADGanqaZiloArHGfBNtqSfpF5JgMJMoHMPIN+uvofhWOaxpl7pkgS8TnhJKpOuSD5b9fgd+uK+iiKg6/pcd5ay20oHLKpXP6rdUceoYA/Cp+DFlFSW5hqMCARuCMg+Ypa5ulK8TyWk20kDshHoDjbzGenoRXSqmSw8GCUel4CiiilFCiiigAorwvoWdCqPyNthvcc1ye8vYvvKso9Ov0wfpTqOR4xyuTu1y7nRl5u8gYwyDoyZH8OnwplvxBEdpA0beIYbfP+orqRSqwyrBh5gg0YlEldcHk9tL43uLbCX6GROgmTHN+boG+h99TOIuKGuilnpZMkkw9p1yCqn8I8j1yfAe/bnsoIwRkHqDuK5FwrWUi3lo3dvGw2/C2TuMeR8RWWOh0ztVnTh/b9jo19pWuHdtm58DcHx6bbhFw0jYMkmN2PkPHlFWdai2F6JoY5AMB0V/3gD/OvaNutb2xRVNOFIBS1AC0hWlc70h3NAC+GKBTcb0ufCgBaSgtiloASilooA8Fp+MigKMUoAxUEiAeFOC0xetLzb1JAYoUUN0pRtQA2bwr0pGGetNJzQApoVd6AKZcXCIjPIwVVBZmY4AA6kmgDJe2jRO5nj1OIdSIrgDx2wjn3gcu/ktVuNwwBG4IBHuNdzifiO41qRrSw9iyBUSzMP8AEIIYbHcDIGFG5xk46VUNGLRNJay7PCxHvGfD08fcRSSlFvpT3XK+BTfVLp68bHVoooqsxBTJ5Qilj0UEn4U+ipJIFprMMnR+U+TbH+hqfUO70uGT7yDPmNj8x1rn/wBkTRb28xx+o3T+n0FPiL4HxF8PB157ZH2dQ3vGflXLl4fQHmhdo29Dkf1+teZ1iaLa4hP+pen9PqK6Fpq0MmyuAfJtj9etTiUScTjwc5jexAgcso8D1I/gf40vDogubtU1SdoUB2XlwpPkx/APUj413aj31rHIp70DAHU9V9QfCpjZ6oaFqT3R9C2sYCKq45QoC46YA2x8K9CazfsJv5pLGRJGZkil5IS3ghXJUHyB8PDNaQKZrDNglKopDSgmoAVtzSFfGiigBAN6eD4030oPSgBxemhqUjamxjegB2KKOaigDzK7UINqKKgBD1pVooqQFopKKAHmvJRS0VADmrE+0bV5rvVxpsjlbZZEHLH7JclObmcnOSM7eHpneiih7Rb+DGjvJIuVlZxwxiKJQiLsFHT1PqfWs87R4VivraZBh5ByufBgCFGfXlOPgKKK8r2ROT1mW+U8nd7RivZmseg2iiivSnjQqPHOTKybYGPf0BooqUMvMkUUUUpAVBu9IhkBygB65XY0UUybTGi2nsVma7kt3KRu3KPBsEfKpmgc17cxwTyOUZhkLhfEelFFasLk2pLk+ndG0mG0gWC3XlReg8ST1JPiTU5aKKqHGtTmoooAYRSgUUUABpB1pKKAPQ01BvRRQAmKKKKAP//Z"/>
          <p:cNvSpPr>
            <a:spLocks noChangeAspect="1" noChangeArrowheads="1"/>
          </p:cNvSpPr>
          <p:nvPr/>
        </p:nvSpPr>
        <p:spPr bwMode="auto">
          <a:xfrm>
            <a:off x="155575" y="-1562100"/>
            <a:ext cx="42862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9701" name="Imagem 5" descr="9a256cff-df7e-460c-b000-e40dc137e57c.p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3714750"/>
            <a:ext cx="3643313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0000"/>
                </a:solidFill>
              </a:rPr>
              <a:t>Medidas socioeducativas - Suas</a:t>
            </a:r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285875"/>
            <a:ext cx="5214938" cy="52149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t-BR" sz="2800" dirty="0" smtClean="0"/>
              <a:t>O trabalho realizado com os adolescente requer uma formação consistente para o uso de recursos teóricos e metodológicos e de comprometimento ético.</a:t>
            </a:r>
          </a:p>
          <a:p>
            <a:pPr algn="ctr">
              <a:buFont typeface="Arial" charset="0"/>
              <a:buNone/>
            </a:pPr>
            <a:r>
              <a:rPr lang="pt-BR" sz="2800" dirty="0" smtClean="0"/>
              <a:t>Em ambos as medidas  o técnico de referência deverá acompanhar o adolescente durante seu período de cumprimento de medidas. </a:t>
            </a:r>
          </a:p>
          <a:p>
            <a:pPr algn="ctr" eaLnBrk="1" hangingPunct="1">
              <a:buFont typeface="Arial" charset="0"/>
              <a:buNone/>
            </a:pPr>
            <a:endParaRPr lang="pt-BR" dirty="0" smtClean="0"/>
          </a:p>
        </p:txBody>
      </p:sp>
      <p:pic>
        <p:nvPicPr>
          <p:cNvPr id="30724" name="Imagem 5" descr="su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792413"/>
            <a:ext cx="3182938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DE TRABALHO: 03 EIXOS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7251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BASES LEGAIS</a:t>
            </a:r>
            <a:endParaRPr lang="pt-BR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765175"/>
            <a:ext cx="8750300" cy="5807075"/>
          </a:xfrm>
        </p:spPr>
        <p:txBody>
          <a:bodyPr/>
          <a:lstStyle/>
          <a:p>
            <a:r>
              <a:rPr lang="pt-BR" altLang="pt-BR" sz="2000" b="1" dirty="0" smtClean="0">
                <a:latin typeface="Arial" charset="0"/>
                <a:cs typeface="Arial" charset="0"/>
              </a:rPr>
              <a:t>1990 </a:t>
            </a:r>
            <a:r>
              <a:rPr lang="pt-BR" altLang="pt-BR" sz="2000" b="1" u="sng" dirty="0" smtClean="0">
                <a:latin typeface="Arial" charset="0"/>
                <a:cs typeface="Arial" charset="0"/>
              </a:rPr>
              <a:t>- Estatuto da Criança e do Adolescente</a:t>
            </a:r>
            <a:r>
              <a:rPr lang="pt-BR" altLang="pt-BR" sz="2000" b="1" dirty="0" smtClean="0">
                <a:latin typeface="Arial" charset="0"/>
                <a:cs typeface="Arial" charset="0"/>
              </a:rPr>
              <a:t>.  </a:t>
            </a:r>
            <a:r>
              <a:rPr lang="pt-BR" altLang="pt-BR" sz="2000" dirty="0" smtClean="0">
                <a:latin typeface="Arial" charset="0"/>
                <a:cs typeface="Arial" charset="0"/>
              </a:rPr>
              <a:t>Institui as medidas socioeducativas para adolescentes autores de ato infracional .</a:t>
            </a:r>
          </a:p>
          <a:p>
            <a:r>
              <a:rPr lang="pt-BR" altLang="pt-BR" sz="2000" b="1" dirty="0" smtClean="0">
                <a:latin typeface="Arial" charset="0"/>
                <a:cs typeface="Arial" charset="0"/>
              </a:rPr>
              <a:t>1993 – </a:t>
            </a:r>
            <a:r>
              <a:rPr lang="pt-BR" altLang="pt-BR" sz="2000" b="1" u="sng" dirty="0" smtClean="0">
                <a:latin typeface="Arial" charset="0"/>
                <a:cs typeface="Arial" charset="0"/>
              </a:rPr>
              <a:t>LOAS</a:t>
            </a:r>
            <a:r>
              <a:rPr lang="pt-BR" altLang="pt-BR" sz="2000" dirty="0" smtClean="0">
                <a:latin typeface="Arial" charset="0"/>
                <a:cs typeface="Arial" charset="0"/>
              </a:rPr>
              <a:t>. Garante a proteção social ao adolescente e sua família por meio de um conjunto integrado de ações de iniciativa publica e da sociedade;</a:t>
            </a:r>
          </a:p>
          <a:p>
            <a:r>
              <a:rPr lang="pt-BR" altLang="pt-BR" sz="2000" b="1" dirty="0" smtClean="0">
                <a:latin typeface="Arial" charset="0"/>
                <a:cs typeface="Arial" charset="0"/>
              </a:rPr>
              <a:t>2004 – </a:t>
            </a:r>
            <a:r>
              <a:rPr lang="pt-BR" altLang="pt-BR" sz="2000" b="1" u="sng" dirty="0" smtClean="0">
                <a:latin typeface="Arial" charset="0"/>
                <a:cs typeface="Arial" charset="0"/>
              </a:rPr>
              <a:t>PNAS</a:t>
            </a:r>
            <a:r>
              <a:rPr lang="pt-BR" altLang="pt-BR" sz="2000" b="1" dirty="0" smtClean="0">
                <a:latin typeface="Arial" charset="0"/>
                <a:cs typeface="Arial" charset="0"/>
              </a:rPr>
              <a:t>. </a:t>
            </a:r>
            <a:r>
              <a:rPr lang="pt-BR" altLang="pt-BR" sz="2000" dirty="0" smtClean="0">
                <a:latin typeface="Arial" charset="0"/>
                <a:cs typeface="Arial" charset="0"/>
              </a:rPr>
              <a:t>Define a execução das medidas socioeducativas em meio aberto como ação continuada (Serviço) no âmbito da Proteção  Social de Média Complexidade;</a:t>
            </a:r>
            <a:endParaRPr lang="pt-BR" altLang="pt-BR" sz="2000" b="1" dirty="0" smtClean="0">
              <a:latin typeface="Arial" charset="0"/>
              <a:cs typeface="Arial" charset="0"/>
            </a:endParaRPr>
          </a:p>
          <a:p>
            <a:r>
              <a:rPr lang="pt-BR" altLang="pt-BR" sz="2000" b="1" dirty="0" smtClean="0">
                <a:latin typeface="Arial" charset="0"/>
                <a:cs typeface="Arial" charset="0"/>
              </a:rPr>
              <a:t>2006 – Resolução nº 119 do CONANDA</a:t>
            </a:r>
            <a:r>
              <a:rPr lang="pt-BR" altLang="pt-BR" sz="2000" dirty="0" smtClean="0">
                <a:latin typeface="Arial" charset="0"/>
                <a:cs typeface="Arial" charset="0"/>
              </a:rPr>
              <a:t>. Estabelece parâmetros e diretrizes do SINASE;</a:t>
            </a:r>
            <a:endParaRPr lang="pt-BR" altLang="pt-BR" sz="2000" b="1" dirty="0" smtClean="0">
              <a:latin typeface="Arial" charset="0"/>
              <a:cs typeface="Arial" charset="0"/>
            </a:endParaRPr>
          </a:p>
          <a:p>
            <a:r>
              <a:rPr lang="pt-BR" altLang="pt-BR" sz="2000" b="1" dirty="0" smtClean="0">
                <a:latin typeface="Arial" charset="0"/>
                <a:cs typeface="Arial" charset="0"/>
              </a:rPr>
              <a:t>2009- </a:t>
            </a:r>
            <a:r>
              <a:rPr lang="pt-BR" altLang="pt-BR" sz="2000" b="1" u="sng" dirty="0" smtClean="0">
                <a:latin typeface="Arial" charset="0"/>
                <a:cs typeface="Arial" charset="0"/>
              </a:rPr>
              <a:t>Resolução nº 109  do CNAS (Tipificação Nacional dos Serviços </a:t>
            </a:r>
            <a:r>
              <a:rPr lang="pt-BR" altLang="pt-BR" sz="2000" b="1" u="sng" dirty="0" err="1" smtClean="0">
                <a:latin typeface="Arial" charset="0"/>
                <a:cs typeface="Arial" charset="0"/>
              </a:rPr>
              <a:t>Socioassistenciais</a:t>
            </a:r>
            <a:r>
              <a:rPr lang="pt-BR" altLang="pt-BR" sz="2000" b="1" dirty="0" smtClean="0">
                <a:latin typeface="Arial" charset="0"/>
                <a:cs typeface="Arial" charset="0"/>
              </a:rPr>
              <a:t>). </a:t>
            </a:r>
            <a:r>
              <a:rPr lang="pt-BR" altLang="pt-BR" sz="2000" dirty="0" smtClean="0">
                <a:latin typeface="Arial" charset="0"/>
                <a:cs typeface="Arial" charset="0"/>
              </a:rPr>
              <a:t>Descreve o Serviço e define  o CREAS como unidade de oferta; </a:t>
            </a:r>
          </a:p>
          <a:p>
            <a:pPr algn="just"/>
            <a:r>
              <a:rPr lang="pt-BR" altLang="pt-BR" sz="2000" b="1" dirty="0" smtClean="0">
                <a:latin typeface="Arial" charset="0"/>
                <a:cs typeface="Arial" charset="0"/>
              </a:rPr>
              <a:t>2014- </a:t>
            </a:r>
            <a:r>
              <a:rPr lang="pt-BR" altLang="pt-BR" sz="2000" b="1" u="sng" dirty="0" smtClean="0">
                <a:latin typeface="Arial" charset="0"/>
                <a:cs typeface="Arial" charset="0"/>
              </a:rPr>
              <a:t>Resolução nº 18 do CNAS</a:t>
            </a:r>
            <a:r>
              <a:rPr lang="pt-BR" altLang="pt-BR" sz="2000" dirty="0" smtClean="0">
                <a:latin typeface="Arial" charset="0"/>
                <a:cs typeface="Arial" charset="0"/>
              </a:rPr>
              <a:t>. Dispõe sobre Expansão  e qualificação do Serviço de Proteção Social aos Adolescentes em Cumprimento de MSE em Meio Aberto. </a:t>
            </a:r>
          </a:p>
          <a:p>
            <a:pPr algn="ctr" eaLnBrk="1" hangingPunct="1">
              <a:buFont typeface="Arial" charset="0"/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 typeface="Arial" charset="0"/>
              <a:buNone/>
            </a:pPr>
            <a:endParaRPr lang="pt-BR" dirty="0" smtClean="0"/>
          </a:p>
          <a:p>
            <a:pPr eaLnBrk="1" hangingPunct="1">
              <a:buFont typeface="Arial" charset="0"/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Acolhida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acolhida deve ser compreendida em duas perspectivas: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467544" y="2722732"/>
            <a:ext cx="2664296" cy="20744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Acolhida inicial 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3131840" y="3643547"/>
            <a:ext cx="1978156" cy="442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5113556" y="2722732"/>
            <a:ext cx="3562900" cy="228453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Acolhida ao longo do acompanhamento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9639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Acolhida inicial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Realização da acolhida aos adolescentes encaminhados e de suas famílias;</a:t>
            </a:r>
          </a:p>
          <a:p>
            <a:r>
              <a:rPr lang="pt-BR" dirty="0" smtClean="0"/>
              <a:t>Inserção da família no </a:t>
            </a:r>
            <a:r>
              <a:rPr lang="pt-BR" dirty="0" err="1" smtClean="0"/>
              <a:t>cadúnico</a:t>
            </a:r>
            <a:r>
              <a:rPr lang="pt-BR" dirty="0" smtClean="0"/>
              <a:t>;</a:t>
            </a:r>
          </a:p>
          <a:p>
            <a:r>
              <a:rPr lang="pt-BR" dirty="0" smtClean="0"/>
              <a:t>Lavamento das informações iniciais necessárias à elaboração do Plano Individual de Atendimento- PIA;</a:t>
            </a:r>
          </a:p>
          <a:p>
            <a:r>
              <a:rPr lang="pt-BR" dirty="0" smtClean="0"/>
              <a:t>Elaboração do PIA;</a:t>
            </a:r>
          </a:p>
        </p:txBody>
      </p:sp>
    </p:spTree>
    <p:extLst>
      <p:ext uri="{BB962C8B-B14F-4D97-AF65-F5344CB8AC3E}">
        <p14:creationId xmlns:p14="http://schemas.microsoft.com/office/powerpoint/2010/main" xmlns="" val="26186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Acolhida ao longo do acompanhamento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A acolhida deve propiciar um ambiente favorável ao diálogo que propicie a identificação de vulnerabilidades, necessidades e interesses que contribuirão para o estabelecimento de vínculos e a construção de bases para a elaboração do PIA.</a:t>
            </a:r>
          </a:p>
        </p:txBody>
      </p:sp>
    </p:spTree>
    <p:extLst>
      <p:ext uri="{BB962C8B-B14F-4D97-AF65-F5344CB8AC3E}">
        <p14:creationId xmlns:p14="http://schemas.microsoft.com/office/powerpoint/2010/main" xmlns="" val="2999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pt-BR" smtClean="0">
                <a:solidFill>
                  <a:srgbClr val="FF0000"/>
                </a:solidFill>
              </a:rPr>
              <a:t>ELABORAÇÃO DO PIA</a:t>
            </a: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4214813" y="1071563"/>
            <a:ext cx="4643437" cy="55721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t-BR" smtClean="0"/>
              <a:t> </a:t>
            </a:r>
          </a:p>
          <a:p>
            <a:pPr algn="ctr">
              <a:buFont typeface="Arial" charset="0"/>
              <a:buNone/>
            </a:pPr>
            <a:r>
              <a:rPr lang="pt-BR" smtClean="0"/>
              <a:t> O PIA é um instrumento de planejamento que deve ser pactuado entre o técnico e o adolescente sua família e as demais políticas setoriais.</a:t>
            </a:r>
          </a:p>
        </p:txBody>
      </p:sp>
      <p:pic>
        <p:nvPicPr>
          <p:cNvPr id="22532" name="Imagem 3" descr="images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975" y="2000250"/>
            <a:ext cx="369570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</a:rPr>
              <a:t>ELABORAÇÃO DO PIA</a:t>
            </a:r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488"/>
          </a:xfrm>
        </p:spPr>
        <p:txBody>
          <a:bodyPr/>
          <a:lstStyle/>
          <a:p>
            <a:pPr algn="just"/>
            <a:r>
              <a:rPr lang="pt-BR" smtClean="0"/>
              <a:t> Não se trata da aplicação de um questionário, mas de um  mecanismo de registro e planejamento que procura abarcar a trajetória, as demandas e os interesses do adolescente com o objetivo de construir, a partir  desse diálogo, propostas de projetos de vida que criem alternativas para a ruptura com a prática do ato infracional e que contribuam para a autonomia do adolescente. </a:t>
            </a:r>
          </a:p>
          <a:p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pt-BR" sz="3600" dirty="0" smtClean="0"/>
              <a:t>MEDIDAS SOCIOEDUCATIVAS - FLUXO</a:t>
            </a:r>
            <a:endParaRPr lang="pt-BR" sz="3600" dirty="0"/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54395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71562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0000"/>
                </a:solidFill>
              </a:rPr>
              <a:t>Equipe Técnica</a:t>
            </a:r>
            <a:r>
              <a:rPr lang="pt-BR" b="1" smtClean="0"/>
              <a:t/>
            </a:r>
            <a:br>
              <a:rPr lang="pt-BR" b="1" smtClean="0"/>
            </a:br>
            <a:endParaRPr lang="pt-BR" smtClean="0"/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928688"/>
            <a:ext cx="5715000" cy="5643562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pt-BR" smtClean="0"/>
              <a:t>O  trabalho dos técnicos que atuam no serviço de Medidas devem compreender que sua ação  irá contribuir para a mudança de trajetórias de vida sendo necessário dedicar-se não apenas a oferta do serviço mas também  comprometer-se com a superação das causas que levaram a prática do ato infracional.</a:t>
            </a:r>
          </a:p>
          <a:p>
            <a:pPr eaLnBrk="1" hangingPunct="1">
              <a:buFont typeface="Arial" charset="0"/>
              <a:buNone/>
            </a:pPr>
            <a:endParaRPr lang="pt-BR" smtClean="0"/>
          </a:p>
        </p:txBody>
      </p:sp>
      <p:pic>
        <p:nvPicPr>
          <p:cNvPr id="33796" name="Imagem 3" descr="Índice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3571875"/>
            <a:ext cx="27146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MEDIDAS SOCIOEDUCATIVAS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>
            <a:normAutofit/>
          </a:bodyPr>
          <a:lstStyle/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r>
              <a:rPr lang="pt-BR" sz="1200" smtClean="0">
                <a:latin typeface="Arial" charset="0"/>
                <a:cs typeface="Arial" charset="0"/>
              </a:rPr>
              <a:t/>
            </a:r>
            <a:br>
              <a:rPr lang="pt-BR" sz="1200" smtClean="0">
                <a:latin typeface="Arial" charset="0"/>
                <a:cs typeface="Arial" charset="0"/>
              </a:rPr>
            </a:br>
            <a:r>
              <a:rPr lang="pt-BR" sz="1200" smtClean="0">
                <a:latin typeface="Arial" charset="0"/>
                <a:cs typeface="Arial" charset="0"/>
              </a:rPr>
              <a:t/>
            </a:r>
            <a:br>
              <a:rPr lang="pt-BR" sz="1200" smtClean="0">
                <a:latin typeface="Arial" charset="0"/>
                <a:cs typeface="Arial" charset="0"/>
              </a:rPr>
            </a:br>
            <a:r>
              <a:rPr lang="pt-BR" sz="1200" smtClean="0">
                <a:latin typeface="Arial" charset="0"/>
                <a:cs typeface="Arial" charset="0"/>
              </a:rPr>
              <a:t/>
            </a:r>
            <a:br>
              <a:rPr lang="pt-BR" sz="1200" smtClean="0">
                <a:latin typeface="Arial" charset="0"/>
                <a:cs typeface="Arial" charset="0"/>
              </a:rPr>
            </a:br>
            <a:r>
              <a:rPr lang="pt-BR" sz="1200" smtClean="0">
                <a:latin typeface="Arial" charset="0"/>
                <a:cs typeface="Arial" charset="0"/>
              </a:rPr>
              <a:t/>
            </a:r>
            <a:br>
              <a:rPr lang="pt-BR" sz="1200" smtClean="0">
                <a:latin typeface="Arial" charset="0"/>
                <a:cs typeface="Arial" charset="0"/>
              </a:rPr>
            </a:br>
            <a:r>
              <a:rPr lang="pt-BR" sz="1200" smtClean="0">
                <a:latin typeface="Arial" charset="0"/>
                <a:cs typeface="Arial" charset="0"/>
              </a:rPr>
              <a:t/>
            </a:r>
            <a:br>
              <a:rPr lang="pt-BR" sz="1200" smtClean="0">
                <a:latin typeface="Arial" charset="0"/>
                <a:cs typeface="Arial" charset="0"/>
              </a:rPr>
            </a:br>
            <a:endParaRPr lang="pt-BR" sz="1200" smtClean="0">
              <a:latin typeface="Arial" charset="0"/>
              <a:cs typeface="Arial" charset="0"/>
            </a:endParaRPr>
          </a:p>
        </p:txBody>
      </p:sp>
      <p:pic>
        <p:nvPicPr>
          <p:cNvPr id="36867" name="Picture 1" descr="https://encrypted-tbn0.gstatic.com/images?q=tbn:ANd9GcQs1bvx05CEwgzaLaowse8z3ALPqMAEdGPCMniRfctM5gBWKjzmiQ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000500" y="357188"/>
            <a:ext cx="1071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Espaço Reservado para Conteúdo 7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pt-BR" smtClean="0"/>
          </a:p>
          <a:p>
            <a:pPr>
              <a:buFont typeface="Arial" charset="0"/>
              <a:buNone/>
            </a:pPr>
            <a:endParaRPr lang="pt-BR" smtClean="0"/>
          </a:p>
          <a:p>
            <a:pPr>
              <a:buFont typeface="Arial" charset="0"/>
              <a:buNone/>
            </a:pPr>
            <a:endParaRPr lang="pt-BR" smtClean="0"/>
          </a:p>
          <a:p>
            <a:pPr>
              <a:buFont typeface="Arial" charset="0"/>
              <a:buNone/>
            </a:pPr>
            <a:endParaRPr lang="pt-BR" smtClean="0"/>
          </a:p>
          <a:p>
            <a:pPr>
              <a:buFont typeface="Arial" charset="0"/>
              <a:buNone/>
            </a:pPr>
            <a:endParaRPr lang="pt-BR" smtClean="0"/>
          </a:p>
          <a:p>
            <a:pPr>
              <a:buFont typeface="Arial" charset="0"/>
              <a:buNone/>
            </a:pPr>
            <a:endParaRPr lang="pt-BR" smtClean="0"/>
          </a:p>
          <a:p>
            <a:pPr>
              <a:buFont typeface="Arial" charset="0"/>
              <a:buNone/>
            </a:pPr>
            <a:endParaRPr lang="pt-BR" smtClean="0"/>
          </a:p>
          <a:p>
            <a:pPr>
              <a:buFont typeface="Arial" charset="0"/>
              <a:buNone/>
            </a:pPr>
            <a:r>
              <a:rPr lang="pt-BR" sz="4000" smtClean="0">
                <a:latin typeface="Arial" charset="0"/>
                <a:cs typeface="Arial" charset="0"/>
              </a:rPr>
              <a:t>Obrigada!!</a:t>
            </a:r>
          </a:p>
        </p:txBody>
      </p:sp>
      <p:pic>
        <p:nvPicPr>
          <p:cNvPr id="9" name="Imagem 8" descr="estatuto-da-crianca-e-do-adolescente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1643050"/>
            <a:ext cx="5214974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BASES LEGAIS</a:t>
            </a:r>
            <a:endParaRPr lang="pt-BR" sz="2800" b="1" smtClean="0">
              <a:latin typeface="Arial" charset="0"/>
              <a:cs typeface="Arial" charset="0"/>
            </a:endParaRP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908050"/>
            <a:ext cx="8534400" cy="5735638"/>
          </a:xfrm>
        </p:spPr>
        <p:txBody>
          <a:bodyPr/>
          <a:lstStyle/>
          <a:p>
            <a:r>
              <a:rPr lang="pt-BR" altLang="pt-BR" sz="2400" b="1" dirty="0" smtClean="0">
                <a:latin typeface="Arial" charset="0"/>
                <a:cs typeface="Arial" charset="0"/>
              </a:rPr>
              <a:t>2010- Portaria nº 843 MDS.</a:t>
            </a:r>
            <a:r>
              <a:rPr lang="pt-BR" altLang="pt-BR" sz="2400" dirty="0" smtClean="0">
                <a:latin typeface="Arial" charset="0"/>
                <a:cs typeface="Arial" charset="0"/>
              </a:rPr>
              <a:t> Dispõe sobre o </a:t>
            </a:r>
            <a:r>
              <a:rPr lang="pt-BR" altLang="pt-BR" sz="2400" dirty="0" err="1" smtClean="0">
                <a:latin typeface="Arial" charset="0"/>
                <a:cs typeface="Arial" charset="0"/>
              </a:rPr>
              <a:t>cofinanciamento</a:t>
            </a:r>
            <a:r>
              <a:rPr lang="pt-BR" altLang="pt-BR" sz="2400" dirty="0" smtClean="0">
                <a:latin typeface="Arial" charset="0"/>
                <a:cs typeface="Arial" charset="0"/>
              </a:rPr>
              <a:t> – PFMC;</a:t>
            </a:r>
          </a:p>
          <a:p>
            <a:r>
              <a:rPr lang="pt-BR" altLang="pt-BR" sz="2400" b="1" dirty="0" smtClean="0">
                <a:latin typeface="Arial" charset="0"/>
                <a:cs typeface="Arial" charset="0"/>
              </a:rPr>
              <a:t>2010 - Resolução nº 7</a:t>
            </a:r>
            <a:r>
              <a:rPr lang="pt-BR" altLang="pt-BR" sz="2400" dirty="0" smtClean="0">
                <a:latin typeface="Arial" charset="0"/>
                <a:cs typeface="Arial" charset="0"/>
              </a:rPr>
              <a:t>  da CIT. Dispõe sobre a expansão da Oferta do Serviço de MSE em Meio Aberto no âmbito do SUAS; </a:t>
            </a:r>
          </a:p>
          <a:p>
            <a:r>
              <a:rPr lang="pt-BR" altLang="pt-BR" sz="2400" b="1" dirty="0" smtClean="0">
                <a:latin typeface="Arial" charset="0"/>
                <a:cs typeface="Arial" charset="0"/>
              </a:rPr>
              <a:t>2012- </a:t>
            </a:r>
            <a:r>
              <a:rPr lang="pt-BR" altLang="pt-BR" sz="2400" b="1" u="sng" dirty="0" smtClean="0">
                <a:latin typeface="Arial" charset="0"/>
                <a:cs typeface="Arial" charset="0"/>
              </a:rPr>
              <a:t>Lei 12.594 - Institui o SINASE</a:t>
            </a:r>
            <a:r>
              <a:rPr lang="pt-BR" altLang="pt-BR" sz="2400" b="1" dirty="0" smtClean="0">
                <a:latin typeface="Arial" charset="0"/>
                <a:cs typeface="Arial" charset="0"/>
              </a:rPr>
              <a:t>.   </a:t>
            </a:r>
            <a:r>
              <a:rPr lang="pt-BR" altLang="pt-BR" sz="2400" dirty="0" smtClean="0">
                <a:latin typeface="Arial" charset="0"/>
                <a:cs typeface="Arial" charset="0"/>
              </a:rPr>
              <a:t>Estabelece atendimento publico ou privado para a execução do programa de atendimento; e Define a competência municipal para a execução das medidas socioeducativas em meio aberto.</a:t>
            </a:r>
          </a:p>
          <a:p>
            <a:pPr algn="just"/>
            <a:r>
              <a:rPr lang="pt-BR" altLang="pt-BR" sz="2400" b="1" dirty="0" smtClean="0">
                <a:latin typeface="Arial" charset="0"/>
                <a:cs typeface="Arial" charset="0"/>
              </a:rPr>
              <a:t>2013- Resolução nº 160 do CONANDA- </a:t>
            </a:r>
            <a:r>
              <a:rPr lang="pt-BR" altLang="pt-BR" sz="2400" dirty="0" smtClean="0">
                <a:latin typeface="Arial" charset="0"/>
                <a:cs typeface="Arial" charset="0"/>
              </a:rPr>
              <a:t>Aprova o Plano Nacional de Atendimento Socioeducativo.</a:t>
            </a:r>
          </a:p>
          <a:p>
            <a:pPr algn="just"/>
            <a:r>
              <a:rPr lang="pt-BR" altLang="pt-BR" sz="2400" b="1" dirty="0" smtClean="0">
                <a:latin typeface="Arial" charset="0"/>
                <a:cs typeface="Arial" charset="0"/>
              </a:rPr>
              <a:t>2016 – Caderno de Orientações Técnicas: Serviço de Medidas Socioeducativos em Aberto.</a:t>
            </a:r>
          </a:p>
          <a:p>
            <a:pPr algn="ctr" eaLnBrk="1" hangingPunct="1">
              <a:buFont typeface="Arial" charset="0"/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Princípios e Diretrizes da Aplicação de Medidas Socioeducativas</a:t>
            </a:r>
            <a:endParaRPr lang="pt-BR" sz="3600" smtClean="0"/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357188" y="1600200"/>
            <a:ext cx="8329612" cy="482917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pt-BR" smtClean="0"/>
              <a:t>  O artigo 227  da Constituição Federal preconiza o  “dever da família, da sociedade e do Estado assegurar à criança e ao adolescente, com absoluta prioridade, o direito à vida, à saúde, à alimentação, à educação, ao lazer, à profissionalização, à  cultura, à dignidade, ao respeito, à liberdade e à convivência familiar e comunitária, além de colocá-los a salvo de toda forma de negligência, discriminação, </a:t>
            </a:r>
            <a:br>
              <a:rPr lang="pt-BR" smtClean="0"/>
            </a:br>
            <a:r>
              <a:rPr lang="pt-BR" smtClean="0"/>
              <a:t>exploração, violência, crueldade e opressão. ”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 </a:t>
            </a:r>
            <a:r>
              <a:rPr lang="pt-BR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Princípios e Diretrizes da Aplicação de Medidas Socioeducativas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357188" y="1600200"/>
            <a:ext cx="8462962" cy="504348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pt-BR" sz="2400" smtClean="0">
                <a:latin typeface="Arial" charset="0"/>
                <a:cs typeface="Arial" charset="0"/>
              </a:rPr>
              <a:t> Todos os documentos legais  partem  do princípio da Doutrina da Proteção Integral onde todos os  direitos inerentes a todas as crianças e adolescentes possuem características específicas devido à peculiar condição de pessoas em vias de desenvolvimento em que se encontram. </a:t>
            </a:r>
            <a:br>
              <a:rPr lang="pt-BR" sz="2400" smtClean="0">
                <a:latin typeface="Arial" charset="0"/>
                <a:cs typeface="Arial" charset="0"/>
              </a:rPr>
            </a:br>
            <a:endParaRPr lang="pt-BR" sz="2400" smtClean="0">
              <a:latin typeface="Arial" charset="0"/>
              <a:cs typeface="Arial" charset="0"/>
            </a:endParaRPr>
          </a:p>
        </p:txBody>
      </p:sp>
      <p:pic>
        <p:nvPicPr>
          <p:cNvPr id="6148" name="Espaço Reservado para Conteúdo 3" descr="image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4143375"/>
            <a:ext cx="4564063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112"/>
          </a:xfrm>
        </p:spPr>
        <p:txBody>
          <a:bodyPr/>
          <a:lstStyle/>
          <a:p>
            <a:pPr eaLnBrk="1" hangingPunct="1"/>
            <a:r>
              <a:rPr lang="pt-BR" sz="3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Princípios e Diretrizes da Aplicação de Medidas Socioeducativas</a:t>
            </a:r>
            <a:endParaRPr lang="pt-BR" sz="3200" smtClean="0"/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600200"/>
            <a:ext cx="4714875" cy="49720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t-BR" smtClean="0"/>
              <a:t>No ECA a aplicação das medidas deve levar em conta as necessidades pedagógicas, dando preferência àquelas que fortalecem os laços familiares.</a:t>
            </a:r>
          </a:p>
          <a:p>
            <a:pPr algn="ctr" eaLnBrk="1" hangingPunct="1">
              <a:buFont typeface="Arial" charset="0"/>
              <a:buNone/>
            </a:pPr>
            <a:r>
              <a:rPr lang="pt-BR" sz="3300" smtClean="0"/>
              <a:t>   </a:t>
            </a:r>
          </a:p>
          <a:p>
            <a:pPr eaLnBrk="1" hangingPunct="1"/>
            <a:endParaRPr lang="pt-BR" smtClean="0"/>
          </a:p>
        </p:txBody>
      </p:sp>
      <p:pic>
        <p:nvPicPr>
          <p:cNvPr id="7172" name="Picture 1" descr="C:\Documents and Settings\joelma.coelho\Desktop\0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0275" y="3714750"/>
            <a:ext cx="44037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pt-BR" sz="3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Ato Infracional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071563"/>
            <a:ext cx="4862512" cy="55006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pt-BR" smtClean="0">
              <a:solidFill>
                <a:srgbClr val="FF00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pt-BR" smtClean="0"/>
          </a:p>
          <a:p>
            <a:pPr algn="ctr" eaLnBrk="1" hangingPunct="1">
              <a:buFont typeface="Arial" charset="0"/>
              <a:buNone/>
            </a:pPr>
            <a:r>
              <a:rPr lang="pt-BR" sz="3600" smtClean="0"/>
              <a:t>O artigo 103 do ECA considera ato infracional a conduta descrita como crime ou contravenção penal.</a:t>
            </a:r>
            <a:r>
              <a:rPr lang="pt-BR" sz="3300" smtClean="0"/>
              <a:t>    </a:t>
            </a:r>
          </a:p>
          <a:p>
            <a:pPr algn="ctr" eaLnBrk="1" hangingPunct="1">
              <a:buFont typeface="Arial" charset="0"/>
              <a:buNone/>
            </a:pPr>
            <a:endParaRPr lang="pt-BR" sz="3300" smtClean="0"/>
          </a:p>
          <a:p>
            <a:pPr eaLnBrk="1" hangingPunct="1"/>
            <a:endParaRPr lang="pt-BR" smtClean="0"/>
          </a:p>
        </p:txBody>
      </p:sp>
      <p:pic>
        <p:nvPicPr>
          <p:cNvPr id="8196" name="Picture 1" descr="C:\Documents and Settings\joelma.coelho\Desktop\0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7325" y="1557338"/>
            <a:ext cx="34528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pt-BR" sz="3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Medidas socioeducativas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214438"/>
            <a:ext cx="8501063" cy="2714625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    </a:t>
            </a:r>
            <a:r>
              <a:rPr lang="pt-BR" sz="5100" dirty="0" smtClean="0"/>
              <a:t>Serviço que tem por finalidade prover  atenção  </a:t>
            </a:r>
            <a:r>
              <a:rPr lang="pt-BR" sz="5100" dirty="0" err="1" smtClean="0"/>
              <a:t>socioassistencial</a:t>
            </a:r>
            <a:r>
              <a:rPr lang="pt-BR" sz="5100" dirty="0" smtClean="0"/>
              <a:t> e acompanhamento a adolescentes e jovens em cumprimento de medidas socioeducativas.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  <p:pic>
        <p:nvPicPr>
          <p:cNvPr id="9220" name="Picture 3" descr="C:\Documents and Settings\joelma.coelho\Desktop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071938"/>
            <a:ext cx="39290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Words>1528</Words>
  <Application>Microsoft Office PowerPoint</Application>
  <PresentationFormat>Apresentação na tela (4:3)</PresentationFormat>
  <Paragraphs>129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Slide 1</vt:lpstr>
      <vt:lpstr>Slide 2</vt:lpstr>
      <vt:lpstr>BASES LEGAIS</vt:lpstr>
      <vt:lpstr>BASES LEGAIS</vt:lpstr>
      <vt:lpstr>Princípios e Diretrizes da Aplicação de Medidas Socioeducativas</vt:lpstr>
      <vt:lpstr> Princípios e Diretrizes da Aplicação de Medidas Socioeducativas</vt:lpstr>
      <vt:lpstr>Princípios e Diretrizes da Aplicação de Medidas Socioeducativas</vt:lpstr>
      <vt:lpstr>Ato Infracional</vt:lpstr>
      <vt:lpstr>Medidas socioeducativas</vt:lpstr>
      <vt:lpstr>Medidas socioeducativas</vt:lpstr>
      <vt:lpstr>Objetivos das Medidas Socioeducativas</vt:lpstr>
      <vt:lpstr>Objetivo  das Medidas Socioeducativas</vt:lpstr>
      <vt:lpstr>Medidas Socioeducativas em Meio Aberto</vt:lpstr>
      <vt:lpstr>Aplicação de Medidas Socioeducativas</vt:lpstr>
      <vt:lpstr>Aplicação de Medidas Socioeducativas</vt:lpstr>
      <vt:lpstr>Prestação de serviços à comunidade  </vt:lpstr>
      <vt:lpstr> Liberdade assistida  </vt:lpstr>
      <vt:lpstr>Liberdade assistida</vt:lpstr>
      <vt:lpstr>Liberdade assistida</vt:lpstr>
      <vt:lpstr>Medidas socioeducativas - Suas</vt:lpstr>
      <vt:lpstr>MEDIDAS SOCIOEDUCATIVAS - Sinase</vt:lpstr>
      <vt:lpstr>MEDIDAS SOCIOEDUCATIVAS</vt:lpstr>
      <vt:lpstr>MEDIDAS SOCIOEDUCATIVAS</vt:lpstr>
      <vt:lpstr>Aplicação de Medidas Socioeducativas</vt:lpstr>
      <vt:lpstr>Aplicação de Medidas Socioeducativas</vt:lpstr>
      <vt:lpstr>  Prestação de serviços à comunidade  </vt:lpstr>
      <vt:lpstr>Medidas socioeducativas - Suas</vt:lpstr>
      <vt:lpstr>Medidas socioeducativas - Suas</vt:lpstr>
      <vt:lpstr>METODOLOGIA DE TRABALHO: 03 EIXOS</vt:lpstr>
      <vt:lpstr>Acolhida</vt:lpstr>
      <vt:lpstr>Acolhida inicial</vt:lpstr>
      <vt:lpstr>Acolhida ao longo do acompanhamento</vt:lpstr>
      <vt:lpstr>ELABORAÇÃO DO PIA</vt:lpstr>
      <vt:lpstr>ELABORAÇÃO DO PIA</vt:lpstr>
      <vt:lpstr>MEDIDAS SOCIOEDUCATIVAS - FLUXO</vt:lpstr>
      <vt:lpstr>Slide 36</vt:lpstr>
      <vt:lpstr>Equipe Técnica </vt:lpstr>
      <vt:lpstr>MEDIDAS SOCIOEDUCATIVAS</vt:lpstr>
      <vt:lpstr>     </vt:lpstr>
    </vt:vector>
  </TitlesOfParts>
  <Company>fsdf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joelma.coelho</dc:creator>
  <cp:lastModifiedBy>joelma.coelho</cp:lastModifiedBy>
  <cp:revision>183</cp:revision>
  <dcterms:created xsi:type="dcterms:W3CDTF">2015-08-20T12:53:30Z</dcterms:created>
  <dcterms:modified xsi:type="dcterms:W3CDTF">2018-11-20T13:23:18Z</dcterms:modified>
</cp:coreProperties>
</file>