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98" r:id="rId3"/>
    <p:sldId id="300" r:id="rId4"/>
    <p:sldId id="299" r:id="rId5"/>
    <p:sldId id="324" r:id="rId6"/>
    <p:sldId id="316" r:id="rId7"/>
    <p:sldId id="315" r:id="rId8"/>
    <p:sldId id="257" r:id="rId9"/>
    <p:sldId id="267" r:id="rId10"/>
    <p:sldId id="293" r:id="rId11"/>
    <p:sldId id="330" r:id="rId12"/>
    <p:sldId id="328" r:id="rId13"/>
    <p:sldId id="329" r:id="rId14"/>
    <p:sldId id="327" r:id="rId15"/>
    <p:sldId id="314" r:id="rId16"/>
    <p:sldId id="331" r:id="rId17"/>
    <p:sldId id="308" r:id="rId1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EB83"/>
    <a:srgbClr val="00FF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0A1B5D5-9B99-4C35-A422-299274C87663}" styleName="Estilo Médio 1 - Ênfas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798" autoAdjust="0"/>
    <p:restoredTop sz="94660"/>
  </p:normalViewPr>
  <p:slideViewPr>
    <p:cSldViewPr>
      <p:cViewPr varScale="1">
        <p:scale>
          <a:sx n="68" d="100"/>
          <a:sy n="68" d="100"/>
        </p:scale>
        <p:origin x="-13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DF01469-9CE5-4A14-AAE0-BB3985C6D908}" type="doc">
      <dgm:prSet loTypeId="urn:microsoft.com/office/officeart/2005/8/layout/venn2" loCatId="relationship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4DA479EC-F0B8-445B-987C-1EB7333C3092}">
      <dgm:prSet phldrT="[Texto]" custT="1"/>
      <dgm:spPr>
        <a:solidFill>
          <a:srgbClr val="00FFFF"/>
        </a:solidFill>
      </dgm:spPr>
      <dgm:t>
        <a:bodyPr/>
        <a:lstStyle/>
        <a:p>
          <a:pPr algn="l"/>
          <a:endParaRPr lang="pt-BR" sz="2800" b="1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7B528BC-A35B-4147-8BDE-9E73FA3BB37E}" type="parTrans" cxnId="{FB0C9145-898D-47CA-ADFC-F6C291DDEE1C}">
      <dgm:prSet/>
      <dgm:spPr/>
      <dgm:t>
        <a:bodyPr/>
        <a:lstStyle/>
        <a:p>
          <a:endParaRPr lang="pt-BR"/>
        </a:p>
      </dgm:t>
    </dgm:pt>
    <dgm:pt modelId="{8DDF2401-2151-4165-9F20-88B2D7417849}" type="sibTrans" cxnId="{FB0C9145-898D-47CA-ADFC-F6C291DDEE1C}">
      <dgm:prSet/>
      <dgm:spPr/>
      <dgm:t>
        <a:bodyPr/>
        <a:lstStyle/>
        <a:p>
          <a:endParaRPr lang="pt-BR"/>
        </a:p>
      </dgm:t>
    </dgm:pt>
    <dgm:pt modelId="{E1BDAD0A-85E7-4CB7-8056-55BE87CA2EBF}" type="pres">
      <dgm:prSet presAssocID="{6DF01469-9CE5-4A14-AAE0-BB3985C6D908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553C76FD-21DA-4D5C-9B3F-834E3762B5AC}" type="pres">
      <dgm:prSet presAssocID="{6DF01469-9CE5-4A14-AAE0-BB3985C6D908}" presName="comp1" presStyleCnt="0"/>
      <dgm:spPr/>
    </dgm:pt>
    <dgm:pt modelId="{ADC6F4ED-4ABA-4DC5-876C-CF60B8572405}" type="pres">
      <dgm:prSet presAssocID="{6DF01469-9CE5-4A14-AAE0-BB3985C6D908}" presName="circle1" presStyleLbl="node1" presStyleIdx="0" presStyleCnt="1" custScaleX="157966" custScaleY="84271" custLinFactNeighborX="-672" custLinFactNeighborY="4935"/>
      <dgm:spPr/>
      <dgm:t>
        <a:bodyPr/>
        <a:lstStyle/>
        <a:p>
          <a:endParaRPr lang="pt-BR"/>
        </a:p>
      </dgm:t>
    </dgm:pt>
    <dgm:pt modelId="{00C05414-692E-4175-A7F5-3223A41718EA}" type="pres">
      <dgm:prSet presAssocID="{6DF01469-9CE5-4A14-AAE0-BB3985C6D908}" presName="c1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FB0C9145-898D-47CA-ADFC-F6C291DDEE1C}" srcId="{6DF01469-9CE5-4A14-AAE0-BB3985C6D908}" destId="{4DA479EC-F0B8-445B-987C-1EB7333C3092}" srcOrd="0" destOrd="0" parTransId="{F7B528BC-A35B-4147-8BDE-9E73FA3BB37E}" sibTransId="{8DDF2401-2151-4165-9F20-88B2D7417849}"/>
    <dgm:cxn modelId="{05694775-B73F-4303-8CA8-20C5217CFB50}" type="presOf" srcId="{4DA479EC-F0B8-445B-987C-1EB7333C3092}" destId="{ADC6F4ED-4ABA-4DC5-876C-CF60B8572405}" srcOrd="0" destOrd="0" presId="urn:microsoft.com/office/officeart/2005/8/layout/venn2"/>
    <dgm:cxn modelId="{DC149185-D5E7-4819-A95E-D813F2764608}" type="presOf" srcId="{6DF01469-9CE5-4A14-AAE0-BB3985C6D908}" destId="{E1BDAD0A-85E7-4CB7-8056-55BE87CA2EBF}" srcOrd="0" destOrd="0" presId="urn:microsoft.com/office/officeart/2005/8/layout/venn2"/>
    <dgm:cxn modelId="{DC816EC8-2E7D-4353-A21C-8C28F9268837}" type="presOf" srcId="{4DA479EC-F0B8-445B-987C-1EB7333C3092}" destId="{00C05414-692E-4175-A7F5-3223A41718EA}" srcOrd="1" destOrd="0" presId="urn:microsoft.com/office/officeart/2005/8/layout/venn2"/>
    <dgm:cxn modelId="{BFE1652E-242B-43EB-A938-AEC8DC1AB115}" type="presParOf" srcId="{E1BDAD0A-85E7-4CB7-8056-55BE87CA2EBF}" destId="{553C76FD-21DA-4D5C-9B3F-834E3762B5AC}" srcOrd="0" destOrd="0" presId="urn:microsoft.com/office/officeart/2005/8/layout/venn2"/>
    <dgm:cxn modelId="{470F2B58-7823-42DD-BC92-B5FA106D8D76}" type="presParOf" srcId="{553C76FD-21DA-4D5C-9B3F-834E3762B5AC}" destId="{ADC6F4ED-4ABA-4DC5-876C-CF60B8572405}" srcOrd="0" destOrd="0" presId="urn:microsoft.com/office/officeart/2005/8/layout/venn2"/>
    <dgm:cxn modelId="{1CF5CD23-D592-4A0A-A874-16E9FB37288D}" type="presParOf" srcId="{553C76FD-21DA-4D5C-9B3F-834E3762B5AC}" destId="{00C05414-692E-4175-A7F5-3223A41718EA}" srcOrd="1" destOrd="0" presId="urn:microsoft.com/office/officeart/2005/8/layout/venn2"/>
  </dgm:cxnLst>
  <dgm:bg>
    <a:noFill/>
    <a:effectLst>
      <a:outerShdw blurRad="152400" dist="317500" dir="5400000" sx="90000" sy="-19000" rotWithShape="0">
        <a:prstClr val="black">
          <a:alpha val="15000"/>
        </a:prstClr>
      </a:outerShdw>
    </a:effectLst>
  </dgm:bg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CC0F2B-6BE2-4EAA-9657-75E094428669}" type="datetimeFigureOut">
              <a:rPr lang="pt-BR" smtClean="0"/>
              <a:pPr/>
              <a:t>20/11/2018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91B41F-5F64-487B-BE4A-DD35D9A3C1A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EF6C95-8247-4795-B01F-FB8E72ECD692}" type="datetimeFigureOut">
              <a:rPr lang="pt-BR" smtClean="0"/>
              <a:pPr/>
              <a:t>20/11/2018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DE2B73-FAF0-4EB7-A088-00DC35517F1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20/11/2018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20/11/2018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20/11/2018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20/11/2018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20/11/2018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20/11/2018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20/11/2018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20/11/2018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20/11/2018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20/11/2018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20/11/2018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700DB3-DBF0-4086-B675-117E7A9610B8}" type="datetimeFigureOut">
              <a:rPr lang="pt-BR" smtClean="0"/>
              <a:pPr/>
              <a:t>20/11/2018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aplicacoes.mds.gov.br/saa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aplicacoes.mds.gov.br/saa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sb.ilo.org/dimbr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mailto:protecaoespecial@hotmail.co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00034" y="2571744"/>
            <a:ext cx="5675522" cy="214314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pt-BR" sz="6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TRABALHO INFANTIL E PETI</a:t>
            </a:r>
            <a:endParaRPr lang="pt-BR" sz="6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928926" y="5286388"/>
            <a:ext cx="5688632" cy="1008112"/>
          </a:xfrm>
        </p:spPr>
        <p:txBody>
          <a:bodyPr>
            <a:normAutofit lnSpcReduction="10000"/>
          </a:bodyPr>
          <a:lstStyle/>
          <a:p>
            <a:r>
              <a:rPr lang="pt-BR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GERÊNCIA DE PROTEÇÃO SOCIAL ESPECIAL - SETAS</a:t>
            </a:r>
            <a:endParaRPr lang="pt-BR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7950" y="2571744"/>
            <a:ext cx="2447132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m 1" descr="C:\Documents and Settings\raquel.goncalves\Configurações locais\Temp\Logo Setas Nov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404664"/>
            <a:ext cx="6120680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/>
          <p:cNvSpPr/>
          <p:nvPr/>
        </p:nvSpPr>
        <p:spPr>
          <a:xfrm>
            <a:off x="179512" y="548680"/>
            <a:ext cx="8677628" cy="609687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 smtClean="0">
              <a:solidFill>
                <a:prstClr val="black"/>
              </a:solidFill>
            </a:endParaRPr>
          </a:p>
          <a:p>
            <a:pPr algn="ctr"/>
            <a:endParaRPr lang="pt-BR" dirty="0">
              <a:solidFill>
                <a:prstClr val="black"/>
              </a:solidFill>
            </a:endParaRPr>
          </a:p>
          <a:p>
            <a:pPr algn="ctr"/>
            <a:endParaRPr lang="pt-BR" dirty="0" smtClean="0">
              <a:solidFill>
                <a:prstClr val="black"/>
              </a:solidFill>
            </a:endParaRPr>
          </a:p>
          <a:p>
            <a:pPr algn="ctr"/>
            <a:endParaRPr lang="pt-BR" dirty="0">
              <a:solidFill>
                <a:prstClr val="black"/>
              </a:solidFill>
            </a:endParaRPr>
          </a:p>
          <a:p>
            <a:pPr algn="ctr"/>
            <a:endParaRPr lang="pt-BR" dirty="0" smtClean="0">
              <a:solidFill>
                <a:prstClr val="black"/>
              </a:solidFill>
            </a:endParaRPr>
          </a:p>
          <a:p>
            <a:pPr algn="ctr"/>
            <a:endParaRPr lang="pt-BR" dirty="0">
              <a:solidFill>
                <a:prstClr val="black"/>
              </a:solidFill>
            </a:endParaRPr>
          </a:p>
          <a:p>
            <a:pPr algn="ctr"/>
            <a:endParaRPr lang="pt-BR" dirty="0" smtClean="0">
              <a:solidFill>
                <a:prstClr val="black"/>
              </a:solidFill>
            </a:endParaRPr>
          </a:p>
          <a:p>
            <a:pPr algn="ctr"/>
            <a:endParaRPr lang="pt-BR" dirty="0">
              <a:solidFill>
                <a:prstClr val="black"/>
              </a:solidFill>
            </a:endParaRPr>
          </a:p>
          <a:p>
            <a:pPr algn="ctr"/>
            <a:endParaRPr lang="pt-BR" dirty="0" smtClean="0">
              <a:solidFill>
                <a:prstClr val="black"/>
              </a:solidFill>
            </a:endParaRPr>
          </a:p>
          <a:p>
            <a:pPr algn="ctr"/>
            <a:endParaRPr lang="pt-BR" dirty="0">
              <a:solidFill>
                <a:prstClr val="black"/>
              </a:solidFill>
            </a:endParaRPr>
          </a:p>
          <a:p>
            <a:pPr algn="ctr"/>
            <a:endParaRPr lang="pt-BR" b="1" dirty="0" smtClean="0">
              <a:solidFill>
                <a:srgbClr val="C0504D">
                  <a:lumMod val="75000"/>
                </a:srgbClr>
              </a:solidFill>
            </a:endParaRPr>
          </a:p>
          <a:p>
            <a:pPr algn="ctr"/>
            <a:endParaRPr lang="pt-BR" b="1" dirty="0" smtClean="0">
              <a:solidFill>
                <a:srgbClr val="C0504D">
                  <a:lumMod val="75000"/>
                </a:srgbClr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500034" y="1428736"/>
            <a:ext cx="2088232" cy="400110"/>
          </a:xfrm>
          <a:prstGeom prst="rect">
            <a:avLst/>
          </a:prstGeom>
          <a:solidFill>
            <a:schemeClr val="bg1"/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000" b="1" dirty="0" smtClean="0">
                <a:solidFill>
                  <a:schemeClr val="tx1"/>
                </a:solidFill>
              </a:rPr>
              <a:t>IDENTIFICAÇÃO</a:t>
            </a:r>
            <a:endParaRPr lang="pt-BR" sz="2000" b="1" dirty="0">
              <a:solidFill>
                <a:schemeClr val="tx1"/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428596" y="2571744"/>
            <a:ext cx="2304255" cy="2739211"/>
          </a:xfrm>
          <a:prstGeom prst="rect">
            <a:avLst/>
          </a:prstGeom>
          <a:solidFill>
            <a:schemeClr val="bg1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400" b="1" dirty="0">
                <a:solidFill>
                  <a:prstClr val="black"/>
                </a:solidFill>
              </a:rPr>
              <a:t>Busca Ativa</a:t>
            </a:r>
            <a:r>
              <a:rPr lang="pt-BR" sz="2400" b="1" dirty="0" smtClean="0">
                <a:solidFill>
                  <a:prstClr val="black"/>
                </a:solidFill>
              </a:rPr>
              <a:t>:</a:t>
            </a:r>
          </a:p>
          <a:p>
            <a:pPr algn="ctr">
              <a:defRPr/>
            </a:pPr>
            <a:endParaRPr lang="pt-BR" sz="2000" b="1" dirty="0">
              <a:solidFill>
                <a:prstClr val="black"/>
              </a:solidFill>
            </a:endParaRP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pt-BR" sz="2000" b="1" dirty="0">
                <a:solidFill>
                  <a:prstClr val="black"/>
                </a:solidFill>
              </a:rPr>
              <a:t>Equipe Volante</a:t>
            </a:r>
            <a:r>
              <a:rPr lang="pt-BR" sz="2000" b="1" dirty="0" smtClean="0">
                <a:solidFill>
                  <a:prstClr val="black"/>
                </a:solidFill>
              </a:rPr>
              <a:t>,</a:t>
            </a:r>
          </a:p>
          <a:p>
            <a:pPr marL="171450" indent="-171450" algn="ctr">
              <a:defRPr/>
            </a:pPr>
            <a:r>
              <a:rPr lang="pt-BR" dirty="0" smtClean="0">
                <a:solidFill>
                  <a:prstClr val="black"/>
                </a:solidFill>
              </a:rPr>
              <a:t>CRAS</a:t>
            </a:r>
            <a:endParaRPr lang="pt-BR" dirty="0">
              <a:solidFill>
                <a:prstClr val="black"/>
              </a:solidFill>
            </a:endParaRP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pt-BR" b="1" dirty="0">
                <a:solidFill>
                  <a:prstClr val="black"/>
                </a:solidFill>
              </a:rPr>
              <a:t>Serviço de </a:t>
            </a:r>
            <a:r>
              <a:rPr lang="pt-BR" b="1" dirty="0" smtClean="0">
                <a:solidFill>
                  <a:prstClr val="black"/>
                </a:solidFill>
              </a:rPr>
              <a:t>Abordagem Social</a:t>
            </a:r>
          </a:p>
          <a:p>
            <a:pPr algn="ctr">
              <a:defRPr/>
            </a:pPr>
            <a:r>
              <a:rPr lang="pt-BR" dirty="0" smtClean="0">
                <a:solidFill>
                  <a:schemeClr val="tx1"/>
                </a:solidFill>
              </a:rPr>
              <a:t>CREAS</a:t>
            </a:r>
          </a:p>
          <a:p>
            <a:pPr algn="ctr">
              <a:defRPr/>
            </a:pPr>
            <a:r>
              <a:rPr lang="pt-BR" b="1" dirty="0" smtClean="0">
                <a:solidFill>
                  <a:schemeClr val="tx1"/>
                </a:solidFill>
              </a:rPr>
              <a:t>REGISTRO NO CADÚNICO</a:t>
            </a:r>
            <a:endParaRPr lang="pt-BR" b="1" dirty="0">
              <a:solidFill>
                <a:prstClr val="black"/>
              </a:solidFill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PETI nas ações do SUAS</a:t>
            </a:r>
            <a:endParaRPr lang="pt-BR" sz="2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CaixaDeTexto 24"/>
          <p:cNvSpPr txBox="1"/>
          <p:nvPr/>
        </p:nvSpPr>
        <p:spPr>
          <a:xfrm>
            <a:off x="3500430" y="2000240"/>
            <a:ext cx="1897064" cy="1015663"/>
          </a:xfrm>
          <a:prstGeom prst="rect">
            <a:avLst/>
          </a:prstGeom>
          <a:solidFill>
            <a:schemeClr val="bg1"/>
          </a:solidFill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000" b="1" dirty="0" smtClean="0">
                <a:solidFill>
                  <a:schemeClr val="tx1"/>
                </a:solidFill>
              </a:rPr>
              <a:t>ATENDIMENTO:CRIANÇA E ADOLESCENTE</a:t>
            </a:r>
            <a:endParaRPr lang="pt-BR" sz="2000" b="1" dirty="0">
              <a:solidFill>
                <a:schemeClr val="tx1"/>
              </a:solidFill>
            </a:endParaRPr>
          </a:p>
        </p:txBody>
      </p:sp>
      <p:sp>
        <p:nvSpPr>
          <p:cNvPr id="27" name="CaixaDeTexto 26"/>
          <p:cNvSpPr txBox="1"/>
          <p:nvPr/>
        </p:nvSpPr>
        <p:spPr>
          <a:xfrm>
            <a:off x="3214678" y="3429000"/>
            <a:ext cx="2448270" cy="1569660"/>
          </a:xfrm>
          <a:prstGeom prst="rect">
            <a:avLst/>
          </a:prstGeom>
          <a:solidFill>
            <a:schemeClr val="bg1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400" b="1" dirty="0">
                <a:solidFill>
                  <a:prstClr val="black"/>
                </a:solidFill>
              </a:rPr>
              <a:t>Serviço de Convivência e Fortalecimento de </a:t>
            </a:r>
            <a:r>
              <a:rPr lang="pt-BR" sz="2400" b="1" dirty="0" smtClean="0">
                <a:solidFill>
                  <a:prstClr val="black"/>
                </a:solidFill>
              </a:rPr>
              <a:t>Vínculos</a:t>
            </a:r>
          </a:p>
        </p:txBody>
      </p:sp>
      <p:sp>
        <p:nvSpPr>
          <p:cNvPr id="29" name="CaixaDeTexto 28"/>
          <p:cNvSpPr txBox="1"/>
          <p:nvPr/>
        </p:nvSpPr>
        <p:spPr>
          <a:xfrm>
            <a:off x="6572264" y="2214554"/>
            <a:ext cx="1846525" cy="707886"/>
          </a:xfrm>
          <a:prstGeom prst="rect">
            <a:avLst/>
          </a:prstGeom>
          <a:solidFill>
            <a:schemeClr val="bg1"/>
          </a:solidFill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000" b="1" dirty="0">
                <a:solidFill>
                  <a:schemeClr val="tx1"/>
                </a:solidFill>
              </a:rPr>
              <a:t>ATENDIMENTO:</a:t>
            </a:r>
            <a:r>
              <a:rPr lang="pt-BR" sz="2000" b="1" dirty="0" smtClean="0">
                <a:solidFill>
                  <a:schemeClr val="tx1"/>
                </a:solidFill>
              </a:rPr>
              <a:t>FAMÍLIA</a:t>
            </a:r>
            <a:endParaRPr lang="pt-BR" sz="2000" b="1" dirty="0">
              <a:solidFill>
                <a:schemeClr val="tx1"/>
              </a:solidFill>
            </a:endParaRPr>
          </a:p>
        </p:txBody>
      </p:sp>
      <p:cxnSp>
        <p:nvCxnSpPr>
          <p:cNvPr id="30" name="Conector reto 29"/>
          <p:cNvCxnSpPr/>
          <p:nvPr/>
        </p:nvCxnSpPr>
        <p:spPr>
          <a:xfrm rot="5400000" flipH="1" flipV="1">
            <a:off x="7286766" y="3143126"/>
            <a:ext cx="428627" cy="243"/>
          </a:xfrm>
          <a:prstGeom prst="line">
            <a:avLst/>
          </a:prstGeom>
          <a:ln w="762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CaixaDeTexto 30"/>
          <p:cNvSpPr txBox="1"/>
          <p:nvPr/>
        </p:nvSpPr>
        <p:spPr>
          <a:xfrm>
            <a:off x="6072198" y="3357562"/>
            <a:ext cx="2669716" cy="2862322"/>
          </a:xfrm>
          <a:prstGeom prst="rect">
            <a:avLst/>
          </a:prstGeom>
          <a:solidFill>
            <a:schemeClr val="bg1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defRPr/>
            </a:pPr>
            <a:r>
              <a:rPr lang="pt-BR" sz="2400" b="1" dirty="0" smtClean="0">
                <a:solidFill>
                  <a:prstClr val="black"/>
                </a:solidFill>
              </a:rPr>
              <a:t>CREAS</a:t>
            </a:r>
            <a:r>
              <a:rPr lang="pt-BR" sz="2000" b="1" dirty="0" smtClean="0">
                <a:solidFill>
                  <a:prstClr val="black"/>
                </a:solidFill>
              </a:rPr>
              <a:t> </a:t>
            </a:r>
            <a:endParaRPr lang="pt-BR" sz="2000" b="1" dirty="0" smtClean="0">
              <a:solidFill>
                <a:srgbClr val="00B050"/>
              </a:solidFill>
            </a:endParaRPr>
          </a:p>
          <a:p>
            <a:pPr algn="just">
              <a:defRPr/>
            </a:pPr>
            <a:r>
              <a:rPr lang="pt-BR" sz="2400" b="1" dirty="0" smtClean="0">
                <a:solidFill>
                  <a:prstClr val="black"/>
                </a:solidFill>
              </a:rPr>
              <a:t>CRAS</a:t>
            </a:r>
            <a:r>
              <a:rPr lang="pt-BR" sz="2000" b="1" dirty="0" smtClean="0">
                <a:solidFill>
                  <a:prstClr val="black"/>
                </a:solidFill>
              </a:rPr>
              <a:t> </a:t>
            </a:r>
          </a:p>
          <a:p>
            <a:pPr algn="just">
              <a:defRPr/>
            </a:pPr>
            <a:endParaRPr lang="pt-BR" sz="2000" b="1" dirty="0" smtClean="0">
              <a:solidFill>
                <a:prstClr val="black"/>
              </a:solidFill>
            </a:endParaRPr>
          </a:p>
          <a:p>
            <a:pPr algn="ctr">
              <a:defRPr/>
            </a:pPr>
            <a:r>
              <a:rPr lang="pt-BR" sz="2400" b="1" dirty="0" smtClean="0">
                <a:solidFill>
                  <a:prstClr val="black"/>
                </a:solidFill>
              </a:rPr>
              <a:t>CadÚnico e</a:t>
            </a:r>
          </a:p>
          <a:p>
            <a:pPr algn="ctr">
              <a:defRPr/>
            </a:pPr>
            <a:r>
              <a:rPr lang="pt-BR" sz="2400" b="1" dirty="0" smtClean="0">
                <a:solidFill>
                  <a:prstClr val="black"/>
                </a:solidFill>
              </a:rPr>
              <a:t>Transferência </a:t>
            </a:r>
            <a:r>
              <a:rPr lang="pt-BR" sz="2400" b="1" dirty="0">
                <a:solidFill>
                  <a:prstClr val="black"/>
                </a:solidFill>
              </a:rPr>
              <a:t>de </a:t>
            </a:r>
            <a:r>
              <a:rPr lang="pt-BR" sz="2400" b="1" dirty="0" smtClean="0">
                <a:solidFill>
                  <a:prstClr val="black"/>
                </a:solidFill>
              </a:rPr>
              <a:t>Renda</a:t>
            </a:r>
          </a:p>
          <a:p>
            <a:pPr algn="ctr">
              <a:defRPr/>
            </a:pPr>
            <a:r>
              <a:rPr lang="pt-BR" sz="2000" b="1" dirty="0" smtClean="0">
                <a:solidFill>
                  <a:prstClr val="black"/>
                </a:solidFill>
              </a:rPr>
              <a:t>PBF</a:t>
            </a:r>
            <a:r>
              <a:rPr lang="pt-BR" sz="2000" b="1" dirty="0">
                <a:solidFill>
                  <a:prstClr val="black"/>
                </a:solidFill>
              </a:rPr>
              <a:t> </a:t>
            </a:r>
            <a:endParaRPr lang="pt-BR" sz="2000" b="1" dirty="0" smtClean="0">
              <a:solidFill>
                <a:prstClr val="black"/>
              </a:solidFill>
            </a:endParaRPr>
          </a:p>
          <a:p>
            <a:pPr algn="ctr">
              <a:defRPr/>
            </a:pPr>
            <a:endParaRPr lang="pt-BR" sz="2000" dirty="0" smtClean="0">
              <a:solidFill>
                <a:prstClr val="black"/>
              </a:solidFill>
            </a:endParaRPr>
          </a:p>
        </p:txBody>
      </p:sp>
      <p:cxnSp>
        <p:nvCxnSpPr>
          <p:cNvPr id="15" name="Conector reto 14"/>
          <p:cNvCxnSpPr/>
          <p:nvPr/>
        </p:nvCxnSpPr>
        <p:spPr>
          <a:xfrm rot="5400000" flipH="1" flipV="1">
            <a:off x="4214932" y="3214564"/>
            <a:ext cx="428627" cy="243"/>
          </a:xfrm>
          <a:prstGeom prst="line">
            <a:avLst/>
          </a:prstGeom>
          <a:ln w="762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to 15"/>
          <p:cNvCxnSpPr/>
          <p:nvPr/>
        </p:nvCxnSpPr>
        <p:spPr>
          <a:xfrm rot="5400000" flipH="1" flipV="1">
            <a:off x="5061989" y="1510251"/>
            <a:ext cx="448782" cy="428628"/>
          </a:xfrm>
          <a:prstGeom prst="line">
            <a:avLst/>
          </a:prstGeom>
          <a:ln w="762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ixaDeTexto 18"/>
          <p:cNvSpPr txBox="1"/>
          <p:nvPr/>
        </p:nvSpPr>
        <p:spPr>
          <a:xfrm>
            <a:off x="5500694" y="928670"/>
            <a:ext cx="1897064" cy="707886"/>
          </a:xfrm>
          <a:prstGeom prst="rect">
            <a:avLst/>
          </a:prstGeom>
          <a:solidFill>
            <a:schemeClr val="bg1"/>
          </a:solidFill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000" b="1" dirty="0" smtClean="0">
                <a:solidFill>
                  <a:schemeClr val="tx1"/>
                </a:solidFill>
              </a:rPr>
              <a:t>PROTEÇÃO SOCIAL</a:t>
            </a:r>
            <a:endParaRPr lang="pt-BR" sz="2000" b="1" dirty="0">
              <a:solidFill>
                <a:schemeClr val="tx1"/>
              </a:solidFill>
            </a:endParaRPr>
          </a:p>
        </p:txBody>
      </p:sp>
      <p:cxnSp>
        <p:nvCxnSpPr>
          <p:cNvPr id="22" name="Conector reto 21"/>
          <p:cNvCxnSpPr/>
          <p:nvPr/>
        </p:nvCxnSpPr>
        <p:spPr>
          <a:xfrm rot="16200000" flipV="1">
            <a:off x="7033895" y="1681484"/>
            <a:ext cx="571504" cy="494635"/>
          </a:xfrm>
          <a:prstGeom prst="line">
            <a:avLst/>
          </a:prstGeom>
          <a:ln w="762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to 25"/>
          <p:cNvCxnSpPr/>
          <p:nvPr/>
        </p:nvCxnSpPr>
        <p:spPr>
          <a:xfrm rot="5400000" flipH="1" flipV="1">
            <a:off x="1142976" y="2214554"/>
            <a:ext cx="714380" cy="1588"/>
          </a:xfrm>
          <a:prstGeom prst="line">
            <a:avLst/>
          </a:prstGeom>
          <a:ln w="762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571610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" name="Conector reto 54"/>
          <p:cNvCxnSpPr/>
          <p:nvPr/>
        </p:nvCxnSpPr>
        <p:spPr>
          <a:xfrm>
            <a:off x="4211241" y="1628775"/>
            <a:ext cx="0" cy="490538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to 23"/>
          <p:cNvCxnSpPr/>
          <p:nvPr/>
        </p:nvCxnSpPr>
        <p:spPr>
          <a:xfrm flipV="1">
            <a:off x="4211241" y="1989138"/>
            <a:ext cx="0" cy="1152525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to 21"/>
          <p:cNvCxnSpPr/>
          <p:nvPr/>
        </p:nvCxnSpPr>
        <p:spPr>
          <a:xfrm>
            <a:off x="4786314" y="4429132"/>
            <a:ext cx="1584722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to 15"/>
          <p:cNvCxnSpPr/>
          <p:nvPr/>
        </p:nvCxnSpPr>
        <p:spPr>
          <a:xfrm flipH="1">
            <a:off x="4214810" y="3643314"/>
            <a:ext cx="149" cy="303368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rma livre 5"/>
          <p:cNvSpPr/>
          <p:nvPr/>
        </p:nvSpPr>
        <p:spPr bwMode="auto">
          <a:xfrm>
            <a:off x="3563891" y="2780935"/>
            <a:ext cx="1368152" cy="863966"/>
          </a:xfrm>
          <a:custGeom>
            <a:avLst/>
            <a:gdLst>
              <a:gd name="connsiteX0" fmla="*/ 0 w 1666550"/>
              <a:gd name="connsiteY0" fmla="*/ 263294 h 1579733"/>
              <a:gd name="connsiteX1" fmla="*/ 263294 w 1666550"/>
              <a:gd name="connsiteY1" fmla="*/ 0 h 1579733"/>
              <a:gd name="connsiteX2" fmla="*/ 1403256 w 1666550"/>
              <a:gd name="connsiteY2" fmla="*/ 0 h 1579733"/>
              <a:gd name="connsiteX3" fmla="*/ 1666550 w 1666550"/>
              <a:gd name="connsiteY3" fmla="*/ 263294 h 1579733"/>
              <a:gd name="connsiteX4" fmla="*/ 1666550 w 1666550"/>
              <a:gd name="connsiteY4" fmla="*/ 1316439 h 1579733"/>
              <a:gd name="connsiteX5" fmla="*/ 1403256 w 1666550"/>
              <a:gd name="connsiteY5" fmla="*/ 1579733 h 1579733"/>
              <a:gd name="connsiteX6" fmla="*/ 263294 w 1666550"/>
              <a:gd name="connsiteY6" fmla="*/ 1579733 h 1579733"/>
              <a:gd name="connsiteX7" fmla="*/ 0 w 1666550"/>
              <a:gd name="connsiteY7" fmla="*/ 1316439 h 1579733"/>
              <a:gd name="connsiteX8" fmla="*/ 0 w 1666550"/>
              <a:gd name="connsiteY8" fmla="*/ 263294 h 1579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66550" h="1579733">
                <a:moveTo>
                  <a:pt x="0" y="263294"/>
                </a:moveTo>
                <a:cubicBezTo>
                  <a:pt x="0" y="117881"/>
                  <a:pt x="117881" y="0"/>
                  <a:pt x="263294" y="0"/>
                </a:cubicBezTo>
                <a:lnTo>
                  <a:pt x="1403256" y="0"/>
                </a:lnTo>
                <a:cubicBezTo>
                  <a:pt x="1548669" y="0"/>
                  <a:pt x="1666550" y="117881"/>
                  <a:pt x="1666550" y="263294"/>
                </a:cubicBezTo>
                <a:lnTo>
                  <a:pt x="1666550" y="1316439"/>
                </a:lnTo>
                <a:cubicBezTo>
                  <a:pt x="1666550" y="1461852"/>
                  <a:pt x="1548669" y="1579733"/>
                  <a:pt x="1403256" y="1579733"/>
                </a:cubicBezTo>
                <a:lnTo>
                  <a:pt x="263294" y="1579733"/>
                </a:lnTo>
                <a:cubicBezTo>
                  <a:pt x="117881" y="1579733"/>
                  <a:pt x="0" y="1461852"/>
                  <a:pt x="0" y="1316439"/>
                </a:cubicBezTo>
                <a:lnTo>
                  <a:pt x="0" y="263294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166016" tIns="166016" rIns="166016" bIns="166016" spcCol="1270" anchor="ctr"/>
          <a:lstStyle/>
          <a:p>
            <a:pPr algn="ctr" defTabSz="1555750">
              <a:lnSpc>
                <a:spcPct val="90000"/>
              </a:lnSpc>
              <a:spcAft>
                <a:spcPct val="35000"/>
              </a:spcAft>
              <a:defRPr/>
            </a:pPr>
            <a:r>
              <a:rPr lang="pt-BR" sz="3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PETI</a:t>
            </a:r>
          </a:p>
        </p:txBody>
      </p:sp>
      <p:sp>
        <p:nvSpPr>
          <p:cNvPr id="8" name="Forma livre 7"/>
          <p:cNvSpPr/>
          <p:nvPr/>
        </p:nvSpPr>
        <p:spPr bwMode="auto">
          <a:xfrm>
            <a:off x="1164722" y="1791898"/>
            <a:ext cx="6778229" cy="576263"/>
          </a:xfrm>
          <a:custGeom>
            <a:avLst/>
            <a:gdLst>
              <a:gd name="connsiteX0" fmla="*/ 0 w 3966145"/>
              <a:gd name="connsiteY0" fmla="*/ 151623 h 909718"/>
              <a:gd name="connsiteX1" fmla="*/ 151623 w 3966145"/>
              <a:gd name="connsiteY1" fmla="*/ 0 h 909718"/>
              <a:gd name="connsiteX2" fmla="*/ 3814522 w 3966145"/>
              <a:gd name="connsiteY2" fmla="*/ 0 h 909718"/>
              <a:gd name="connsiteX3" fmla="*/ 3966145 w 3966145"/>
              <a:gd name="connsiteY3" fmla="*/ 151623 h 909718"/>
              <a:gd name="connsiteX4" fmla="*/ 3966145 w 3966145"/>
              <a:gd name="connsiteY4" fmla="*/ 758095 h 909718"/>
              <a:gd name="connsiteX5" fmla="*/ 3814522 w 3966145"/>
              <a:gd name="connsiteY5" fmla="*/ 909718 h 909718"/>
              <a:gd name="connsiteX6" fmla="*/ 151623 w 3966145"/>
              <a:gd name="connsiteY6" fmla="*/ 909718 h 909718"/>
              <a:gd name="connsiteX7" fmla="*/ 0 w 3966145"/>
              <a:gd name="connsiteY7" fmla="*/ 758095 h 909718"/>
              <a:gd name="connsiteX8" fmla="*/ 0 w 3966145"/>
              <a:gd name="connsiteY8" fmla="*/ 151623 h 909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66145" h="909718">
                <a:moveTo>
                  <a:pt x="0" y="151623"/>
                </a:moveTo>
                <a:cubicBezTo>
                  <a:pt x="0" y="67884"/>
                  <a:pt x="67884" y="0"/>
                  <a:pt x="151623" y="0"/>
                </a:cubicBezTo>
                <a:lnTo>
                  <a:pt x="3814522" y="0"/>
                </a:lnTo>
                <a:cubicBezTo>
                  <a:pt x="3898261" y="0"/>
                  <a:pt x="3966145" y="67884"/>
                  <a:pt x="3966145" y="151623"/>
                </a:cubicBezTo>
                <a:lnTo>
                  <a:pt x="3966145" y="758095"/>
                </a:lnTo>
                <a:cubicBezTo>
                  <a:pt x="3966145" y="841834"/>
                  <a:pt x="3898261" y="909718"/>
                  <a:pt x="3814522" y="909718"/>
                </a:cubicBezTo>
                <a:lnTo>
                  <a:pt x="151623" y="909718"/>
                </a:lnTo>
                <a:cubicBezTo>
                  <a:pt x="67884" y="909718"/>
                  <a:pt x="0" y="841834"/>
                  <a:pt x="0" y="758095"/>
                </a:cubicBezTo>
                <a:lnTo>
                  <a:pt x="0" y="151623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3309" tIns="133309" rIns="133309" bIns="133309" spcCol="1270" anchor="ctr"/>
          <a:lstStyle/>
          <a:p>
            <a:pPr algn="ctr" defTabSz="1555750">
              <a:lnSpc>
                <a:spcPct val="90000"/>
              </a:lnSpc>
              <a:spcAft>
                <a:spcPct val="35000"/>
              </a:spcAft>
              <a:defRPr/>
            </a:pPr>
            <a:r>
              <a:rPr lang="pt-BR" sz="2000" b="1" dirty="0" smtClean="0">
                <a:solidFill>
                  <a:srgbClr val="000000"/>
                </a:solidFill>
              </a:rPr>
              <a:t>PSE (em articulação com a Vigilância Social)</a:t>
            </a:r>
            <a:endParaRPr lang="pt-BR" sz="2000" dirty="0">
              <a:solidFill>
                <a:srgbClr val="000000"/>
              </a:solidFill>
            </a:endParaRPr>
          </a:p>
        </p:txBody>
      </p:sp>
      <p:sp>
        <p:nvSpPr>
          <p:cNvPr id="12" name="Forma livre 11"/>
          <p:cNvSpPr/>
          <p:nvPr/>
        </p:nvSpPr>
        <p:spPr bwMode="auto">
          <a:xfrm>
            <a:off x="3071802" y="4000504"/>
            <a:ext cx="2304256" cy="935610"/>
          </a:xfrm>
          <a:custGeom>
            <a:avLst/>
            <a:gdLst>
              <a:gd name="connsiteX0" fmla="*/ 0 w 1970586"/>
              <a:gd name="connsiteY0" fmla="*/ 151623 h 909718"/>
              <a:gd name="connsiteX1" fmla="*/ 151623 w 1970586"/>
              <a:gd name="connsiteY1" fmla="*/ 0 h 909718"/>
              <a:gd name="connsiteX2" fmla="*/ 1818963 w 1970586"/>
              <a:gd name="connsiteY2" fmla="*/ 0 h 909718"/>
              <a:gd name="connsiteX3" fmla="*/ 1970586 w 1970586"/>
              <a:gd name="connsiteY3" fmla="*/ 151623 h 909718"/>
              <a:gd name="connsiteX4" fmla="*/ 1970586 w 1970586"/>
              <a:gd name="connsiteY4" fmla="*/ 758095 h 909718"/>
              <a:gd name="connsiteX5" fmla="*/ 1818963 w 1970586"/>
              <a:gd name="connsiteY5" fmla="*/ 909718 h 909718"/>
              <a:gd name="connsiteX6" fmla="*/ 151623 w 1970586"/>
              <a:gd name="connsiteY6" fmla="*/ 909718 h 909718"/>
              <a:gd name="connsiteX7" fmla="*/ 0 w 1970586"/>
              <a:gd name="connsiteY7" fmla="*/ 758095 h 909718"/>
              <a:gd name="connsiteX8" fmla="*/ 0 w 1970586"/>
              <a:gd name="connsiteY8" fmla="*/ 151623 h 909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70586" h="909718">
                <a:moveTo>
                  <a:pt x="0" y="151623"/>
                </a:moveTo>
                <a:cubicBezTo>
                  <a:pt x="0" y="67884"/>
                  <a:pt x="67884" y="0"/>
                  <a:pt x="151623" y="0"/>
                </a:cubicBezTo>
                <a:lnTo>
                  <a:pt x="1818963" y="0"/>
                </a:lnTo>
                <a:cubicBezTo>
                  <a:pt x="1902702" y="0"/>
                  <a:pt x="1970586" y="67884"/>
                  <a:pt x="1970586" y="151623"/>
                </a:cubicBezTo>
                <a:lnTo>
                  <a:pt x="1970586" y="758095"/>
                </a:lnTo>
                <a:cubicBezTo>
                  <a:pt x="1970586" y="841834"/>
                  <a:pt x="1902702" y="909718"/>
                  <a:pt x="1818963" y="909718"/>
                </a:cubicBezTo>
                <a:lnTo>
                  <a:pt x="151623" y="909718"/>
                </a:lnTo>
                <a:cubicBezTo>
                  <a:pt x="67884" y="909718"/>
                  <a:pt x="0" y="841834"/>
                  <a:pt x="0" y="758095"/>
                </a:cubicBezTo>
                <a:lnTo>
                  <a:pt x="0" y="151623"/>
                </a:lnTo>
                <a:close/>
              </a:path>
            </a:pathLst>
          </a:custGeom>
          <a:solidFill>
            <a:srgbClr val="E9EB83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33309" tIns="133309" rIns="133309" bIns="133309" spcCol="1270" anchor="ctr"/>
          <a:lstStyle/>
          <a:p>
            <a:pPr algn="ctr" defTabSz="1555750">
              <a:lnSpc>
                <a:spcPct val="90000"/>
              </a:lnSpc>
              <a:spcAft>
                <a:spcPct val="35000"/>
              </a:spcAft>
              <a:defRPr/>
            </a:pPr>
            <a:r>
              <a:rPr lang="pt-BR" sz="2000" b="1" dirty="0">
                <a:solidFill>
                  <a:srgbClr val="000000"/>
                </a:solidFill>
              </a:rPr>
              <a:t>TODOS OS MUNICÍPIOS </a:t>
            </a:r>
          </a:p>
        </p:txBody>
      </p:sp>
      <p:cxnSp>
        <p:nvCxnSpPr>
          <p:cNvPr id="14" name="Conector reto 13"/>
          <p:cNvCxnSpPr/>
          <p:nvPr/>
        </p:nvCxnSpPr>
        <p:spPr>
          <a:xfrm>
            <a:off x="2190750" y="256698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aixaDeTexto 24"/>
          <p:cNvSpPr txBox="1"/>
          <p:nvPr/>
        </p:nvSpPr>
        <p:spPr>
          <a:xfrm>
            <a:off x="2823327" y="596484"/>
            <a:ext cx="2849279" cy="101566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pt-BR" sz="2000" b="1" dirty="0">
                <a:solidFill>
                  <a:srgbClr val="000000"/>
                </a:solidFill>
              </a:rPr>
              <a:t>ÓRGÃO  GESTOR MUNICIPAL DA ASSISTÊNCIA SOCIAL </a:t>
            </a:r>
          </a:p>
        </p:txBody>
      </p:sp>
      <p:sp>
        <p:nvSpPr>
          <p:cNvPr id="33" name="CaixaDeTexto 32"/>
          <p:cNvSpPr txBox="1"/>
          <p:nvPr/>
        </p:nvSpPr>
        <p:spPr>
          <a:xfrm>
            <a:off x="5572132" y="3857628"/>
            <a:ext cx="3384946" cy="280076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  <a:defRPr/>
            </a:pPr>
            <a:r>
              <a:rPr lang="pt-BR" sz="1600" dirty="0">
                <a:solidFill>
                  <a:srgbClr val="000000"/>
                </a:solidFill>
              </a:rPr>
              <a:t>Busca ativa </a:t>
            </a:r>
            <a:endParaRPr lang="pt-BR" sz="1600" dirty="0" smtClean="0">
              <a:solidFill>
                <a:srgbClr val="000000"/>
              </a:solidFill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endParaRPr lang="pt-BR" sz="1600" dirty="0">
              <a:solidFill>
                <a:srgbClr val="000000"/>
              </a:solidFill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pt-BR" sz="1600" dirty="0">
                <a:solidFill>
                  <a:srgbClr val="000000"/>
                </a:solidFill>
              </a:rPr>
              <a:t>Notificação Integrada </a:t>
            </a:r>
            <a:endParaRPr lang="pt-BR" sz="1600" dirty="0" smtClean="0">
              <a:solidFill>
                <a:srgbClr val="000000"/>
              </a:solidFill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endParaRPr lang="pt-BR" sz="1600" dirty="0">
              <a:solidFill>
                <a:srgbClr val="000000"/>
              </a:solidFill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pt-BR" sz="1600" dirty="0">
                <a:solidFill>
                  <a:srgbClr val="000000"/>
                </a:solidFill>
              </a:rPr>
              <a:t>Inserção no Cadastro </a:t>
            </a:r>
            <a:r>
              <a:rPr lang="pt-BR" sz="1600" dirty="0" smtClean="0">
                <a:solidFill>
                  <a:srgbClr val="000000"/>
                </a:solidFill>
              </a:rPr>
              <a:t>Único</a:t>
            </a:r>
          </a:p>
          <a:p>
            <a:pPr>
              <a:defRPr/>
            </a:pPr>
            <a:endParaRPr lang="pt-BR" sz="1600" dirty="0">
              <a:solidFill>
                <a:srgbClr val="000000"/>
              </a:solidFill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pt-BR" sz="1600" dirty="0">
                <a:solidFill>
                  <a:srgbClr val="000000"/>
                </a:solidFill>
              </a:rPr>
              <a:t>Oferta  continuada </a:t>
            </a:r>
            <a:r>
              <a:rPr lang="pt-BR" sz="1600" dirty="0" smtClean="0">
                <a:solidFill>
                  <a:srgbClr val="000000"/>
                </a:solidFill>
              </a:rPr>
              <a:t>de serviços, programas, projetos </a:t>
            </a:r>
            <a:r>
              <a:rPr lang="pt-BR" sz="1600" dirty="0">
                <a:solidFill>
                  <a:srgbClr val="000000"/>
                </a:solidFill>
              </a:rPr>
              <a:t>e benefícios da rede proteção </a:t>
            </a:r>
            <a:r>
              <a:rPr lang="pt-BR" sz="1600" dirty="0" smtClean="0">
                <a:solidFill>
                  <a:srgbClr val="000000"/>
                </a:solidFill>
              </a:rPr>
              <a:t>social e na rede intersetorial.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endParaRPr lang="pt-BR" sz="1600" dirty="0">
              <a:solidFill>
                <a:srgbClr val="000000"/>
              </a:solidFill>
            </a:endParaRPr>
          </a:p>
        </p:txBody>
      </p:sp>
      <p:sp>
        <p:nvSpPr>
          <p:cNvPr id="53" name="CaixaDeTexto 52"/>
          <p:cNvSpPr txBox="1"/>
          <p:nvPr/>
        </p:nvSpPr>
        <p:spPr>
          <a:xfrm>
            <a:off x="571472" y="0"/>
            <a:ext cx="7615238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</a:t>
            </a:r>
            <a:r>
              <a:rPr lang="pt-BR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PETI NOS  MUNICÍPIOS</a:t>
            </a:r>
          </a:p>
        </p:txBody>
      </p:sp>
    </p:spTree>
    <p:extLst>
      <p:ext uri="{BB962C8B-B14F-4D97-AF65-F5344CB8AC3E}">
        <p14:creationId xmlns:p14="http://schemas.microsoft.com/office/powerpoint/2010/main" xmlns="" val="3552870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pt-BR" b="1" dirty="0" smtClean="0">
                <a:solidFill>
                  <a:schemeClr val="tx1"/>
                </a:solidFill>
              </a:rPr>
              <a:t>SIMPETI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0034" y="1571612"/>
            <a:ext cx="8229600" cy="4525963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algn="just"/>
            <a:r>
              <a:rPr lang="pt-BR" dirty="0" smtClean="0"/>
              <a:t>Para acompanhar as Ações Estratégicas do Programa de Erradicação do Trabalho Infantil (PETI), todos os municípios devem preencher o Sistema de Monitoramento do Programa de Erradicação do Trabalho Infantil (SIMPETI). </a:t>
            </a:r>
          </a:p>
          <a:p>
            <a:pPr algn="just"/>
            <a:r>
              <a:rPr lang="pt-BR" dirty="0" smtClean="0"/>
              <a:t> O acesso é feito pelo endereço do Sistema de Autenticação e Autorização (SAA) </a:t>
            </a:r>
            <a:r>
              <a:rPr lang="pt-BR" b="1" dirty="0" smtClean="0">
                <a:hlinkClick r:id="rId2"/>
              </a:rPr>
              <a:t>http://aplicacoes.mds.gov.br/saa</a:t>
            </a:r>
            <a:endParaRPr lang="pt-BR" b="1" dirty="0" smtClean="0"/>
          </a:p>
          <a:p>
            <a:pPr algn="just">
              <a:buNone/>
            </a:pPr>
            <a:r>
              <a:rPr lang="pt-BR" dirty="0" smtClean="0"/>
              <a:t>    o primeiro acesso é feito pelo (a) Gestor (a), que inserirá o seu CPF e senha. Em seguida, o (a) Gestor(a) indicará a pessoa responsável pelo preenchimento do sistema, a qual poderá alimentar os demais campos. 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pt-BR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b="1" dirty="0" smtClean="0">
                <a:latin typeface="Arial" pitchFamily="34" charset="0"/>
                <a:cs typeface="Arial" pitchFamily="34" charset="0"/>
              </a:rPr>
            </a:br>
            <a:r>
              <a:rPr lang="pt-BR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ACESSANDO O SISTEMA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b="1" dirty="0" smtClean="0">
                <a:latin typeface="Arial" pitchFamily="34" charset="0"/>
                <a:cs typeface="Arial" pitchFamily="34" charset="0"/>
              </a:rPr>
            </a:br>
            <a:endParaRPr lang="pt-B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pt-BR" dirty="0" smtClean="0"/>
              <a:t>   </a:t>
            </a:r>
          </a:p>
          <a:p>
            <a:pPr algn="just">
              <a:buNone/>
            </a:pPr>
            <a:r>
              <a:rPr lang="pt-BR" dirty="0" smtClean="0"/>
              <a:t>    O acesso é feito pelo endereço do Sistema de Autenticação e Autorização (SAA) </a:t>
            </a:r>
            <a:r>
              <a:rPr lang="pt-BR" b="1" dirty="0" smtClean="0">
                <a:hlinkClick r:id="rId2"/>
              </a:rPr>
              <a:t>http://aplicacoes.mds.gov.br/saa</a:t>
            </a:r>
            <a:endParaRPr lang="pt-BR" b="1" dirty="0" smtClean="0"/>
          </a:p>
          <a:p>
            <a:pPr algn="just">
              <a:buNone/>
            </a:pPr>
            <a:r>
              <a:rPr lang="pt-BR" dirty="0" smtClean="0"/>
              <a:t>   O primeiro acesso é feito pelo (a) Gestor (a), que inserirá o seu CPF e senha. Em seguida, o(a) Gestor(a) indicará a pessoa responsável pelo preenchimento do sistema, a qual poderá alimentar os demais campos. 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/>
              <a:t>A PESSOA DE REFERÊNCIA DA PROTEÇÃO SOCIAL ESPECIAL E O PETI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86320"/>
          </a:xfrm>
          <a:blipFill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</p:spPr>
        <p:txBody>
          <a:bodyPr>
            <a:normAutofit fontScale="55000" lnSpcReduction="20000"/>
          </a:bodyPr>
          <a:lstStyle/>
          <a:p>
            <a:pPr algn="just" eaLnBrk="0" hangingPunct="0">
              <a:buFontTx/>
              <a:buChar char="•"/>
            </a:pPr>
            <a:endParaRPr lang="pt-BR" dirty="0" smtClean="0"/>
          </a:p>
          <a:p>
            <a:pPr algn="just" eaLnBrk="0" hangingPunct="0">
              <a:buFontTx/>
              <a:buChar char="•"/>
            </a:pPr>
            <a:r>
              <a:rPr lang="pt-BR" sz="3800" dirty="0" smtClean="0"/>
              <a:t>Elaborar plano de trabalho que contemple as ações e demandas apresentadas no Município;</a:t>
            </a:r>
          </a:p>
          <a:p>
            <a:pPr algn="just" eaLnBrk="0" hangingPunct="0">
              <a:buFontTx/>
              <a:buChar char="•"/>
            </a:pPr>
            <a:r>
              <a:rPr lang="pt-BR" sz="3800" dirty="0" smtClean="0"/>
              <a:t>Criar instrumentos de registro de atendimento, identificação de casos, acompanhamento, relatórios e encaminhamentos;</a:t>
            </a:r>
          </a:p>
          <a:p>
            <a:pPr algn="just" eaLnBrk="0" hangingPunct="0">
              <a:buFontTx/>
              <a:buChar char="•"/>
            </a:pPr>
            <a:r>
              <a:rPr lang="pt-BR" sz="3800" dirty="0" smtClean="0"/>
              <a:t>Colaborar com a identificação de crianças em situação de trabalho infantil;</a:t>
            </a:r>
            <a:endParaRPr lang="pt-BR" sz="3800" b="1" dirty="0" smtClean="0"/>
          </a:p>
          <a:p>
            <a:pPr algn="just" eaLnBrk="0" hangingPunct="0">
              <a:buFontTx/>
              <a:buChar char="•"/>
            </a:pPr>
            <a:r>
              <a:rPr lang="pt-BR" sz="3800" dirty="0" smtClean="0"/>
              <a:t>Garantir o encaminhamento das famílias com crianças e adolescentes em situação de trabalho infantil para o Cadastro Único; </a:t>
            </a:r>
          </a:p>
          <a:p>
            <a:pPr algn="just" eaLnBrk="0" hangingPunct="0">
              <a:buFontTx/>
              <a:buChar char="•"/>
            </a:pPr>
            <a:r>
              <a:rPr lang="pt-BR" sz="3800" dirty="0" smtClean="0"/>
              <a:t>Realizar encaminhamento das crianças e adolescentes para o Serviço de Convivência e Fortalecimento de vínculos - SCFV</a:t>
            </a:r>
          </a:p>
          <a:p>
            <a:pPr algn="just" eaLnBrk="0" hangingPunct="0">
              <a:buFontTx/>
              <a:buChar char="•"/>
            </a:pPr>
            <a:r>
              <a:rPr lang="pt-BR" sz="3800" dirty="0" smtClean="0"/>
              <a:t>Articular com os demais serviços socioassistenciais, no intuito de referenciar atendimentos necessários para as crianças e suas famílias;</a:t>
            </a:r>
          </a:p>
          <a:p>
            <a:pPr algn="just" eaLnBrk="0" hangingPunct="0">
              <a:buFontTx/>
              <a:buChar char="•"/>
            </a:pPr>
            <a:r>
              <a:rPr lang="pt-BR" sz="3800" dirty="0" smtClean="0"/>
              <a:t>Articular a realização de campanhas temáticas a fim de discutir ações conjuntas no enfrentamento ao trabalho Infantil;</a:t>
            </a:r>
          </a:p>
          <a:p>
            <a:pPr>
              <a:buNone/>
            </a:pPr>
            <a:endParaRPr lang="pt-BR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LEGISLAÇÃO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697427"/>
          </a:xfrm>
          <a:blipFill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just"/>
            <a:r>
              <a:rPr lang="pt-BR" dirty="0" smtClean="0"/>
              <a:t>Política Nacional da Assistência Social – PNAS;</a:t>
            </a:r>
          </a:p>
          <a:p>
            <a:pPr algn="just"/>
            <a:r>
              <a:rPr lang="pt-BR" dirty="0" smtClean="0"/>
              <a:t>Lei Orgânica da Assistência Social – LOAS;</a:t>
            </a:r>
          </a:p>
          <a:p>
            <a:pPr algn="just"/>
            <a:r>
              <a:rPr lang="pt-BR" b="1" dirty="0" smtClean="0"/>
              <a:t>Resolução CNAS nº 08 de 18 de abril de 2013;</a:t>
            </a:r>
          </a:p>
          <a:p>
            <a:pPr algn="just"/>
            <a:r>
              <a:rPr lang="pt-BR" dirty="0" smtClean="0"/>
              <a:t>Resolução CNAS nº 10 de 15 de abril de 2014;</a:t>
            </a:r>
          </a:p>
          <a:p>
            <a:pPr algn="just"/>
            <a:r>
              <a:rPr lang="pt-BR" b="1" dirty="0" smtClean="0"/>
              <a:t>Instrução Operacional Conjunta nº 02 SENAR/SNAS/MDS;</a:t>
            </a:r>
          </a:p>
          <a:p>
            <a:pPr algn="just"/>
            <a:r>
              <a:rPr lang="pt-BR" dirty="0" smtClean="0"/>
              <a:t>Perguntas e Respostas: O Redesenho do Programa de Erradicação do Trabalho Infantil;</a:t>
            </a:r>
          </a:p>
          <a:p>
            <a:pPr algn="just">
              <a:buNone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b="1" dirty="0" smtClean="0"/>
              <a:t>DIAGNÓSTICOS MUNICIPAIS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algn="just">
              <a:buNone/>
            </a:pPr>
            <a:r>
              <a:rPr lang="pt-BR" dirty="0" smtClean="0"/>
              <a:t>    Os diagnósticos municipais produzidos pela Organização Internacional do Trabalho em parceria com o Ministério de Desenvolvimento Social estão disponíveis em:</a:t>
            </a:r>
          </a:p>
          <a:p>
            <a:pPr algn="just">
              <a:buNone/>
            </a:pPr>
            <a:endParaRPr lang="pt-BR" dirty="0" smtClean="0"/>
          </a:p>
          <a:p>
            <a:pPr algn="ctr">
              <a:buNone/>
            </a:pPr>
            <a:r>
              <a:rPr lang="pt-BR" u="sng" dirty="0" smtClean="0">
                <a:hlinkClick r:id="rId2"/>
              </a:rPr>
              <a:t>www.bsb.ilo.org/dimbr</a:t>
            </a:r>
            <a:endParaRPr lang="pt-BR" dirty="0" smtClean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0034" y="1785926"/>
            <a:ext cx="8229600" cy="4525963"/>
          </a:xfrm>
          <a:solidFill>
            <a:schemeClr val="tx2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/>
          <a:lstStyle/>
          <a:p>
            <a:pPr algn="ctr">
              <a:buFontTx/>
              <a:buNone/>
            </a:pPr>
            <a:endParaRPr lang="pt-BR" dirty="0" smtClean="0"/>
          </a:p>
          <a:p>
            <a:pPr algn="ctr">
              <a:buFontTx/>
              <a:buNone/>
            </a:pPr>
            <a:r>
              <a:rPr lang="pt-BR" sz="4000" b="1" dirty="0" smtClean="0"/>
              <a:t>OBRIGADA!</a:t>
            </a:r>
          </a:p>
          <a:p>
            <a:pPr algn="ctr">
              <a:buFontTx/>
              <a:buNone/>
            </a:pPr>
            <a:r>
              <a:rPr lang="pt-BR" dirty="0" smtClean="0"/>
              <a:t>Secretaria do Trabalho e da Assistência Social</a:t>
            </a:r>
            <a:endParaRPr lang="pt-BR" b="1" dirty="0" smtClean="0"/>
          </a:p>
          <a:p>
            <a:pPr algn="ctr">
              <a:buFontTx/>
              <a:buNone/>
            </a:pPr>
            <a:r>
              <a:rPr lang="pt-BR" b="1" dirty="0" smtClean="0"/>
              <a:t>Gerência de Proteção Social Especial</a:t>
            </a:r>
          </a:p>
          <a:p>
            <a:pPr algn="ctr">
              <a:buFontTx/>
              <a:buNone/>
            </a:pPr>
            <a:r>
              <a:rPr lang="pt-BR" b="1" dirty="0" smtClean="0"/>
              <a:t>(63) 3218-6903</a:t>
            </a:r>
          </a:p>
          <a:p>
            <a:pPr algn="ctr">
              <a:buFontTx/>
              <a:buNone/>
            </a:pPr>
            <a:r>
              <a:rPr lang="pt-BR" b="1" dirty="0" smtClean="0"/>
              <a:t>E-mail: </a:t>
            </a:r>
            <a:r>
              <a:rPr lang="pt-BR" b="1" u="sng" dirty="0" smtClean="0">
                <a:hlinkClick r:id="rId2"/>
              </a:rPr>
              <a:t>protecaoespecial@hotmail.com</a:t>
            </a:r>
            <a:endParaRPr lang="pt-BR" b="1" u="sng" dirty="0" smtClean="0"/>
          </a:p>
          <a:p>
            <a:pPr algn="ctr"/>
            <a:endParaRPr lang="pt-BR" dirty="0"/>
          </a:p>
        </p:txBody>
      </p:sp>
      <p:pic>
        <p:nvPicPr>
          <p:cNvPr id="6" name="Imagem 5" descr="Logomarca"/>
          <p:cNvPicPr/>
          <p:nvPr/>
        </p:nvPicPr>
        <p:blipFill>
          <a:blip r:embed="rId3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928794" y="285728"/>
            <a:ext cx="5072098" cy="12144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/>
              <a:t>TRABALHO INFANTIL –  CONCEITO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8596" y="1285860"/>
            <a:ext cx="8229600" cy="4972072"/>
          </a:xfrm>
          <a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</p:spPr>
        <p:txBody>
          <a:bodyPr>
            <a:normAutofit lnSpcReduction="10000"/>
          </a:bodyPr>
          <a:lstStyle/>
          <a:p>
            <a:pPr>
              <a:buNone/>
            </a:pPr>
            <a:endParaRPr lang="pt-BR" dirty="0" smtClean="0"/>
          </a:p>
          <a:p>
            <a:r>
              <a:rPr lang="pt-BR" dirty="0" smtClean="0"/>
              <a:t>Atividade econômica e/ou de sobrevivência, com ou sem finalidade de lucro, remunerada ou não, realizada  por crianças e adolescentes com idade inferior a 16 anos.</a:t>
            </a:r>
          </a:p>
          <a:p>
            <a:endParaRPr lang="pt-BR" dirty="0" smtClean="0"/>
          </a:p>
          <a:p>
            <a:r>
              <a:rPr lang="pt-BR" dirty="0" smtClean="0"/>
              <a:t> É permitida uma única exceção, a aprendizagem a partir de 14 anos. </a:t>
            </a:r>
            <a:r>
              <a:rPr lang="pt-BR" b="1" i="1" dirty="0" smtClean="0"/>
              <a:t>Constituição Federal de 1988- inciso XXXIII, art. 7º.</a:t>
            </a:r>
          </a:p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600" dirty="0" smtClean="0">
                <a:latin typeface="Arial Black" pitchFamily="34" charset="0"/>
              </a:rPr>
              <a:t>O OUTRO LADO DO TRABALHO INFANTIL</a:t>
            </a:r>
            <a:endParaRPr lang="pt-BR" sz="3600" dirty="0">
              <a:latin typeface="Arial Black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8596" y="1714488"/>
            <a:ext cx="8229600" cy="4525963"/>
          </a:xfrm>
          <a:blipFill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</p:spPr>
        <p:txBody>
          <a:bodyPr>
            <a:normAutofit fontScale="85000" lnSpcReduction="10000"/>
          </a:bodyPr>
          <a:lstStyle/>
          <a:p>
            <a:endParaRPr lang="pt-BR" dirty="0" smtClean="0"/>
          </a:p>
          <a:p>
            <a:r>
              <a:rPr lang="pt-BR" dirty="0" smtClean="0"/>
              <a:t>Exposição a riscos físicos (adoecimentos,acidentes de trabalho e morte), emocionais e sociais;</a:t>
            </a:r>
          </a:p>
          <a:p>
            <a:r>
              <a:rPr lang="pt-BR" dirty="0" smtClean="0"/>
              <a:t>Riscos de aliciamento para o uso e tráfico de drogas e exploração sexual</a:t>
            </a:r>
          </a:p>
          <a:p>
            <a:r>
              <a:rPr lang="pt-BR" dirty="0" smtClean="0"/>
              <a:t>Reprodução do ciclo de pobreza e da exclusão social</a:t>
            </a:r>
          </a:p>
          <a:p>
            <a:r>
              <a:rPr lang="pt-BR" dirty="0" smtClean="0"/>
              <a:t>Inexistência de direitos trabalhistas</a:t>
            </a:r>
          </a:p>
          <a:p>
            <a:pPr>
              <a:defRPr/>
            </a:pPr>
            <a:r>
              <a:rPr lang="pt-BR" dirty="0" smtClean="0"/>
              <a:t>Baixo rendimento escolar e abandono da escola</a:t>
            </a:r>
          </a:p>
          <a:p>
            <a:pPr>
              <a:defRPr/>
            </a:pPr>
            <a:r>
              <a:rPr lang="pt-BR" dirty="0" smtClean="0"/>
              <a:t>Comprometimento do direito ao brincar e ao lazer</a:t>
            </a:r>
          </a:p>
          <a:p>
            <a:pPr>
              <a:buNone/>
            </a:pPr>
            <a:endParaRPr lang="pt-BR" dirty="0" smtClean="0"/>
          </a:p>
          <a:p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2818026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>
                <a:latin typeface="Arial Black" pitchFamily="34" charset="0"/>
              </a:rPr>
              <a:t>Algumas atividades na lista das piores formas de TI</a:t>
            </a:r>
            <a:endParaRPr lang="pt-BR" b="1" dirty="0">
              <a:latin typeface="Arial Black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7758"/>
          </a:xfrm>
          <a:blipFill>
            <a:blip r:embed="rId2"/>
            <a:tile tx="0" ty="0" sx="100000" sy="100000" flip="none" algn="tl"/>
          </a:blipFill>
        </p:spPr>
        <p:txBody>
          <a:bodyPr>
            <a:normAutofit fontScale="70000" lnSpcReduction="20000"/>
          </a:bodyPr>
          <a:lstStyle/>
          <a:p>
            <a:endParaRPr lang="pt-BR" dirty="0" smtClean="0"/>
          </a:p>
          <a:p>
            <a:pPr>
              <a:buNone/>
            </a:pPr>
            <a:endParaRPr lang="pt-BR" dirty="0" smtClean="0"/>
          </a:p>
          <a:p>
            <a:r>
              <a:rPr lang="pt-BR" dirty="0" smtClean="0"/>
              <a:t>Trabalho infantil doméstico (no ambiente familiar e fora dele);</a:t>
            </a:r>
          </a:p>
          <a:p>
            <a:r>
              <a:rPr lang="pt-BR" dirty="0" smtClean="0"/>
              <a:t>Trabalho agrícola (uso de agrotóxico, locais de armazenamento e de beneficiamento, extração e corte de madeira);</a:t>
            </a:r>
          </a:p>
          <a:p>
            <a:r>
              <a:rPr lang="pt-BR" dirty="0" smtClean="0"/>
              <a:t>Trabalho em minas e pedreiras;</a:t>
            </a:r>
          </a:p>
          <a:p>
            <a:r>
              <a:rPr lang="pt-BR" dirty="0" smtClean="0"/>
              <a:t>Serviços coletivos, sociais, pessoais e outros (lixões, em ruas ou logradouros públicos, artesanato, como babás, office-boys);</a:t>
            </a:r>
          </a:p>
          <a:p>
            <a:r>
              <a:rPr lang="pt-BR" dirty="0" smtClean="0"/>
              <a:t>Comércio – Reparação de veículos automotores, objetos pessoais e domésticos e em borracharias ou locais de recapeamento ou recauchutagem de pneus, trabalho em lava jatos;</a:t>
            </a:r>
          </a:p>
          <a:p>
            <a:r>
              <a:rPr lang="pt-BR" dirty="0" smtClean="0"/>
              <a:t>Tráfico de drogas;</a:t>
            </a:r>
          </a:p>
          <a:p>
            <a:r>
              <a:rPr lang="pt-BR" dirty="0" smtClean="0"/>
              <a:t>Exploração sexual.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214290"/>
            <a:ext cx="3786214" cy="2857544"/>
          </a:xfrm>
          <a:prstGeom prst="rect">
            <a:avLst/>
          </a:prstGeom>
        </p:spPr>
      </p:pic>
      <p:pic>
        <p:nvPicPr>
          <p:cNvPr id="3" name="Imagem 2" descr="índic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2066" y="214290"/>
            <a:ext cx="3643338" cy="2786082"/>
          </a:xfrm>
          <a:prstGeom prst="rect">
            <a:avLst/>
          </a:prstGeom>
        </p:spPr>
      </p:pic>
      <p:pic>
        <p:nvPicPr>
          <p:cNvPr id="4" name="Picture 2" descr="http://www.tribunadabahia.com.br/thumbnail.ashx?w=468&amp;h=0&amp;img=%2fupload%2fimages%2f2013-08-27%2f20130827081241_trabalho-infantil-4620-angelo.jpg&amp;s=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6" y="3357562"/>
            <a:ext cx="3643338" cy="3071834"/>
          </a:xfrm>
          <a:prstGeom prst="rect">
            <a:avLst/>
          </a:prstGeom>
          <a:noFill/>
        </p:spPr>
      </p:pic>
      <p:pic>
        <p:nvPicPr>
          <p:cNvPr id="5" name="Picture 2" descr="http://meiainfancia.reporterbrasil.org.br/wp-content/uploads/2013/02/postura-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3357562"/>
            <a:ext cx="3714776" cy="30718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APRENDIZAGEM- LEI- 10.097/00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pPr>
              <a:buNone/>
            </a:pPr>
            <a:r>
              <a:rPr lang="pt-BR" dirty="0" smtClean="0"/>
              <a:t>             </a:t>
            </a:r>
            <a:r>
              <a:rPr lang="pt-BR" sz="2800" dirty="0" smtClean="0">
                <a:cs typeface="Arial" panose="020B0604020202020204" pitchFamily="34" charset="0"/>
              </a:rPr>
              <a:t>A aprendizagem é um acordo de trabalho especial com registro em carteira, não superior a dois anos, e que assegura a formação técnico-profissional metódica compatível com o desenvolvimento físico, moral e psicológico do adolescente. A freqüência à escola é obrigatória para os que não concluíram o ensino básico.</a:t>
            </a:r>
          </a:p>
          <a:p>
            <a:pPr>
              <a:buNone/>
            </a:pPr>
            <a:endParaRPr lang="pt-BR" dirty="0"/>
          </a:p>
        </p:txBody>
      </p:sp>
      <p:pic>
        <p:nvPicPr>
          <p:cNvPr id="4" name="Imagem 3" descr="menina-bonita-na-biblioteca-que-datilografa-no-portátil-e-que-fala-no-telefone-5658224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8" y="4286256"/>
            <a:ext cx="2928958" cy="17859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19925" y="0"/>
            <a:ext cx="2124075" cy="429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Retângulo 7"/>
          <p:cNvSpPr>
            <a:spLocks noChangeArrowheads="1"/>
          </p:cNvSpPr>
          <p:nvPr/>
        </p:nvSpPr>
        <p:spPr bwMode="auto">
          <a:xfrm>
            <a:off x="428596" y="642918"/>
            <a:ext cx="7921625" cy="600164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t-BR" altLang="pt-BR" sz="2400" b="1" dirty="0"/>
              <a:t>Educação a Distância  - </a:t>
            </a:r>
            <a:r>
              <a:rPr lang="pt-BR" altLang="pt-BR" sz="2400" b="1" dirty="0" smtClean="0"/>
              <a:t>EAD</a:t>
            </a:r>
          </a:p>
          <a:p>
            <a:endParaRPr lang="pt-BR" altLang="pt-BR" sz="2400" b="1" dirty="0" smtClean="0"/>
          </a:p>
          <a:p>
            <a:pPr algn="just"/>
            <a:r>
              <a:rPr lang="pt-BR" altLang="pt-BR" sz="2800" b="1" dirty="0" smtClean="0"/>
              <a:t>Art</a:t>
            </a:r>
            <a:r>
              <a:rPr lang="pt-BR" altLang="pt-BR" sz="2800" b="1" dirty="0"/>
              <a:t>. 14 da Portaria MTE nº 723/2012,</a:t>
            </a:r>
          </a:p>
          <a:p>
            <a:pPr algn="just"/>
            <a:r>
              <a:rPr lang="pt-BR" altLang="pt-BR" sz="2800" b="1" dirty="0"/>
              <a:t>Redação dada pela Portaria nº 1.005, de 1º de julho de </a:t>
            </a:r>
            <a:r>
              <a:rPr lang="pt-BR" altLang="pt-BR" sz="2800" b="1" dirty="0" smtClean="0"/>
              <a:t>2013</a:t>
            </a:r>
          </a:p>
          <a:p>
            <a:pPr algn="just"/>
            <a:endParaRPr lang="pt-BR" altLang="pt-BR" sz="2800" b="1" dirty="0" smtClean="0"/>
          </a:p>
          <a:p>
            <a:pPr algn="just"/>
            <a:r>
              <a:rPr lang="pt-BR" altLang="pt-BR" sz="2800" dirty="0" smtClean="0"/>
              <a:t>“</a:t>
            </a:r>
            <a:r>
              <a:rPr lang="pt-BR" altLang="pt-BR" sz="2800" dirty="0"/>
              <a:t>Os Programas de Aprendizagem Profissional Comercial podem ser ofertados pela modalidade de ensino de educação a distância nos locais onde o número de aprendizes não justifique a formação de uma turma presencial ou que não seja possível a sua implantação imediata em razão de inexistência de estrutura educacional adequada para a aprendizagem”.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PETI conceituando...</a:t>
            </a:r>
            <a:endParaRPr lang="pt-BR" b="1" dirty="0"/>
          </a:p>
        </p:txBody>
      </p:sp>
      <p:sp>
        <p:nvSpPr>
          <p:cNvPr id="6" name="Texto explicativo em seta para cima 5"/>
          <p:cNvSpPr/>
          <p:nvPr/>
        </p:nvSpPr>
        <p:spPr>
          <a:xfrm>
            <a:off x="539552" y="1196752"/>
            <a:ext cx="8208912" cy="5256584"/>
          </a:xfrm>
          <a:prstGeom prst="upArrowCallou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755576" y="3212976"/>
            <a:ext cx="7416824" cy="3108543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just"/>
            <a:r>
              <a:rPr lang="pt-BR" sz="2400" dirty="0" smtClean="0"/>
              <a:t>O Programa de Erradicação do Trabalho Infantil (PETI) articula um conjunto de ações para retirar crianças e adolescentes com idade inferior a 16 anos da prática do trabalho precoce, exceto quando na condição de aprendiz, a partir de 14 anos. (MDS). É coordenado pelo órgão gestor da Assistência Social (coordenação ou técnico de referência do PETI).</a:t>
            </a:r>
          </a:p>
          <a:p>
            <a:pPr algn="just"/>
            <a:endParaRPr lang="pt-B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/>
        </p:nvGraphicFramePr>
        <p:xfrm>
          <a:off x="216719" y="836712"/>
          <a:ext cx="8746306" cy="55368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099" name="CaixaDeTexto 33"/>
          <p:cNvSpPr txBox="1">
            <a:spLocks noChangeArrowheads="1"/>
          </p:cNvSpPr>
          <p:nvPr/>
        </p:nvSpPr>
        <p:spPr bwMode="auto">
          <a:xfrm>
            <a:off x="6084168" y="19050"/>
            <a:ext cx="3059832" cy="147732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pt-BR" b="1" dirty="0" smtClean="0"/>
              <a:t>Carta de Constituição de Estratégias em Defesa da Proteção Integral dos Direitos da Criança e do Adolescente </a:t>
            </a:r>
          </a:p>
        </p:txBody>
      </p:sp>
      <p:grpSp>
        <p:nvGrpSpPr>
          <p:cNvPr id="2" name="Grupo 3"/>
          <p:cNvGrpSpPr>
            <a:grpSpLocks/>
          </p:cNvGrpSpPr>
          <p:nvPr/>
        </p:nvGrpSpPr>
        <p:grpSpPr bwMode="auto">
          <a:xfrm>
            <a:off x="106363" y="2590800"/>
            <a:ext cx="9028112" cy="3489325"/>
            <a:chOff x="292001" y="2734245"/>
            <a:chExt cx="9030425" cy="3488697"/>
          </a:xfrm>
        </p:grpSpPr>
        <p:sp>
          <p:nvSpPr>
            <p:cNvPr id="8" name="Forma livre 7"/>
            <p:cNvSpPr/>
            <p:nvPr/>
          </p:nvSpPr>
          <p:spPr>
            <a:xfrm>
              <a:off x="292001" y="3096130"/>
              <a:ext cx="1586318" cy="1801489"/>
            </a:xfrm>
            <a:custGeom>
              <a:avLst/>
              <a:gdLst>
                <a:gd name="connsiteX0" fmla="*/ 0 w 1798330"/>
                <a:gd name="connsiteY0" fmla="*/ 179833 h 3204391"/>
                <a:gd name="connsiteX1" fmla="*/ 179833 w 1798330"/>
                <a:gd name="connsiteY1" fmla="*/ 0 h 3204391"/>
                <a:gd name="connsiteX2" fmla="*/ 1618497 w 1798330"/>
                <a:gd name="connsiteY2" fmla="*/ 0 h 3204391"/>
                <a:gd name="connsiteX3" fmla="*/ 1798330 w 1798330"/>
                <a:gd name="connsiteY3" fmla="*/ 179833 h 3204391"/>
                <a:gd name="connsiteX4" fmla="*/ 1798330 w 1798330"/>
                <a:gd name="connsiteY4" fmla="*/ 3024558 h 3204391"/>
                <a:gd name="connsiteX5" fmla="*/ 1618497 w 1798330"/>
                <a:gd name="connsiteY5" fmla="*/ 3204391 h 3204391"/>
                <a:gd name="connsiteX6" fmla="*/ 179833 w 1798330"/>
                <a:gd name="connsiteY6" fmla="*/ 3204391 h 3204391"/>
                <a:gd name="connsiteX7" fmla="*/ 0 w 1798330"/>
                <a:gd name="connsiteY7" fmla="*/ 3024558 h 3204391"/>
                <a:gd name="connsiteX8" fmla="*/ 0 w 1798330"/>
                <a:gd name="connsiteY8" fmla="*/ 179833 h 3204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98330" h="3204391">
                  <a:moveTo>
                    <a:pt x="0" y="179833"/>
                  </a:moveTo>
                  <a:cubicBezTo>
                    <a:pt x="0" y="80514"/>
                    <a:pt x="80514" y="0"/>
                    <a:pt x="179833" y="0"/>
                  </a:cubicBezTo>
                  <a:lnTo>
                    <a:pt x="1618497" y="0"/>
                  </a:lnTo>
                  <a:cubicBezTo>
                    <a:pt x="1717816" y="0"/>
                    <a:pt x="1798330" y="80514"/>
                    <a:pt x="1798330" y="179833"/>
                  </a:cubicBezTo>
                  <a:lnTo>
                    <a:pt x="1798330" y="3024558"/>
                  </a:lnTo>
                  <a:cubicBezTo>
                    <a:pt x="1798330" y="3123877"/>
                    <a:pt x="1717816" y="3204391"/>
                    <a:pt x="1618497" y="3204391"/>
                  </a:cubicBezTo>
                  <a:lnTo>
                    <a:pt x="179833" y="3204391"/>
                  </a:lnTo>
                  <a:cubicBezTo>
                    <a:pt x="80514" y="3204391"/>
                    <a:pt x="0" y="3123877"/>
                    <a:pt x="0" y="3024558"/>
                  </a:cubicBezTo>
                  <a:lnTo>
                    <a:pt x="0" y="179833"/>
                  </a:lnTo>
                  <a:close/>
                </a:path>
              </a:pathLst>
            </a:cu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86961" tIns="86961" rIns="86961" bIns="773616" spcCol="1270"/>
            <a:lstStyle/>
            <a:p>
              <a:pPr marL="171450" lvl="1" indent="-171450" defTabSz="80010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pt-BR" sz="1600" dirty="0"/>
                <a:t>Sensibilização</a:t>
              </a:r>
            </a:p>
            <a:p>
              <a:pPr marL="171450" lvl="1" indent="-171450" defTabSz="80010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pt-BR" sz="1600" dirty="0"/>
                <a:t>Mobilização Social</a:t>
              </a:r>
            </a:p>
            <a:p>
              <a:pPr marL="171450" lvl="1" indent="-171450" defTabSz="80010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pt-BR" sz="1600" dirty="0"/>
                <a:t>Campanhas</a:t>
              </a:r>
              <a:endParaRPr lang="pt-BR" sz="1600" dirty="0">
                <a:solidFill>
                  <a:schemeClr val="tx1"/>
                </a:solidFill>
              </a:endParaRPr>
            </a:p>
            <a:p>
              <a:pPr marL="171450" lvl="1" indent="-171450" defTabSz="80010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pt-BR" sz="1600" dirty="0">
                  <a:solidFill>
                    <a:schemeClr val="tx1"/>
                  </a:solidFill>
                </a:rPr>
                <a:t>Audiências Públicas</a:t>
              </a:r>
            </a:p>
          </p:txBody>
        </p:sp>
        <p:sp>
          <p:nvSpPr>
            <p:cNvPr id="10" name="Forma livre 9"/>
            <p:cNvSpPr/>
            <p:nvPr/>
          </p:nvSpPr>
          <p:spPr>
            <a:xfrm>
              <a:off x="365045" y="4724612"/>
              <a:ext cx="1295732" cy="792020"/>
            </a:xfrm>
            <a:custGeom>
              <a:avLst/>
              <a:gdLst>
                <a:gd name="connsiteX0" fmla="*/ 0 w 1598516"/>
                <a:gd name="connsiteY0" fmla="*/ 63568 h 635677"/>
                <a:gd name="connsiteX1" fmla="*/ 63568 w 1598516"/>
                <a:gd name="connsiteY1" fmla="*/ 0 h 635677"/>
                <a:gd name="connsiteX2" fmla="*/ 1534948 w 1598516"/>
                <a:gd name="connsiteY2" fmla="*/ 0 h 635677"/>
                <a:gd name="connsiteX3" fmla="*/ 1598516 w 1598516"/>
                <a:gd name="connsiteY3" fmla="*/ 63568 h 635677"/>
                <a:gd name="connsiteX4" fmla="*/ 1598516 w 1598516"/>
                <a:gd name="connsiteY4" fmla="*/ 572109 h 635677"/>
                <a:gd name="connsiteX5" fmla="*/ 1534948 w 1598516"/>
                <a:gd name="connsiteY5" fmla="*/ 635677 h 635677"/>
                <a:gd name="connsiteX6" fmla="*/ 63568 w 1598516"/>
                <a:gd name="connsiteY6" fmla="*/ 635677 h 635677"/>
                <a:gd name="connsiteX7" fmla="*/ 0 w 1598516"/>
                <a:gd name="connsiteY7" fmla="*/ 572109 h 635677"/>
                <a:gd name="connsiteX8" fmla="*/ 0 w 1598516"/>
                <a:gd name="connsiteY8" fmla="*/ 63568 h 635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98516" h="635677">
                  <a:moveTo>
                    <a:pt x="0" y="63568"/>
                  </a:moveTo>
                  <a:cubicBezTo>
                    <a:pt x="0" y="28460"/>
                    <a:pt x="28460" y="0"/>
                    <a:pt x="63568" y="0"/>
                  </a:cubicBezTo>
                  <a:lnTo>
                    <a:pt x="1534948" y="0"/>
                  </a:lnTo>
                  <a:cubicBezTo>
                    <a:pt x="1570056" y="0"/>
                    <a:pt x="1598516" y="28460"/>
                    <a:pt x="1598516" y="63568"/>
                  </a:cubicBezTo>
                  <a:lnTo>
                    <a:pt x="1598516" y="572109"/>
                  </a:lnTo>
                  <a:cubicBezTo>
                    <a:pt x="1598516" y="607217"/>
                    <a:pt x="1570056" y="635677"/>
                    <a:pt x="1534948" y="635677"/>
                  </a:cubicBezTo>
                  <a:lnTo>
                    <a:pt x="63568" y="635677"/>
                  </a:lnTo>
                  <a:cubicBezTo>
                    <a:pt x="28460" y="635677"/>
                    <a:pt x="0" y="607217"/>
                    <a:pt x="0" y="572109"/>
                  </a:cubicBezTo>
                  <a:lnTo>
                    <a:pt x="0" y="63568"/>
                  </a:lnTo>
                  <a:close/>
                </a:path>
              </a:pathLst>
            </a:custGeom>
            <a:solidFill>
              <a:srgbClr val="FFC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47193" tIns="37668" rIns="47193" bIns="37668" spcCol="1270" anchor="ctr"/>
            <a:lstStyle/>
            <a:p>
              <a:pPr algn="ctr" defTabSz="6667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t-BR" sz="16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I - Informação e Mobilização</a:t>
              </a:r>
            </a:p>
          </p:txBody>
        </p:sp>
        <p:sp>
          <p:nvSpPr>
            <p:cNvPr id="11" name="Forma livre 10"/>
            <p:cNvSpPr/>
            <p:nvPr/>
          </p:nvSpPr>
          <p:spPr>
            <a:xfrm>
              <a:off x="1984710" y="3527852"/>
              <a:ext cx="1805449" cy="2131629"/>
            </a:xfrm>
            <a:custGeom>
              <a:avLst/>
              <a:gdLst>
                <a:gd name="connsiteX0" fmla="*/ 0 w 1798330"/>
                <a:gd name="connsiteY0" fmla="*/ 179833 h 2504788"/>
                <a:gd name="connsiteX1" fmla="*/ 179833 w 1798330"/>
                <a:gd name="connsiteY1" fmla="*/ 0 h 2504788"/>
                <a:gd name="connsiteX2" fmla="*/ 1618497 w 1798330"/>
                <a:gd name="connsiteY2" fmla="*/ 0 h 2504788"/>
                <a:gd name="connsiteX3" fmla="*/ 1798330 w 1798330"/>
                <a:gd name="connsiteY3" fmla="*/ 179833 h 2504788"/>
                <a:gd name="connsiteX4" fmla="*/ 1798330 w 1798330"/>
                <a:gd name="connsiteY4" fmla="*/ 2324955 h 2504788"/>
                <a:gd name="connsiteX5" fmla="*/ 1618497 w 1798330"/>
                <a:gd name="connsiteY5" fmla="*/ 2504788 h 2504788"/>
                <a:gd name="connsiteX6" fmla="*/ 179833 w 1798330"/>
                <a:gd name="connsiteY6" fmla="*/ 2504788 h 2504788"/>
                <a:gd name="connsiteX7" fmla="*/ 0 w 1798330"/>
                <a:gd name="connsiteY7" fmla="*/ 2324955 h 2504788"/>
                <a:gd name="connsiteX8" fmla="*/ 0 w 1798330"/>
                <a:gd name="connsiteY8" fmla="*/ 179833 h 2504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98330" h="2504788">
                  <a:moveTo>
                    <a:pt x="0" y="179833"/>
                  </a:moveTo>
                  <a:cubicBezTo>
                    <a:pt x="0" y="80514"/>
                    <a:pt x="80514" y="0"/>
                    <a:pt x="179833" y="0"/>
                  </a:cubicBezTo>
                  <a:lnTo>
                    <a:pt x="1618497" y="0"/>
                  </a:lnTo>
                  <a:cubicBezTo>
                    <a:pt x="1717816" y="0"/>
                    <a:pt x="1798330" y="80514"/>
                    <a:pt x="1798330" y="179833"/>
                  </a:cubicBezTo>
                  <a:lnTo>
                    <a:pt x="1798330" y="2324955"/>
                  </a:lnTo>
                  <a:cubicBezTo>
                    <a:pt x="1798330" y="2424274"/>
                    <a:pt x="1717816" y="2504788"/>
                    <a:pt x="1618497" y="2504788"/>
                  </a:cubicBezTo>
                  <a:lnTo>
                    <a:pt x="179833" y="2504788"/>
                  </a:lnTo>
                  <a:cubicBezTo>
                    <a:pt x="80514" y="2504788"/>
                    <a:pt x="0" y="2424274"/>
                    <a:pt x="0" y="2324955"/>
                  </a:cubicBezTo>
                  <a:lnTo>
                    <a:pt x="0" y="179833"/>
                  </a:lnTo>
                  <a:close/>
                </a:path>
              </a:pathLst>
            </a:custGeom>
            <a:ln>
              <a:solidFill>
                <a:srgbClr val="92D050"/>
              </a:solidFill>
            </a:ln>
          </p:spPr>
          <p:style>
            <a:lnRef idx="2">
              <a:schemeClr val="accent2">
                <a:hueOff val="1560506"/>
                <a:satOff val="-1946"/>
                <a:lumOff val="458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86961" tIns="623702" rIns="86961" bIns="86961" spcCol="1270"/>
            <a:lstStyle/>
            <a:p>
              <a:pPr marL="171450" lvl="1" indent="-171450" defTabSz="71120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pt-BR" sz="1600" dirty="0"/>
                <a:t>Busca Ativa:</a:t>
              </a:r>
            </a:p>
            <a:p>
              <a:pPr marL="171450" lvl="1" indent="-171450" defTabSz="71120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pt-BR" sz="1600" dirty="0">
                  <a:solidFill>
                    <a:schemeClr val="tx1"/>
                  </a:solidFill>
                </a:rPr>
                <a:t>Notificação Integrada</a:t>
              </a:r>
            </a:p>
            <a:p>
              <a:pPr marL="171450" lvl="1" indent="-171450" defTabSz="71120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pt-BR" sz="1600" dirty="0"/>
                <a:t>Registro CADÚNICO</a:t>
              </a:r>
            </a:p>
          </p:txBody>
        </p:sp>
        <p:sp>
          <p:nvSpPr>
            <p:cNvPr id="13" name="Forma livre 12"/>
            <p:cNvSpPr/>
            <p:nvPr/>
          </p:nvSpPr>
          <p:spPr>
            <a:xfrm>
              <a:off x="2094275" y="3211997"/>
              <a:ext cx="1530742" cy="647583"/>
            </a:xfrm>
            <a:custGeom>
              <a:avLst/>
              <a:gdLst>
                <a:gd name="connsiteX0" fmla="*/ 0 w 1598516"/>
                <a:gd name="connsiteY0" fmla="*/ 63568 h 635677"/>
                <a:gd name="connsiteX1" fmla="*/ 63568 w 1598516"/>
                <a:gd name="connsiteY1" fmla="*/ 0 h 635677"/>
                <a:gd name="connsiteX2" fmla="*/ 1534948 w 1598516"/>
                <a:gd name="connsiteY2" fmla="*/ 0 h 635677"/>
                <a:gd name="connsiteX3" fmla="*/ 1598516 w 1598516"/>
                <a:gd name="connsiteY3" fmla="*/ 63568 h 635677"/>
                <a:gd name="connsiteX4" fmla="*/ 1598516 w 1598516"/>
                <a:gd name="connsiteY4" fmla="*/ 572109 h 635677"/>
                <a:gd name="connsiteX5" fmla="*/ 1534948 w 1598516"/>
                <a:gd name="connsiteY5" fmla="*/ 635677 h 635677"/>
                <a:gd name="connsiteX6" fmla="*/ 63568 w 1598516"/>
                <a:gd name="connsiteY6" fmla="*/ 635677 h 635677"/>
                <a:gd name="connsiteX7" fmla="*/ 0 w 1598516"/>
                <a:gd name="connsiteY7" fmla="*/ 572109 h 635677"/>
                <a:gd name="connsiteX8" fmla="*/ 0 w 1598516"/>
                <a:gd name="connsiteY8" fmla="*/ 63568 h 635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98516" h="635677">
                  <a:moveTo>
                    <a:pt x="0" y="63568"/>
                  </a:moveTo>
                  <a:cubicBezTo>
                    <a:pt x="0" y="28460"/>
                    <a:pt x="28460" y="0"/>
                    <a:pt x="63568" y="0"/>
                  </a:cubicBezTo>
                  <a:lnTo>
                    <a:pt x="1534948" y="0"/>
                  </a:lnTo>
                  <a:cubicBezTo>
                    <a:pt x="1570056" y="0"/>
                    <a:pt x="1598516" y="28460"/>
                    <a:pt x="1598516" y="63568"/>
                  </a:cubicBezTo>
                  <a:lnTo>
                    <a:pt x="1598516" y="572109"/>
                  </a:lnTo>
                  <a:cubicBezTo>
                    <a:pt x="1598516" y="607217"/>
                    <a:pt x="1570056" y="635677"/>
                    <a:pt x="1534948" y="635677"/>
                  </a:cubicBezTo>
                  <a:lnTo>
                    <a:pt x="63568" y="635677"/>
                  </a:lnTo>
                  <a:cubicBezTo>
                    <a:pt x="28460" y="635677"/>
                    <a:pt x="0" y="607217"/>
                    <a:pt x="0" y="572109"/>
                  </a:cubicBezTo>
                  <a:lnTo>
                    <a:pt x="0" y="63568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lIns="47193" tIns="37668" rIns="47193" bIns="37668" spcCol="1270" anchor="ctr"/>
            <a:lstStyle/>
            <a:p>
              <a:pPr algn="ctr" defTabSz="6667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t-BR" sz="16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II - Identificação</a:t>
              </a:r>
            </a:p>
          </p:txBody>
        </p:sp>
        <p:sp>
          <p:nvSpPr>
            <p:cNvPr id="14" name="Forma livre 13"/>
            <p:cNvSpPr/>
            <p:nvPr/>
          </p:nvSpPr>
          <p:spPr>
            <a:xfrm>
              <a:off x="3921956" y="2996136"/>
              <a:ext cx="1656186" cy="2663346"/>
            </a:xfrm>
            <a:custGeom>
              <a:avLst/>
              <a:gdLst>
                <a:gd name="connsiteX0" fmla="*/ 0 w 1798330"/>
                <a:gd name="connsiteY0" fmla="*/ 179833 h 2676711"/>
                <a:gd name="connsiteX1" fmla="*/ 179833 w 1798330"/>
                <a:gd name="connsiteY1" fmla="*/ 0 h 2676711"/>
                <a:gd name="connsiteX2" fmla="*/ 1618497 w 1798330"/>
                <a:gd name="connsiteY2" fmla="*/ 0 h 2676711"/>
                <a:gd name="connsiteX3" fmla="*/ 1798330 w 1798330"/>
                <a:gd name="connsiteY3" fmla="*/ 179833 h 2676711"/>
                <a:gd name="connsiteX4" fmla="*/ 1798330 w 1798330"/>
                <a:gd name="connsiteY4" fmla="*/ 2496878 h 2676711"/>
                <a:gd name="connsiteX5" fmla="*/ 1618497 w 1798330"/>
                <a:gd name="connsiteY5" fmla="*/ 2676711 h 2676711"/>
                <a:gd name="connsiteX6" fmla="*/ 179833 w 1798330"/>
                <a:gd name="connsiteY6" fmla="*/ 2676711 h 2676711"/>
                <a:gd name="connsiteX7" fmla="*/ 0 w 1798330"/>
                <a:gd name="connsiteY7" fmla="*/ 2496878 h 2676711"/>
                <a:gd name="connsiteX8" fmla="*/ 0 w 1798330"/>
                <a:gd name="connsiteY8" fmla="*/ 179833 h 2676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98330" h="2676711">
                  <a:moveTo>
                    <a:pt x="0" y="179833"/>
                  </a:moveTo>
                  <a:cubicBezTo>
                    <a:pt x="0" y="80514"/>
                    <a:pt x="80514" y="0"/>
                    <a:pt x="179833" y="0"/>
                  </a:cubicBezTo>
                  <a:lnTo>
                    <a:pt x="1618497" y="0"/>
                  </a:lnTo>
                  <a:cubicBezTo>
                    <a:pt x="1717816" y="0"/>
                    <a:pt x="1798330" y="80514"/>
                    <a:pt x="1798330" y="179833"/>
                  </a:cubicBezTo>
                  <a:lnTo>
                    <a:pt x="1798330" y="2496878"/>
                  </a:lnTo>
                  <a:cubicBezTo>
                    <a:pt x="1798330" y="2596197"/>
                    <a:pt x="1717816" y="2676711"/>
                    <a:pt x="1618497" y="2676711"/>
                  </a:cubicBezTo>
                  <a:lnTo>
                    <a:pt x="179833" y="2676711"/>
                  </a:lnTo>
                  <a:cubicBezTo>
                    <a:pt x="80514" y="2676711"/>
                    <a:pt x="0" y="2596197"/>
                    <a:pt x="0" y="2496878"/>
                  </a:cubicBezTo>
                  <a:lnTo>
                    <a:pt x="0" y="179833"/>
                  </a:lnTo>
                  <a:close/>
                </a:path>
              </a:pathLst>
            </a:custGeom>
          </p:spPr>
          <p:style>
            <a:lnRef idx="2">
              <a:schemeClr val="accent2">
                <a:hueOff val="3121013"/>
                <a:satOff val="-3893"/>
                <a:lumOff val="915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86961" tIns="86961" rIns="86961" bIns="660542" spcCol="1270"/>
            <a:lstStyle/>
            <a:p>
              <a:pPr marL="171450" lvl="1" indent="-171450" defTabSz="71120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pt-BR" sz="1600" dirty="0"/>
                <a:t>Transferência de Renda</a:t>
              </a:r>
            </a:p>
            <a:p>
              <a:pPr marL="171450" lvl="1" indent="-171450" defTabSz="71120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pt-BR" sz="1600" dirty="0"/>
                <a:t>Inserção em Serviços  de Assistência Social, Saúde, Educação, Cultura, Esporte e Lazer, e Trabalho p/  as famílias</a:t>
              </a:r>
            </a:p>
            <a:p>
              <a:pPr marL="171450" lvl="1" indent="-171450" defTabSz="71120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endParaRPr lang="pt-BR" sz="1600" dirty="0"/>
            </a:p>
          </p:txBody>
        </p:sp>
        <p:sp>
          <p:nvSpPr>
            <p:cNvPr id="16" name="Forma livre 15"/>
            <p:cNvSpPr/>
            <p:nvPr/>
          </p:nvSpPr>
          <p:spPr>
            <a:xfrm>
              <a:off x="3894961" y="5573772"/>
              <a:ext cx="1657775" cy="649170"/>
            </a:xfrm>
            <a:custGeom>
              <a:avLst/>
              <a:gdLst>
                <a:gd name="connsiteX0" fmla="*/ 0 w 1598516"/>
                <a:gd name="connsiteY0" fmla="*/ 63568 h 635677"/>
                <a:gd name="connsiteX1" fmla="*/ 63568 w 1598516"/>
                <a:gd name="connsiteY1" fmla="*/ 0 h 635677"/>
                <a:gd name="connsiteX2" fmla="*/ 1534948 w 1598516"/>
                <a:gd name="connsiteY2" fmla="*/ 0 h 635677"/>
                <a:gd name="connsiteX3" fmla="*/ 1598516 w 1598516"/>
                <a:gd name="connsiteY3" fmla="*/ 63568 h 635677"/>
                <a:gd name="connsiteX4" fmla="*/ 1598516 w 1598516"/>
                <a:gd name="connsiteY4" fmla="*/ 572109 h 635677"/>
                <a:gd name="connsiteX5" fmla="*/ 1534948 w 1598516"/>
                <a:gd name="connsiteY5" fmla="*/ 635677 h 635677"/>
                <a:gd name="connsiteX6" fmla="*/ 63568 w 1598516"/>
                <a:gd name="connsiteY6" fmla="*/ 635677 h 635677"/>
                <a:gd name="connsiteX7" fmla="*/ 0 w 1598516"/>
                <a:gd name="connsiteY7" fmla="*/ 572109 h 635677"/>
                <a:gd name="connsiteX8" fmla="*/ 0 w 1598516"/>
                <a:gd name="connsiteY8" fmla="*/ 63568 h 635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98516" h="635677">
                  <a:moveTo>
                    <a:pt x="0" y="63568"/>
                  </a:moveTo>
                  <a:cubicBezTo>
                    <a:pt x="0" y="28460"/>
                    <a:pt x="28460" y="0"/>
                    <a:pt x="63568" y="0"/>
                  </a:cubicBezTo>
                  <a:lnTo>
                    <a:pt x="1534948" y="0"/>
                  </a:lnTo>
                  <a:cubicBezTo>
                    <a:pt x="1570056" y="0"/>
                    <a:pt x="1598516" y="28460"/>
                    <a:pt x="1598516" y="63568"/>
                  </a:cubicBezTo>
                  <a:lnTo>
                    <a:pt x="1598516" y="572109"/>
                  </a:lnTo>
                  <a:cubicBezTo>
                    <a:pt x="1598516" y="607217"/>
                    <a:pt x="1570056" y="635677"/>
                    <a:pt x="1534948" y="635677"/>
                  </a:cubicBezTo>
                  <a:lnTo>
                    <a:pt x="63568" y="635677"/>
                  </a:lnTo>
                  <a:cubicBezTo>
                    <a:pt x="28460" y="635677"/>
                    <a:pt x="0" y="607217"/>
                    <a:pt x="0" y="572109"/>
                  </a:cubicBezTo>
                  <a:lnTo>
                    <a:pt x="0" y="63568"/>
                  </a:ln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3121013"/>
                <a:satOff val="-3893"/>
                <a:lumOff val="915"/>
                <a:alphaOff val="0"/>
              </a:schemeClr>
            </a:fillRef>
            <a:effectRef idx="0">
              <a:schemeClr val="accent2">
                <a:hueOff val="3121013"/>
                <a:satOff val="-3893"/>
                <a:lumOff val="915"/>
                <a:alphaOff val="0"/>
              </a:schemeClr>
            </a:effectRef>
            <a:fontRef idx="minor">
              <a:schemeClr val="lt1"/>
            </a:fontRef>
          </p:style>
          <p:txBody>
            <a:bodyPr lIns="47193" tIns="37668" rIns="47193" bIns="37668" spcCol="1270" anchor="ctr"/>
            <a:lstStyle/>
            <a:p>
              <a:pPr algn="ctr" defTabSz="6667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t-BR" sz="16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III - Proteção</a:t>
              </a:r>
              <a:r>
                <a:rPr lang="pt-BR" sz="1600" dirty="0"/>
                <a:t> </a:t>
              </a:r>
            </a:p>
          </p:txBody>
        </p:sp>
        <p:sp>
          <p:nvSpPr>
            <p:cNvPr id="19" name="Forma livre 18"/>
            <p:cNvSpPr/>
            <p:nvPr/>
          </p:nvSpPr>
          <p:spPr>
            <a:xfrm>
              <a:off x="7639245" y="3535789"/>
              <a:ext cx="1683181" cy="2520496"/>
            </a:xfrm>
            <a:custGeom>
              <a:avLst/>
              <a:gdLst>
                <a:gd name="connsiteX0" fmla="*/ 0 w 1798330"/>
                <a:gd name="connsiteY0" fmla="*/ 179833 h 3204391"/>
                <a:gd name="connsiteX1" fmla="*/ 179833 w 1798330"/>
                <a:gd name="connsiteY1" fmla="*/ 0 h 3204391"/>
                <a:gd name="connsiteX2" fmla="*/ 1618497 w 1798330"/>
                <a:gd name="connsiteY2" fmla="*/ 0 h 3204391"/>
                <a:gd name="connsiteX3" fmla="*/ 1798330 w 1798330"/>
                <a:gd name="connsiteY3" fmla="*/ 179833 h 3204391"/>
                <a:gd name="connsiteX4" fmla="*/ 1798330 w 1798330"/>
                <a:gd name="connsiteY4" fmla="*/ 3024558 h 3204391"/>
                <a:gd name="connsiteX5" fmla="*/ 1618497 w 1798330"/>
                <a:gd name="connsiteY5" fmla="*/ 3204391 h 3204391"/>
                <a:gd name="connsiteX6" fmla="*/ 179833 w 1798330"/>
                <a:gd name="connsiteY6" fmla="*/ 3204391 h 3204391"/>
                <a:gd name="connsiteX7" fmla="*/ 0 w 1798330"/>
                <a:gd name="connsiteY7" fmla="*/ 3024558 h 3204391"/>
                <a:gd name="connsiteX8" fmla="*/ 0 w 1798330"/>
                <a:gd name="connsiteY8" fmla="*/ 179833 h 3204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98330" h="3204391">
                  <a:moveTo>
                    <a:pt x="0" y="179833"/>
                  </a:moveTo>
                  <a:cubicBezTo>
                    <a:pt x="0" y="80514"/>
                    <a:pt x="80514" y="0"/>
                    <a:pt x="179833" y="0"/>
                  </a:cubicBezTo>
                  <a:lnTo>
                    <a:pt x="1618497" y="0"/>
                  </a:lnTo>
                  <a:cubicBezTo>
                    <a:pt x="1717816" y="0"/>
                    <a:pt x="1798330" y="80514"/>
                    <a:pt x="1798330" y="179833"/>
                  </a:cubicBezTo>
                  <a:lnTo>
                    <a:pt x="1798330" y="3024558"/>
                  </a:lnTo>
                  <a:cubicBezTo>
                    <a:pt x="1798330" y="3123877"/>
                    <a:pt x="1717816" y="3204391"/>
                    <a:pt x="1618497" y="3204391"/>
                  </a:cubicBezTo>
                  <a:lnTo>
                    <a:pt x="179833" y="3204391"/>
                  </a:lnTo>
                  <a:cubicBezTo>
                    <a:pt x="80514" y="3204391"/>
                    <a:pt x="0" y="3123877"/>
                    <a:pt x="0" y="3024558"/>
                  </a:cubicBezTo>
                  <a:lnTo>
                    <a:pt x="0" y="179833"/>
                  </a:lnTo>
                  <a:close/>
                </a:path>
              </a:pathLst>
            </a:cu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86961" tIns="86961" rIns="86961" bIns="773616" spcCol="1270"/>
            <a:lstStyle/>
            <a:p>
              <a:pPr marL="171450" lvl="1" indent="-171450" defTabSz="80010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endParaRPr lang="pt-BR" sz="1600" dirty="0"/>
            </a:p>
            <a:p>
              <a:pPr marL="171450" lvl="1" indent="-171450" defTabSz="80010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pt-BR" sz="1600" dirty="0"/>
                <a:t>Identificação</a:t>
              </a:r>
            </a:p>
            <a:p>
              <a:pPr marL="171450" lvl="1" indent="-171450" defTabSz="80010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pt-BR" sz="1600" dirty="0"/>
                <a:t>Atendimento criança, adolescente  e família;</a:t>
              </a:r>
            </a:p>
            <a:p>
              <a:pPr marL="171450" lvl="1" indent="-171450" defTabSz="80010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pt-BR" sz="1600" dirty="0"/>
                <a:t>Metas pactuadas</a:t>
              </a:r>
            </a:p>
          </p:txBody>
        </p:sp>
        <p:sp>
          <p:nvSpPr>
            <p:cNvPr id="20" name="Forma livre 19"/>
            <p:cNvSpPr/>
            <p:nvPr/>
          </p:nvSpPr>
          <p:spPr>
            <a:xfrm>
              <a:off x="7726580" y="2734245"/>
              <a:ext cx="1457698" cy="793607"/>
            </a:xfrm>
            <a:custGeom>
              <a:avLst/>
              <a:gdLst>
                <a:gd name="connsiteX0" fmla="*/ 0 w 1598516"/>
                <a:gd name="connsiteY0" fmla="*/ 63568 h 635677"/>
                <a:gd name="connsiteX1" fmla="*/ 63568 w 1598516"/>
                <a:gd name="connsiteY1" fmla="*/ 0 h 635677"/>
                <a:gd name="connsiteX2" fmla="*/ 1534948 w 1598516"/>
                <a:gd name="connsiteY2" fmla="*/ 0 h 635677"/>
                <a:gd name="connsiteX3" fmla="*/ 1598516 w 1598516"/>
                <a:gd name="connsiteY3" fmla="*/ 63568 h 635677"/>
                <a:gd name="connsiteX4" fmla="*/ 1598516 w 1598516"/>
                <a:gd name="connsiteY4" fmla="*/ 572109 h 635677"/>
                <a:gd name="connsiteX5" fmla="*/ 1534948 w 1598516"/>
                <a:gd name="connsiteY5" fmla="*/ 635677 h 635677"/>
                <a:gd name="connsiteX6" fmla="*/ 63568 w 1598516"/>
                <a:gd name="connsiteY6" fmla="*/ 635677 h 635677"/>
                <a:gd name="connsiteX7" fmla="*/ 0 w 1598516"/>
                <a:gd name="connsiteY7" fmla="*/ 572109 h 635677"/>
                <a:gd name="connsiteX8" fmla="*/ 0 w 1598516"/>
                <a:gd name="connsiteY8" fmla="*/ 63568 h 635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98516" h="635677">
                  <a:moveTo>
                    <a:pt x="0" y="63568"/>
                  </a:moveTo>
                  <a:cubicBezTo>
                    <a:pt x="0" y="28460"/>
                    <a:pt x="28460" y="0"/>
                    <a:pt x="63568" y="0"/>
                  </a:cubicBezTo>
                  <a:lnTo>
                    <a:pt x="1534948" y="0"/>
                  </a:lnTo>
                  <a:cubicBezTo>
                    <a:pt x="1570056" y="0"/>
                    <a:pt x="1598516" y="28460"/>
                    <a:pt x="1598516" y="63568"/>
                  </a:cubicBezTo>
                  <a:lnTo>
                    <a:pt x="1598516" y="572109"/>
                  </a:lnTo>
                  <a:cubicBezTo>
                    <a:pt x="1598516" y="607217"/>
                    <a:pt x="1570056" y="635677"/>
                    <a:pt x="1534948" y="635677"/>
                  </a:cubicBezTo>
                  <a:lnTo>
                    <a:pt x="63568" y="635677"/>
                  </a:lnTo>
                  <a:cubicBezTo>
                    <a:pt x="28460" y="635677"/>
                    <a:pt x="0" y="607217"/>
                    <a:pt x="0" y="572109"/>
                  </a:cubicBezTo>
                  <a:lnTo>
                    <a:pt x="0" y="63568"/>
                  </a:lnTo>
                  <a:close/>
                </a:path>
              </a:pathLst>
            </a:custGeom>
            <a:solidFill>
              <a:srgbClr val="FFC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47193" tIns="37668" rIns="47193" bIns="37668" spcCol="1270" anchor="ctr"/>
            <a:lstStyle/>
            <a:p>
              <a:pPr algn="ctr" defTabSz="6667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t-BR" sz="16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V - Monitoramento</a:t>
              </a:r>
            </a:p>
          </p:txBody>
        </p:sp>
      </p:grpSp>
      <p:sp>
        <p:nvSpPr>
          <p:cNvPr id="6" name="CaixaDeTexto 5"/>
          <p:cNvSpPr txBox="1"/>
          <p:nvPr/>
        </p:nvSpPr>
        <p:spPr>
          <a:xfrm>
            <a:off x="251520" y="6199358"/>
            <a:ext cx="8748464" cy="65864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Parceiros/Atores</a:t>
            </a:r>
            <a:r>
              <a:rPr lang="pt-BR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 MDS, MTE, MEC, </a:t>
            </a:r>
            <a:r>
              <a:rPr lang="pt-BR" sz="1600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MS,SDH, MMA</a:t>
            </a:r>
            <a:r>
              <a:rPr lang="pt-BR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pt-BR" sz="1600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MPT,</a:t>
            </a:r>
            <a:r>
              <a:rPr lang="pt-BR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1600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MDA</a:t>
            </a:r>
            <a:r>
              <a:rPr lang="pt-BR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pt-BR" sz="16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MPE’s</a:t>
            </a:r>
            <a:r>
              <a:rPr lang="pt-BR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MJ, </a:t>
            </a:r>
            <a:r>
              <a:rPr lang="pt-BR" sz="16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MTur</a:t>
            </a:r>
            <a:r>
              <a:rPr lang="pt-BR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MF (Receita Federal)  e articulação com a CONAETI</a:t>
            </a:r>
          </a:p>
        </p:txBody>
      </p:sp>
      <p:sp>
        <p:nvSpPr>
          <p:cNvPr id="21" name="Forma livre 20"/>
          <p:cNvSpPr/>
          <p:nvPr/>
        </p:nvSpPr>
        <p:spPr>
          <a:xfrm>
            <a:off x="5583238" y="3138488"/>
            <a:ext cx="1725612" cy="2738437"/>
          </a:xfrm>
          <a:custGeom>
            <a:avLst/>
            <a:gdLst>
              <a:gd name="connsiteX0" fmla="*/ 0 w 1798330"/>
              <a:gd name="connsiteY0" fmla="*/ 179833 h 3204391"/>
              <a:gd name="connsiteX1" fmla="*/ 179833 w 1798330"/>
              <a:gd name="connsiteY1" fmla="*/ 0 h 3204391"/>
              <a:gd name="connsiteX2" fmla="*/ 1618497 w 1798330"/>
              <a:gd name="connsiteY2" fmla="*/ 0 h 3204391"/>
              <a:gd name="connsiteX3" fmla="*/ 1798330 w 1798330"/>
              <a:gd name="connsiteY3" fmla="*/ 179833 h 3204391"/>
              <a:gd name="connsiteX4" fmla="*/ 1798330 w 1798330"/>
              <a:gd name="connsiteY4" fmla="*/ 3024558 h 3204391"/>
              <a:gd name="connsiteX5" fmla="*/ 1618497 w 1798330"/>
              <a:gd name="connsiteY5" fmla="*/ 3204391 h 3204391"/>
              <a:gd name="connsiteX6" fmla="*/ 179833 w 1798330"/>
              <a:gd name="connsiteY6" fmla="*/ 3204391 h 3204391"/>
              <a:gd name="connsiteX7" fmla="*/ 0 w 1798330"/>
              <a:gd name="connsiteY7" fmla="*/ 3024558 h 3204391"/>
              <a:gd name="connsiteX8" fmla="*/ 0 w 1798330"/>
              <a:gd name="connsiteY8" fmla="*/ 179833 h 3204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98330" h="3204391">
                <a:moveTo>
                  <a:pt x="0" y="179833"/>
                </a:moveTo>
                <a:cubicBezTo>
                  <a:pt x="0" y="80514"/>
                  <a:pt x="80514" y="0"/>
                  <a:pt x="179833" y="0"/>
                </a:cubicBezTo>
                <a:lnTo>
                  <a:pt x="1618497" y="0"/>
                </a:lnTo>
                <a:cubicBezTo>
                  <a:pt x="1717816" y="0"/>
                  <a:pt x="1798330" y="80514"/>
                  <a:pt x="1798330" y="179833"/>
                </a:cubicBezTo>
                <a:lnTo>
                  <a:pt x="1798330" y="3024558"/>
                </a:lnTo>
                <a:cubicBezTo>
                  <a:pt x="1798330" y="3123877"/>
                  <a:pt x="1717816" y="3204391"/>
                  <a:pt x="1618497" y="3204391"/>
                </a:cubicBezTo>
                <a:lnTo>
                  <a:pt x="179833" y="3204391"/>
                </a:lnTo>
                <a:cubicBezTo>
                  <a:pt x="80514" y="3204391"/>
                  <a:pt x="0" y="3123877"/>
                  <a:pt x="0" y="3024558"/>
                </a:cubicBezTo>
                <a:lnTo>
                  <a:pt x="0" y="179833"/>
                </a:lnTo>
                <a:close/>
              </a:path>
            </a:pathLst>
          </a:custGeom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86961" tIns="86961" rIns="86961" bIns="773616" spcCol="1270"/>
          <a:lstStyle/>
          <a:p>
            <a:pPr marL="171450" lvl="1" indent="-171450" defTabSz="711200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endParaRPr lang="pt-BR" sz="1600" dirty="0"/>
          </a:p>
          <a:p>
            <a:pPr marL="171450" lvl="1" indent="-171450" defTabSz="711200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r>
              <a:rPr lang="pt-BR" sz="1600" dirty="0"/>
              <a:t>Fiscalização e autuação do empregadores</a:t>
            </a:r>
          </a:p>
          <a:p>
            <a:pPr marL="171450" lvl="1" indent="-171450" defTabSz="711200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r>
              <a:rPr lang="pt-BR" sz="1600" dirty="0"/>
              <a:t>Aplicação de Medidas protetivas à família</a:t>
            </a:r>
          </a:p>
          <a:p>
            <a:pPr marL="171450" lvl="1" indent="-171450" defTabSz="711200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r>
              <a:rPr lang="pt-BR" sz="1600" dirty="0">
                <a:solidFill>
                  <a:schemeClr val="tx1"/>
                </a:solidFill>
              </a:rPr>
              <a:t>Audiência pública para </a:t>
            </a:r>
            <a:r>
              <a:rPr lang="pt-BR" sz="1600" dirty="0" err="1">
                <a:solidFill>
                  <a:schemeClr val="tx1"/>
                </a:solidFill>
              </a:rPr>
              <a:t>pactuação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23" name="Forma livre 22"/>
          <p:cNvSpPr/>
          <p:nvPr/>
        </p:nvSpPr>
        <p:spPr>
          <a:xfrm>
            <a:off x="5524500" y="2646363"/>
            <a:ext cx="1784350" cy="638175"/>
          </a:xfrm>
          <a:custGeom>
            <a:avLst/>
            <a:gdLst>
              <a:gd name="connsiteX0" fmla="*/ 0 w 1598516"/>
              <a:gd name="connsiteY0" fmla="*/ 63568 h 635677"/>
              <a:gd name="connsiteX1" fmla="*/ 63568 w 1598516"/>
              <a:gd name="connsiteY1" fmla="*/ 0 h 635677"/>
              <a:gd name="connsiteX2" fmla="*/ 1534948 w 1598516"/>
              <a:gd name="connsiteY2" fmla="*/ 0 h 635677"/>
              <a:gd name="connsiteX3" fmla="*/ 1598516 w 1598516"/>
              <a:gd name="connsiteY3" fmla="*/ 63568 h 635677"/>
              <a:gd name="connsiteX4" fmla="*/ 1598516 w 1598516"/>
              <a:gd name="connsiteY4" fmla="*/ 572109 h 635677"/>
              <a:gd name="connsiteX5" fmla="*/ 1534948 w 1598516"/>
              <a:gd name="connsiteY5" fmla="*/ 635677 h 635677"/>
              <a:gd name="connsiteX6" fmla="*/ 63568 w 1598516"/>
              <a:gd name="connsiteY6" fmla="*/ 635677 h 635677"/>
              <a:gd name="connsiteX7" fmla="*/ 0 w 1598516"/>
              <a:gd name="connsiteY7" fmla="*/ 572109 h 635677"/>
              <a:gd name="connsiteX8" fmla="*/ 0 w 1598516"/>
              <a:gd name="connsiteY8" fmla="*/ 63568 h 635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98516" h="635677">
                <a:moveTo>
                  <a:pt x="0" y="63568"/>
                </a:moveTo>
                <a:cubicBezTo>
                  <a:pt x="0" y="28460"/>
                  <a:pt x="28460" y="0"/>
                  <a:pt x="63568" y="0"/>
                </a:cubicBezTo>
                <a:lnTo>
                  <a:pt x="1534948" y="0"/>
                </a:lnTo>
                <a:cubicBezTo>
                  <a:pt x="1570056" y="0"/>
                  <a:pt x="1598516" y="28460"/>
                  <a:pt x="1598516" y="63568"/>
                </a:cubicBezTo>
                <a:lnTo>
                  <a:pt x="1598516" y="572109"/>
                </a:lnTo>
                <a:cubicBezTo>
                  <a:pt x="1598516" y="607217"/>
                  <a:pt x="1570056" y="635677"/>
                  <a:pt x="1534948" y="635677"/>
                </a:cubicBezTo>
                <a:lnTo>
                  <a:pt x="63568" y="635677"/>
                </a:lnTo>
                <a:cubicBezTo>
                  <a:pt x="28460" y="635677"/>
                  <a:pt x="0" y="607217"/>
                  <a:pt x="0" y="572109"/>
                </a:cubicBezTo>
                <a:lnTo>
                  <a:pt x="0" y="63568"/>
                </a:lnTo>
                <a:close/>
              </a:path>
            </a:pathLst>
          </a:cu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47193" tIns="37668" rIns="47193" bIns="37668" spcCol="1270" anchor="ctr"/>
          <a:lstStyle/>
          <a:p>
            <a:pPr algn="ctr" defTabSz="666750">
              <a:lnSpc>
                <a:spcPct val="90000"/>
              </a:lnSpc>
              <a:spcAft>
                <a:spcPct val="35000"/>
              </a:spcAft>
              <a:defRPr/>
            </a:pPr>
            <a:r>
              <a:rPr lang="pt-BR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IV - Defesa e Responsabilização</a:t>
            </a:r>
          </a:p>
        </p:txBody>
      </p:sp>
      <p:sp>
        <p:nvSpPr>
          <p:cNvPr id="18" name="CaixaDeTexto 33"/>
          <p:cNvSpPr txBox="1">
            <a:spLocks noChangeArrowheads="1"/>
          </p:cNvSpPr>
          <p:nvPr/>
        </p:nvSpPr>
        <p:spPr bwMode="auto">
          <a:xfrm>
            <a:off x="0" y="0"/>
            <a:ext cx="3384377" cy="12003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pt-BR" b="1" dirty="0" smtClean="0"/>
              <a:t>Plano Nacional de Prevenção e Erradicação do Trabalho Infantil e Proteção ao Adolescente Trabalhador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2355850" y="828675"/>
            <a:ext cx="4357688" cy="1076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PETI</a:t>
            </a:r>
          </a:p>
          <a:p>
            <a:pPr algn="ctr">
              <a:defRPr/>
            </a:pPr>
            <a:endParaRPr lang="pt-BR" sz="2800" dirty="0"/>
          </a:p>
        </p:txBody>
      </p:sp>
      <p:sp>
        <p:nvSpPr>
          <p:cNvPr id="22" name="CaixaDeTexto 21"/>
          <p:cNvSpPr txBox="1"/>
          <p:nvPr/>
        </p:nvSpPr>
        <p:spPr>
          <a:xfrm>
            <a:off x="792163" y="2022475"/>
            <a:ext cx="7743825" cy="1076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ARTICULAÇÃO INTERSETORIAL</a:t>
            </a:r>
          </a:p>
          <a:p>
            <a:pPr algn="ctr">
              <a:defRPr/>
            </a:pPr>
            <a:endParaRPr lang="pt-B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1099</TotalTime>
  <Words>1087</Words>
  <Application>Microsoft Office PowerPoint</Application>
  <PresentationFormat>Apresentação na tela (4:3)</PresentationFormat>
  <Paragraphs>138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18" baseType="lpstr">
      <vt:lpstr>Tema do Office</vt:lpstr>
      <vt:lpstr>TRABALHO INFANTIL E PETI</vt:lpstr>
      <vt:lpstr>TRABALHO INFANTIL –  CONCEITO </vt:lpstr>
      <vt:lpstr>O OUTRO LADO DO TRABALHO INFANTIL</vt:lpstr>
      <vt:lpstr>Algumas atividades na lista das piores formas de TI</vt:lpstr>
      <vt:lpstr>Slide 5</vt:lpstr>
      <vt:lpstr>APRENDIZAGEM- LEI- 10.097/00</vt:lpstr>
      <vt:lpstr>Slide 7</vt:lpstr>
      <vt:lpstr>PETI conceituando...</vt:lpstr>
      <vt:lpstr>Slide 9</vt:lpstr>
      <vt:lpstr>Slide 10</vt:lpstr>
      <vt:lpstr>Slide 11</vt:lpstr>
      <vt:lpstr>SIMPETI</vt:lpstr>
      <vt:lpstr> ACESSANDO O SISTEMA </vt:lpstr>
      <vt:lpstr>A PESSOA DE REFERÊNCIA DA PROTEÇÃO SOCIAL ESPECIAL E O PETI</vt:lpstr>
      <vt:lpstr>LEGISLAÇÃO</vt:lpstr>
      <vt:lpstr>DIAGNÓSTICOS MUNICIPAIS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REORDENAMENTO DO PETI</dc:title>
  <dc:creator>Matheus</dc:creator>
  <cp:lastModifiedBy>MARLENY</cp:lastModifiedBy>
  <cp:revision>156</cp:revision>
  <dcterms:created xsi:type="dcterms:W3CDTF">2013-05-31T16:31:55Z</dcterms:created>
  <dcterms:modified xsi:type="dcterms:W3CDTF">2018-11-20T13:21:43Z</dcterms:modified>
</cp:coreProperties>
</file>