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notesMasterIdLst>
    <p:notesMasterId r:id="rId19"/>
  </p:notesMasterIdLst>
  <p:sldIdLst>
    <p:sldId id="264" r:id="rId2"/>
    <p:sldId id="265" r:id="rId3"/>
    <p:sldId id="266" r:id="rId4"/>
    <p:sldId id="267" r:id="rId5"/>
    <p:sldId id="272" r:id="rId6"/>
    <p:sldId id="274" r:id="rId7"/>
    <p:sldId id="275" r:id="rId8"/>
    <p:sldId id="276" r:id="rId9"/>
    <p:sldId id="277" r:id="rId10"/>
    <p:sldId id="279" r:id="rId11"/>
    <p:sldId id="280" r:id="rId12"/>
    <p:sldId id="281" r:id="rId13"/>
    <p:sldId id="282" r:id="rId14"/>
    <p:sldId id="292" r:id="rId15"/>
    <p:sldId id="296" r:id="rId16"/>
    <p:sldId id="295" r:id="rId17"/>
    <p:sldId id="293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B795E-4A13-4915-BF6F-D8629F85E146}" type="datetimeFigureOut">
              <a:rPr lang="pt-BR" smtClean="0"/>
              <a:pPr/>
              <a:t>20/11/2018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26C77-D70C-4960-A88C-5F496C873E2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97753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5" name="Subtítu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1" name="Espaço Reservado para Dat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2E7762-5422-4BF1-8459-8BB0E5048346}" type="datetimeFigureOut">
              <a:rPr lang="pt-BR" smtClean="0"/>
              <a:pPr/>
              <a:t>20/11/2018</a:t>
            </a:fld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5FAC9F3-C4C2-4F83-BD35-051D05B2A1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2E7762-5422-4BF1-8459-8BB0E5048346}" type="datetimeFigureOut">
              <a:rPr lang="pt-BR" smtClean="0"/>
              <a:pPr/>
              <a:t>20/11/2018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FAC9F3-C4C2-4F83-BD35-051D05B2A1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C2E7762-5422-4BF1-8459-8BB0E5048346}" type="datetimeFigureOut">
              <a:rPr lang="pt-BR" smtClean="0"/>
              <a:pPr/>
              <a:t>20/11/2018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5FAC9F3-C4C2-4F83-BD35-051D05B2A1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67300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57898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2E7762-5422-4BF1-8459-8BB0E5048346}" type="datetimeFigureOut">
              <a:rPr lang="pt-BR" smtClean="0"/>
              <a:pPr/>
              <a:t>20/11/2018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FAC9F3-C4C2-4F83-BD35-051D05B2A1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2E7762-5422-4BF1-8459-8BB0E5048346}" type="datetimeFigureOut">
              <a:rPr lang="pt-BR" smtClean="0"/>
              <a:pPr/>
              <a:t>20/11/2018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5FAC9F3-C4C2-4F83-BD35-051D05B2A1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2E7762-5422-4BF1-8459-8BB0E5048346}" type="datetimeFigureOut">
              <a:rPr lang="pt-BR" smtClean="0"/>
              <a:pPr/>
              <a:t>20/11/2018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FAC9F3-C4C2-4F83-BD35-051D05B2A1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2E7762-5422-4BF1-8459-8BB0E5048346}" type="datetimeFigureOut">
              <a:rPr lang="pt-BR" smtClean="0"/>
              <a:pPr/>
              <a:t>20/11/2018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FAC9F3-C4C2-4F83-BD35-051D05B2A1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2E7762-5422-4BF1-8459-8BB0E5048346}" type="datetimeFigureOut">
              <a:rPr lang="pt-BR" smtClean="0"/>
              <a:pPr/>
              <a:t>20/11/2018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FAC9F3-C4C2-4F83-BD35-051D05B2A1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2E7762-5422-4BF1-8459-8BB0E5048346}" type="datetimeFigureOut">
              <a:rPr lang="pt-BR" smtClean="0"/>
              <a:pPr/>
              <a:t>20/11/2018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FAC9F3-C4C2-4F83-BD35-051D05B2A1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2E7762-5422-4BF1-8459-8BB0E5048346}" type="datetimeFigureOut">
              <a:rPr lang="pt-BR" smtClean="0"/>
              <a:pPr/>
              <a:t>20/11/2018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FAC9F3-C4C2-4F83-BD35-051D05B2A1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2E7762-5422-4BF1-8459-8BB0E5048346}" type="datetimeFigureOut">
              <a:rPr lang="pt-BR" smtClean="0"/>
              <a:pPr/>
              <a:t>20/11/2018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FAC9F3-C4C2-4F83-BD35-051D05B2A10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5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Título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1" name="Espaço Reservado para Texto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7" name="Espaço Reservado para Dat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C2E7762-5422-4BF1-8459-8BB0E5048346}" type="datetimeFigureOut">
              <a:rPr lang="pt-BR" smtClean="0"/>
              <a:pPr/>
              <a:t>20/11/2018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5FAC9F3-C4C2-4F83-BD35-051D05B2A1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 flipH="1">
            <a:off x="395536" y="2564904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AD520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Serviço de Acolhimento em Família Acolhedora</a:t>
            </a:r>
          </a:p>
          <a:p>
            <a:pPr algn="ctr"/>
            <a:endParaRPr lang="pt-BR" sz="4000" b="1" dirty="0">
              <a:solidFill>
                <a:srgbClr val="AD520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endParaRPr lang="pt-BR" sz="4000" b="1" dirty="0" smtClean="0">
              <a:solidFill>
                <a:srgbClr val="AD520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endParaRPr lang="pt-BR" sz="4000" b="1" dirty="0">
              <a:solidFill>
                <a:srgbClr val="AD520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endParaRPr lang="pt-BR" sz="4000" b="1" dirty="0">
              <a:solidFill>
                <a:srgbClr val="AD520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" name="Espaço Reservado para Número de Slide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349A8E-67F0-4CEC-ADDB-63A8F71A5E7D}" type="slidenum">
              <a:rPr lang="pt-BR" sz="1400" smtClean="0">
                <a:solidFill>
                  <a:schemeClr val="bg1">
                    <a:lumMod val="50000"/>
                  </a:schemeClr>
                </a:solidFill>
              </a:rPr>
              <a:pPr algn="r"/>
              <a:t>1</a:t>
            </a:fld>
            <a:endParaRPr lang="pt-BR" sz="14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53" t="44942" r="59993" b="47276"/>
          <a:stretch/>
        </p:blipFill>
        <p:spPr bwMode="auto">
          <a:xfrm>
            <a:off x="942" y="5733256"/>
            <a:ext cx="8099450" cy="11247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016" t="-8" r="262" b="8"/>
          <a:stretch/>
        </p:blipFill>
        <p:spPr>
          <a:xfrm>
            <a:off x="395536" y="3717032"/>
            <a:ext cx="2676266" cy="2639318"/>
          </a:xfrm>
          <a:prstGeom prst="rect">
            <a:avLst/>
          </a:prstGeom>
        </p:spPr>
      </p:pic>
      <p:pic>
        <p:nvPicPr>
          <p:cNvPr id="2050" name="Imagem 1" descr="C:\Documents and Settings\raquel.goncalves\Configurações locais\Temp\Logo Setas No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04664"/>
            <a:ext cx="612068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7546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 flipH="1">
            <a:off x="107504" y="116632"/>
            <a:ext cx="8856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AD520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FAMÍLIA ACOLHEDORA – ACOMPANHAMENTO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0" y="620688"/>
            <a:ext cx="730830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428596" y="571480"/>
            <a:ext cx="8535892" cy="59708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446088" lvl="1" indent="-342900" algn="just"/>
            <a:r>
              <a:rPr lang="pt-BR" sz="2800" b="1" dirty="0" smtClean="0"/>
              <a:t>     </a:t>
            </a:r>
            <a:r>
              <a:rPr lang="pt-BR" sz="3000" b="1" dirty="0" smtClean="0"/>
              <a:t>Acompanhamento</a:t>
            </a:r>
          </a:p>
          <a:p>
            <a:pPr marL="446088" lvl="1" indent="-342900" algn="just"/>
            <a:endParaRPr lang="pt-BR" sz="1200" b="1" dirty="0"/>
          </a:p>
          <a:p>
            <a:pPr algn="just"/>
            <a:r>
              <a:rPr lang="pt-BR" dirty="0"/>
              <a:t>A partir do momento em que </a:t>
            </a:r>
            <a:r>
              <a:rPr lang="pt-BR" dirty="0" smtClean="0"/>
              <a:t>a criança ou adolescente </a:t>
            </a:r>
            <a:r>
              <a:rPr lang="pt-BR" dirty="0"/>
              <a:t>for encaminhada para o </a:t>
            </a:r>
            <a:r>
              <a:rPr lang="pt-BR" dirty="0" smtClean="0"/>
              <a:t>serviço, a </a:t>
            </a:r>
            <a:r>
              <a:rPr lang="pt-BR" dirty="0"/>
              <a:t>equipe técnica deve iniciar a preparação </a:t>
            </a:r>
            <a:r>
              <a:rPr lang="pt-BR" dirty="0" smtClean="0"/>
              <a:t>e o </a:t>
            </a:r>
            <a:r>
              <a:rPr lang="pt-BR" dirty="0"/>
              <a:t>acompanhamento psicossocial </a:t>
            </a:r>
            <a:r>
              <a:rPr lang="pt-BR" dirty="0" smtClean="0"/>
              <a:t>do acolhido, </a:t>
            </a:r>
            <a:r>
              <a:rPr lang="pt-BR" dirty="0"/>
              <a:t>da família </a:t>
            </a:r>
            <a:r>
              <a:rPr lang="pt-BR" dirty="0" smtClean="0"/>
              <a:t>acolhedora e </a:t>
            </a:r>
            <a:r>
              <a:rPr lang="pt-BR" dirty="0"/>
              <a:t>da família de </a:t>
            </a:r>
            <a:r>
              <a:rPr lang="pt-BR" dirty="0" smtClean="0"/>
              <a:t>origem.</a:t>
            </a:r>
          </a:p>
          <a:p>
            <a:pPr algn="just"/>
            <a:endParaRPr lang="pt-BR" dirty="0"/>
          </a:p>
          <a:p>
            <a:pPr marL="263525" lvl="1"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Acompanhamento da Criança e Adolescente acolhidos </a:t>
            </a:r>
            <a:endParaRPr lang="pt-BR" dirty="0" smtClean="0"/>
          </a:p>
          <a:p>
            <a:pPr marL="263525" lvl="1" algn="ctr"/>
            <a:endParaRPr lang="pt-BR" sz="1600" dirty="0"/>
          </a:p>
          <a:p>
            <a:pPr marL="285750" lvl="1" indent="-285750" algn="just">
              <a:buFont typeface="Wingdings" panose="05000000000000000000" pitchFamily="2" charset="2"/>
              <a:buChar char="Ø"/>
            </a:pPr>
            <a:r>
              <a:rPr lang="pt-BR" sz="1700" dirty="0" smtClean="0"/>
              <a:t>Preparação da criança e do adolescente para o acolhimento – vínculo de confiança.</a:t>
            </a:r>
          </a:p>
          <a:p>
            <a:pPr marL="285750" lvl="1" indent="-285750" algn="just"/>
            <a:endParaRPr lang="pt-BR" sz="1600" dirty="0" smtClean="0"/>
          </a:p>
          <a:p>
            <a:pPr marL="285750" lvl="1" indent="-285750" algn="just">
              <a:buFont typeface="Wingdings" panose="05000000000000000000" pitchFamily="2" charset="2"/>
              <a:buChar char="Ø"/>
            </a:pPr>
            <a:r>
              <a:rPr lang="pt-BR" sz="1700" dirty="0"/>
              <a:t>Aproximação supervisionada  entre a </a:t>
            </a:r>
            <a:r>
              <a:rPr lang="pt-BR" sz="1700" dirty="0" smtClean="0"/>
              <a:t>criança e/ou adolescente </a:t>
            </a:r>
            <a:r>
              <a:rPr lang="pt-BR" sz="1700" dirty="0"/>
              <a:t>e a família acolhedora</a:t>
            </a:r>
            <a:r>
              <a:rPr lang="pt-BR" sz="1700" dirty="0" smtClean="0"/>
              <a:t>.</a:t>
            </a:r>
          </a:p>
          <a:p>
            <a:pPr marL="285750" lvl="1" indent="-285750" algn="just"/>
            <a:endParaRPr lang="pt-BR" sz="1600" dirty="0" smtClean="0"/>
          </a:p>
          <a:p>
            <a:pPr marL="285750" lvl="1" indent="-285750" algn="just">
              <a:buFont typeface="Wingdings" panose="05000000000000000000" pitchFamily="2" charset="2"/>
              <a:buChar char="Ø"/>
            </a:pPr>
            <a:r>
              <a:rPr lang="pt-BR" sz="1700" dirty="0"/>
              <a:t>Escuta individual da </a:t>
            </a:r>
            <a:r>
              <a:rPr lang="pt-BR" sz="1700" dirty="0" smtClean="0"/>
              <a:t>criança e adolescente</a:t>
            </a:r>
            <a:r>
              <a:rPr lang="pt-BR" sz="1700" dirty="0"/>
              <a:t>, com foco na adaptação </a:t>
            </a:r>
            <a:r>
              <a:rPr lang="pt-BR" sz="1700" dirty="0" smtClean="0"/>
              <a:t>à </a:t>
            </a:r>
            <a:r>
              <a:rPr lang="pt-BR" sz="1700" dirty="0"/>
              <a:t>família acolhedora</a:t>
            </a:r>
            <a:r>
              <a:rPr lang="pt-BR" sz="1700" dirty="0" smtClean="0"/>
              <a:t>.</a:t>
            </a:r>
          </a:p>
          <a:p>
            <a:pPr marL="285750" lvl="1" indent="-285750" algn="just"/>
            <a:endParaRPr lang="pt-BR" sz="1600" dirty="0"/>
          </a:p>
          <a:p>
            <a:pPr marL="285750" lvl="1" indent="-285750" algn="just">
              <a:buFont typeface="Wingdings" panose="05000000000000000000" pitchFamily="2" charset="2"/>
              <a:buChar char="Ø"/>
            </a:pPr>
            <a:r>
              <a:rPr lang="pt-BR" sz="1700" dirty="0"/>
              <a:t>Acompanhamento do desempenho escolar da criança e sua situação de saúde</a:t>
            </a:r>
            <a:r>
              <a:rPr lang="pt-BR" sz="1700" dirty="0" smtClean="0"/>
              <a:t>.</a:t>
            </a:r>
          </a:p>
          <a:p>
            <a:pPr marL="285750" lvl="1" indent="-285750" algn="just"/>
            <a:endParaRPr lang="pt-BR" sz="1600" dirty="0" smtClean="0"/>
          </a:p>
          <a:p>
            <a:pPr marL="285750" lvl="1" indent="-285750" algn="just">
              <a:buFont typeface="Wingdings" panose="05000000000000000000" pitchFamily="2" charset="2"/>
              <a:buChar char="Ø"/>
            </a:pPr>
            <a:r>
              <a:rPr lang="pt-BR" sz="1700" dirty="0"/>
              <a:t>Viabilização de encontro </a:t>
            </a:r>
            <a:r>
              <a:rPr lang="pt-BR" sz="1700" dirty="0" smtClean="0"/>
              <a:t>periódico acompanhado </a:t>
            </a:r>
            <a:r>
              <a:rPr lang="pt-BR" sz="1700" dirty="0"/>
              <a:t>entre a família de origem e a criança e/ou </a:t>
            </a:r>
            <a:r>
              <a:rPr lang="pt-BR" sz="1700" dirty="0" smtClean="0"/>
              <a:t>adolescente.</a:t>
            </a:r>
          </a:p>
          <a:p>
            <a:pPr marL="285750" lvl="1" indent="-285750" algn="just">
              <a:buFont typeface="Wingdings" panose="05000000000000000000" pitchFamily="2" charset="2"/>
              <a:buChar char="Ø"/>
            </a:pPr>
            <a:endParaRPr lang="pt-BR" sz="1700" dirty="0"/>
          </a:p>
        </p:txBody>
      </p:sp>
      <p:sp>
        <p:nvSpPr>
          <p:cNvPr id="9" name="Espaço Reservado para Número de Slide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349A8E-67F0-4CEC-ADDB-63A8F71A5E7D}" type="slidenum">
              <a:rPr lang="pt-BR" sz="1400" smtClean="0">
                <a:solidFill>
                  <a:schemeClr val="bg1">
                    <a:lumMod val="50000"/>
                  </a:schemeClr>
                </a:solidFill>
              </a:rPr>
              <a:pPr algn="r"/>
              <a:t>10</a:t>
            </a:fld>
            <a:endParaRPr lang="pt-BR" sz="14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Imagem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53" t="44942" r="59993" b="47276"/>
          <a:stretch/>
        </p:blipFill>
        <p:spPr bwMode="auto">
          <a:xfrm>
            <a:off x="942" y="6237312"/>
            <a:ext cx="5724128" cy="620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83677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 flipH="1">
            <a:off x="107504" y="116632"/>
            <a:ext cx="8856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AD520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FAMÍLIA ACOLHEDORA – ACOMPANHAMENTO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0" y="620688"/>
            <a:ext cx="730830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539552" y="1124744"/>
            <a:ext cx="8280920" cy="461664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endParaRPr lang="pt-BR" dirty="0" smtClean="0"/>
          </a:p>
          <a:p>
            <a:pPr marL="263525" lvl="1" algn="just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        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Acompanhamento da Família Acolhedora</a:t>
            </a:r>
            <a:endParaRPr lang="pt-BR" sz="2000" dirty="0" smtClean="0"/>
          </a:p>
          <a:p>
            <a:pPr marL="263525" lvl="1" algn="ctr"/>
            <a:endParaRPr lang="pt-BR" sz="2800" dirty="0"/>
          </a:p>
          <a:p>
            <a:pPr marL="285750" lvl="1" indent="-285750" algn="just">
              <a:buFont typeface="Wingdings" panose="05000000000000000000" pitchFamily="2" charset="2"/>
              <a:buChar char="Ø"/>
            </a:pPr>
            <a:r>
              <a:rPr lang="pt-BR" sz="1700" dirty="0" smtClean="0"/>
              <a:t>Preparação </a:t>
            </a:r>
            <a:r>
              <a:rPr lang="pt-BR" sz="1700" dirty="0"/>
              <a:t>da família acolhedora para a recepção da </a:t>
            </a:r>
            <a:r>
              <a:rPr lang="pt-BR" sz="1700" dirty="0" smtClean="0"/>
              <a:t>criança/adolescente, informando </a:t>
            </a:r>
            <a:r>
              <a:rPr lang="pt-BR" sz="1700" dirty="0"/>
              <a:t>a  situação </a:t>
            </a:r>
            <a:r>
              <a:rPr lang="pt-BR" sz="1700" dirty="0" smtClean="0"/>
              <a:t>sócio-jurídica </a:t>
            </a:r>
            <a:r>
              <a:rPr lang="pt-BR" sz="1700" dirty="0"/>
              <a:t>do caso e, quando possível, previsão inicial do tempo de acolhimento</a:t>
            </a:r>
            <a:r>
              <a:rPr lang="pt-BR" sz="1700" dirty="0" smtClean="0"/>
              <a:t>. </a:t>
            </a:r>
          </a:p>
          <a:p>
            <a:pPr marL="0" lvl="1" algn="just"/>
            <a:endParaRPr lang="pt-BR" sz="1400" dirty="0"/>
          </a:p>
          <a:p>
            <a:pPr marL="285750" lvl="1" indent="-285750" algn="just">
              <a:buFont typeface="Wingdings" panose="05000000000000000000" pitchFamily="2" charset="2"/>
              <a:buChar char="Ø"/>
            </a:pPr>
            <a:r>
              <a:rPr lang="pt-BR" sz="1700" dirty="0"/>
              <a:t>Aproximação supervisionada entre a criança/adolescente e a família acolhedora</a:t>
            </a:r>
            <a:r>
              <a:rPr lang="pt-BR" sz="1700" dirty="0" smtClean="0"/>
              <a:t>.</a:t>
            </a:r>
          </a:p>
          <a:p>
            <a:pPr marL="0" lvl="1" algn="just"/>
            <a:endParaRPr lang="pt-BR" sz="1400" dirty="0" smtClean="0"/>
          </a:p>
          <a:p>
            <a:pPr marL="285750" lvl="1" indent="-285750" algn="just">
              <a:buFont typeface="Wingdings" panose="05000000000000000000" pitchFamily="2" charset="2"/>
              <a:buChar char="Ø"/>
            </a:pPr>
            <a:r>
              <a:rPr lang="pt-BR" sz="1700" dirty="0"/>
              <a:t>Construção de um plano de acompanhamento da família acolhedora, em conformidade com as necessidades do acolhimento de cada </a:t>
            </a:r>
            <a:r>
              <a:rPr lang="pt-BR" sz="1700" dirty="0" smtClean="0"/>
              <a:t>criança/adolescente.</a:t>
            </a:r>
          </a:p>
          <a:p>
            <a:pPr marL="0" lvl="1" algn="just"/>
            <a:endParaRPr lang="pt-BR" sz="1400" dirty="0" smtClean="0"/>
          </a:p>
          <a:p>
            <a:pPr marL="285750" lvl="1" indent="-285750" algn="just">
              <a:buFont typeface="Wingdings" panose="05000000000000000000" pitchFamily="2" charset="2"/>
              <a:buChar char="Ø"/>
            </a:pPr>
            <a:r>
              <a:rPr lang="pt-BR" sz="1700" dirty="0"/>
              <a:t>Acompanhamento da família acolhedora, com entrevistas e visitas domiciliares com foco na adaptação e desenvolvimento do </a:t>
            </a:r>
            <a:r>
              <a:rPr lang="pt-BR" sz="1700" dirty="0" smtClean="0"/>
              <a:t>acolhimento.</a:t>
            </a:r>
          </a:p>
          <a:p>
            <a:pPr marL="0" lvl="1" algn="just"/>
            <a:endParaRPr lang="pt-BR" sz="1600" dirty="0" smtClean="0"/>
          </a:p>
          <a:p>
            <a:pPr marL="285750" lvl="1" indent="-285750" algn="just">
              <a:buFont typeface="Wingdings" panose="05000000000000000000" pitchFamily="2" charset="2"/>
              <a:buChar char="Ø"/>
            </a:pPr>
            <a:r>
              <a:rPr lang="pt-BR" sz="1700" dirty="0"/>
              <a:t>Construção de espaço para troca de experiências entre famílias acolhedoras.</a:t>
            </a:r>
          </a:p>
          <a:p>
            <a:pPr marL="285750" lvl="1" indent="-285750" algn="just">
              <a:buFont typeface="Wingdings" panose="05000000000000000000" pitchFamily="2" charset="2"/>
              <a:buChar char="Ø"/>
            </a:pPr>
            <a:endParaRPr lang="pt-BR" sz="1700" dirty="0"/>
          </a:p>
        </p:txBody>
      </p:sp>
      <p:sp>
        <p:nvSpPr>
          <p:cNvPr id="9" name="Espaço Reservado para Número de Slide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349A8E-67F0-4CEC-ADDB-63A8F71A5E7D}" type="slidenum">
              <a:rPr lang="pt-BR" sz="1400" smtClean="0">
                <a:solidFill>
                  <a:schemeClr val="bg1">
                    <a:lumMod val="50000"/>
                  </a:schemeClr>
                </a:solidFill>
              </a:rPr>
              <a:pPr algn="r"/>
              <a:t>11</a:t>
            </a:fld>
            <a:endParaRPr lang="pt-BR" sz="14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Imagem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53" t="44942" r="59993" b="47276"/>
          <a:stretch/>
        </p:blipFill>
        <p:spPr bwMode="auto">
          <a:xfrm>
            <a:off x="942" y="6237312"/>
            <a:ext cx="5724128" cy="620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27439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 flipH="1">
            <a:off x="107504" y="116632"/>
            <a:ext cx="8856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AD520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FAMÍLIA ACOLHEDORA – ACOMPANHAMENTO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0" y="620688"/>
            <a:ext cx="730830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571472" y="1285860"/>
            <a:ext cx="8280920" cy="477053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endParaRPr lang="pt-BR" dirty="0" smtClean="0"/>
          </a:p>
          <a:p>
            <a:pPr marL="263525" lvl="1" algn="just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          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Acompanhamento da Família de Origem</a:t>
            </a:r>
            <a:endParaRPr lang="pt-BR" sz="2000" dirty="0" smtClean="0"/>
          </a:p>
          <a:p>
            <a:pPr marL="263525" lvl="1" algn="ctr"/>
            <a:endParaRPr lang="pt-BR" sz="3200" dirty="0"/>
          </a:p>
          <a:p>
            <a:pPr marL="285750" lvl="1" indent="-285750" algn="just">
              <a:buFont typeface="Wingdings" panose="05000000000000000000" pitchFamily="2" charset="2"/>
              <a:buChar char="Ø"/>
            </a:pPr>
            <a:r>
              <a:rPr lang="pt-BR" dirty="0"/>
              <a:t>Contato inicial com a família de origem (salvo em situações de restrição judicial) para esclarecimento do que é o acolhimento familiar, seus termos e </a:t>
            </a:r>
            <a:r>
              <a:rPr lang="pt-BR" dirty="0" smtClean="0"/>
              <a:t>regras. </a:t>
            </a:r>
          </a:p>
          <a:p>
            <a:pPr marL="285750" lvl="1" indent="-285750" algn="just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lvl="1" indent="-285750" algn="just">
              <a:buFont typeface="Wingdings" panose="05000000000000000000" pitchFamily="2" charset="2"/>
              <a:buChar char="Ø"/>
            </a:pPr>
            <a:r>
              <a:rPr lang="pt-BR" dirty="0" smtClean="0"/>
              <a:t>Convite e incentivo </a:t>
            </a:r>
            <a:r>
              <a:rPr lang="pt-BR" dirty="0"/>
              <a:t>a participar do processo de adaptação da criança/adolescente na família acolhedora, fornecendo informações sobre seus hábitos e costumes. </a:t>
            </a:r>
            <a:endParaRPr lang="pt-BR" dirty="0" smtClean="0"/>
          </a:p>
          <a:p>
            <a:pPr marL="285750" lvl="1" indent="-285750" algn="just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lvl="1" indent="-285750" algn="just">
              <a:buFont typeface="Wingdings" panose="05000000000000000000" pitchFamily="2" charset="2"/>
              <a:buChar char="Ø"/>
            </a:pPr>
            <a:r>
              <a:rPr lang="pt-BR" dirty="0"/>
              <a:t>Acompanhamento da família de origem, com entrevistas e visitas domiciliares periódicas, articuladas com o planejamento realizado para superação das vulnerabilidades da </a:t>
            </a:r>
            <a:r>
              <a:rPr lang="pt-BR"/>
              <a:t>família</a:t>
            </a:r>
            <a:r>
              <a:rPr lang="pt-BR" smtClean="0"/>
              <a:t>.</a:t>
            </a:r>
            <a:endParaRPr lang="pt-BR" dirty="0"/>
          </a:p>
          <a:p>
            <a:pPr marL="285750" lvl="1" indent="-285750" algn="just"/>
            <a:endParaRPr lang="pt-BR" dirty="0" smtClean="0"/>
          </a:p>
          <a:p>
            <a:pPr marL="285750" lvl="1" indent="-285750" algn="just">
              <a:buFont typeface="Wingdings" panose="05000000000000000000" pitchFamily="2" charset="2"/>
              <a:buChar char="Ø"/>
            </a:pPr>
            <a:r>
              <a:rPr lang="pt-BR" dirty="0"/>
              <a:t>Construção de espaço para troca de experiências entre famílias de origem.</a:t>
            </a:r>
          </a:p>
        </p:txBody>
      </p:sp>
      <p:sp>
        <p:nvSpPr>
          <p:cNvPr id="9" name="Espaço Reservado para Número de Slide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349A8E-67F0-4CEC-ADDB-63A8F71A5E7D}" type="slidenum">
              <a:rPr lang="pt-BR" sz="1400" smtClean="0">
                <a:solidFill>
                  <a:schemeClr val="bg1">
                    <a:lumMod val="50000"/>
                  </a:schemeClr>
                </a:solidFill>
              </a:rPr>
              <a:pPr algn="r"/>
              <a:t>12</a:t>
            </a:fld>
            <a:endParaRPr lang="pt-BR" sz="14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Imagem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53" t="44942" r="59993" b="47276"/>
          <a:stretch/>
        </p:blipFill>
        <p:spPr bwMode="auto">
          <a:xfrm>
            <a:off x="942" y="6237312"/>
            <a:ext cx="5724128" cy="620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49197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 flipH="1">
            <a:off x="107504" y="116632"/>
            <a:ext cx="8856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AD520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FAMÍLIA ACOLHEDORA – EQUIPE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0" y="620688"/>
            <a:ext cx="730830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539552" y="980728"/>
            <a:ext cx="8424936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lvl="1" indent="-342900" algn="just"/>
            <a:r>
              <a:rPr lang="pt-BR" sz="2800" b="1" dirty="0" smtClean="0"/>
              <a:t>   </a:t>
            </a:r>
            <a:r>
              <a:rPr lang="pt-BR" sz="2900" b="1" dirty="0" smtClean="0"/>
              <a:t>Equipe Profissional Mínima</a:t>
            </a:r>
          </a:p>
          <a:p>
            <a:pPr marL="446088" lvl="1" indent="-342900" algn="just"/>
            <a:endParaRPr lang="pt-BR" b="1" dirty="0"/>
          </a:p>
          <a:p>
            <a:pPr algn="just"/>
            <a:r>
              <a:rPr lang="pt-BR" dirty="0" smtClean="0"/>
              <a:t>De acordo com a Norma Operacional Básica de Recursos Humanos do SUAS (NOB-RH/SUAS), a equipe profissional mínima do Serviço de Acolhimento em Família Acolhedora deve ser formada por: </a:t>
            </a:r>
          </a:p>
          <a:p>
            <a:pPr algn="just"/>
            <a:endParaRPr lang="pt-B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58888" algn="just">
              <a:buFont typeface="Wingdings" pitchFamily="2" charset="2"/>
              <a:buChar char="Ø"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 Coordenador  </a:t>
            </a:r>
            <a:endParaRPr lang="pt-B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58888" algn="just">
              <a:buFont typeface="Wingdings" pitchFamily="2" charset="2"/>
              <a:buChar char="Ø"/>
            </a:pP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01 Assistente Social</a:t>
            </a:r>
            <a:endParaRPr lang="pt-B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58888" algn="just">
              <a:buFont typeface="Wingdings" pitchFamily="2" charset="2"/>
              <a:buChar char="Ø"/>
            </a:pP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01 Psicóloga   </a:t>
            </a:r>
          </a:p>
          <a:p>
            <a:pPr marL="1258888" algn="just">
              <a:buFont typeface="Wingdings" pitchFamily="2" charset="2"/>
              <a:buChar char="Ø"/>
            </a:pP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58888" algn="just"/>
            <a:endPara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58888" algn="just"/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58888" algn="just"/>
            <a:endPara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58888" algn="just"/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58888" algn="just"/>
            <a:endParaRPr lang="pt-BR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58888" algn="just"/>
            <a:endParaRPr lang="pt-BR" sz="1600" dirty="0"/>
          </a:p>
        </p:txBody>
      </p:sp>
      <p:sp>
        <p:nvSpPr>
          <p:cNvPr id="9" name="Espaço Reservado para Número de Slide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349A8E-67F0-4CEC-ADDB-63A8F71A5E7D}" type="slidenum">
              <a:rPr lang="pt-BR" sz="1400" smtClean="0">
                <a:solidFill>
                  <a:schemeClr val="bg1">
                    <a:lumMod val="50000"/>
                  </a:schemeClr>
                </a:solidFill>
              </a:rPr>
              <a:pPr algn="r"/>
              <a:t>13</a:t>
            </a:fld>
            <a:endParaRPr lang="pt-BR" sz="14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Imagem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53" t="44942" r="59993" b="47276"/>
          <a:stretch/>
        </p:blipFill>
        <p:spPr bwMode="auto">
          <a:xfrm>
            <a:off x="942" y="6237312"/>
            <a:ext cx="5724128" cy="620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39552" y="5025950"/>
            <a:ext cx="8208912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 Equipe Técnica de referência do Serviço, composta por assistente social e psicólogo, é responsável pelo acompanhamento de até 15 famílias acolhedoras e 15 famílias de origem dos usuários atendidos.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183677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 flipH="1">
            <a:off x="107504" y="116632"/>
            <a:ext cx="8856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AD520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FAMÍLIA ACOLHEDORA – SUBSÍDIO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0" y="620688"/>
            <a:ext cx="730830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395536" y="980728"/>
            <a:ext cx="8208912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lvl="1" indent="-342900" algn="just"/>
            <a:r>
              <a:rPr lang="pt-BR" sz="2800" b="1" dirty="0" smtClean="0"/>
              <a:t>     </a:t>
            </a:r>
            <a:r>
              <a:rPr lang="pt-BR" sz="3000" b="1" dirty="0" smtClean="0"/>
              <a:t>Subsídio Financeiro </a:t>
            </a:r>
            <a:endParaRPr lang="pt-BR" sz="3000" b="1" dirty="0" smtClean="0">
              <a:solidFill>
                <a:srgbClr val="C00000"/>
              </a:solidFill>
            </a:endParaRPr>
          </a:p>
          <a:p>
            <a:pPr marL="266700" lvl="1" indent="3175" algn="just"/>
            <a:endParaRPr lang="pt-BR" sz="2400" b="1" dirty="0" smtClean="0">
              <a:solidFill>
                <a:srgbClr val="C00000"/>
              </a:solidFill>
            </a:endParaRPr>
          </a:p>
          <a:p>
            <a:pPr marL="266700" lvl="1" indent="3175" algn="just"/>
            <a:r>
              <a:rPr lang="pt-BR" dirty="0" smtClean="0"/>
              <a:t>Objetivando não onerar as famílias acolhedoras será   oferecido   subsídio financeiro, visando ao custeio dos gastos com a criança e/ou adolescente.</a:t>
            </a:r>
          </a:p>
          <a:p>
            <a:pPr marL="266700" lvl="1" indent="3175" algn="just"/>
            <a:endParaRPr lang="pt-BR" sz="2400" dirty="0" smtClean="0"/>
          </a:p>
          <a:p>
            <a:endParaRPr lang="en-US" altLang="pt-BR" dirty="0" smtClean="0"/>
          </a:p>
          <a:p>
            <a:pPr marL="536575" lvl="1" indent="-266700" algn="just">
              <a:buFont typeface="Wingdings" pitchFamily="2" charset="2"/>
              <a:buChar char="Ø"/>
            </a:pPr>
            <a:r>
              <a:rPr lang="pt-BR" altLang="pt-BR" dirty="0" smtClean="0"/>
              <a:t>A utilização do subsídio financeiro deve estar centrado nas necessidades da criança e do adolescente acolhidos. </a:t>
            </a:r>
          </a:p>
          <a:p>
            <a:pPr marL="536575" lvl="1" indent="-266700" algn="just">
              <a:buFont typeface="Wingdings" pitchFamily="2" charset="2"/>
              <a:buChar char="Ø"/>
            </a:pPr>
            <a:endParaRPr lang="pt-BR" sz="1900" dirty="0" smtClean="0"/>
          </a:p>
          <a:p>
            <a:pPr marL="536575" lvl="1" indent="-266700" algn="just">
              <a:buFont typeface="Wingdings" pitchFamily="2" charset="2"/>
              <a:buChar char="Ø"/>
            </a:pPr>
            <a:r>
              <a:rPr lang="pt-BR" dirty="0" smtClean="0"/>
              <a:t>Recomenda-se subsídio financeiro diferenciado quando se tratar de acolhimento de mais de uma criança / adolescente (por exemplo, grupo de irmãos) ou criança / adolescente com deficiência.</a:t>
            </a:r>
          </a:p>
          <a:p>
            <a:pPr marL="266700" lvl="1" indent="3175" algn="just"/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spaço Reservado para Número de Slide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349A8E-67F0-4CEC-ADDB-63A8F71A5E7D}" type="slidenum">
              <a:rPr lang="pt-BR" sz="1400" smtClean="0">
                <a:solidFill>
                  <a:schemeClr val="bg1">
                    <a:lumMod val="50000"/>
                  </a:schemeClr>
                </a:solidFill>
              </a:rPr>
              <a:pPr algn="r"/>
              <a:t>14</a:t>
            </a:fld>
            <a:endParaRPr lang="pt-BR" sz="14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Imagem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53" t="44942" r="59993" b="47276"/>
          <a:stretch/>
        </p:blipFill>
        <p:spPr bwMode="auto">
          <a:xfrm>
            <a:off x="942" y="6237312"/>
            <a:ext cx="5724128" cy="620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83677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 </a:t>
            </a:r>
            <a:r>
              <a:rPr lang="pt-BR" sz="2800" b="1" dirty="0">
                <a:solidFill>
                  <a:srgbClr val="FF0000"/>
                </a:solidFill>
              </a:rPr>
              <a:t>Desligamento!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873752"/>
          </a:xfrm>
        </p:spPr>
        <p:txBody>
          <a:bodyPr>
            <a:normAutofit/>
          </a:bodyPr>
          <a:lstStyle/>
          <a:p>
            <a:pPr algn="just"/>
            <a:r>
              <a:rPr lang="pt-BR" sz="1800" dirty="0"/>
              <a:t>O desligamento do Serviço de Acolhimento deverá ser avaliado pela equipe profissional, em diálogo com a Justiça da Infância e Juventude, com o Ministério Público, Conselho Tutelar e rede envolvida.</a:t>
            </a:r>
          </a:p>
          <a:p>
            <a:pPr algn="just"/>
            <a:endParaRPr lang="pt-BR" sz="1800" dirty="0" smtClean="0"/>
          </a:p>
          <a:p>
            <a:pPr algn="just"/>
            <a:endParaRPr lang="pt-BR" sz="1800" dirty="0"/>
          </a:p>
          <a:p>
            <a:pPr algn="just"/>
            <a:endParaRPr lang="pt-BR" sz="1800" dirty="0" smtClean="0"/>
          </a:p>
          <a:p>
            <a:pPr algn="just"/>
            <a:endParaRPr lang="pt-BR" sz="1800" dirty="0"/>
          </a:p>
          <a:p>
            <a:pPr algn="just"/>
            <a:endParaRPr lang="pt-BR" sz="1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016" t="-8" r="262" b="8"/>
          <a:stretch/>
        </p:blipFill>
        <p:spPr>
          <a:xfrm>
            <a:off x="611560" y="3068960"/>
            <a:ext cx="374441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435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Serviço com compartilhamento de equipe 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836712"/>
            <a:ext cx="7992888" cy="5565232"/>
          </a:xfrm>
        </p:spPr>
        <p:txBody>
          <a:bodyPr>
            <a:normAutofit/>
          </a:bodyPr>
          <a:lstStyle/>
          <a:p>
            <a:pPr algn="just"/>
            <a:endParaRPr lang="pt-BR" sz="1900" dirty="0" smtClean="0"/>
          </a:p>
          <a:p>
            <a:pPr algn="just"/>
            <a:r>
              <a:rPr lang="pt-BR" sz="1800" dirty="0" smtClean="0"/>
              <a:t>Os Municípios de pequeno porte que, apresentem dificuldades para implantar e manter serviços de acolhimento para crianças e adolescentes em virtude da pequena demanda e das condições de gestão, pode recorrer ao compartilhamento de equipe dos seguintes profissionais: </a:t>
            </a:r>
            <a:r>
              <a:rPr lang="pt-BR" sz="1800" b="1" dirty="0" smtClean="0"/>
              <a:t>Coordenador e equipe técnica. </a:t>
            </a:r>
            <a:r>
              <a:rPr lang="pt-BR" sz="1800" dirty="0" smtClean="0"/>
              <a:t>O compartilhamento dessa equipe constitui estratégia para assegurar o atendimento da criança ou adolescente próximo a sua comunidade de origem. </a:t>
            </a:r>
          </a:p>
          <a:p>
            <a:pPr algn="just"/>
            <a:r>
              <a:rPr lang="pt-BR" dirty="0" smtClean="0"/>
              <a:t> </a:t>
            </a:r>
            <a:r>
              <a:rPr lang="pt-BR" sz="1800" dirty="0" smtClean="0"/>
              <a:t>O  Serviço de Compartilhamento de equipe podem ser implantados sob gestão Estadual ou como Consórcios entre os municípios, desde que disponham de Coordenação e equipe técnica suficiente para o atendimento a mais de um município</a:t>
            </a:r>
            <a:r>
              <a:rPr lang="pt-BR" dirty="0" smtClean="0"/>
              <a:t>.  </a:t>
            </a:r>
          </a:p>
          <a:p>
            <a:pPr algn="just"/>
            <a:r>
              <a:rPr lang="pt-BR" sz="1800" smtClean="0"/>
              <a:t>O </a:t>
            </a:r>
            <a:r>
              <a:rPr lang="pt-BR" sz="1800" dirty="0" smtClean="0"/>
              <a:t>Serviço deve ter Famílias Cadastradas em cada município atendido, de modo a viabilizar o acolhimento da criança ou adolescente em seu próprio município de origem.   </a:t>
            </a:r>
          </a:p>
          <a:p>
            <a:pPr algn="just"/>
            <a:r>
              <a:rPr lang="pt-BR" sz="1800" dirty="0" smtClean="0"/>
              <a:t>A equipe Compartilhada Coordenador e equipe técnica,  devera atender a todas as atribuições que lhe são própria do serviço</a:t>
            </a:r>
            <a:r>
              <a:rPr lang="pt-BR" sz="1800" dirty="0"/>
              <a:t>.</a:t>
            </a:r>
            <a:endParaRPr lang="pt-BR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39909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700809"/>
            <a:ext cx="828092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6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Obrigada!</a:t>
            </a:r>
          </a:p>
          <a:p>
            <a:pPr algn="r"/>
            <a:endParaRPr lang="pt-BR" sz="400" b="1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r"/>
            <a:endParaRPr lang="pt-BR" sz="3200" b="1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lang="pt-BR" sz="3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Serviço de Acolhimento em Família Acolhedora \SETAS</a:t>
            </a:r>
          </a:p>
          <a:p>
            <a:pPr algn="ctr"/>
            <a:endParaRPr lang="pt-BR" sz="3600" b="1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lang="pt-BR" sz="3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</a:p>
          <a:p>
            <a:pPr algn="ctr"/>
            <a:endParaRPr lang="pt-BR" sz="3600" b="1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endParaRPr lang="pt-BR" sz="3600" b="1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lang="pt-BR" sz="3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467544" y="2924944"/>
            <a:ext cx="80648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2286000" y="296733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pt-BR" b="1" dirty="0" smtClean="0"/>
          </a:p>
          <a:p>
            <a:pPr algn="ctr"/>
            <a:endParaRPr lang="pt-BR" b="1" dirty="0" smtClean="0"/>
          </a:p>
          <a:p>
            <a:pPr algn="ctr"/>
            <a:endParaRPr lang="pt-BR" b="1" dirty="0" smtClean="0"/>
          </a:p>
          <a:p>
            <a:pPr algn="ctr"/>
            <a:endParaRPr lang="pt-BR" b="1" dirty="0" smtClean="0"/>
          </a:p>
          <a:p>
            <a:pPr algn="ctr"/>
            <a:endParaRPr lang="pt-BR" b="1" dirty="0" smtClean="0"/>
          </a:p>
          <a:p>
            <a:pPr algn="ctr"/>
            <a:endParaRPr lang="pt-BR" b="1" dirty="0" smtClean="0"/>
          </a:p>
          <a:p>
            <a:pPr algn="ctr"/>
            <a:r>
              <a:rPr lang="pt-BR" b="1" dirty="0" smtClean="0"/>
              <a:t>setas.to.</a:t>
            </a:r>
            <a:r>
              <a:rPr lang="pt-BR" b="1" dirty="0" err="1" smtClean="0"/>
              <a:t>gov.br</a:t>
            </a:r>
            <a:r>
              <a:rPr lang="pt-BR" b="1" smtClean="0"/>
              <a:t>            </a:t>
            </a:r>
            <a:endParaRPr lang="pt-BR" dirty="0" smtClean="0">
              <a:solidFill>
                <a:srgbClr val="002060"/>
              </a:solidFill>
            </a:endParaRPr>
          </a:p>
          <a:p>
            <a:pPr algn="ctr"/>
            <a:r>
              <a:rPr lang="pt-BR" b="1" dirty="0" smtClean="0"/>
              <a:t>fone: ( 63 ) </a:t>
            </a:r>
            <a:r>
              <a:rPr lang="pt-BR" b="1" dirty="0" smtClean="0"/>
              <a:t>3218-1973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016" t="-8" r="262" b="8"/>
          <a:stretch/>
        </p:blipFill>
        <p:spPr>
          <a:xfrm>
            <a:off x="-1668" y="4417462"/>
            <a:ext cx="2485436" cy="2315874"/>
          </a:xfrm>
          <a:prstGeom prst="rect">
            <a:avLst/>
          </a:prstGeom>
        </p:spPr>
      </p:pic>
      <p:pic>
        <p:nvPicPr>
          <p:cNvPr id="1026" name="Imagem 1" descr="C:\Documents and Settings\raquel.goncalves\Configurações locais\Temp\Logo Setas N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04664"/>
            <a:ext cx="576064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7387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 flipH="1">
            <a:off x="107504" y="116632"/>
            <a:ext cx="8856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AD520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FAMÍLIA ACOLHEDORA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0" y="620688"/>
            <a:ext cx="730830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142844" y="1071546"/>
            <a:ext cx="8568952" cy="454739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800100" lvl="1" indent="-342900" algn="just"/>
            <a:r>
              <a:rPr lang="pt-BR" sz="2800" b="1" dirty="0" smtClean="0"/>
              <a:t>Definição</a:t>
            </a:r>
          </a:p>
          <a:p>
            <a:pPr marL="800100" lvl="1" indent="-342900" algn="just"/>
            <a:endParaRPr lang="pt-BR" sz="2800" dirty="0" smtClean="0"/>
          </a:p>
          <a:p>
            <a:pPr marL="808038" lvl="2" indent="1588" algn="just">
              <a:lnSpc>
                <a:spcPct val="150000"/>
              </a:lnSpc>
            </a:pPr>
            <a:r>
              <a:rPr lang="pt-BR" sz="2000" dirty="0" smtClean="0"/>
              <a:t>“</a:t>
            </a:r>
            <a:r>
              <a:rPr lang="pt-BR" dirty="0" smtClean="0"/>
              <a:t>Serviço </a:t>
            </a:r>
            <a:r>
              <a:rPr lang="pt-BR" dirty="0"/>
              <a:t>que organiza o acolhimento, em residências de famílias acolhedoras cadastradas, de crianças e adolescentes afastados do convívio familiar por meio de medida protetiva, em função de abandono ou cujas famílias ou responsáveis encontrem-se temporariamente impossibilitados de cumprir sua função de cuidado e proteção, </a:t>
            </a:r>
            <a:r>
              <a:rPr lang="pt-BR" b="1" dirty="0"/>
              <a:t>até que seja viabilizado o retorno ao convívio com a família de origem ou, na sua impossibilidade, encaminhamento para </a:t>
            </a:r>
            <a:r>
              <a:rPr lang="pt-BR" b="1" dirty="0" smtClean="0"/>
              <a:t>adoção</a:t>
            </a:r>
            <a:r>
              <a:rPr lang="pt-BR" dirty="0" smtClean="0"/>
              <a:t>”.</a:t>
            </a:r>
            <a:r>
              <a:rPr lang="pt-BR" sz="2000" dirty="0" smtClean="0"/>
              <a:t> </a:t>
            </a:r>
          </a:p>
          <a:p>
            <a:pPr marL="808038" lvl="2" indent="1588" algn="just"/>
            <a:endParaRPr lang="pt-BR" sz="1050" dirty="0"/>
          </a:p>
          <a:p>
            <a:pPr marL="808038" lvl="2" indent="1588" algn="just"/>
            <a:endParaRPr lang="pt-BR" sz="1600" dirty="0" smtClean="0"/>
          </a:p>
          <a:p>
            <a:pPr marL="808038" lvl="2" indent="1588" algn="r"/>
            <a:r>
              <a:rPr lang="pt-BR" sz="1200" dirty="0" smtClean="0"/>
              <a:t>Orientações Técnicas: Serviços de Acolhimento para Crianças e Adolescentes - 2009</a:t>
            </a:r>
          </a:p>
        </p:txBody>
      </p:sp>
      <p:sp>
        <p:nvSpPr>
          <p:cNvPr id="9" name="Espaço Reservado para Número de Slide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349A8E-67F0-4CEC-ADDB-63A8F71A5E7D}" type="slidenum">
              <a:rPr lang="pt-BR" sz="1400" smtClean="0">
                <a:solidFill>
                  <a:schemeClr val="bg1">
                    <a:lumMod val="50000"/>
                  </a:schemeClr>
                </a:solidFill>
              </a:rPr>
              <a:pPr algn="r"/>
              <a:t>2</a:t>
            </a:fld>
            <a:endParaRPr lang="pt-BR" sz="14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Imagem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53" t="44942" r="59993" b="47276"/>
          <a:stretch/>
        </p:blipFill>
        <p:spPr bwMode="auto">
          <a:xfrm>
            <a:off x="942" y="6237312"/>
            <a:ext cx="5724128" cy="620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62983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 flipH="1">
            <a:off x="107504" y="116632"/>
            <a:ext cx="8856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AD520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FAMÍLIA ACOLHEDORA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0" y="620688"/>
            <a:ext cx="730830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611560" y="785794"/>
            <a:ext cx="8064896" cy="52706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00100" lvl="1" indent="-342900" algn="just"/>
            <a:r>
              <a:rPr lang="pt-BR" sz="2800" b="1" dirty="0" smtClean="0"/>
              <a:t>Quem são as famílias acolhedoras?</a:t>
            </a:r>
          </a:p>
          <a:p>
            <a:pPr marL="800100" lvl="1" indent="-342900" algn="just"/>
            <a:endParaRPr lang="pt-BR" sz="28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/>
              <a:t>São famílias da comunidade, habilitadas e acompanhadas pelo </a:t>
            </a:r>
            <a:r>
              <a:rPr lang="pt-BR" dirty="0" smtClean="0"/>
              <a:t>Serviço </a:t>
            </a:r>
            <a:r>
              <a:rPr lang="pt-BR" dirty="0"/>
              <a:t>de Acolhimento em Família Acolhedora, que acolhem voluntariamente em suas casas por período provisório, crianças e/ou adolescentes, oferecendo-lhes cuidado, proteção integral e convivência familiar e comunitária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As famílias acolhedoras são </a:t>
            </a:r>
            <a:r>
              <a:rPr lang="pt-BR" b="1" i="1" dirty="0" smtClean="0"/>
              <a:t>selecionadas</a:t>
            </a:r>
            <a:r>
              <a:rPr lang="pt-BR" dirty="0" smtClean="0"/>
              <a:t>, </a:t>
            </a:r>
            <a:r>
              <a:rPr lang="pt-BR" b="1" i="1" dirty="0" smtClean="0"/>
              <a:t>capacitadas</a:t>
            </a:r>
            <a:r>
              <a:rPr lang="pt-BR" dirty="0" smtClean="0"/>
              <a:t> e </a:t>
            </a:r>
            <a:r>
              <a:rPr lang="pt-BR" b="1" i="1" dirty="0" smtClean="0"/>
              <a:t>acompanhadas</a:t>
            </a:r>
            <a:r>
              <a:rPr lang="pt-BR" dirty="0" smtClean="0"/>
              <a:t> pela equipe  técnica do Serviço de Acolhimento para que possam acolher provisoriamente crianças e adolescentes em medida de proteção. </a:t>
            </a:r>
          </a:p>
          <a:p>
            <a:pPr algn="just"/>
            <a:endParaRPr lang="pt-BR" sz="28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/>
              <a:t>Entende-se que a </a:t>
            </a:r>
            <a:r>
              <a:rPr lang="pt-BR" dirty="0" smtClean="0"/>
              <a:t>Família </a:t>
            </a:r>
            <a:r>
              <a:rPr lang="pt-BR" dirty="0"/>
              <a:t>A</a:t>
            </a:r>
            <a:r>
              <a:rPr lang="pt-BR" dirty="0" smtClean="0"/>
              <a:t>colhedora </a:t>
            </a:r>
            <a:r>
              <a:rPr lang="pt-BR" dirty="0"/>
              <a:t>não deva ser </a:t>
            </a:r>
            <a:r>
              <a:rPr lang="pt-BR" dirty="0" smtClean="0"/>
              <a:t>a família extensa.</a:t>
            </a:r>
          </a:p>
          <a:p>
            <a:pPr algn="just"/>
            <a:endParaRPr lang="pt-BR" sz="28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/>
              <a:t>A presença do vínculo de parentesco colide com a proposta do Acolhimento Familiar - configurando-se como </a:t>
            </a:r>
            <a:r>
              <a:rPr lang="pt-BR" u="sng" dirty="0" smtClean="0"/>
              <a:t>reintegração familiar</a:t>
            </a:r>
            <a:r>
              <a:rPr lang="pt-BR" dirty="0" smtClean="0"/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050" dirty="0" smtClean="0"/>
          </a:p>
          <a:p>
            <a:pPr marL="808038" lvl="2" indent="1588" algn="just"/>
            <a:endParaRPr lang="pt-BR" sz="1600" dirty="0" smtClean="0"/>
          </a:p>
        </p:txBody>
      </p:sp>
      <p:sp>
        <p:nvSpPr>
          <p:cNvPr id="9" name="Espaço Reservado para Número de Slide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349A8E-67F0-4CEC-ADDB-63A8F71A5E7D}" type="slidenum">
              <a:rPr lang="pt-BR" sz="1400" smtClean="0">
                <a:solidFill>
                  <a:schemeClr val="bg1">
                    <a:lumMod val="50000"/>
                  </a:schemeClr>
                </a:solidFill>
              </a:rPr>
              <a:pPr algn="r"/>
              <a:t>3</a:t>
            </a:fld>
            <a:endParaRPr lang="pt-BR" sz="14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Imagem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53" t="44942" r="59993" b="47276"/>
          <a:stretch/>
        </p:blipFill>
        <p:spPr bwMode="auto">
          <a:xfrm>
            <a:off x="942" y="6237312"/>
            <a:ext cx="5724128" cy="620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7639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 flipH="1">
            <a:off x="107504" y="116632"/>
            <a:ext cx="8856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AD520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FAMÍLIA ACOLHEDORA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0" y="620688"/>
            <a:ext cx="730830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611560" y="1028343"/>
            <a:ext cx="8064896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/>
            <a:r>
              <a:rPr lang="pt-BR" sz="2800" b="1" dirty="0" smtClean="0"/>
              <a:t>E o Público Alvo?</a:t>
            </a:r>
          </a:p>
          <a:p>
            <a:pPr marL="800100" lvl="1" indent="-342900" algn="just"/>
            <a:endParaRPr lang="pt-BR" sz="14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b="1" dirty="0" smtClean="0"/>
              <a:t>Crianças e adolescentes de 0 a 18 anos, com medida protetiva de acolhimento.</a:t>
            </a:r>
          </a:p>
          <a:p>
            <a:pPr algn="just"/>
            <a:endParaRPr lang="pt-BR" sz="400" dirty="0" smtClean="0"/>
          </a:p>
          <a:p>
            <a:pPr algn="just"/>
            <a:r>
              <a:rPr lang="pt-BR" sz="900" dirty="0"/>
              <a:t> </a:t>
            </a:r>
            <a:endParaRPr lang="pt-BR" sz="1200" dirty="0" smtClean="0"/>
          </a:p>
          <a:p>
            <a:pPr marL="2422525" indent="-285750" algn="just"/>
            <a:endParaRPr lang="pt-BR" dirty="0"/>
          </a:p>
          <a:p>
            <a:pPr marL="2422525" indent="-285750" algn="just">
              <a:buFont typeface="Arial" panose="020B0604020202020204" pitchFamily="34" charset="0"/>
              <a:buChar char="•"/>
            </a:pPr>
            <a:endParaRPr lang="pt-BR" dirty="0" smtClean="0"/>
          </a:p>
        </p:txBody>
      </p:sp>
      <p:sp>
        <p:nvSpPr>
          <p:cNvPr id="9" name="Espaço Reservado para Número de Slide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349A8E-67F0-4CEC-ADDB-63A8F71A5E7D}" type="slidenum">
              <a:rPr lang="pt-BR" sz="1400" smtClean="0">
                <a:solidFill>
                  <a:schemeClr val="bg1">
                    <a:lumMod val="50000"/>
                  </a:schemeClr>
                </a:solidFill>
              </a:rPr>
              <a:pPr algn="r"/>
              <a:t>4</a:t>
            </a:fld>
            <a:endParaRPr lang="pt-BR" sz="14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Imagem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53" t="44942" r="59993" b="47276"/>
          <a:stretch/>
        </p:blipFill>
        <p:spPr bwMode="auto">
          <a:xfrm>
            <a:off x="942" y="6237312"/>
            <a:ext cx="5724128" cy="620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00034" y="2857496"/>
            <a:ext cx="8208912" cy="175432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O Serviço de Acolhimento em Família Acolhedora é particularmente adequado ao atendimento de crianças e adolescentes cuja avaliação da equipe técnica do serviço e dos serviços da rede de atendimento indique possibilidade de retorno à família de origem, ampliada ou extensa, salvo casos emergenciais, nos quais inexistam alternativas de acolhimento e proteção.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611560" y="5025950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/>
              <a:t>Cada família acolhedora deverá acolher </a:t>
            </a:r>
            <a:r>
              <a:rPr lang="pt-BR" b="1" dirty="0" smtClean="0"/>
              <a:t>uma </a:t>
            </a:r>
            <a:r>
              <a:rPr lang="pt-BR" dirty="0" smtClean="0"/>
              <a:t>criança ou adolescente por vez, exceto quando se tratar de grupos de irmãos, quando esse número poderá ser ampliado.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413825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 flipH="1">
            <a:off x="107504" y="116632"/>
            <a:ext cx="8856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AD520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FAMÍLIA ACOLHEDORA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0" y="620688"/>
            <a:ext cx="730830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539552" y="1124744"/>
            <a:ext cx="8064896" cy="535531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800100" lvl="1" indent="-342900" algn="just"/>
            <a:r>
              <a:rPr lang="pt-BR" sz="2800" b="1" dirty="0" smtClean="0"/>
              <a:t>Critérios exigidos </a:t>
            </a:r>
          </a:p>
          <a:p>
            <a:pPr marL="0" lvl="1" indent="11113" algn="just"/>
            <a:endParaRPr lang="pt-BR" sz="2400" dirty="0" smtClean="0"/>
          </a:p>
          <a:p>
            <a:endParaRPr lang="pt-BR" sz="1000" dirty="0"/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t-BR" sz="2000" dirty="0" smtClean="0"/>
              <a:t>Responsável pela guarda deve </a:t>
            </a:r>
            <a:r>
              <a:rPr lang="pt-BR" sz="2000" dirty="0"/>
              <a:t>possuir idade mínima de 21 anos, sem restrição de gênero ou estado </a:t>
            </a:r>
            <a:r>
              <a:rPr lang="pt-BR" sz="2000" dirty="0" smtClean="0"/>
              <a:t>civil.</a:t>
            </a:r>
          </a:p>
          <a:p>
            <a:pPr lvl="0" algn="just"/>
            <a:endParaRPr lang="pt-BR" sz="2000" dirty="0"/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t-BR" sz="2000" dirty="0"/>
              <a:t>Residir </a:t>
            </a:r>
            <a:r>
              <a:rPr lang="pt-BR" sz="2000" dirty="0" smtClean="0"/>
              <a:t>há </a:t>
            </a:r>
            <a:r>
              <a:rPr lang="pt-BR" sz="2000" dirty="0"/>
              <a:t>pelo menos 2 (dois) anos </a:t>
            </a:r>
            <a:r>
              <a:rPr lang="pt-BR" sz="2000" dirty="0" smtClean="0"/>
              <a:t>no municípios onde se dará a oferta do serviço.</a:t>
            </a:r>
          </a:p>
          <a:p>
            <a:pPr lvl="0" algn="just"/>
            <a:endParaRPr lang="pt-BR" sz="2000" dirty="0"/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t-BR" sz="2000" dirty="0"/>
              <a:t>Possuir residência </a:t>
            </a:r>
            <a:r>
              <a:rPr lang="pt-BR" sz="2000" dirty="0" smtClean="0"/>
              <a:t>fixa e residir no município durante todo o período de acolhimento.</a:t>
            </a:r>
          </a:p>
          <a:p>
            <a:pPr lvl="0" algn="just"/>
            <a:endParaRPr lang="pt-BR" sz="2000" dirty="0"/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t-BR" sz="2000" dirty="0"/>
              <a:t>Residir em imóvel que ofereça ambiente físico adequado ao </a:t>
            </a:r>
            <a:r>
              <a:rPr lang="pt-BR" sz="2000" dirty="0" smtClean="0"/>
              <a:t>acolhimento.</a:t>
            </a:r>
          </a:p>
          <a:p>
            <a:pPr lvl="0" algn="just"/>
            <a:endParaRPr lang="pt-BR" sz="2000" dirty="0"/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t-BR" sz="2000" dirty="0"/>
              <a:t>Aceitação e comprometimento com a metodologia do </a:t>
            </a:r>
            <a:r>
              <a:rPr lang="pt-BR" sz="2000" dirty="0" smtClean="0"/>
              <a:t>Serviço.</a:t>
            </a:r>
          </a:p>
          <a:p>
            <a:pPr lvl="0" algn="just"/>
            <a:endParaRPr lang="pt-BR" sz="2000" dirty="0"/>
          </a:p>
        </p:txBody>
      </p:sp>
      <p:sp>
        <p:nvSpPr>
          <p:cNvPr id="9" name="Espaço Reservado para Número de Slide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349A8E-67F0-4CEC-ADDB-63A8F71A5E7D}" type="slidenum">
              <a:rPr lang="pt-BR" sz="1400" smtClean="0">
                <a:solidFill>
                  <a:schemeClr val="bg1">
                    <a:lumMod val="50000"/>
                  </a:schemeClr>
                </a:solidFill>
              </a:rPr>
              <a:pPr algn="r"/>
              <a:t>5</a:t>
            </a:fld>
            <a:endParaRPr lang="pt-BR" sz="14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Imagem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53" t="44942" r="59993" b="47276"/>
          <a:stretch/>
        </p:blipFill>
        <p:spPr bwMode="auto">
          <a:xfrm>
            <a:off x="942" y="6237312"/>
            <a:ext cx="5724128" cy="620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16062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 flipH="1">
            <a:off x="107504" y="116632"/>
            <a:ext cx="8856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AD520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Família Acolhedora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0" y="620688"/>
            <a:ext cx="730830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539552" y="714356"/>
            <a:ext cx="8064896" cy="533992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800100" lvl="1" indent="-342900" algn="just"/>
            <a:r>
              <a:rPr lang="pt-BR" sz="2800" b="1" dirty="0" smtClean="0"/>
              <a:t>Critérios  exigidos </a:t>
            </a:r>
          </a:p>
          <a:p>
            <a:pPr marL="0" lvl="1" indent="11113" algn="just"/>
            <a:endParaRPr lang="pt-BR" sz="2000" dirty="0" smtClean="0"/>
          </a:p>
          <a:p>
            <a:endParaRPr lang="pt-BR" sz="1000" dirty="0"/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t-BR" sz="2100" dirty="0"/>
              <a:t>Possuir disponibilidade para participação nas atividades de </a:t>
            </a:r>
            <a:r>
              <a:rPr lang="pt-BR" sz="2100" dirty="0" smtClean="0"/>
              <a:t>formação do </a:t>
            </a:r>
            <a:r>
              <a:rPr lang="pt-BR" sz="2100" dirty="0"/>
              <a:t>Serviço.</a:t>
            </a:r>
          </a:p>
          <a:p>
            <a:pPr lvl="0" algn="just"/>
            <a:endParaRPr lang="pt-BR" sz="1000" dirty="0"/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t-BR" sz="2100" dirty="0"/>
              <a:t>Apresentar condições adequadas de saúde física e mental.</a:t>
            </a:r>
          </a:p>
          <a:p>
            <a:pPr lvl="0" algn="just"/>
            <a:endParaRPr lang="pt-BR" sz="1000" dirty="0"/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t-BR" sz="2100" dirty="0" smtClean="0"/>
              <a:t>Inexistência de dependentes de substância psicoativas entre os membros da família.</a:t>
            </a:r>
            <a:endParaRPr lang="pt-BR" sz="2100" dirty="0"/>
          </a:p>
          <a:p>
            <a:pPr lvl="0" algn="just"/>
            <a:endParaRPr lang="pt-BR" sz="1000" dirty="0"/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t-BR" sz="2100" dirty="0"/>
              <a:t>Disponibilidade de tempo dispensado aos </a:t>
            </a:r>
            <a:r>
              <a:rPr lang="pt-BR" sz="2100" dirty="0" smtClean="0"/>
              <a:t>cuidados necessários </a:t>
            </a:r>
            <a:r>
              <a:rPr lang="pt-BR" sz="2100" dirty="0"/>
              <a:t>e capacidade de dar afeto</a:t>
            </a:r>
            <a:r>
              <a:rPr lang="pt-BR" sz="2100" dirty="0" smtClean="0"/>
              <a:t>.</a:t>
            </a:r>
          </a:p>
          <a:p>
            <a:pPr lvl="0" algn="just"/>
            <a:endParaRPr lang="pt-BR" sz="1000" dirty="0" smtClean="0"/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t-BR" sz="2100" dirty="0"/>
              <a:t>Concordância </a:t>
            </a:r>
            <a:r>
              <a:rPr lang="pt-BR" sz="2100" dirty="0" smtClean="0"/>
              <a:t>de todos os </a:t>
            </a:r>
            <a:r>
              <a:rPr lang="pt-BR" sz="2100" dirty="0"/>
              <a:t>membros da família </a:t>
            </a:r>
            <a:r>
              <a:rPr lang="pt-BR" sz="2100" dirty="0" smtClean="0"/>
              <a:t>com o acolhimento.</a:t>
            </a:r>
          </a:p>
          <a:p>
            <a:pPr lvl="0" algn="just"/>
            <a:endParaRPr lang="pt-BR" sz="1200" dirty="0"/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t-BR" sz="2100" u="sng" dirty="0"/>
              <a:t>Não </a:t>
            </a:r>
            <a:r>
              <a:rPr lang="pt-BR" sz="2100" u="sng" dirty="0" smtClean="0"/>
              <a:t>apresentar intenção de adotar</a:t>
            </a:r>
            <a:r>
              <a:rPr lang="pt-BR" sz="2100" dirty="0" smtClean="0"/>
              <a:t> a </a:t>
            </a:r>
            <a:r>
              <a:rPr lang="pt-BR" sz="2100" dirty="0"/>
              <a:t>criança </a:t>
            </a:r>
            <a:r>
              <a:rPr lang="pt-BR" sz="2100" dirty="0" smtClean="0"/>
              <a:t>ou adolescente acolhido.</a:t>
            </a:r>
            <a:endParaRPr lang="pt-BR" sz="2100" dirty="0"/>
          </a:p>
        </p:txBody>
      </p:sp>
      <p:sp>
        <p:nvSpPr>
          <p:cNvPr id="9" name="Espaço Reservado para Número de Slide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349A8E-67F0-4CEC-ADDB-63A8F71A5E7D}" type="slidenum">
              <a:rPr lang="pt-BR" sz="1400" smtClean="0">
                <a:solidFill>
                  <a:schemeClr val="bg1">
                    <a:lumMod val="50000"/>
                  </a:schemeClr>
                </a:solidFill>
              </a:rPr>
              <a:pPr algn="r"/>
              <a:t>6</a:t>
            </a:fld>
            <a:endParaRPr lang="pt-BR" sz="14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Imagem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53" t="44942" r="59993" b="47276"/>
          <a:stretch/>
        </p:blipFill>
        <p:spPr bwMode="auto">
          <a:xfrm>
            <a:off x="942" y="6237312"/>
            <a:ext cx="5724128" cy="620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68180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 flipH="1">
            <a:off x="107504" y="116632"/>
            <a:ext cx="8856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AD520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FAMÍLIA ACOLHEDORA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0" y="620688"/>
            <a:ext cx="730830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539552" y="1124744"/>
            <a:ext cx="8064896" cy="568617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800100" lvl="1" indent="-342900" algn="just"/>
            <a:r>
              <a:rPr lang="pt-BR" sz="2800" b="1" dirty="0" smtClean="0"/>
              <a:t>Avaliação Documental</a:t>
            </a:r>
          </a:p>
          <a:p>
            <a:pPr marL="800100" lvl="1" indent="-342900" algn="just"/>
            <a:endParaRPr lang="pt-BR" sz="2400" b="1" dirty="0" smtClean="0"/>
          </a:p>
          <a:p>
            <a:pPr marL="0" lvl="1" indent="11113" algn="just"/>
            <a:endParaRPr lang="pt-BR" sz="1050" dirty="0" smtClean="0"/>
          </a:p>
          <a:p>
            <a:pPr marL="0" lvl="1" indent="11113" algn="just"/>
            <a:r>
              <a:rPr lang="pt-BR" sz="1900" dirty="0" smtClean="0"/>
              <a:t>Documentação mínima exigida de todos os membros maiores de idade pertencentes ao núcleo familiar.</a:t>
            </a:r>
          </a:p>
          <a:p>
            <a:pPr marL="0" lvl="1" indent="11113" algn="just"/>
            <a:endParaRPr lang="pt-BR" sz="1900" dirty="0" smtClean="0"/>
          </a:p>
          <a:p>
            <a:pPr marL="0" lvl="1" indent="11113" algn="just"/>
            <a:endParaRPr lang="pt-BR" sz="1900" dirty="0"/>
          </a:p>
          <a:p>
            <a:pPr marL="811213" lvl="0" indent="-285750">
              <a:buFont typeface="Wingdings" panose="05000000000000000000" pitchFamily="2" charset="2"/>
              <a:buChar char="§"/>
            </a:pPr>
            <a:r>
              <a:rPr lang="pt-BR" b="1" dirty="0"/>
              <a:t>Carteira de Identidade – RG – ou Carteira de Trabalho – </a:t>
            </a:r>
            <a:r>
              <a:rPr lang="pt-BR" b="1" dirty="0" smtClean="0"/>
              <a:t>CTPS.</a:t>
            </a:r>
          </a:p>
          <a:p>
            <a:pPr lvl="0"/>
            <a:endParaRPr lang="pt-BR" sz="1600" b="1" dirty="0"/>
          </a:p>
          <a:p>
            <a:pPr marL="811213" lvl="0" indent="-285750">
              <a:buFont typeface="Wingdings" panose="05000000000000000000" pitchFamily="2" charset="2"/>
              <a:buChar char="§"/>
            </a:pPr>
            <a:r>
              <a:rPr lang="pt-BR" b="1" dirty="0"/>
              <a:t>Cadastro de Pessoas Físicas – </a:t>
            </a:r>
            <a:r>
              <a:rPr lang="pt-BR" b="1" dirty="0" smtClean="0"/>
              <a:t>CPF.</a:t>
            </a:r>
          </a:p>
          <a:p>
            <a:pPr marL="811213" lvl="0" indent="-285750">
              <a:buFont typeface="Wingdings" panose="05000000000000000000" pitchFamily="2" charset="2"/>
              <a:buChar char="§"/>
            </a:pPr>
            <a:endParaRPr lang="pt-BR" b="1" dirty="0" smtClean="0"/>
          </a:p>
          <a:p>
            <a:pPr marL="811213" lvl="0" indent="-285750">
              <a:buFont typeface="Wingdings" panose="05000000000000000000" pitchFamily="2" charset="2"/>
              <a:buChar char="§"/>
            </a:pPr>
            <a:r>
              <a:rPr lang="pt-BR" b="1" dirty="0" smtClean="0"/>
              <a:t>Comprovante </a:t>
            </a:r>
            <a:r>
              <a:rPr lang="pt-BR" b="1" smtClean="0"/>
              <a:t>de rendimento</a:t>
            </a:r>
          </a:p>
          <a:p>
            <a:pPr marL="811213" lvl="0" indent="-285750"/>
            <a:r>
              <a:rPr lang="pt-BR" b="1" smtClean="0"/>
              <a:t> </a:t>
            </a:r>
            <a:endParaRPr lang="pt-BR" b="1" dirty="0"/>
          </a:p>
          <a:p>
            <a:pPr marL="811213" lvl="0" indent="-285750">
              <a:buFont typeface="Wingdings" panose="05000000000000000000" pitchFamily="2" charset="2"/>
              <a:buChar char="§"/>
            </a:pPr>
            <a:r>
              <a:rPr lang="pt-BR" b="1" dirty="0"/>
              <a:t>Comprovante de </a:t>
            </a:r>
            <a:r>
              <a:rPr lang="pt-BR" b="1" dirty="0" smtClean="0"/>
              <a:t>Residência.</a:t>
            </a:r>
          </a:p>
          <a:p>
            <a:pPr marL="811213" lvl="0" indent="-285750"/>
            <a:endParaRPr lang="pt-BR" sz="1600" b="1" dirty="0"/>
          </a:p>
          <a:p>
            <a:pPr marL="811213" lvl="0" indent="-285750">
              <a:buFont typeface="Wingdings" panose="05000000000000000000" pitchFamily="2" charset="2"/>
              <a:buChar char="§"/>
            </a:pPr>
            <a:r>
              <a:rPr lang="pt-BR" b="1" dirty="0" smtClean="0"/>
              <a:t>Certidão de Antecedentes Criminais.</a:t>
            </a:r>
          </a:p>
          <a:p>
            <a:pPr marL="811213" lvl="0" indent="-285750">
              <a:buFont typeface="Wingdings" panose="05000000000000000000" pitchFamily="2" charset="2"/>
              <a:buChar char="§"/>
            </a:pPr>
            <a:endParaRPr lang="pt-BR" b="1" dirty="0" smtClean="0"/>
          </a:p>
          <a:p>
            <a:pPr marL="811213" lvl="0" indent="-285750">
              <a:buFont typeface="Wingdings" panose="05000000000000000000" pitchFamily="2" charset="2"/>
              <a:buChar char="§"/>
            </a:pPr>
            <a:r>
              <a:rPr lang="pt-BR" sz="2000" b="1" dirty="0" smtClean="0"/>
              <a:t>Declaração de saúde física e mental </a:t>
            </a:r>
          </a:p>
          <a:p>
            <a:pPr marL="0" lvl="1" algn="just"/>
            <a:endParaRPr lang="pt-BR" sz="1900" dirty="0" smtClean="0"/>
          </a:p>
          <a:p>
            <a:endParaRPr lang="pt-BR" sz="1000" dirty="0"/>
          </a:p>
        </p:txBody>
      </p:sp>
      <p:sp>
        <p:nvSpPr>
          <p:cNvPr id="9" name="Espaço Reservado para Número de Slide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349A8E-67F0-4CEC-ADDB-63A8F71A5E7D}" type="slidenum">
              <a:rPr lang="pt-BR" sz="1400" smtClean="0">
                <a:solidFill>
                  <a:schemeClr val="bg1">
                    <a:lumMod val="50000"/>
                  </a:schemeClr>
                </a:solidFill>
              </a:rPr>
              <a:pPr algn="r"/>
              <a:t>7</a:t>
            </a:fld>
            <a:endParaRPr lang="pt-BR" sz="14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Imagem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53" t="44942" r="59993" b="47276"/>
          <a:stretch/>
        </p:blipFill>
        <p:spPr bwMode="auto">
          <a:xfrm>
            <a:off x="942" y="6237312"/>
            <a:ext cx="5724128" cy="620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53065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 flipH="1">
            <a:off x="107504" y="116632"/>
            <a:ext cx="8856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AD520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FAMÍLIA ACOLHEDORA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0" y="620688"/>
            <a:ext cx="730830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539552" y="1052736"/>
            <a:ext cx="8064896" cy="504753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800100" lvl="1" indent="-342900" algn="just"/>
            <a:r>
              <a:rPr lang="pt-BR" sz="3000" b="1" dirty="0" smtClean="0"/>
              <a:t>Seleção – </a:t>
            </a:r>
            <a:r>
              <a:rPr lang="pt-BR" sz="3000" b="1" dirty="0"/>
              <a:t>E</a:t>
            </a:r>
            <a:r>
              <a:rPr lang="pt-BR" sz="3000" b="1" dirty="0" smtClean="0"/>
              <a:t>studo Psicossocial</a:t>
            </a:r>
          </a:p>
          <a:p>
            <a:pPr marL="0" lvl="1" algn="just"/>
            <a:endParaRPr lang="pt-BR" sz="1600" dirty="0" smtClean="0"/>
          </a:p>
          <a:p>
            <a:pPr marL="0" lvl="1" algn="just"/>
            <a:r>
              <a:rPr lang="pt-BR" dirty="0" smtClean="0"/>
              <a:t>Após a </a:t>
            </a:r>
            <a:r>
              <a:rPr lang="pt-BR" i="1" dirty="0" smtClean="0"/>
              <a:t>Avaliação Inicial</a:t>
            </a:r>
            <a:r>
              <a:rPr lang="pt-BR" dirty="0" smtClean="0"/>
              <a:t>, as famílias inscritas como potenciais acolhedoras deverão passar por um estudo psicossocial, com o objetivo de identificar os aspectos subjetivos que qualificam sua participação no Serviço.</a:t>
            </a:r>
            <a:endParaRPr lang="pt-BR" sz="500" i="1" dirty="0" smtClean="0"/>
          </a:p>
          <a:p>
            <a:pPr marL="0" lvl="1" algn="just"/>
            <a:endParaRPr lang="pt-BR" sz="1400" i="1" dirty="0" smtClean="0"/>
          </a:p>
          <a:p>
            <a:pPr marL="0" lvl="1" algn="ctr"/>
            <a:r>
              <a:rPr lang="pt-BR" dirty="0" smtClean="0"/>
              <a:t>(Entrevistas / Visitas Domiciliares / Dinâmicas de Grupo)</a:t>
            </a:r>
          </a:p>
          <a:p>
            <a:pPr marL="0" lvl="1" algn="just"/>
            <a:endParaRPr lang="pt-BR" sz="2400" i="1" dirty="0"/>
          </a:p>
          <a:p>
            <a:pPr marL="0" lvl="1"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Características a serem observadas</a:t>
            </a:r>
          </a:p>
          <a:p>
            <a:pPr marL="0" lvl="1" algn="ctr"/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/>
              <a:t>Disponibilidade afetiva e </a:t>
            </a:r>
            <a:r>
              <a:rPr lang="pt-BR" dirty="0" smtClean="0"/>
              <a:t>emocional.</a:t>
            </a:r>
          </a:p>
          <a:p>
            <a:pPr lvl="0"/>
            <a:endParaRPr lang="pt-BR" sz="8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/>
              <a:t>Padrão saudável das relações de apego e </a:t>
            </a:r>
            <a:r>
              <a:rPr lang="pt-BR" dirty="0" smtClean="0"/>
              <a:t>desapego.</a:t>
            </a:r>
          </a:p>
          <a:p>
            <a:pPr lvl="0"/>
            <a:endParaRPr lang="pt-BR" sz="8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/>
              <a:t>Relações familiares e </a:t>
            </a:r>
            <a:r>
              <a:rPr lang="pt-BR" dirty="0" smtClean="0"/>
              <a:t>comunitárias.</a:t>
            </a:r>
          </a:p>
          <a:p>
            <a:pPr lvl="0"/>
            <a:endParaRPr lang="pt-BR" sz="8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/>
              <a:t>Rotina </a:t>
            </a:r>
            <a:r>
              <a:rPr lang="pt-BR" dirty="0" smtClean="0"/>
              <a:t>familiar.</a:t>
            </a:r>
          </a:p>
          <a:p>
            <a:pPr lvl="0"/>
            <a:endParaRPr lang="pt-BR" sz="8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/>
              <a:t>Não envolvimento de nenhum membro da família com dependência química;</a:t>
            </a:r>
            <a:endParaRPr lang="pt-BR" sz="2400" dirty="0"/>
          </a:p>
          <a:p>
            <a:endParaRPr lang="pt-BR" sz="1000" dirty="0"/>
          </a:p>
        </p:txBody>
      </p:sp>
      <p:sp>
        <p:nvSpPr>
          <p:cNvPr id="9" name="Espaço Reservado para Número de Slide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349A8E-67F0-4CEC-ADDB-63A8F71A5E7D}" type="slidenum">
              <a:rPr lang="pt-BR" sz="1400" smtClean="0">
                <a:solidFill>
                  <a:schemeClr val="bg1">
                    <a:lumMod val="50000"/>
                  </a:schemeClr>
                </a:solidFill>
              </a:rPr>
              <a:pPr algn="r"/>
              <a:t>8</a:t>
            </a:fld>
            <a:endParaRPr lang="pt-BR" sz="14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Imagem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53" t="44942" r="59993" b="47276"/>
          <a:stretch/>
        </p:blipFill>
        <p:spPr bwMode="auto">
          <a:xfrm>
            <a:off x="942" y="6237312"/>
            <a:ext cx="5724128" cy="620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58645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 flipH="1">
            <a:off x="107504" y="116632"/>
            <a:ext cx="8856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AD520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FAMÍLIA ACOLHEDORA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0" y="620688"/>
            <a:ext cx="730830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539552" y="1124744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Características a serem observadas</a:t>
            </a:r>
          </a:p>
          <a:p>
            <a:pPr marL="0" lvl="1" algn="ctr"/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/>
              <a:t>Capacidade de lidar com </a:t>
            </a:r>
            <a:r>
              <a:rPr lang="pt-BR" dirty="0" smtClean="0"/>
              <a:t>separação.</a:t>
            </a:r>
          </a:p>
          <a:p>
            <a:pPr lvl="0"/>
            <a:endParaRPr lang="pt-BR" sz="12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 smtClean="0"/>
              <a:t>Flexibilidade.</a:t>
            </a:r>
          </a:p>
          <a:p>
            <a:pPr lvl="0"/>
            <a:endParaRPr lang="pt-BR" sz="12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 smtClean="0"/>
              <a:t>Tolerância.</a:t>
            </a:r>
          </a:p>
          <a:p>
            <a:pPr lvl="0"/>
            <a:endParaRPr lang="pt-BR" sz="12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 smtClean="0"/>
              <a:t>Pró-atividade.</a:t>
            </a:r>
          </a:p>
          <a:p>
            <a:pPr lvl="0"/>
            <a:endParaRPr lang="pt-BR" sz="12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/>
              <a:t>Capacidade de </a:t>
            </a:r>
            <a:r>
              <a:rPr lang="pt-BR" dirty="0" smtClean="0"/>
              <a:t>escuta.</a:t>
            </a:r>
          </a:p>
          <a:p>
            <a:pPr lvl="0"/>
            <a:endParaRPr lang="pt-BR" sz="12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/>
              <a:t>Estabilidade </a:t>
            </a:r>
            <a:r>
              <a:rPr lang="pt-BR" dirty="0" smtClean="0"/>
              <a:t>emocional.</a:t>
            </a:r>
          </a:p>
          <a:p>
            <a:pPr lvl="0"/>
            <a:endParaRPr lang="pt-BR" sz="12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Capacidade de pedir ajuda e de colaborar com equipe técnica, dentre outros. </a:t>
            </a:r>
            <a:endPara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spaço Reservado para Número de Slide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349A8E-67F0-4CEC-ADDB-63A8F71A5E7D}" type="slidenum">
              <a:rPr lang="pt-BR" sz="1400" smtClean="0">
                <a:solidFill>
                  <a:schemeClr val="bg1">
                    <a:lumMod val="50000"/>
                  </a:schemeClr>
                </a:solidFill>
              </a:rPr>
              <a:pPr algn="r"/>
              <a:t>9</a:t>
            </a:fld>
            <a:endParaRPr lang="pt-BR" sz="14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Imagem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53" t="44942" r="59993" b="47276"/>
          <a:stretch/>
        </p:blipFill>
        <p:spPr bwMode="auto">
          <a:xfrm>
            <a:off x="942" y="6237312"/>
            <a:ext cx="5724128" cy="620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539552" y="5085184"/>
            <a:ext cx="8208912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O estudo psicossocial realizado pela equipe técnica também deverá indicar o perfil de criança ou adolescente que cada família está habilitada a acolher.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69717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1808</TotalTime>
  <Words>1179</Words>
  <Application>Microsoft Office PowerPoint</Application>
  <PresentationFormat>Apresentação na tela (4:3)</PresentationFormat>
  <Paragraphs>213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Opulento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 Desligamento! </vt:lpstr>
      <vt:lpstr>Serviço com compartilhamento de equipe </vt:lpstr>
      <vt:lpstr>Slide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Marcel</dc:creator>
  <cp:lastModifiedBy>MARLENY</cp:lastModifiedBy>
  <cp:revision>163</cp:revision>
  <dcterms:created xsi:type="dcterms:W3CDTF">2015-10-13T22:58:37Z</dcterms:created>
  <dcterms:modified xsi:type="dcterms:W3CDTF">2018-11-20T12:56:50Z</dcterms:modified>
</cp:coreProperties>
</file>