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74" r:id="rId5"/>
    <p:sldId id="273" r:id="rId6"/>
    <p:sldId id="272" r:id="rId7"/>
    <p:sldId id="275" r:id="rId8"/>
    <p:sldId id="27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32905-1BFB-449F-BCCD-3AE7B4549342}" type="datetimeFigureOut">
              <a:rPr lang="pt-BR" smtClean="0"/>
              <a:pPr/>
              <a:t>30/05/2019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C6A27-8455-4EE9-9A41-4B6126CE51B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11410" y="4724400"/>
            <a:ext cx="8784976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3000" b="1" dirty="0" smtClean="0">
                <a:solidFill>
                  <a:srgbClr val="77943C"/>
                </a:solidFill>
                <a:latin typeface="Cambria" panose="02040503050406030204" pitchFamily="18" charset="0"/>
              </a:rPr>
              <a:t>Contextualização Histórica da Assistência Social</a:t>
            </a:r>
            <a:endParaRPr lang="pt-BR" sz="3000" dirty="0">
              <a:solidFill>
                <a:srgbClr val="77943C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Título 4"/>
          <p:cNvSpPr>
            <a:spLocks noGrp="1"/>
          </p:cNvSpPr>
          <p:nvPr>
            <p:ph type="ctrTitle"/>
          </p:nvPr>
        </p:nvSpPr>
        <p:spPr>
          <a:xfrm>
            <a:off x="571472" y="548680"/>
            <a:ext cx="8072494" cy="158417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Cambria" panose="02040503050406030204" pitchFamily="18" charset="0"/>
              </a:rPr>
              <a:t>CAPACITAÇÃO PARA COORDENADORES DOS CRAS</a:t>
            </a:r>
            <a:endParaRPr lang="pt-BR" sz="2800" b="1" dirty="0"/>
          </a:p>
        </p:txBody>
      </p:sp>
      <p:pic>
        <p:nvPicPr>
          <p:cNvPr id="13" name="Imagem 12" descr="suas"/>
          <p:cNvPicPr/>
          <p:nvPr/>
        </p:nvPicPr>
        <p:blipFill>
          <a:blip r:embed="rId2" cstate="print"/>
          <a:srcRect b="19287"/>
          <a:stretch>
            <a:fillRect/>
          </a:stretch>
        </p:blipFill>
        <p:spPr bwMode="auto">
          <a:xfrm>
            <a:off x="0" y="6237312"/>
            <a:ext cx="827584" cy="60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tângulo 14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pic>
        <p:nvPicPr>
          <p:cNvPr id="10242" name="Imagem 1" descr="Resultado de imagem para IMAGEM PA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5" y="1875247"/>
            <a:ext cx="4176464" cy="2705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312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PAIF – 1 – 2012. </a:t>
            </a:r>
          </a:p>
          <a:p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098" name="Picture 2" descr="C:\Users\silney.beckman.SETAS\Pictures\Capas\PAIF 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2188" y="2420888"/>
            <a:ext cx="2641912" cy="3600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PAIF – 2 – 2012.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3" name="Picture 3" descr="C:\Users\silney.beckman.SETAS\Pictures\Capas\PAIF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5" y="2335376"/>
            <a:ext cx="2648358" cy="36139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Articulação entre PAIF e SCFV – 2016.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6146" name="Picture 2" descr="C:\Users\silney.beckman.SETAS\Pictures\Capas\Orientação Técnica_SCF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08920"/>
            <a:ext cx="2626431" cy="32667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SCFV – 0 a 06 anos – 2018.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" name="Picture 2" descr="X:\2019_PROTEÇÃO SOCIAL BÁSICA\SERVIÇOS DE PROTEÇÃO SOCIAL BASICA\CAPACITAÇÕES 2019\IMAGENS_ÁRVORE DO CONHECIMENTO\CAPA_SCFV_0 A 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1154" y="2204864"/>
            <a:ext cx="2699307" cy="3605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Serviço no Domicílio – 2017.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194" name="Picture 2" descr="C:\Users\silney.beckman.SETAS\Pictures\Capas\Serviço no domicíl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28865"/>
            <a:ext cx="2592288" cy="3648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Prontuário SUAS – 2012.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218" name="Picture 2" descr="C:\Users\silney.beckman.SETAS\Pictures\Capas\Prontuário SU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4555" y="2152650"/>
            <a:ext cx="2612795" cy="37246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Serviços de Proteção Social Básica</a:t>
            </a:r>
            <a:endParaRPr lang="pt-BR" dirty="0"/>
          </a:p>
        </p:txBody>
      </p:sp>
      <p:pic>
        <p:nvPicPr>
          <p:cNvPr id="1026" name="Picture 2" descr="C:\Users\maria.anjos\Desktop\Imagens Oficina\Imagem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96122"/>
            <a:ext cx="8263295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Constituição Federal de 1988</a:t>
            </a:r>
            <a:r>
              <a:rPr lang="pt-BR" sz="3000" b="1" dirty="0" smtClean="0">
                <a:solidFill>
                  <a:srgbClr val="222268"/>
                </a:solidFill>
              </a:rPr>
              <a:t>  </a:t>
            </a:r>
            <a:r>
              <a:rPr lang="pt-BR" sz="1800" dirty="0" smtClean="0">
                <a:solidFill>
                  <a:srgbClr val="222268"/>
                </a:solidFill>
              </a:rPr>
              <a:t>Institui  a Assistência Social como direito de cidadania e dever do Estado, compondo a seguridade social brasileira.</a:t>
            </a:r>
          </a:p>
          <a:p>
            <a:endParaRPr lang="pt-BR" dirty="0"/>
          </a:p>
        </p:txBody>
      </p:sp>
      <p:pic>
        <p:nvPicPr>
          <p:cNvPr id="9" name="Espaço Reservado para Conteúdo 4" descr="constiuiaç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643182"/>
            <a:ext cx="242889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Lei Orgânica de Assistência Social (LOAS) 1993.</a:t>
            </a:r>
            <a:endParaRPr lang="pt-BR" sz="3500" dirty="0" smtClean="0">
              <a:solidFill>
                <a:srgbClr val="222268"/>
              </a:solidFill>
            </a:endParaRPr>
          </a:p>
          <a:p>
            <a:pPr algn="just">
              <a:spcBef>
                <a:spcPct val="50000"/>
              </a:spcBef>
            </a:pPr>
            <a:endParaRPr lang="pt-BR" sz="1800" dirty="0" smtClean="0">
              <a:solidFill>
                <a:srgbClr val="222268"/>
              </a:solidFill>
            </a:endParaRPr>
          </a:p>
          <a:p>
            <a:pPr algn="just">
              <a:spcBef>
                <a:spcPct val="50000"/>
              </a:spcBef>
            </a:pPr>
            <a:endParaRPr lang="pt-BR" sz="1800" dirty="0" smtClean="0">
              <a:solidFill>
                <a:srgbClr val="222268"/>
              </a:solidFill>
            </a:endParaRPr>
          </a:p>
          <a:p>
            <a:endParaRPr lang="pt-BR" dirty="0"/>
          </a:p>
        </p:txBody>
      </p:sp>
      <p:pic>
        <p:nvPicPr>
          <p:cNvPr id="6" name="Picture 2" descr="C:\Documents and Settings\luzia.pereira\Meus documentos\image_Lo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2357430"/>
            <a:ext cx="2428892" cy="3459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000" b="1" dirty="0" smtClean="0">
                <a:solidFill>
                  <a:srgbClr val="222268"/>
                </a:solidFill>
              </a:rPr>
              <a:t>Política Nacional de Assistência Social (2004) </a:t>
            </a:r>
            <a:r>
              <a:rPr lang="pt-BR" sz="1800" dirty="0" smtClean="0">
                <a:solidFill>
                  <a:srgbClr val="222268"/>
                </a:solidFill>
              </a:rPr>
              <a:t>Materializa as diretrizes da LOAS e institui o Sistema Único de Assistência Social (SUAS).</a:t>
            </a:r>
          </a:p>
          <a:p>
            <a:endParaRPr lang="pt-BR" dirty="0"/>
          </a:p>
        </p:txBody>
      </p:sp>
      <p:pic>
        <p:nvPicPr>
          <p:cNvPr id="6" name="Picture 4" descr="C:\Documents and Settings\luzia.pereira\Meus documentos\PNAS2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428869"/>
            <a:ext cx="2530096" cy="3571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 smtClean="0">
                <a:solidFill>
                  <a:srgbClr val="222268"/>
                </a:solidFill>
              </a:rPr>
              <a:t>Norma Operacional Básica – NOB/SUAS (2005)</a:t>
            </a:r>
          </a:p>
          <a:p>
            <a:pPr algn="just">
              <a:spcBef>
                <a:spcPct val="50000"/>
              </a:spcBef>
            </a:pPr>
            <a:endParaRPr lang="pt-BR" b="1" dirty="0" smtClean="0">
              <a:solidFill>
                <a:srgbClr val="222268"/>
              </a:solidFill>
            </a:endParaRPr>
          </a:p>
          <a:p>
            <a:endParaRPr lang="pt-BR" dirty="0"/>
          </a:p>
        </p:txBody>
      </p:sp>
      <p:pic>
        <p:nvPicPr>
          <p:cNvPr id="6" name="Espaço Reservado para Conteúdo 4" descr="Nob su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2357430"/>
            <a:ext cx="2891538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b="1" dirty="0" smtClean="0">
                <a:solidFill>
                  <a:srgbClr val="222268"/>
                </a:solidFill>
              </a:rPr>
              <a:t>Norma Operacional de Recursos Humanos   NOB-RH (2006)</a:t>
            </a:r>
          </a:p>
          <a:p>
            <a:pPr algn="just">
              <a:spcBef>
                <a:spcPct val="50000"/>
              </a:spcBef>
            </a:pPr>
            <a:endParaRPr lang="pt-BR" b="1" dirty="0" smtClean="0">
              <a:solidFill>
                <a:srgbClr val="222268"/>
              </a:solidFill>
            </a:endParaRPr>
          </a:p>
          <a:p>
            <a:endParaRPr lang="pt-BR" dirty="0"/>
          </a:p>
        </p:txBody>
      </p:sp>
      <p:pic>
        <p:nvPicPr>
          <p:cNvPr id="6" name="Espaço Reservado para Conteúdo 15" descr="Nob R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2567780"/>
            <a:ext cx="3286148" cy="3361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Tipificação Nacional dos Serviços Socioassistenciais – 2009.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Imagem 9" descr="tipificaçã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996952"/>
            <a:ext cx="2160240" cy="299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Marcos Legais da Política de Assistência Social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928662" y="6170675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Secretaria do Trabalho e Desenvolvimento Social - SETDS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Gerência de Proteção Social Básica</a:t>
            </a:r>
          </a:p>
          <a:p>
            <a:pPr algn="ctr">
              <a:buClrTx/>
              <a:buFontTx/>
              <a:buNone/>
              <a:defRPr/>
            </a:pPr>
            <a:r>
              <a:rPr lang="pt-BR" sz="1200" b="1" dirty="0" smtClean="0">
                <a:solidFill>
                  <a:srgbClr val="627A32"/>
                </a:solidFill>
                <a:latin typeface="Cambria" panose="02040503050406030204" pitchFamily="18" charset="0"/>
                <a:ea typeface="Verdana" pitchFamily="32" charset="0"/>
                <a:cs typeface="Verdana" pitchFamily="32" charset="0"/>
              </a:rPr>
              <a:t>Telefone: (63) 3218-6904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pt-BR" sz="3500" b="1" dirty="0" smtClean="0">
                <a:solidFill>
                  <a:srgbClr val="222268"/>
                </a:solidFill>
              </a:rPr>
              <a:t>Orientações Técnicas Centro de Referência de Assistência Social – CRAS – 2009. </a:t>
            </a:r>
          </a:p>
          <a:p>
            <a:endParaRPr lang="pt-BR" dirty="0"/>
          </a:p>
        </p:txBody>
      </p:sp>
      <p:sp>
        <p:nvSpPr>
          <p:cNvPr id="1026" name="AutoShape 2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2" name="AutoShape 8" descr="Resultado de imagem para tipificaÃ§Ã£o nacional de serviÃ§os socioassistenciais cap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4" name="Picture 2" descr="C:\Users\silney.beckman.SETAS\Pictures\Capas\Orientação CR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7" y="2636912"/>
            <a:ext cx="2468846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507</Words>
  <Application>Microsoft Office PowerPoint</Application>
  <PresentationFormat>Apresentação na tela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CAPACITAÇÃO PARA COORDENADORES DOS CRAS</vt:lpstr>
      <vt:lpstr>Serviços de Proteção Social Básica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  <vt:lpstr>Marcos Legais da Política de Assistência Social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Serviços de Proteção Social Básica</dc:title>
  <dc:creator>ilza.borges</dc:creator>
  <cp:lastModifiedBy>silney.beckman</cp:lastModifiedBy>
  <cp:revision>61</cp:revision>
  <dcterms:created xsi:type="dcterms:W3CDTF">2015-11-09T16:48:53Z</dcterms:created>
  <dcterms:modified xsi:type="dcterms:W3CDTF">2019-05-30T15:05:21Z</dcterms:modified>
</cp:coreProperties>
</file>