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85" r:id="rId3"/>
    <p:sldMasterId id="2147483811" r:id="rId4"/>
    <p:sldMasterId id="2147483823" r:id="rId5"/>
    <p:sldMasterId id="2147483838" r:id="rId6"/>
    <p:sldMasterId id="2147483862" r:id="rId7"/>
    <p:sldMasterId id="2147483874" r:id="rId8"/>
    <p:sldMasterId id="2147483886" r:id="rId9"/>
    <p:sldMasterId id="2147483941" r:id="rId10"/>
    <p:sldMasterId id="2147483955" r:id="rId11"/>
  </p:sldMasterIdLst>
  <p:notesMasterIdLst>
    <p:notesMasterId r:id="rId54"/>
  </p:notesMasterIdLst>
  <p:handoutMasterIdLst>
    <p:handoutMasterId r:id="rId55"/>
  </p:handoutMasterIdLst>
  <p:sldIdLst>
    <p:sldId id="513" r:id="rId12"/>
    <p:sldId id="490" r:id="rId13"/>
    <p:sldId id="515" r:id="rId14"/>
    <p:sldId id="516" r:id="rId15"/>
    <p:sldId id="520" r:id="rId16"/>
    <p:sldId id="550" r:id="rId17"/>
    <p:sldId id="548" r:id="rId18"/>
    <p:sldId id="551" r:id="rId19"/>
    <p:sldId id="523" r:id="rId20"/>
    <p:sldId id="493" r:id="rId21"/>
    <p:sldId id="526" r:id="rId22"/>
    <p:sldId id="527" r:id="rId23"/>
    <p:sldId id="517" r:id="rId24"/>
    <p:sldId id="518" r:id="rId25"/>
    <p:sldId id="466" r:id="rId26"/>
    <p:sldId id="522" r:id="rId27"/>
    <p:sldId id="524" r:id="rId28"/>
    <p:sldId id="510" r:id="rId29"/>
    <p:sldId id="511" r:id="rId30"/>
    <p:sldId id="339" r:id="rId31"/>
    <p:sldId id="471" r:id="rId32"/>
    <p:sldId id="500" r:id="rId33"/>
    <p:sldId id="528" r:id="rId34"/>
    <p:sldId id="501" r:id="rId35"/>
    <p:sldId id="409" r:id="rId36"/>
    <p:sldId id="503" r:id="rId37"/>
    <p:sldId id="531" r:id="rId38"/>
    <p:sldId id="530" r:id="rId39"/>
    <p:sldId id="533" r:id="rId40"/>
    <p:sldId id="534" r:id="rId41"/>
    <p:sldId id="535" r:id="rId42"/>
    <p:sldId id="536" r:id="rId43"/>
    <p:sldId id="538" r:id="rId44"/>
    <p:sldId id="537" r:id="rId45"/>
    <p:sldId id="541" r:id="rId46"/>
    <p:sldId id="545" r:id="rId47"/>
    <p:sldId id="542" r:id="rId48"/>
    <p:sldId id="543" r:id="rId49"/>
    <p:sldId id="544" r:id="rId50"/>
    <p:sldId id="546" r:id="rId51"/>
    <p:sldId id="547" r:id="rId52"/>
    <p:sldId id="364" r:id="rId5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8000"/>
    <a:srgbClr val="FFFFCC"/>
    <a:srgbClr val="66FFCC"/>
    <a:srgbClr val="00FF00"/>
    <a:srgbClr val="FF33CC"/>
    <a:srgbClr val="99FFCC"/>
    <a:srgbClr val="0000FF"/>
    <a:srgbClr val="FDF3E9"/>
    <a:srgbClr val="9AF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9\An&#225;lise%20Exec%202019\An&#225;lise%20Exec%201&#186;%20QUAD-2019\Progfonte-%20Por%20A&#231;&#227;o-Jan%20a%20Abr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1\SUPLAN\ESTADO\LOA%202006%20em%20diante\LOA%202019\LOA%20SES%202019-Gr&#225;ficos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c01\Planejamento\Planejamento\GER%20PROGR%20E%20PROJ\ECONOMIA%20DA%20SA&#218;DE\An&#225;lise%20Exec%20Or&#231;am%202009-2019\An&#225;lise%20Exec%202019\An&#225;lise%20Exec%201&#186;%20QUAD-2019\Progfonte-%20Por%20Obj%20e%20A&#231;&#227;o-Gr&#225;ficos-2019.xls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9\An&#225;lise%20Exec%202019\An&#225;lise%20Exec%201&#186;%20QUAD-2019\Progfonte-%20Por%20Obj%20e%20A&#231;&#227;o-Gr&#225;ficos-2019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9\An&#225;lise%20Exec%202019\An&#225;lise%20Exec%201&#186;%20QUAD-2019\Relorc-%20Jan%20a%20Abr-%202019-Grafic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9\An&#225;lise%20Exec%202019\An&#225;lise%20Exec%201&#186;%20QUAD-2019\Relorc-%20Jan%20a%20Abr-%202019-Grafico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c01\Planejamento\Planejamento\GER%20PROGR%20E%20PROJ\ECONOMIA%20DA%20SA&#218;DE\An&#225;lise%20Exec%20Or&#231;am%202009-2017\An&#225;lise%20Exec%202017\An&#225;lise%20Exer%203&#186;%20QUAD-2017\Progfonte-Jan-%20Por%20Obj%20e%20A&#231;ao-%20Jan%20a%20Dezembro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[Painel_Resultado_2019 (version 2).xlsb]Plan2!Tabela dinâmica2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1"/>
          <c:showSerName val="0"/>
          <c:showPercent val="1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1"/>
          <c:showSerName val="0"/>
          <c:showPercent val="1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1"/>
          <c:showSerName val="0"/>
          <c:showPercent val="1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6.784665920795184E-2"/>
          <c:y val="0.15392243318314566"/>
          <c:w val="0.84024653753898193"/>
          <c:h val="0.71255917656215417"/>
        </c:manualLayout>
      </c:layout>
      <c:doughnutChart>
        <c:varyColors val="1"/>
        <c:ser>
          <c:idx val="0"/>
          <c:order val="0"/>
          <c:tx>
            <c:strRef>
              <c:f>Plan2!$L$3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Plan2!$K$4:$K$5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Plan2!$L$4:$L$5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2000"/>
      </a:pPr>
      <a:endParaRPr lang="pt-B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794096738859781E-2"/>
          <c:w val="0.77673974445103422"/>
          <c:h val="0.892251066640691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CC00FF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9900"/>
              </a:solidFill>
            </c:spPr>
          </c:dPt>
          <c:dPt>
            <c:idx val="5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6.3333545129752283E-2"/>
                  <c:y val="-0.25019959547514276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60549574160373E-2"/>
                  <c:y val="9.027992839807173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388665702501473E-2"/>
                  <c:y val="-4.04838621113783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545824629064271E-2"/>
                  <c:y val="-5.37335134363435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655953720070711E-2"/>
                  <c:y val="6.5979200298707432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8927634045744279E-2"/>
                  <c:y val="-3.35103614140282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6710054100380398E-3"/>
                  <c:y val="-5.58255636455484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'Progfonte-Folha-Obj'!$A$9:$A$15</c:f>
              <c:strCache>
                <c:ptCount val="7"/>
                <c:pt idx="0">
                  <c:v>Unidades Hospitalares</c:v>
                </c:pt>
                <c:pt idx="1">
                  <c:v>Articulação e Gestão</c:v>
                </c:pt>
                <c:pt idx="2">
                  <c:v>Hemorrede</c:v>
                </c:pt>
                <c:pt idx="3">
                  <c:v>Atenção Primária</c:v>
                </c:pt>
                <c:pt idx="4">
                  <c:v>Vigilância em Saúde</c:v>
                </c:pt>
                <c:pt idx="5">
                  <c:v>Assistencia Farmacêutica</c:v>
                </c:pt>
                <c:pt idx="6">
                  <c:v>Educação Permanente</c:v>
                </c:pt>
              </c:strCache>
            </c:strRef>
          </c:cat>
          <c:val>
            <c:numRef>
              <c:f>'Progfonte-Folha-Obj'!$J$9:$J$15</c:f>
              <c:numCache>
                <c:formatCode>0.00%</c:formatCode>
                <c:ptCount val="7"/>
                <c:pt idx="0">
                  <c:v>0.97592166809073488</c:v>
                </c:pt>
                <c:pt idx="1">
                  <c:v>1.0772588228959821E-2</c:v>
                </c:pt>
                <c:pt idx="2">
                  <c:v>5.3652714291029637E-3</c:v>
                </c:pt>
                <c:pt idx="3">
                  <c:v>4.0133289328253691E-3</c:v>
                </c:pt>
                <c:pt idx="4">
                  <c:v>3.0404866177870279E-3</c:v>
                </c:pt>
                <c:pt idx="5">
                  <c:v>4.8506888853666505E-4</c:v>
                </c:pt>
                <c:pt idx="6">
                  <c:v>4.0158781205384188E-4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79022104218929989"/>
          <c:y val="0.15589306886750948"/>
          <c:w val="0.20815319245918718"/>
          <c:h val="0.6980108618663212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[Painel_Resultado_2019.xlsx]Plan1!Tabela dinâmica3</c:name>
    <c:fmtId val="-1"/>
  </c:pivotSource>
  <c:chart>
    <c:autoTitleDeleted val="0"/>
    <c:pivotFmts>
      <c:pivotFmt>
        <c:idx val="0"/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1"/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2"/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dLbl>
          <c:idx val="0"/>
          <c:delete val="1"/>
        </c:dLbl>
      </c:pivotFmt>
      <c:pivotFmt>
        <c:idx val="5"/>
        <c:dLbl>
          <c:idx val="0"/>
          <c:delete val="1"/>
        </c:dLbl>
      </c:pivotFmt>
      <c:pivotFmt>
        <c:idx val="6"/>
        <c:dLbl>
          <c:idx val="0"/>
          <c:delete val="1"/>
        </c:dLbl>
      </c:pivotFmt>
      <c:pivotFmt>
        <c:idx val="7"/>
        <c:dLbl>
          <c:idx val="0"/>
          <c:delete val="1"/>
        </c:dLbl>
      </c:pivotFmt>
      <c:pivotFmt>
        <c:idx val="8"/>
        <c:dLbl>
          <c:idx val="0"/>
          <c:delete val="1"/>
        </c:dLbl>
      </c:pivotFmt>
      <c:pivotFmt>
        <c:idx val="9"/>
        <c:dLbl>
          <c:idx val="0"/>
          <c:delete val="1"/>
        </c:dLbl>
      </c:pivotFmt>
      <c:pivotFmt>
        <c:idx val="10"/>
        <c:dLbl>
          <c:idx val="0"/>
          <c:delete val="1"/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dLbl>
          <c:idx val="0"/>
          <c:delete val="1"/>
        </c:dLbl>
      </c:pivotFmt>
      <c:pivotFmt>
        <c:idx val="15"/>
        <c:dLbl>
          <c:idx val="0"/>
          <c:delete val="1"/>
        </c:dLbl>
      </c:pivotFmt>
      <c:pivotFmt>
        <c:idx val="16"/>
        <c:dLbl>
          <c:idx val="0"/>
          <c:delete val="1"/>
        </c:dLbl>
      </c:pivotFmt>
      <c:pivotFmt>
        <c:idx val="17"/>
        <c:dLbl>
          <c:idx val="0"/>
          <c:delete val="1"/>
        </c:dLbl>
      </c:pivotFmt>
      <c:pivotFmt>
        <c:idx val="18"/>
        <c:dLbl>
          <c:idx val="0"/>
          <c:delete val="1"/>
        </c:dLbl>
      </c:pivotFmt>
      <c:pivotFmt>
        <c:idx val="19"/>
        <c:dLbl>
          <c:idx val="0"/>
          <c:delete val="1"/>
        </c:dLbl>
      </c:pivotFmt>
      <c:pivotFmt>
        <c:idx val="20"/>
        <c:dLbl>
          <c:idx val="0"/>
          <c:delete val="1"/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"/>
        <c:dLbl>
          <c:idx val="0"/>
          <c:delete val="1"/>
        </c:dLbl>
      </c:pivotFmt>
      <c:pivotFmt>
        <c:idx val="26"/>
        <c:dLbl>
          <c:idx val="0"/>
          <c:delete val="1"/>
        </c:dLbl>
      </c:pivotFmt>
      <c:pivotFmt>
        <c:idx val="27"/>
        <c:dLbl>
          <c:idx val="0"/>
          <c:delete val="1"/>
        </c:dLbl>
      </c:pivotFmt>
      <c:pivotFmt>
        <c:idx val="28"/>
        <c:dLbl>
          <c:idx val="0"/>
          <c:delete val="1"/>
        </c:dLbl>
      </c:pivotFmt>
      <c:pivotFmt>
        <c:idx val="29"/>
        <c:dLbl>
          <c:idx val="0"/>
          <c:delete val="1"/>
        </c:dLbl>
      </c:pivotFmt>
      <c:pivotFmt>
        <c:idx val="30"/>
        <c:dLbl>
          <c:idx val="0"/>
          <c:delete val="1"/>
        </c:dLbl>
      </c:pivotFmt>
      <c:pivotFmt>
        <c:idx val="31"/>
        <c:dLbl>
          <c:idx val="0"/>
          <c:delete val="1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Plan1!$C$4:$C$5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486371048460579E-2"/>
                  <c:y val="-1.331252247143310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7"/>
              <c:layout>
                <c:manualLayout>
                  <c:x val="-1.4503831116020044E-2"/>
                  <c:y val="-6.656261235716554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Plan1!$B$6:$B$13</c:f>
              <c:strCache>
                <c:ptCount val="8"/>
                <c:pt idx="0">
                  <c:v>RS Cerrado Tocantins Araguaia</c:v>
                </c:pt>
                <c:pt idx="1">
                  <c:v>RS Cantão</c:v>
                </c:pt>
                <c:pt idx="2">
                  <c:v>RS Capim Dourado</c:v>
                </c:pt>
                <c:pt idx="3">
                  <c:v>RS Ilha do Bananal</c:v>
                </c:pt>
                <c:pt idx="4">
                  <c:v>RS Amor Perfeito</c:v>
                </c:pt>
                <c:pt idx="5">
                  <c:v>RS Sudeste</c:v>
                </c:pt>
                <c:pt idx="6">
                  <c:v>RS Médio Norte Araguaia</c:v>
                </c:pt>
                <c:pt idx="7">
                  <c:v>RS Bico do Papagaio</c:v>
                </c:pt>
              </c:strCache>
            </c:strRef>
          </c:cat>
          <c:val>
            <c:numRef>
              <c:f>Plan1!$C$6:$C$13</c:f>
              <c:numCache>
                <c:formatCode>0.00%</c:formatCode>
                <c:ptCount val="8"/>
                <c:pt idx="0">
                  <c:v>0.23076923076923078</c:v>
                </c:pt>
                <c:pt idx="1">
                  <c:v>0.30769230769230771</c:v>
                </c:pt>
                <c:pt idx="2">
                  <c:v>0.30769230769230771</c:v>
                </c:pt>
                <c:pt idx="3">
                  <c:v>0.30769230769230771</c:v>
                </c:pt>
                <c:pt idx="4">
                  <c:v>0.30769230769230771</c:v>
                </c:pt>
                <c:pt idx="5">
                  <c:v>0.30769230769230771</c:v>
                </c:pt>
                <c:pt idx="6">
                  <c:v>0.30769230769230771</c:v>
                </c:pt>
                <c:pt idx="7">
                  <c:v>0.38461538461538464</c:v>
                </c:pt>
              </c:numCache>
            </c:numRef>
          </c:val>
        </c:ser>
        <c:ser>
          <c:idx val="1"/>
          <c:order val="1"/>
          <c:tx>
            <c:strRef>
              <c:f>Plan1!$D$4:$D$5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</c:spPr>
          <c:invertIfNegative val="0"/>
          <c:dLbls>
            <c:numFmt formatCode="0.0%" sourceLinked="0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Plan1!$B$6:$B$13</c:f>
              <c:strCache>
                <c:ptCount val="8"/>
                <c:pt idx="0">
                  <c:v>RS Cerrado Tocantins Araguaia</c:v>
                </c:pt>
                <c:pt idx="1">
                  <c:v>RS Cantão</c:v>
                </c:pt>
                <c:pt idx="2">
                  <c:v>RS Capim Dourado</c:v>
                </c:pt>
                <c:pt idx="3">
                  <c:v>RS Ilha do Bananal</c:v>
                </c:pt>
                <c:pt idx="4">
                  <c:v>RS Amor Perfeito</c:v>
                </c:pt>
                <c:pt idx="5">
                  <c:v>RS Sudeste</c:v>
                </c:pt>
                <c:pt idx="6">
                  <c:v>RS Médio Norte Araguaia</c:v>
                </c:pt>
                <c:pt idx="7">
                  <c:v>RS Bico do Papagaio</c:v>
                </c:pt>
              </c:strCache>
            </c:strRef>
          </c:cat>
          <c:val>
            <c:numRef>
              <c:f>Plan1!$D$6:$D$13</c:f>
              <c:numCache>
                <c:formatCode>0.00%</c:formatCode>
                <c:ptCount val="8"/>
                <c:pt idx="0">
                  <c:v>0.69230769230769229</c:v>
                </c:pt>
                <c:pt idx="1">
                  <c:v>0.61538461538461542</c:v>
                </c:pt>
                <c:pt idx="2">
                  <c:v>0.61538461538461542</c:v>
                </c:pt>
                <c:pt idx="3">
                  <c:v>0.53846153846153844</c:v>
                </c:pt>
                <c:pt idx="4">
                  <c:v>0.61538461538461542</c:v>
                </c:pt>
                <c:pt idx="5">
                  <c:v>0.61538461538461542</c:v>
                </c:pt>
                <c:pt idx="6">
                  <c:v>0.61538461538461542</c:v>
                </c:pt>
                <c:pt idx="7">
                  <c:v>0.53846153846153844</c:v>
                </c:pt>
              </c:numCache>
            </c:numRef>
          </c:val>
        </c:ser>
        <c:ser>
          <c:idx val="2"/>
          <c:order val="2"/>
          <c:tx>
            <c:strRef>
              <c:f>Plan1!$E$4:$E$5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1.65758069897371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Plan1!$B$6:$B$13</c:f>
              <c:strCache>
                <c:ptCount val="8"/>
                <c:pt idx="0">
                  <c:v>RS Cerrado Tocantins Araguaia</c:v>
                </c:pt>
                <c:pt idx="1">
                  <c:v>RS Cantão</c:v>
                </c:pt>
                <c:pt idx="2">
                  <c:v>RS Capim Dourado</c:v>
                </c:pt>
                <c:pt idx="3">
                  <c:v>RS Ilha do Bananal</c:v>
                </c:pt>
                <c:pt idx="4">
                  <c:v>RS Amor Perfeito</c:v>
                </c:pt>
                <c:pt idx="5">
                  <c:v>RS Sudeste</c:v>
                </c:pt>
                <c:pt idx="6">
                  <c:v>RS Médio Norte Araguaia</c:v>
                </c:pt>
                <c:pt idx="7">
                  <c:v>RS Bico do Papagaio</c:v>
                </c:pt>
              </c:strCache>
            </c:strRef>
          </c:cat>
          <c:val>
            <c:numRef>
              <c:f>Plan1!$E$6:$E$13</c:f>
              <c:numCache>
                <c:formatCode>0.00%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7.6923076923076927E-2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Plan1!$F$4:$F$5</c:f>
              <c:strCache>
                <c:ptCount val="1"/>
                <c:pt idx="0">
                  <c:v>NP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807396790721465E-2"/>
                  <c:y val="-2.1902768270912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578595999781383E-2"/>
                  <c:y val="-8.875014980955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47782863454344E-2"/>
                  <c:y val="-4.4375074904777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640324566047491E-2"/>
                  <c:y val="-2.2044279336554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596505539272505E-2"/>
                  <c:y val="-8.8606891693719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424396944896045E-2"/>
                  <c:y val="-4.437507490477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835553637663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434644252347085E-2"/>
                  <c:y val="-6.6705870472999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Plan1!$B$6:$B$13</c:f>
              <c:strCache>
                <c:ptCount val="8"/>
                <c:pt idx="0">
                  <c:v>RS Cerrado Tocantins Araguaia</c:v>
                </c:pt>
                <c:pt idx="1">
                  <c:v>RS Cantão</c:v>
                </c:pt>
                <c:pt idx="2">
                  <c:v>RS Capim Dourado</c:v>
                </c:pt>
                <c:pt idx="3">
                  <c:v>RS Ilha do Bananal</c:v>
                </c:pt>
                <c:pt idx="4">
                  <c:v>RS Amor Perfeito</c:v>
                </c:pt>
                <c:pt idx="5">
                  <c:v>RS Sudeste</c:v>
                </c:pt>
                <c:pt idx="6">
                  <c:v>RS Médio Norte Araguaia</c:v>
                </c:pt>
                <c:pt idx="7">
                  <c:v>RS Bico do Papagaio</c:v>
                </c:pt>
              </c:strCache>
            </c:strRef>
          </c:cat>
          <c:val>
            <c:numRef>
              <c:f>Plan1!$F$6:$F$13</c:f>
              <c:numCache>
                <c:formatCode>0.00%</c:formatCode>
                <c:ptCount val="8"/>
                <c:pt idx="0">
                  <c:v>7.6923076923076927E-2</c:v>
                </c:pt>
                <c:pt idx="1">
                  <c:v>7.6923076923076927E-2</c:v>
                </c:pt>
                <c:pt idx="2">
                  <c:v>7.6923076923076927E-2</c:v>
                </c:pt>
                <c:pt idx="3">
                  <c:v>7.6923076923076927E-2</c:v>
                </c:pt>
                <c:pt idx="4">
                  <c:v>7.6923076923076927E-2</c:v>
                </c:pt>
                <c:pt idx="5">
                  <c:v>7.6923076923076927E-2</c:v>
                </c:pt>
                <c:pt idx="6">
                  <c:v>7.6923076923076927E-2</c:v>
                </c:pt>
                <c:pt idx="7">
                  <c:v>7.6923076923076927E-2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13828608"/>
        <c:axId val="113830144"/>
      </c:barChart>
      <c:catAx>
        <c:axId val="113828608"/>
        <c:scaling>
          <c:orientation val="minMax"/>
        </c:scaling>
        <c:delete val="0"/>
        <c:axPos val="l"/>
        <c:majorTickMark val="out"/>
        <c:minorTickMark val="none"/>
        <c:tickLblPos val="nextTo"/>
        <c:crossAx val="113830144"/>
        <c:crosses val="autoZero"/>
        <c:auto val="1"/>
        <c:lblAlgn val="ctr"/>
        <c:lblOffset val="100"/>
        <c:noMultiLvlLbl val="0"/>
      </c:catAx>
      <c:valAx>
        <c:axId val="113830144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crossAx val="113828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0.16110027373501284"/>
          <c:y val="1.3287615970033513E-2"/>
          <c:w val="0.83226465441819852"/>
          <c:h val="0.790957762073459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'LOA SES 2019 Graf'!$D$97</c:f>
              <c:strCache>
                <c:ptCount val="1"/>
                <c:pt idx="0">
                  <c:v>Pessoal e Encargos</c:v>
                </c:pt>
              </c:strCache>
            </c:strRef>
          </c:tx>
          <c:spPr>
            <a:solidFill>
              <a:srgbClr val="0000FF"/>
            </a:solidFill>
            <a:scene3d>
              <a:camera prst="orthographicFront"/>
              <a:lightRig rig="threePt" dir="t">
                <a:rot lat="0" lon="0" rev="4800000"/>
              </a:lightRig>
            </a:scene3d>
            <a:sp3d>
              <a:bevelT w="165100" prst="coolSlant"/>
            </a:sp3d>
          </c:spPr>
          <c:invertIfNegative val="0"/>
          <c:cat>
            <c:strRef>
              <c:f>'LOA SES 2019 Graf'!$C$98:$C$103</c:f>
              <c:strCache>
                <c:ptCount val="6"/>
                <c:pt idx="0">
                  <c:v>REC. TESOURO - ASPS</c:v>
                </c:pt>
                <c:pt idx="1">
                  <c:v>REC. FUNDO A FUNDO DO MS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'LOA SES 2019 Graf'!$D$98:$D$103</c:f>
              <c:numCache>
                <c:formatCode>_(* #,##0.00_);_(* \(#,##0.00\);_(* "-"??_);_(@_)</c:formatCode>
                <c:ptCount val="6"/>
                <c:pt idx="0">
                  <c:v>928964363</c:v>
                </c:pt>
                <c:pt idx="1">
                  <c:v>3500000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932464363</c:v>
                </c:pt>
              </c:numCache>
            </c:numRef>
          </c:val>
        </c:ser>
        <c:ser>
          <c:idx val="1"/>
          <c:order val="1"/>
          <c:tx>
            <c:strRef>
              <c:f>'LOA SES 2019 Graf'!$E$97</c:f>
              <c:strCache>
                <c:ptCount val="1"/>
                <c:pt idx="0">
                  <c:v>Outras Desp. Correntes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'LOA SES 2019 Graf'!$C$98:$C$103</c:f>
              <c:strCache>
                <c:ptCount val="6"/>
                <c:pt idx="0">
                  <c:v>REC. TESOURO - ASPS</c:v>
                </c:pt>
                <c:pt idx="1">
                  <c:v>REC. FUNDO A FUNDO DO MS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'LOA SES 2019 Graf'!$E$98:$E$103</c:f>
              <c:numCache>
                <c:formatCode>_(* #,##0.00_);_(* \(#,##0.00\);_(* "-"??_);_(@_)</c:formatCode>
                <c:ptCount val="6"/>
                <c:pt idx="0">
                  <c:v>163677377</c:v>
                </c:pt>
                <c:pt idx="1">
                  <c:v>358399000</c:v>
                </c:pt>
                <c:pt idx="2">
                  <c:v>0</c:v>
                </c:pt>
                <c:pt idx="3">
                  <c:v>8219000</c:v>
                </c:pt>
                <c:pt idx="4">
                  <c:v>4222350</c:v>
                </c:pt>
                <c:pt idx="5">
                  <c:v>534517727</c:v>
                </c:pt>
              </c:numCache>
            </c:numRef>
          </c:val>
        </c:ser>
        <c:ser>
          <c:idx val="2"/>
          <c:order val="2"/>
          <c:tx>
            <c:strRef>
              <c:f>'LOA SES 2019 Graf'!$F$97</c:f>
              <c:strCache>
                <c:ptCount val="1"/>
                <c:pt idx="0">
                  <c:v>Investimentos</c:v>
                </c:pt>
              </c:strCache>
            </c:strRef>
          </c:tx>
          <c:spPr>
            <a:solidFill>
              <a:srgbClr val="934BC9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'LOA SES 2019 Graf'!$C$98:$C$103</c:f>
              <c:strCache>
                <c:ptCount val="6"/>
                <c:pt idx="0">
                  <c:v>REC. TESOURO - ASPS</c:v>
                </c:pt>
                <c:pt idx="1">
                  <c:v>REC. FUNDO A FUNDO DO MS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'LOA SES 2019 Graf'!$F$98:$F$103</c:f>
              <c:numCache>
                <c:formatCode>_(* #,##0.00_);_(* \(#,##0.00\);_(* "-"??_);_(@_)</c:formatCode>
                <c:ptCount val="6"/>
                <c:pt idx="0">
                  <c:v>40491000</c:v>
                </c:pt>
                <c:pt idx="1">
                  <c:v>15000000</c:v>
                </c:pt>
                <c:pt idx="2">
                  <c:v>35000000</c:v>
                </c:pt>
                <c:pt idx="3">
                  <c:v>7981000</c:v>
                </c:pt>
                <c:pt idx="4">
                  <c:v>970000</c:v>
                </c:pt>
                <c:pt idx="5">
                  <c:v>99442000</c:v>
                </c:pt>
              </c:numCache>
            </c:numRef>
          </c:val>
        </c:ser>
        <c:ser>
          <c:idx val="3"/>
          <c:order val="3"/>
          <c:tx>
            <c:strRef>
              <c:f>'LOA SES 2019 Graf'!$G$97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cat>
            <c:strRef>
              <c:f>'LOA SES 2019 Graf'!$C$98:$C$103</c:f>
              <c:strCache>
                <c:ptCount val="6"/>
                <c:pt idx="0">
                  <c:v>REC. TESOURO - ASPS</c:v>
                </c:pt>
                <c:pt idx="1">
                  <c:v>REC. FUNDO A FUNDO DO MS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'LOA SES 2019 Graf'!$G$98:$G$103</c:f>
              <c:numCache>
                <c:formatCode>_(* #,##0.00_);_(* \(#,##0.00\);_(* "-"??_);_(@_)</c:formatCode>
                <c:ptCount val="6"/>
                <c:pt idx="0">
                  <c:v>1133132740</c:v>
                </c:pt>
                <c:pt idx="1">
                  <c:v>376899000</c:v>
                </c:pt>
                <c:pt idx="2">
                  <c:v>35000000</c:v>
                </c:pt>
                <c:pt idx="3">
                  <c:v>16200000</c:v>
                </c:pt>
                <c:pt idx="4">
                  <c:v>5192350</c:v>
                </c:pt>
                <c:pt idx="5">
                  <c:v>1566424090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34148480"/>
        <c:axId val="134150016"/>
        <c:axId val="0"/>
      </c:bar3DChart>
      <c:catAx>
        <c:axId val="13414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4150016"/>
        <c:crosses val="autoZero"/>
        <c:auto val="1"/>
        <c:lblAlgn val="ctr"/>
        <c:lblOffset val="100"/>
        <c:noMultiLvlLbl val="0"/>
      </c:catAx>
      <c:valAx>
        <c:axId val="13415001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41484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37568700787401577"/>
          <c:y val="0.19655973282655667"/>
          <c:w val="0.44508552055993006"/>
          <c:h val="0.14370133524738213"/>
        </c:manualLayout>
      </c:layout>
      <c:overlay val="0"/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99718000481139"/>
          <c:y val="2.5317471790447483E-2"/>
          <c:w val="0.82567807078849409"/>
          <c:h val="0.84356231887867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Obj-simples-'!$B$87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'Base Graf Obj-simples-'!$A$88:$A$92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Obj-simples-'!$B$88:$B$92</c:f>
              <c:numCache>
                <c:formatCode>_(* #,##0.00_);_(* \(#,##0.00\);_(* "-"??_);_(@_)</c:formatCode>
                <c:ptCount val="5"/>
                <c:pt idx="0">
                  <c:v>1566424090</c:v>
                </c:pt>
                <c:pt idx="1">
                  <c:v>1567091090</c:v>
                </c:pt>
                <c:pt idx="2">
                  <c:v>534423443.17999995</c:v>
                </c:pt>
                <c:pt idx="3">
                  <c:v>464740384.03000003</c:v>
                </c:pt>
                <c:pt idx="4">
                  <c:v>424176911.6500001</c:v>
                </c:pt>
              </c:numCache>
            </c:numRef>
          </c:val>
        </c:ser>
        <c:ser>
          <c:idx val="1"/>
          <c:order val="1"/>
          <c:tx>
            <c:strRef>
              <c:f>'Base Graf Obj-simples-'!$C$87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Obj-simples-'!$A$88:$A$92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Obj-simples-'!$C$88:$C$92</c:f>
              <c:numCache>
                <c:formatCode>0.00%</c:formatCode>
                <c:ptCount val="5"/>
                <c:pt idx="0">
                  <c:v>0.99163762835521851</c:v>
                </c:pt>
                <c:pt idx="1">
                  <c:v>1.0004258106117356</c:v>
                </c:pt>
                <c:pt idx="2">
                  <c:v>0.34102895906325403</c:v>
                </c:pt>
                <c:pt idx="3">
                  <c:v>0.86961077392982211</c:v>
                </c:pt>
                <c:pt idx="4">
                  <c:v>0.91271799530685593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41"/>
        <c:axId val="134247552"/>
        <c:axId val="134249088"/>
      </c:barChart>
      <c:catAx>
        <c:axId val="13424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4249088"/>
        <c:crosses val="autoZero"/>
        <c:auto val="1"/>
        <c:lblAlgn val="ctr"/>
        <c:lblOffset val="100"/>
        <c:noMultiLvlLbl val="0"/>
      </c:catAx>
      <c:valAx>
        <c:axId val="13424908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42475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6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>
          <a:bevelT prst="slope"/>
        </a:sp3d>
      </c:spPr>
    </c:backWall>
    <c:plotArea>
      <c:layout>
        <c:manualLayout>
          <c:layoutTarget val="inner"/>
          <c:xMode val="edge"/>
          <c:yMode val="edge"/>
          <c:x val="0.20404923716086307"/>
          <c:y val="0.15635287970373493"/>
          <c:w val="0.79167268797282697"/>
          <c:h val="0.610797294018267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'Gráf Emp'!$F$106</c:f>
              <c:strCache>
                <c:ptCount val="1"/>
                <c:pt idx="0">
                  <c:v>Pessoal e Encargos 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22225"/>
            </c:spPr>
          </c:dPt>
          <c:cat>
            <c:strRef>
              <c:f>'Gráf Emp'!$E$107:$E$112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Interna</c:v>
                </c:pt>
                <c:pt idx="3">
                  <c:v>Outras Fontes</c:v>
                </c:pt>
                <c:pt idx="4">
                  <c:v>Rec Conv com MS</c:v>
                </c:pt>
                <c:pt idx="5">
                  <c:v>TOTAL</c:v>
                </c:pt>
              </c:strCache>
            </c:strRef>
          </c:cat>
          <c:val>
            <c:numRef>
              <c:f>'Gráf Emp'!$F$107:$F$112</c:f>
              <c:numCache>
                <c:formatCode>_(* #,##0.00_);_(* \(#,##0.00\);_(* "-"??_);_(@_)</c:formatCode>
                <c:ptCount val="6"/>
                <c:pt idx="0">
                  <c:v>362986215.27999997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362986215.27999997</c:v>
                </c:pt>
              </c:numCache>
            </c:numRef>
          </c:val>
        </c:ser>
        <c:ser>
          <c:idx val="1"/>
          <c:order val="1"/>
          <c:tx>
            <c:strRef>
              <c:f>'Gráf Emp'!$G$106</c:f>
              <c:strCache>
                <c:ptCount val="1"/>
                <c:pt idx="0">
                  <c:v>Outras Despesas Correntes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'Gráf Emp'!$E$107:$E$112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Interna</c:v>
                </c:pt>
                <c:pt idx="3">
                  <c:v>Outras Fontes</c:v>
                </c:pt>
                <c:pt idx="4">
                  <c:v>Rec Conv com MS</c:v>
                </c:pt>
                <c:pt idx="5">
                  <c:v>TOTAL</c:v>
                </c:pt>
              </c:strCache>
            </c:strRef>
          </c:cat>
          <c:val>
            <c:numRef>
              <c:f>'Gráf Emp'!$G$107:$G$112</c:f>
              <c:numCache>
                <c:formatCode>_(* #,##0.00_);_(* \(#,##0.00\);_(* "-"??_);_(@_)</c:formatCode>
                <c:ptCount val="6"/>
                <c:pt idx="0">
                  <c:v>50802367.009999998</c:v>
                </c:pt>
                <c:pt idx="1">
                  <c:v>117056746.97</c:v>
                </c:pt>
                <c:pt idx="2">
                  <c:v>0</c:v>
                </c:pt>
                <c:pt idx="3">
                  <c:v>0</c:v>
                </c:pt>
                <c:pt idx="4">
                  <c:v>123978.98</c:v>
                </c:pt>
                <c:pt idx="5">
                  <c:v>167983092.95999998</c:v>
                </c:pt>
              </c:numCache>
            </c:numRef>
          </c:val>
        </c:ser>
        <c:ser>
          <c:idx val="2"/>
          <c:order val="2"/>
          <c:tx>
            <c:strRef>
              <c:f>'Gráf Emp'!$H$106</c:f>
              <c:strCache>
                <c:ptCount val="1"/>
                <c:pt idx="0">
                  <c:v>Investimentos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'Gráf Emp'!$E$107:$E$112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Interna</c:v>
                </c:pt>
                <c:pt idx="3">
                  <c:v>Outras Fontes</c:v>
                </c:pt>
                <c:pt idx="4">
                  <c:v>Rec Conv com MS</c:v>
                </c:pt>
                <c:pt idx="5">
                  <c:v>TOTAL</c:v>
                </c:pt>
              </c:strCache>
            </c:strRef>
          </c:cat>
          <c:val>
            <c:numRef>
              <c:f>'Gráf Emp'!$H$107:$H$112</c:f>
              <c:numCache>
                <c:formatCode>_(* #,##0.00_);_(* \(#,##0.00\);_(* "-"??_);_(@_)</c:formatCode>
                <c:ptCount val="6"/>
                <c:pt idx="0">
                  <c:v>2703960.82</c:v>
                </c:pt>
                <c:pt idx="1">
                  <c:v>75644.37</c:v>
                </c:pt>
                <c:pt idx="2">
                  <c:v>0</c:v>
                </c:pt>
                <c:pt idx="3">
                  <c:v>140425.32</c:v>
                </c:pt>
                <c:pt idx="4">
                  <c:v>534104.43000000005</c:v>
                </c:pt>
                <c:pt idx="5">
                  <c:v>3454134.94</c:v>
                </c:pt>
              </c:numCache>
            </c:numRef>
          </c:val>
        </c:ser>
        <c:ser>
          <c:idx val="3"/>
          <c:order val="3"/>
          <c:tx>
            <c:strRef>
              <c:f>'Gráf Emp'!$I$106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cat>
            <c:strRef>
              <c:f>'Gráf Emp'!$E$107:$E$112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Interna</c:v>
                </c:pt>
                <c:pt idx="3">
                  <c:v>Outras Fontes</c:v>
                </c:pt>
                <c:pt idx="4">
                  <c:v>Rec Conv com MS</c:v>
                </c:pt>
                <c:pt idx="5">
                  <c:v>TOTAL</c:v>
                </c:pt>
              </c:strCache>
            </c:strRef>
          </c:cat>
          <c:val>
            <c:numRef>
              <c:f>'Gráf Emp'!$I$107:$I$112</c:f>
              <c:numCache>
                <c:formatCode>_(* #,##0.00_);_(* \(#,##0.00\);_(* "-"??_);_(@_)</c:formatCode>
                <c:ptCount val="6"/>
                <c:pt idx="0">
                  <c:v>416492543.10999995</c:v>
                </c:pt>
                <c:pt idx="1">
                  <c:v>117132391.34</c:v>
                </c:pt>
                <c:pt idx="2">
                  <c:v>0</c:v>
                </c:pt>
                <c:pt idx="3">
                  <c:v>140425.32</c:v>
                </c:pt>
                <c:pt idx="4">
                  <c:v>658083.41</c:v>
                </c:pt>
                <c:pt idx="5">
                  <c:v>534423443.17999995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51"/>
        <c:shape val="box"/>
        <c:axId val="117113984"/>
        <c:axId val="117115520"/>
        <c:axId val="0"/>
      </c:bar3DChart>
      <c:catAx>
        <c:axId val="117113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115520"/>
        <c:crosses val="autoZero"/>
        <c:auto val="1"/>
        <c:lblAlgn val="ctr"/>
        <c:lblOffset val="100"/>
        <c:noMultiLvlLbl val="0"/>
      </c:catAx>
      <c:valAx>
        <c:axId val="11711552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1171139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/>
            </a:pPr>
            <a:endParaRPr lang="pt-BR"/>
          </a:p>
        </c:txPr>
      </c:dTable>
    </c:plotArea>
    <c:legend>
      <c:legendPos val="t"/>
      <c:legendEntry>
        <c:idx val="3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39097946834413494"/>
          <c:y val="0.26384336417992027"/>
          <c:w val="0.38292865869457415"/>
          <c:h val="0.20872359737567003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53226291796541"/>
          <c:y val="3.0116352166005996E-2"/>
          <c:w val="0.80970101732190058"/>
          <c:h val="0.7021837542095232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Obj-simples-'!$F$3</c:f>
              <c:strCache>
                <c:ptCount val="1"/>
                <c:pt idx="0">
                  <c:v>Orçamento Inicial (R$)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'Base Graf Obj-simples-'!$E$4:$E$12</c:f>
              <c:strCache>
                <c:ptCount val="9"/>
                <c:pt idx="0">
                  <c:v>MELHORAR O DESEMPENHO DAS UNID. HOSP.</c:v>
                </c:pt>
                <c:pt idx="1">
                  <c:v>ORGANIZAR O SERV.DO SUS POR MEIO DA RAS</c:v>
                </c:pt>
                <c:pt idx="2">
                  <c:v>ASSISTENCIA FARMACEUTICA</c:v>
                </c:pt>
                <c:pt idx="3">
                  <c:v>MANUTENÇÃO DA GESTÃO</c:v>
                </c:pt>
                <c:pt idx="4">
                  <c:v>OFERTA DE SANGUE E  HECOMPONENTES</c:v>
                </c:pt>
                <c:pt idx="5">
                  <c:v>ARTICULAÇÃO INTERFEDERATIVA</c:v>
                </c:pt>
                <c:pt idx="6">
                  <c:v>VIGILANCIA EM SAUDE</c:v>
                </c:pt>
                <c:pt idx="7">
                  <c:v>ATENÇÃO PRIMARIA</c:v>
                </c:pt>
                <c:pt idx="8">
                  <c:v>EDUCAÇÃO PERMANENTE</c:v>
                </c:pt>
              </c:strCache>
            </c:strRef>
          </c:cat>
          <c:val>
            <c:numRef>
              <c:f>'Base Graf Obj-simples-'!$F$4:$F$12</c:f>
              <c:numCache>
                <c:formatCode>_(* #,##0.00_);_(* \(#,##0.00\);_(* "-"??_);_(@_)</c:formatCode>
                <c:ptCount val="9"/>
                <c:pt idx="0">
                  <c:v>1079390711</c:v>
                </c:pt>
                <c:pt idx="1">
                  <c:v>271476839</c:v>
                </c:pt>
                <c:pt idx="2">
                  <c:v>34860684</c:v>
                </c:pt>
                <c:pt idx="3">
                  <c:v>17250000</c:v>
                </c:pt>
                <c:pt idx="4">
                  <c:v>50751000</c:v>
                </c:pt>
                <c:pt idx="5">
                  <c:v>57492638</c:v>
                </c:pt>
                <c:pt idx="6">
                  <c:v>28316118</c:v>
                </c:pt>
                <c:pt idx="7">
                  <c:v>24208100</c:v>
                </c:pt>
                <c:pt idx="8">
                  <c:v>2678000</c:v>
                </c:pt>
              </c:numCache>
            </c:numRef>
          </c:val>
        </c:ser>
        <c:ser>
          <c:idx val="1"/>
          <c:order val="1"/>
          <c:tx>
            <c:strRef>
              <c:f>'Base Graf Obj-simples-'!$G$3</c:f>
              <c:strCache>
                <c:ptCount val="1"/>
                <c:pt idx="0">
                  <c:v>Autorizado (R$)</c:v>
                </c:pt>
              </c:strCache>
            </c:strRef>
          </c:tx>
          <c:spPr>
            <a:solidFill>
              <a:srgbClr val="9900CC"/>
            </a:solidFill>
          </c:spPr>
          <c:invertIfNegative val="0"/>
          <c:cat>
            <c:strRef>
              <c:f>'Base Graf Obj-simples-'!$E$4:$E$12</c:f>
              <c:strCache>
                <c:ptCount val="9"/>
                <c:pt idx="0">
                  <c:v>MELHORAR O DESEMPENHO DAS UNID. HOSP.</c:v>
                </c:pt>
                <c:pt idx="1">
                  <c:v>ORGANIZAR O SERV.DO SUS POR MEIO DA RAS</c:v>
                </c:pt>
                <c:pt idx="2">
                  <c:v>ASSISTENCIA FARMACEUTICA</c:v>
                </c:pt>
                <c:pt idx="3">
                  <c:v>MANUTENÇÃO DA GESTÃO</c:v>
                </c:pt>
                <c:pt idx="4">
                  <c:v>OFERTA DE SANGUE E  HECOMPONENTES</c:v>
                </c:pt>
                <c:pt idx="5">
                  <c:v>ARTICULAÇÃO INTERFEDERATIVA</c:v>
                </c:pt>
                <c:pt idx="6">
                  <c:v>VIGILANCIA EM SAUDE</c:v>
                </c:pt>
                <c:pt idx="7">
                  <c:v>ATENÇÃO PRIMARIA</c:v>
                </c:pt>
                <c:pt idx="8">
                  <c:v>EDUCAÇÃO PERMANENTE</c:v>
                </c:pt>
              </c:strCache>
            </c:strRef>
          </c:cat>
          <c:val>
            <c:numRef>
              <c:f>'Base Graf Obj-simples-'!$G$4:$G$12</c:f>
              <c:numCache>
                <c:formatCode>_(* #,##0.00_);_(* \(#,##0.00\);_(* "-"??_);_(@_)</c:formatCode>
                <c:ptCount val="9"/>
                <c:pt idx="0">
                  <c:v>1079390711</c:v>
                </c:pt>
                <c:pt idx="1">
                  <c:v>271921939</c:v>
                </c:pt>
                <c:pt idx="2">
                  <c:v>34860684</c:v>
                </c:pt>
                <c:pt idx="3">
                  <c:v>17250000</c:v>
                </c:pt>
                <c:pt idx="4">
                  <c:v>50751000</c:v>
                </c:pt>
                <c:pt idx="5">
                  <c:v>57492638</c:v>
                </c:pt>
                <c:pt idx="6">
                  <c:v>28502118</c:v>
                </c:pt>
                <c:pt idx="7">
                  <c:v>23763000</c:v>
                </c:pt>
                <c:pt idx="8">
                  <c:v>3159000</c:v>
                </c:pt>
              </c:numCache>
            </c:numRef>
          </c:val>
        </c:ser>
        <c:ser>
          <c:idx val="2"/>
          <c:order val="2"/>
          <c:tx>
            <c:strRef>
              <c:f>'Base Graf Obj-simples-'!$H$3</c:f>
              <c:strCache>
                <c:ptCount val="1"/>
                <c:pt idx="0">
                  <c:v>Empenhado 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Obj-simples-'!$E$4:$E$12</c:f>
              <c:strCache>
                <c:ptCount val="9"/>
                <c:pt idx="0">
                  <c:v>MELHORAR O DESEMPENHO DAS UNID. HOSP.</c:v>
                </c:pt>
                <c:pt idx="1">
                  <c:v>ORGANIZAR O SERV.DO SUS POR MEIO DA RAS</c:v>
                </c:pt>
                <c:pt idx="2">
                  <c:v>ASSISTENCIA FARMACEUTICA</c:v>
                </c:pt>
                <c:pt idx="3">
                  <c:v>MANUTENÇÃO DA GESTÃO</c:v>
                </c:pt>
                <c:pt idx="4">
                  <c:v>OFERTA DE SANGUE E  HECOMPONENTES</c:v>
                </c:pt>
                <c:pt idx="5">
                  <c:v>ARTICULAÇÃO INTERFEDERATIVA</c:v>
                </c:pt>
                <c:pt idx="6">
                  <c:v>VIGILANCIA EM SAUDE</c:v>
                </c:pt>
                <c:pt idx="7">
                  <c:v>ATENÇÃO PRIMARIA</c:v>
                </c:pt>
                <c:pt idx="8">
                  <c:v>EDUCAÇÃO PERMANENTE</c:v>
                </c:pt>
              </c:strCache>
            </c:strRef>
          </c:cat>
          <c:val>
            <c:numRef>
              <c:f>'Base Graf Obj-simples-'!$H$4:$H$12</c:f>
              <c:numCache>
                <c:formatCode>_(* #,##0.00_);_(* \(#,##0.00\);_(* "-"??_);_(@_)</c:formatCode>
                <c:ptCount val="9"/>
                <c:pt idx="0">
                  <c:v>461926798.54999995</c:v>
                </c:pt>
                <c:pt idx="1">
                  <c:v>44687020.809999995</c:v>
                </c:pt>
                <c:pt idx="2">
                  <c:v>7562359.5299999993</c:v>
                </c:pt>
                <c:pt idx="3">
                  <c:v>6335788.4100000001</c:v>
                </c:pt>
                <c:pt idx="4">
                  <c:v>4847401.8599999994</c:v>
                </c:pt>
                <c:pt idx="5">
                  <c:v>4022800.7600000002</c:v>
                </c:pt>
                <c:pt idx="6">
                  <c:v>3368836.25</c:v>
                </c:pt>
                <c:pt idx="7">
                  <c:v>1459231.48</c:v>
                </c:pt>
                <c:pt idx="8">
                  <c:v>213205.53</c:v>
                </c:pt>
              </c:numCache>
            </c:numRef>
          </c:val>
        </c:ser>
        <c:ser>
          <c:idx val="3"/>
          <c:order val="3"/>
          <c:tx>
            <c:strRef>
              <c:f>'Base Graf Obj-simples-'!$I$3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'Base Graf Obj-simples-'!$E$4:$E$12</c:f>
              <c:strCache>
                <c:ptCount val="9"/>
                <c:pt idx="0">
                  <c:v>MELHORAR O DESEMPENHO DAS UNID. HOSP.</c:v>
                </c:pt>
                <c:pt idx="1">
                  <c:v>ORGANIZAR O SERV.DO SUS POR MEIO DA RAS</c:v>
                </c:pt>
                <c:pt idx="2">
                  <c:v>ASSISTENCIA FARMACEUTICA</c:v>
                </c:pt>
                <c:pt idx="3">
                  <c:v>MANUTENÇÃO DA GESTÃO</c:v>
                </c:pt>
                <c:pt idx="4">
                  <c:v>OFERTA DE SANGUE E  HECOMPONENTES</c:v>
                </c:pt>
                <c:pt idx="5">
                  <c:v>ARTICULAÇÃO INTERFEDERATIVA</c:v>
                </c:pt>
                <c:pt idx="6">
                  <c:v>VIGILANCIA EM SAUDE</c:v>
                </c:pt>
                <c:pt idx="7">
                  <c:v>ATENÇÃO PRIMARIA</c:v>
                </c:pt>
                <c:pt idx="8">
                  <c:v>EDUCAÇÃO PERMANENTE</c:v>
                </c:pt>
              </c:strCache>
            </c:strRef>
          </c:cat>
          <c:val>
            <c:numRef>
              <c:f>'Base Graf Obj-simples-'!$I$4:$I$12</c:f>
              <c:numCache>
                <c:formatCode>_(* #,##0.00_);_(* \(#,##0.00\);_(* "-"??_);_(@_)</c:formatCode>
                <c:ptCount val="9"/>
                <c:pt idx="0">
                  <c:v>410476091.53999984</c:v>
                </c:pt>
                <c:pt idx="1">
                  <c:v>34452398.120000012</c:v>
                </c:pt>
                <c:pt idx="2">
                  <c:v>2898033.63</c:v>
                </c:pt>
                <c:pt idx="3">
                  <c:v>5025055.3</c:v>
                </c:pt>
                <c:pt idx="4">
                  <c:v>3364055.6799999997</c:v>
                </c:pt>
                <c:pt idx="5">
                  <c:v>3913795.17</c:v>
                </c:pt>
                <c:pt idx="6">
                  <c:v>2950631.62</c:v>
                </c:pt>
                <c:pt idx="7">
                  <c:v>1459041.1100000003</c:v>
                </c:pt>
                <c:pt idx="8">
                  <c:v>201281.86000000002</c:v>
                </c:pt>
              </c:numCache>
            </c:numRef>
          </c:val>
        </c:ser>
        <c:ser>
          <c:idx val="4"/>
          <c:order val="4"/>
          <c:tx>
            <c:strRef>
              <c:f>'Base Graf Obj-simples-'!$K$3</c:f>
              <c:strCache>
                <c:ptCount val="1"/>
                <c:pt idx="0">
                  <c:v>% de Empenho/Autorizado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5480643044619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69283241114492E-3"/>
                  <c:y val="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0833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7857142857142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48809523809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938566482228997E-3"/>
                  <c:y val="8.9285714285714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Obj-simples-'!$E$4:$E$12</c:f>
              <c:strCache>
                <c:ptCount val="9"/>
                <c:pt idx="0">
                  <c:v>MELHORAR O DESEMPENHO DAS UNID. HOSP.</c:v>
                </c:pt>
                <c:pt idx="1">
                  <c:v>ORGANIZAR O SERV.DO SUS POR MEIO DA RAS</c:v>
                </c:pt>
                <c:pt idx="2">
                  <c:v>ASSISTENCIA FARMACEUTICA</c:v>
                </c:pt>
                <c:pt idx="3">
                  <c:v>MANUTENÇÃO DA GESTÃO</c:v>
                </c:pt>
                <c:pt idx="4">
                  <c:v>OFERTA DE SANGUE E  HECOMPONENTES</c:v>
                </c:pt>
                <c:pt idx="5">
                  <c:v>ARTICULAÇÃO INTERFEDERATIVA</c:v>
                </c:pt>
                <c:pt idx="6">
                  <c:v>VIGILANCIA EM SAUDE</c:v>
                </c:pt>
                <c:pt idx="7">
                  <c:v>ATENÇÃO PRIMARIA</c:v>
                </c:pt>
                <c:pt idx="8">
                  <c:v>EDUCAÇÃO PERMANENTE</c:v>
                </c:pt>
              </c:strCache>
            </c:strRef>
          </c:cat>
          <c:val>
            <c:numRef>
              <c:f>'Base Graf Obj-simples-'!$K$4:$K$12</c:f>
              <c:numCache>
                <c:formatCode>0.00%</c:formatCode>
                <c:ptCount val="9"/>
                <c:pt idx="0">
                  <c:v>0.42795143023053117</c:v>
                </c:pt>
                <c:pt idx="1">
                  <c:v>0.16433768078566111</c:v>
                </c:pt>
                <c:pt idx="2">
                  <c:v>0.21693089929044426</c:v>
                </c:pt>
                <c:pt idx="3">
                  <c:v>0.36729208173913042</c:v>
                </c:pt>
                <c:pt idx="4">
                  <c:v>9.5513425548265127E-2</c:v>
                </c:pt>
                <c:pt idx="5">
                  <c:v>6.9970711032602134E-2</c:v>
                </c:pt>
                <c:pt idx="6">
                  <c:v>0.11819599687293417</c:v>
                </c:pt>
                <c:pt idx="7">
                  <c:v>6.1407712830871534E-2</c:v>
                </c:pt>
                <c:pt idx="8">
                  <c:v>6.749146248812915E-2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288512"/>
        <c:axId val="134290048"/>
        <c:axId val="0"/>
      </c:bar3DChart>
      <c:catAx>
        <c:axId val="13428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4290048"/>
        <c:crosses val="autoZero"/>
        <c:auto val="1"/>
        <c:lblAlgn val="ctr"/>
        <c:lblOffset val="100"/>
        <c:noMultiLvlLbl val="0"/>
      </c:catAx>
      <c:valAx>
        <c:axId val="13429004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42885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81E-2"/>
          <c:y val="2.3951389480625199E-2"/>
          <c:w val="0.76098676727909043"/>
          <c:h val="0.92596843251443184"/>
        </c:manualLayout>
      </c:layout>
      <c:pie3DChart>
        <c:varyColors val="1"/>
        <c:ser>
          <c:idx val="0"/>
          <c:order val="0"/>
          <c:tx>
            <c:strRef>
              <c:f>'Gráf Emp'!$D$3:$F$3</c:f>
              <c:strCache>
                <c:ptCount val="1"/>
                <c:pt idx="0">
                  <c:v>Pessoal e Encargos   Outras Despesas Correntes  Investimentos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explosion val="4"/>
            <c:spPr>
              <a:solidFill>
                <a:srgbClr val="FFFF00"/>
              </a:solidFill>
              <a:ln w="22225"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solidFill>
                <a:srgbClr val="CC00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2"/>
              <c:layout>
                <c:manualLayout>
                  <c:x val="2.4917753049463888E-3"/>
                  <c:y val="1.61374848890776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600" b="1"/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'Gráf Emp'!$D$3:$F$3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'Gráf Emp'!$D$21:$F$21</c:f>
              <c:numCache>
                <c:formatCode>_(* #,##0.00_);_(* \(#,##0.00\);_(* "-"??_);_(@_)</c:formatCode>
                <c:ptCount val="3"/>
                <c:pt idx="0">
                  <c:v>362986215.27999979</c:v>
                </c:pt>
                <c:pt idx="1">
                  <c:v>167983092.96000001</c:v>
                </c:pt>
                <c:pt idx="2">
                  <c:v>3454134.94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254000"/>
        </a:sp3d>
      </c:spPr>
    </c:plotArea>
    <c:legend>
      <c:legendPos val="r"/>
      <c:layout>
        <c:manualLayout>
          <c:xMode val="edge"/>
          <c:yMode val="edge"/>
          <c:x val="0.64640146544181976"/>
          <c:y val="0.79659765601095467"/>
          <c:w val="0.34943186789151354"/>
          <c:h val="0.18151784180870517"/>
        </c:manualLayout>
      </c:layout>
      <c:overlay val="0"/>
      <c:txPr>
        <a:bodyPr/>
        <a:lstStyle/>
        <a:p>
          <a:pPr rtl="0">
            <a:defRPr sz="18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2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482939632546E-2"/>
          <c:y val="5.0611394391683169E-2"/>
          <c:w val="0.62540213854021387"/>
          <c:h val="0.883368365565183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25400"/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rgbClr val="009900"/>
              </a:solidFill>
            </c:spPr>
          </c:dPt>
          <c:dPt>
            <c:idx val="2"/>
            <c:bubble3D val="0"/>
            <c:spPr>
              <a:solidFill>
                <a:srgbClr val="CC00FF"/>
              </a:solidFill>
            </c:spPr>
          </c:dPt>
          <c:dLbls>
            <c:dLbl>
              <c:idx val="0"/>
              <c:layout>
                <c:manualLayout>
                  <c:x val="-0.12067860941813867"/>
                  <c:y val="-0.244829491652760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7575125285071585E-2"/>
                  <c:y val="2.247290218429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'Gráf Emp'!$C$26:$C$28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'Gráf Emp'!$D$26:$D$28</c:f>
              <c:numCache>
                <c:formatCode>_(* #,##0.00_);_(* \(#,##0.00\);_(* "-"??_);_(@_)</c:formatCode>
                <c:ptCount val="3"/>
                <c:pt idx="0">
                  <c:v>362986215.27999979</c:v>
                </c:pt>
                <c:pt idx="1">
                  <c:v>50802367.010000005</c:v>
                </c:pt>
                <c:pt idx="2">
                  <c:v>2703960.82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518799763260622"/>
          <c:y val="0.62808635598897034"/>
          <c:w val="0.33839056578036336"/>
          <c:h val="0.32426426822170284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704474980997121E-4"/>
          <c:y val="2.491610010811807E-2"/>
          <c:w val="0.7534790429206436"/>
          <c:h val="0.94737237867879265"/>
        </c:manualLayout>
      </c:layout>
      <c:pie3DChart>
        <c:varyColors val="1"/>
        <c:ser>
          <c:idx val="2"/>
          <c:order val="0"/>
          <c:tx>
            <c:strRef>
              <c:f>'Progfonte-Folha-Obj'!$D$7:$D$8</c:f>
              <c:strCache>
                <c:ptCount val="1"/>
                <c:pt idx="0">
                  <c:v>ALTERACOES R$</c:v>
                </c:pt>
              </c:strCache>
            </c:strRef>
          </c:tx>
          <c:explosion val="25"/>
          <c:cat>
            <c:strRef>
              <c:f>'Progfonte-Folha-Obj'!$A$9:$A$15</c:f>
              <c:strCache>
                <c:ptCount val="7"/>
                <c:pt idx="0">
                  <c:v>Unidades Hospitalares</c:v>
                </c:pt>
                <c:pt idx="1">
                  <c:v>Articulação e Gestão</c:v>
                </c:pt>
                <c:pt idx="2">
                  <c:v>Hemorrede</c:v>
                </c:pt>
                <c:pt idx="3">
                  <c:v>Atenção Primária</c:v>
                </c:pt>
                <c:pt idx="4">
                  <c:v>Vigilância em Saúde</c:v>
                </c:pt>
                <c:pt idx="5">
                  <c:v>Assistencia Farmacêutica</c:v>
                </c:pt>
                <c:pt idx="6">
                  <c:v>Educação Permanente</c:v>
                </c:pt>
              </c:strCache>
            </c:strRef>
          </c:cat>
          <c:val>
            <c:numRef>
              <c:f>'Progfonte-Folha-Obj'!$D$9:$D$15</c:f>
            </c:numRef>
          </c:val>
        </c:ser>
        <c:ser>
          <c:idx val="3"/>
          <c:order val="1"/>
          <c:tx>
            <c:strRef>
              <c:f>'Progfonte-Folha-Obj'!$E$7:$E$8</c:f>
              <c:strCache>
                <c:ptCount val="1"/>
                <c:pt idx="0">
                  <c:v>ALTERACOES %</c:v>
                </c:pt>
              </c:strCache>
            </c:strRef>
          </c:tx>
          <c:explosion val="25"/>
          <c:cat>
            <c:strRef>
              <c:f>'Progfonte-Folha-Obj'!$A$9:$A$15</c:f>
              <c:strCache>
                <c:ptCount val="7"/>
                <c:pt idx="0">
                  <c:v>Unidades Hospitalares</c:v>
                </c:pt>
                <c:pt idx="1">
                  <c:v>Articulação e Gestão</c:v>
                </c:pt>
                <c:pt idx="2">
                  <c:v>Hemorrede</c:v>
                </c:pt>
                <c:pt idx="3">
                  <c:v>Atenção Primária</c:v>
                </c:pt>
                <c:pt idx="4">
                  <c:v>Vigilância em Saúde</c:v>
                </c:pt>
                <c:pt idx="5">
                  <c:v>Assistencia Farmacêutica</c:v>
                </c:pt>
                <c:pt idx="6">
                  <c:v>Educação Permanente</c:v>
                </c:pt>
              </c:strCache>
            </c:strRef>
          </c:cat>
          <c:val>
            <c:numRef>
              <c:f>'Progfonte-Folha-Obj'!$E$9:$E$15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 w="76200"/>
        <a:scene3d>
          <a:camera prst="orthographicFront"/>
          <a:lightRig rig="threePt" dir="t"/>
        </a:scene3d>
        <a:sp3d>
          <a:bevelT w="508000"/>
        </a:sp3d>
      </c:spPr>
    </c:plotArea>
    <c:legend>
      <c:legendPos val="r"/>
      <c:layout>
        <c:manualLayout>
          <c:xMode val="edge"/>
          <c:yMode val="edge"/>
          <c:x val="0.7520931059128475"/>
          <c:y val="0.25531461951382156"/>
          <c:w val="0.23946969667611001"/>
          <c:h val="0.71520931956070033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 w="6350"/>
    </a:sp3d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CA625-CABD-493D-95B8-D710C74E34C2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F50F982-8967-4544-8B6E-F55F54EC2A10}">
      <dgm:prSet/>
      <dgm:spPr/>
      <dgm:t>
        <a:bodyPr/>
        <a:lstStyle/>
        <a:p>
          <a:pPr rtl="0"/>
          <a:r>
            <a:rPr lang="pt-BR" smtClean="0"/>
            <a:t>Aumento do Salário do  Médico Especialista </a:t>
          </a:r>
          <a:endParaRPr lang="pt-BR"/>
        </a:p>
      </dgm:t>
    </dgm:pt>
    <dgm:pt modelId="{59D4FE14-C8C0-41E1-93F0-9274E5EC2537}" type="parTrans" cxnId="{0BD64C7F-7C5C-4408-82A2-428CE28609D1}">
      <dgm:prSet/>
      <dgm:spPr/>
      <dgm:t>
        <a:bodyPr/>
        <a:lstStyle/>
        <a:p>
          <a:endParaRPr lang="pt-BR"/>
        </a:p>
      </dgm:t>
    </dgm:pt>
    <dgm:pt modelId="{9D794C51-A3F3-4ECD-A6EA-8A9B530DAED6}" type="sibTrans" cxnId="{0BD64C7F-7C5C-4408-82A2-428CE28609D1}">
      <dgm:prSet/>
      <dgm:spPr/>
      <dgm:t>
        <a:bodyPr/>
        <a:lstStyle/>
        <a:p>
          <a:endParaRPr lang="pt-BR"/>
        </a:p>
      </dgm:t>
    </dgm:pt>
    <dgm:pt modelId="{D5BC8EC2-E7C0-4AC5-AA2F-B2838D1F9A55}">
      <dgm:prSet/>
      <dgm:spPr/>
      <dgm:t>
        <a:bodyPr/>
        <a:lstStyle/>
        <a:p>
          <a:pPr rtl="0"/>
          <a:r>
            <a:rPr lang="pt-BR" dirty="0" smtClean="0"/>
            <a:t>DE: </a:t>
          </a:r>
        </a:p>
        <a:p>
          <a:pPr rtl="0"/>
          <a:r>
            <a:rPr lang="pt-BR" dirty="0" smtClean="0"/>
            <a:t>R$ 10.276,20</a:t>
          </a:r>
          <a:endParaRPr lang="pt-BR" dirty="0"/>
        </a:p>
      </dgm:t>
    </dgm:pt>
    <dgm:pt modelId="{F99C5B78-9830-4354-8EC5-0C50EB20A5E3}" type="parTrans" cxnId="{4F78F677-372F-4817-A800-1AB01F0040DA}">
      <dgm:prSet/>
      <dgm:spPr/>
      <dgm:t>
        <a:bodyPr/>
        <a:lstStyle/>
        <a:p>
          <a:endParaRPr lang="pt-BR"/>
        </a:p>
      </dgm:t>
    </dgm:pt>
    <dgm:pt modelId="{E4C0B6DF-4B15-4D4C-888E-BB35EE246F76}" type="sibTrans" cxnId="{4F78F677-372F-4817-A800-1AB01F0040DA}">
      <dgm:prSet/>
      <dgm:spPr/>
      <dgm:t>
        <a:bodyPr/>
        <a:lstStyle/>
        <a:p>
          <a:endParaRPr lang="pt-BR"/>
        </a:p>
      </dgm:t>
    </dgm:pt>
    <dgm:pt modelId="{1A1EBF62-DEB1-42A4-ABBE-F3A07E448B3E}">
      <dgm:prSet/>
      <dgm:spPr/>
      <dgm:t>
        <a:bodyPr/>
        <a:lstStyle/>
        <a:p>
          <a:pPr rtl="0"/>
          <a:r>
            <a:rPr lang="pt-BR" dirty="0" smtClean="0"/>
            <a:t>PARA:</a:t>
          </a:r>
        </a:p>
        <a:p>
          <a:pPr rtl="0"/>
          <a:r>
            <a:rPr lang="pt-BR" dirty="0" smtClean="0"/>
            <a:t>R$ 15.000,00</a:t>
          </a:r>
          <a:endParaRPr lang="pt-BR" dirty="0"/>
        </a:p>
      </dgm:t>
    </dgm:pt>
    <dgm:pt modelId="{9A4A9162-1A92-452D-A266-EAAEE2F01DC8}" type="parTrans" cxnId="{47BAE52E-8C43-45EA-B2A8-53DFFF1628F9}">
      <dgm:prSet/>
      <dgm:spPr/>
      <dgm:t>
        <a:bodyPr/>
        <a:lstStyle/>
        <a:p>
          <a:endParaRPr lang="pt-BR"/>
        </a:p>
      </dgm:t>
    </dgm:pt>
    <dgm:pt modelId="{64CD60A4-7ECE-4871-88C0-88AAC3A38D5B}" type="sibTrans" cxnId="{47BAE52E-8C43-45EA-B2A8-53DFFF1628F9}">
      <dgm:prSet/>
      <dgm:spPr/>
      <dgm:t>
        <a:bodyPr/>
        <a:lstStyle/>
        <a:p>
          <a:endParaRPr lang="pt-BR"/>
        </a:p>
      </dgm:t>
    </dgm:pt>
    <dgm:pt modelId="{11654A99-39FE-4D1E-919C-65A3597ED94B}" type="pres">
      <dgm:prSet presAssocID="{2A7CA625-CABD-493D-95B8-D710C74E34C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E1BE05D-01E6-41D0-932C-22E802826B89}" type="pres">
      <dgm:prSet presAssocID="{2A7CA625-CABD-493D-95B8-D710C74E34C2}" presName="arrow" presStyleLbl="bgShp" presStyleIdx="0" presStyleCnt="1" custScaleX="112022" custLinFactNeighborX="-15305" custLinFactNeighborY="2838"/>
      <dgm:spPr/>
    </dgm:pt>
    <dgm:pt modelId="{1E040F0D-E631-4796-892F-6E2926887A8A}" type="pres">
      <dgm:prSet presAssocID="{2A7CA625-CABD-493D-95B8-D710C74E34C2}" presName="linearProcess" presStyleCnt="0"/>
      <dgm:spPr/>
    </dgm:pt>
    <dgm:pt modelId="{7B4239B3-D4B7-4CDE-A011-168D7C21D3EA}" type="pres">
      <dgm:prSet presAssocID="{CF50F982-8967-4544-8B6E-F55F54EC2A1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332C6-8249-4778-8C60-3127655C8A99}" type="pres">
      <dgm:prSet presAssocID="{9D794C51-A3F3-4ECD-A6EA-8A9B530DAED6}" presName="sibTrans" presStyleCnt="0"/>
      <dgm:spPr/>
    </dgm:pt>
    <dgm:pt modelId="{24B40E42-6108-49A8-84FD-D59AB4DB2F06}" type="pres">
      <dgm:prSet presAssocID="{D5BC8EC2-E7C0-4AC5-AA2F-B2838D1F9A5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73F994-8389-4D44-94C4-95CE6089F32F}" type="pres">
      <dgm:prSet presAssocID="{E4C0B6DF-4B15-4D4C-888E-BB35EE246F76}" presName="sibTrans" presStyleCnt="0"/>
      <dgm:spPr/>
    </dgm:pt>
    <dgm:pt modelId="{E1F0E6EA-D75A-4763-898C-CA4A957B5248}" type="pres">
      <dgm:prSet presAssocID="{1A1EBF62-DEB1-42A4-ABBE-F3A07E448B3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46CDABC-3F90-4642-AEFA-F5B8EE5E35AC}" type="presOf" srcId="{CF50F982-8967-4544-8B6E-F55F54EC2A10}" destId="{7B4239B3-D4B7-4CDE-A011-168D7C21D3EA}" srcOrd="0" destOrd="0" presId="urn:microsoft.com/office/officeart/2005/8/layout/hProcess9"/>
    <dgm:cxn modelId="{31B3A806-1182-4AD9-9A0A-876F26CF1516}" type="presOf" srcId="{2A7CA625-CABD-493D-95B8-D710C74E34C2}" destId="{11654A99-39FE-4D1E-919C-65A3597ED94B}" srcOrd="0" destOrd="0" presId="urn:microsoft.com/office/officeart/2005/8/layout/hProcess9"/>
    <dgm:cxn modelId="{0EEE6847-8727-499C-899A-A4B6DA716773}" type="presOf" srcId="{D5BC8EC2-E7C0-4AC5-AA2F-B2838D1F9A55}" destId="{24B40E42-6108-49A8-84FD-D59AB4DB2F06}" srcOrd="0" destOrd="0" presId="urn:microsoft.com/office/officeart/2005/8/layout/hProcess9"/>
    <dgm:cxn modelId="{0BD64C7F-7C5C-4408-82A2-428CE28609D1}" srcId="{2A7CA625-CABD-493D-95B8-D710C74E34C2}" destId="{CF50F982-8967-4544-8B6E-F55F54EC2A10}" srcOrd="0" destOrd="0" parTransId="{59D4FE14-C8C0-41E1-93F0-9274E5EC2537}" sibTransId="{9D794C51-A3F3-4ECD-A6EA-8A9B530DAED6}"/>
    <dgm:cxn modelId="{47BAE52E-8C43-45EA-B2A8-53DFFF1628F9}" srcId="{2A7CA625-CABD-493D-95B8-D710C74E34C2}" destId="{1A1EBF62-DEB1-42A4-ABBE-F3A07E448B3E}" srcOrd="2" destOrd="0" parTransId="{9A4A9162-1A92-452D-A266-EAAEE2F01DC8}" sibTransId="{64CD60A4-7ECE-4871-88C0-88AAC3A38D5B}"/>
    <dgm:cxn modelId="{4F78F677-372F-4817-A800-1AB01F0040DA}" srcId="{2A7CA625-CABD-493D-95B8-D710C74E34C2}" destId="{D5BC8EC2-E7C0-4AC5-AA2F-B2838D1F9A55}" srcOrd="1" destOrd="0" parTransId="{F99C5B78-9830-4354-8EC5-0C50EB20A5E3}" sibTransId="{E4C0B6DF-4B15-4D4C-888E-BB35EE246F76}"/>
    <dgm:cxn modelId="{C5E3E90E-9651-45B9-9CAF-F805B6EC17B7}" type="presOf" srcId="{1A1EBF62-DEB1-42A4-ABBE-F3A07E448B3E}" destId="{E1F0E6EA-D75A-4763-898C-CA4A957B5248}" srcOrd="0" destOrd="0" presId="urn:microsoft.com/office/officeart/2005/8/layout/hProcess9"/>
    <dgm:cxn modelId="{4A8E51C6-C849-4024-97CB-0D6F3C7F9692}" type="presParOf" srcId="{11654A99-39FE-4D1E-919C-65A3597ED94B}" destId="{DE1BE05D-01E6-41D0-932C-22E802826B89}" srcOrd="0" destOrd="0" presId="urn:microsoft.com/office/officeart/2005/8/layout/hProcess9"/>
    <dgm:cxn modelId="{498AC061-1604-4EC3-95F5-E74D6C119790}" type="presParOf" srcId="{11654A99-39FE-4D1E-919C-65A3597ED94B}" destId="{1E040F0D-E631-4796-892F-6E2926887A8A}" srcOrd="1" destOrd="0" presId="urn:microsoft.com/office/officeart/2005/8/layout/hProcess9"/>
    <dgm:cxn modelId="{6A5056F3-4C01-4B02-80FB-560F5AC27046}" type="presParOf" srcId="{1E040F0D-E631-4796-892F-6E2926887A8A}" destId="{7B4239B3-D4B7-4CDE-A011-168D7C21D3EA}" srcOrd="0" destOrd="0" presId="urn:microsoft.com/office/officeart/2005/8/layout/hProcess9"/>
    <dgm:cxn modelId="{E149EF4D-4C04-48CA-B17E-CA53EC078FC8}" type="presParOf" srcId="{1E040F0D-E631-4796-892F-6E2926887A8A}" destId="{8A5332C6-8249-4778-8C60-3127655C8A99}" srcOrd="1" destOrd="0" presId="urn:microsoft.com/office/officeart/2005/8/layout/hProcess9"/>
    <dgm:cxn modelId="{57C6DC63-EF04-4F04-9CD7-64C6EC0B1A88}" type="presParOf" srcId="{1E040F0D-E631-4796-892F-6E2926887A8A}" destId="{24B40E42-6108-49A8-84FD-D59AB4DB2F06}" srcOrd="2" destOrd="0" presId="urn:microsoft.com/office/officeart/2005/8/layout/hProcess9"/>
    <dgm:cxn modelId="{3838D409-2774-461A-924F-AA35EB4F0047}" type="presParOf" srcId="{1E040F0D-E631-4796-892F-6E2926887A8A}" destId="{0973F994-8389-4D44-94C4-95CE6089F32F}" srcOrd="3" destOrd="0" presId="urn:microsoft.com/office/officeart/2005/8/layout/hProcess9"/>
    <dgm:cxn modelId="{D8058F15-7B71-42BD-8114-76005FB4AB4B}" type="presParOf" srcId="{1E040F0D-E631-4796-892F-6E2926887A8A}" destId="{E1F0E6EA-D75A-4763-898C-CA4A957B5248}" srcOrd="4" destOrd="0" presId="urn:microsoft.com/office/officeart/2005/8/layout/hProcess9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017CF8-E147-4980-B8DB-69614362848E}" type="doc">
      <dgm:prSet loTypeId="urn:microsoft.com/office/officeart/2009/3/layout/StepUpProcess" loCatId="process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DD25410C-4CAB-445D-AF92-8C6A88EC19B9}">
      <dgm:prSet custT="1"/>
      <dgm:spPr/>
      <dgm:t>
        <a:bodyPr/>
        <a:lstStyle/>
        <a:p>
          <a:pPr rtl="0"/>
          <a:r>
            <a:rPr lang="pt-BR" sz="2800" b="0" strike="noStrike" dirty="0" smtClean="0">
              <a:effectLst/>
            </a:rPr>
            <a:t> 2016: 2.727/ano</a:t>
          </a:r>
          <a:endParaRPr lang="pt-BR" sz="2800" b="0" strike="noStrike" dirty="0">
            <a:effectLst/>
          </a:endParaRPr>
        </a:p>
      </dgm:t>
    </dgm:pt>
    <dgm:pt modelId="{1C23514B-1171-4B29-9F28-3E2005B69FD6}" type="parTrans" cxnId="{DFFE63D6-3525-4741-BD90-FE0CDC32BE23}">
      <dgm:prSet/>
      <dgm:spPr/>
      <dgm:t>
        <a:bodyPr/>
        <a:lstStyle/>
        <a:p>
          <a:endParaRPr lang="pt-BR" sz="2800" b="0" strike="noStrike">
            <a:effectLst/>
          </a:endParaRPr>
        </a:p>
      </dgm:t>
    </dgm:pt>
    <dgm:pt modelId="{7DE800C6-BE55-4B29-A0D8-363922162E5E}" type="sibTrans" cxnId="{DFFE63D6-3525-4741-BD90-FE0CDC32BE23}">
      <dgm:prSet/>
      <dgm:spPr/>
      <dgm:t>
        <a:bodyPr/>
        <a:lstStyle/>
        <a:p>
          <a:endParaRPr lang="pt-BR" sz="2800" b="0" strike="noStrike">
            <a:effectLst/>
          </a:endParaRPr>
        </a:p>
      </dgm:t>
    </dgm:pt>
    <dgm:pt modelId="{2E7E9881-987C-4FD5-8C5F-49AA51286C52}">
      <dgm:prSet custT="1"/>
      <dgm:spPr/>
      <dgm:t>
        <a:bodyPr/>
        <a:lstStyle/>
        <a:p>
          <a:pPr rtl="0"/>
          <a:r>
            <a:rPr lang="pt-BR" sz="2800" b="0" strike="noStrike" dirty="0" smtClean="0">
              <a:effectLst/>
            </a:rPr>
            <a:t>2017: 3.386/ano</a:t>
          </a:r>
          <a:endParaRPr lang="pt-BR" sz="2800" b="0" u="none" strike="noStrike" dirty="0">
            <a:effectLst/>
          </a:endParaRPr>
        </a:p>
      </dgm:t>
    </dgm:pt>
    <dgm:pt modelId="{4D448A40-4A9D-4078-9CBE-9640F454A8E3}" type="parTrans" cxnId="{57BD6F73-16BA-4B61-8F84-C12F1B192BFD}">
      <dgm:prSet/>
      <dgm:spPr/>
      <dgm:t>
        <a:bodyPr/>
        <a:lstStyle/>
        <a:p>
          <a:endParaRPr lang="pt-BR" sz="2800" b="0" strike="noStrike">
            <a:effectLst/>
          </a:endParaRPr>
        </a:p>
      </dgm:t>
    </dgm:pt>
    <dgm:pt modelId="{0EFA2D17-4D19-4988-88A2-8DE7EE544A0E}" type="sibTrans" cxnId="{57BD6F73-16BA-4B61-8F84-C12F1B192BFD}">
      <dgm:prSet/>
      <dgm:spPr/>
      <dgm:t>
        <a:bodyPr/>
        <a:lstStyle/>
        <a:p>
          <a:endParaRPr lang="pt-BR" sz="2800" b="0" strike="noStrike">
            <a:effectLst/>
          </a:endParaRPr>
        </a:p>
      </dgm:t>
    </dgm:pt>
    <dgm:pt modelId="{1CCD317A-C775-4034-905A-BE7B23755DF4}">
      <dgm:prSet custT="1"/>
      <dgm:spPr/>
      <dgm:t>
        <a:bodyPr/>
        <a:lstStyle/>
        <a:p>
          <a:pPr rtl="0"/>
          <a:r>
            <a:rPr lang="pt-BR" sz="2800" b="0" strike="noStrike" dirty="0" smtClean="0">
              <a:solidFill>
                <a:schemeClr val="tx1"/>
              </a:solidFill>
              <a:effectLst/>
            </a:rPr>
            <a:t>2018: </a:t>
          </a:r>
          <a:r>
            <a:rPr lang="pt-BR" sz="2800" b="0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4.110/ano</a:t>
          </a:r>
          <a:endParaRPr lang="pt-BR" sz="2800" b="0" u="none" strike="noStrik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18295F-5A2F-46CA-831B-26EBAD2B220E}" type="parTrans" cxnId="{0C755AE5-9C09-418B-9636-C65918CDBB82}">
      <dgm:prSet/>
      <dgm:spPr/>
      <dgm:t>
        <a:bodyPr/>
        <a:lstStyle/>
        <a:p>
          <a:endParaRPr lang="pt-BR" sz="2800" b="0" strike="noStrike">
            <a:effectLst/>
          </a:endParaRPr>
        </a:p>
      </dgm:t>
    </dgm:pt>
    <dgm:pt modelId="{5637DC79-79F4-40D0-A683-C092B88F1B5B}" type="sibTrans" cxnId="{0C755AE5-9C09-418B-9636-C65918CDBB82}">
      <dgm:prSet/>
      <dgm:spPr/>
      <dgm:t>
        <a:bodyPr/>
        <a:lstStyle/>
        <a:p>
          <a:endParaRPr lang="pt-BR" sz="2800" b="0" strike="noStrike">
            <a:effectLst/>
          </a:endParaRPr>
        </a:p>
      </dgm:t>
    </dgm:pt>
    <dgm:pt modelId="{8261A8D4-395F-4DA2-BA9A-E830EA43A8CC}">
      <dgm:prSet custT="1"/>
      <dgm:spPr/>
      <dgm:t>
        <a:bodyPr/>
        <a:lstStyle/>
        <a:p>
          <a:pPr rtl="0"/>
          <a:r>
            <a:rPr lang="pt-BR" sz="2800" b="0" strike="noStrike" dirty="0" smtClean="0">
              <a:effectLst/>
            </a:rPr>
            <a:t>2015: 4.505/ano</a:t>
          </a:r>
          <a:endParaRPr lang="pt-BR" sz="2800" b="0" strike="noStrike" dirty="0">
            <a:effectLst/>
          </a:endParaRPr>
        </a:p>
      </dgm:t>
    </dgm:pt>
    <dgm:pt modelId="{C6A4F897-EF1F-4689-BB3E-710412F4D314}" type="parTrans" cxnId="{2019AEB1-E7EF-4457-8C91-76181F4FC5AB}">
      <dgm:prSet/>
      <dgm:spPr/>
      <dgm:t>
        <a:bodyPr/>
        <a:lstStyle/>
        <a:p>
          <a:endParaRPr lang="pt-BR" sz="2800" b="0" strike="noStrike">
            <a:effectLst/>
          </a:endParaRPr>
        </a:p>
      </dgm:t>
    </dgm:pt>
    <dgm:pt modelId="{315FF070-9074-4B7F-A6D8-A57308DA3D67}" type="sibTrans" cxnId="{2019AEB1-E7EF-4457-8C91-76181F4FC5AB}">
      <dgm:prSet/>
      <dgm:spPr/>
      <dgm:t>
        <a:bodyPr/>
        <a:lstStyle/>
        <a:p>
          <a:endParaRPr lang="pt-BR" sz="2800" b="0" strike="noStrike">
            <a:effectLst/>
          </a:endParaRPr>
        </a:p>
      </dgm:t>
    </dgm:pt>
    <dgm:pt modelId="{0FA1AE66-FE04-4A2F-9CF9-288ED990D881}">
      <dgm:prSet custT="1"/>
      <dgm:spPr/>
      <dgm:t>
        <a:bodyPr/>
        <a:lstStyle/>
        <a:p>
          <a:pPr rtl="0"/>
          <a:r>
            <a:rPr lang="pt-BR" sz="2800" b="0" u="none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1º </a:t>
          </a:r>
          <a:r>
            <a:rPr lang="pt-BR" sz="2800" b="0" u="none" strike="noStrik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Quad</a:t>
          </a:r>
          <a:r>
            <a:rPr lang="pt-BR" sz="2800" b="0" u="none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2019: </a:t>
          </a:r>
          <a:r>
            <a:rPr lang="pt-BR" sz="2800" b="1" u="none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1.291</a:t>
          </a:r>
          <a:endParaRPr lang="pt-BR" sz="2800" b="1" u="none" strike="noStrik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1C3D43-662C-4668-B61D-D4D877F51FE5}" type="parTrans" cxnId="{B564904B-9B4D-45C7-9ED2-D238B8C50C83}">
      <dgm:prSet/>
      <dgm:spPr/>
      <dgm:t>
        <a:bodyPr/>
        <a:lstStyle/>
        <a:p>
          <a:endParaRPr lang="pt-BR" sz="2800"/>
        </a:p>
      </dgm:t>
    </dgm:pt>
    <dgm:pt modelId="{5A10922F-04D2-41AE-8E61-8BB5CBC3D1E4}" type="sibTrans" cxnId="{B564904B-9B4D-45C7-9ED2-D238B8C50C83}">
      <dgm:prSet/>
      <dgm:spPr/>
      <dgm:t>
        <a:bodyPr/>
        <a:lstStyle/>
        <a:p>
          <a:endParaRPr lang="pt-BR" sz="2800"/>
        </a:p>
      </dgm:t>
    </dgm:pt>
    <dgm:pt modelId="{431F7AE3-DC9C-4C00-9DE5-94CB4776D388}" type="pres">
      <dgm:prSet presAssocID="{54017CF8-E147-4980-B8DB-6961436284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4B1E652-9A9A-4627-BC74-E455AC99E721}" type="pres">
      <dgm:prSet presAssocID="{8261A8D4-395F-4DA2-BA9A-E830EA43A8CC}" presName="composite" presStyleCnt="0"/>
      <dgm:spPr/>
      <dgm:t>
        <a:bodyPr/>
        <a:lstStyle/>
        <a:p>
          <a:endParaRPr lang="pt-BR"/>
        </a:p>
      </dgm:t>
    </dgm:pt>
    <dgm:pt modelId="{7311DE45-F9BF-4DE9-97DF-171FAD154760}" type="pres">
      <dgm:prSet presAssocID="{8261A8D4-395F-4DA2-BA9A-E830EA43A8CC}" presName="LShape" presStyleLbl="alignNode1" presStyleIdx="0" presStyleCnt="9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62B92143-5FCE-4BC8-9464-2E100DDB3C31}" type="pres">
      <dgm:prSet presAssocID="{8261A8D4-395F-4DA2-BA9A-E830EA43A8C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4F0C81-780E-40F0-B8A0-2B59A91F6441}" type="pres">
      <dgm:prSet presAssocID="{8261A8D4-395F-4DA2-BA9A-E830EA43A8CC}" presName="Triangle" presStyleLbl="alignNode1" presStyleIdx="1" presStyleCnt="9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376046B6-DC86-4A12-B384-DE957AFEC2AA}" type="pres">
      <dgm:prSet presAssocID="{315FF070-9074-4B7F-A6D8-A57308DA3D67}" presName="sibTrans" presStyleCnt="0"/>
      <dgm:spPr/>
      <dgm:t>
        <a:bodyPr/>
        <a:lstStyle/>
        <a:p>
          <a:endParaRPr lang="pt-BR"/>
        </a:p>
      </dgm:t>
    </dgm:pt>
    <dgm:pt modelId="{801B981D-D81F-4237-9C12-F40728D662A5}" type="pres">
      <dgm:prSet presAssocID="{315FF070-9074-4B7F-A6D8-A57308DA3D67}" presName="space" presStyleCnt="0"/>
      <dgm:spPr/>
      <dgm:t>
        <a:bodyPr/>
        <a:lstStyle/>
        <a:p>
          <a:endParaRPr lang="pt-BR"/>
        </a:p>
      </dgm:t>
    </dgm:pt>
    <dgm:pt modelId="{C0EF01AB-6474-447B-BA25-FD9217064E84}" type="pres">
      <dgm:prSet presAssocID="{DD25410C-4CAB-445D-AF92-8C6A88EC19B9}" presName="composite" presStyleCnt="0"/>
      <dgm:spPr/>
      <dgm:t>
        <a:bodyPr/>
        <a:lstStyle/>
        <a:p>
          <a:endParaRPr lang="pt-BR"/>
        </a:p>
      </dgm:t>
    </dgm:pt>
    <dgm:pt modelId="{BD3D010C-2D79-4105-A8AB-77A0180504E1}" type="pres">
      <dgm:prSet presAssocID="{DD25410C-4CAB-445D-AF92-8C6A88EC19B9}" presName="LShape" presStyleLbl="alignNode1" presStyleIdx="2" presStyleCnt="9" custLinFactNeighborX="1169" custLinFactNeighborY="3022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411AFC0F-D208-488C-B7D8-CFB0B559ED05}" type="pres">
      <dgm:prSet presAssocID="{DD25410C-4CAB-445D-AF92-8C6A88EC19B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0B7DC4-5ACD-459D-AE3E-8C9AD14A83B4}" type="pres">
      <dgm:prSet presAssocID="{DD25410C-4CAB-445D-AF92-8C6A88EC19B9}" presName="Triangle" presStyleLbl="alignNode1" presStyleIdx="3" presStyleCnt="9" custLinFactNeighborX="12110" custLinFactNeighborY="557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07388F2B-C167-4356-9088-81F000F1F89D}" type="pres">
      <dgm:prSet presAssocID="{7DE800C6-BE55-4B29-A0D8-363922162E5E}" presName="sibTrans" presStyleCnt="0"/>
      <dgm:spPr/>
      <dgm:t>
        <a:bodyPr/>
        <a:lstStyle/>
        <a:p>
          <a:endParaRPr lang="pt-BR"/>
        </a:p>
      </dgm:t>
    </dgm:pt>
    <dgm:pt modelId="{42681AA5-9CC0-4AF6-81D5-19B3DABAF1D7}" type="pres">
      <dgm:prSet presAssocID="{7DE800C6-BE55-4B29-A0D8-363922162E5E}" presName="space" presStyleCnt="0"/>
      <dgm:spPr/>
      <dgm:t>
        <a:bodyPr/>
        <a:lstStyle/>
        <a:p>
          <a:endParaRPr lang="pt-BR"/>
        </a:p>
      </dgm:t>
    </dgm:pt>
    <dgm:pt modelId="{7DBD5BF4-9A17-4FAC-93B7-60561DAA18FC}" type="pres">
      <dgm:prSet presAssocID="{2E7E9881-987C-4FD5-8C5F-49AA51286C52}" presName="composite" presStyleCnt="0"/>
      <dgm:spPr/>
      <dgm:t>
        <a:bodyPr/>
        <a:lstStyle/>
        <a:p>
          <a:endParaRPr lang="pt-BR"/>
        </a:p>
      </dgm:t>
    </dgm:pt>
    <dgm:pt modelId="{116C4629-80D1-4AD1-9DF6-9534F5DBDE31}" type="pres">
      <dgm:prSet presAssocID="{2E7E9881-987C-4FD5-8C5F-49AA51286C52}" presName="LShape" presStyleLbl="alignNode1" presStyleIdx="4" presStyleCnt="9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F40CC6FC-3EE1-4411-895A-69F6D6FA1CD5}" type="pres">
      <dgm:prSet presAssocID="{2E7E9881-987C-4FD5-8C5F-49AA51286C5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A5F702-8AAC-4E92-88F8-F0BD0AF41AA7}" type="pres">
      <dgm:prSet presAssocID="{2E7E9881-987C-4FD5-8C5F-49AA51286C52}" presName="Triangle" presStyleLbl="alignNode1" presStyleIdx="5" presStyleCnt="9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3F736582-5181-4303-BBB7-6E0571597DAE}" type="pres">
      <dgm:prSet presAssocID="{0EFA2D17-4D19-4988-88A2-8DE7EE544A0E}" presName="sibTrans" presStyleCnt="0"/>
      <dgm:spPr/>
      <dgm:t>
        <a:bodyPr/>
        <a:lstStyle/>
        <a:p>
          <a:endParaRPr lang="pt-BR"/>
        </a:p>
      </dgm:t>
    </dgm:pt>
    <dgm:pt modelId="{5091EE53-695D-405F-8E8A-B0D605BBF4A3}" type="pres">
      <dgm:prSet presAssocID="{0EFA2D17-4D19-4988-88A2-8DE7EE544A0E}" presName="space" presStyleCnt="0"/>
      <dgm:spPr/>
      <dgm:t>
        <a:bodyPr/>
        <a:lstStyle/>
        <a:p>
          <a:endParaRPr lang="pt-BR"/>
        </a:p>
      </dgm:t>
    </dgm:pt>
    <dgm:pt modelId="{33762650-A5AF-44F8-9091-8D4A2537141A}" type="pres">
      <dgm:prSet presAssocID="{1CCD317A-C775-4034-905A-BE7B23755DF4}" presName="composite" presStyleCnt="0"/>
      <dgm:spPr/>
      <dgm:t>
        <a:bodyPr/>
        <a:lstStyle/>
        <a:p>
          <a:endParaRPr lang="pt-BR"/>
        </a:p>
      </dgm:t>
    </dgm:pt>
    <dgm:pt modelId="{D3DAA64A-8653-47CC-B327-C659F77CF79F}" type="pres">
      <dgm:prSet presAssocID="{1CCD317A-C775-4034-905A-BE7B23755DF4}" presName="LShape" presStyleLbl="alignNode1" presStyleIdx="6" presStyleCnt="9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10BBD300-C5CF-4411-936D-261D1D19F16A}" type="pres">
      <dgm:prSet presAssocID="{1CCD317A-C775-4034-905A-BE7B23755DF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254611-CBAD-493B-9418-8F47B842A47C}" type="pres">
      <dgm:prSet presAssocID="{1CCD317A-C775-4034-905A-BE7B23755DF4}" presName="Triangle" presStyleLbl="alignNode1" presStyleIdx="7" presStyleCnt="9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A56241A4-068B-4E01-9F76-099345016F1D}" type="pres">
      <dgm:prSet presAssocID="{5637DC79-79F4-40D0-A683-C092B88F1B5B}" presName="sibTrans" presStyleCnt="0"/>
      <dgm:spPr/>
    </dgm:pt>
    <dgm:pt modelId="{5851D323-F86E-4568-A119-AC95CD93E799}" type="pres">
      <dgm:prSet presAssocID="{5637DC79-79F4-40D0-A683-C092B88F1B5B}" presName="space" presStyleCnt="0"/>
      <dgm:spPr/>
    </dgm:pt>
    <dgm:pt modelId="{DF8231DC-ED06-443D-855D-11111B69AB02}" type="pres">
      <dgm:prSet presAssocID="{0FA1AE66-FE04-4A2F-9CF9-288ED990D881}" presName="composite" presStyleCnt="0"/>
      <dgm:spPr/>
    </dgm:pt>
    <dgm:pt modelId="{1224C5F4-BE09-4FB3-8327-F7B33FA15090}" type="pres">
      <dgm:prSet presAssocID="{0FA1AE66-FE04-4A2F-9CF9-288ED990D881}" presName="LShape" presStyleLbl="alignNode1" presStyleIdx="8" presStyleCnt="9" custLinFactNeighborX="3643" custLinFactNeighborY="-6544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83DA4562-8617-43F2-8B60-E56A47C40AAF}" type="pres">
      <dgm:prSet presAssocID="{0FA1AE66-FE04-4A2F-9CF9-288ED990D88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9C4B89-CBE6-47AE-B196-7F5E2D5B14E5}" type="presOf" srcId="{DD25410C-4CAB-445D-AF92-8C6A88EC19B9}" destId="{411AFC0F-D208-488C-B7D8-CFB0B559ED05}" srcOrd="0" destOrd="0" presId="urn:microsoft.com/office/officeart/2009/3/layout/StepUpProcess"/>
    <dgm:cxn modelId="{2019AEB1-E7EF-4457-8C91-76181F4FC5AB}" srcId="{54017CF8-E147-4980-B8DB-69614362848E}" destId="{8261A8D4-395F-4DA2-BA9A-E830EA43A8CC}" srcOrd="0" destOrd="0" parTransId="{C6A4F897-EF1F-4689-BB3E-710412F4D314}" sibTransId="{315FF070-9074-4B7F-A6D8-A57308DA3D67}"/>
    <dgm:cxn modelId="{DFFE63D6-3525-4741-BD90-FE0CDC32BE23}" srcId="{54017CF8-E147-4980-B8DB-69614362848E}" destId="{DD25410C-4CAB-445D-AF92-8C6A88EC19B9}" srcOrd="1" destOrd="0" parTransId="{1C23514B-1171-4B29-9F28-3E2005B69FD6}" sibTransId="{7DE800C6-BE55-4B29-A0D8-363922162E5E}"/>
    <dgm:cxn modelId="{FDE557E5-B35A-42F6-817C-D24508C900D0}" type="presOf" srcId="{8261A8D4-395F-4DA2-BA9A-E830EA43A8CC}" destId="{62B92143-5FCE-4BC8-9464-2E100DDB3C31}" srcOrd="0" destOrd="0" presId="urn:microsoft.com/office/officeart/2009/3/layout/StepUpProcess"/>
    <dgm:cxn modelId="{B1FC39CB-86B7-4BEC-83AC-5AD09C4BE4EE}" type="presOf" srcId="{54017CF8-E147-4980-B8DB-69614362848E}" destId="{431F7AE3-DC9C-4C00-9DE5-94CB4776D388}" srcOrd="0" destOrd="0" presId="urn:microsoft.com/office/officeart/2009/3/layout/StepUpProcess"/>
    <dgm:cxn modelId="{390A275C-2DFF-473E-8288-16CA6E9A29EA}" type="presOf" srcId="{1CCD317A-C775-4034-905A-BE7B23755DF4}" destId="{10BBD300-C5CF-4411-936D-261D1D19F16A}" srcOrd="0" destOrd="0" presId="urn:microsoft.com/office/officeart/2009/3/layout/StepUpProcess"/>
    <dgm:cxn modelId="{B564904B-9B4D-45C7-9ED2-D238B8C50C83}" srcId="{54017CF8-E147-4980-B8DB-69614362848E}" destId="{0FA1AE66-FE04-4A2F-9CF9-288ED990D881}" srcOrd="4" destOrd="0" parTransId="{D41C3D43-662C-4668-B61D-D4D877F51FE5}" sibTransId="{5A10922F-04D2-41AE-8E61-8BB5CBC3D1E4}"/>
    <dgm:cxn modelId="{C175A493-869C-44D4-9C82-75E98C2D0E1D}" type="presOf" srcId="{0FA1AE66-FE04-4A2F-9CF9-288ED990D881}" destId="{83DA4562-8617-43F2-8B60-E56A47C40AAF}" srcOrd="0" destOrd="0" presId="urn:microsoft.com/office/officeart/2009/3/layout/StepUpProcess"/>
    <dgm:cxn modelId="{0C755AE5-9C09-418B-9636-C65918CDBB82}" srcId="{54017CF8-E147-4980-B8DB-69614362848E}" destId="{1CCD317A-C775-4034-905A-BE7B23755DF4}" srcOrd="3" destOrd="0" parTransId="{BD18295F-5A2F-46CA-831B-26EBAD2B220E}" sibTransId="{5637DC79-79F4-40D0-A683-C092B88F1B5B}"/>
    <dgm:cxn modelId="{6A73EBA6-9412-435A-BE74-744E11FA1153}" type="presOf" srcId="{2E7E9881-987C-4FD5-8C5F-49AA51286C52}" destId="{F40CC6FC-3EE1-4411-895A-69F6D6FA1CD5}" srcOrd="0" destOrd="0" presId="urn:microsoft.com/office/officeart/2009/3/layout/StepUpProcess"/>
    <dgm:cxn modelId="{57BD6F73-16BA-4B61-8F84-C12F1B192BFD}" srcId="{54017CF8-E147-4980-B8DB-69614362848E}" destId="{2E7E9881-987C-4FD5-8C5F-49AA51286C52}" srcOrd="2" destOrd="0" parTransId="{4D448A40-4A9D-4078-9CBE-9640F454A8E3}" sibTransId="{0EFA2D17-4D19-4988-88A2-8DE7EE544A0E}"/>
    <dgm:cxn modelId="{707BA88E-C332-4919-B011-C921072F86C2}" type="presParOf" srcId="{431F7AE3-DC9C-4C00-9DE5-94CB4776D388}" destId="{D4B1E652-9A9A-4627-BC74-E455AC99E721}" srcOrd="0" destOrd="0" presId="urn:microsoft.com/office/officeart/2009/3/layout/StepUpProcess"/>
    <dgm:cxn modelId="{DCB39992-1881-4170-9B64-0F96C0108E39}" type="presParOf" srcId="{D4B1E652-9A9A-4627-BC74-E455AC99E721}" destId="{7311DE45-F9BF-4DE9-97DF-171FAD154760}" srcOrd="0" destOrd="0" presId="urn:microsoft.com/office/officeart/2009/3/layout/StepUpProcess"/>
    <dgm:cxn modelId="{2486CA06-C184-4EFB-9E7B-4AC27B7395DC}" type="presParOf" srcId="{D4B1E652-9A9A-4627-BC74-E455AC99E721}" destId="{62B92143-5FCE-4BC8-9464-2E100DDB3C31}" srcOrd="1" destOrd="0" presId="urn:microsoft.com/office/officeart/2009/3/layout/StepUpProcess"/>
    <dgm:cxn modelId="{2A806D4B-92DC-4946-BF5F-673029EB71BC}" type="presParOf" srcId="{D4B1E652-9A9A-4627-BC74-E455AC99E721}" destId="{394F0C81-780E-40F0-B8A0-2B59A91F6441}" srcOrd="2" destOrd="0" presId="urn:microsoft.com/office/officeart/2009/3/layout/StepUpProcess"/>
    <dgm:cxn modelId="{0CDCC7A7-5843-414C-8AF8-A185EDD63EDD}" type="presParOf" srcId="{431F7AE3-DC9C-4C00-9DE5-94CB4776D388}" destId="{376046B6-DC86-4A12-B384-DE957AFEC2AA}" srcOrd="1" destOrd="0" presId="urn:microsoft.com/office/officeart/2009/3/layout/StepUpProcess"/>
    <dgm:cxn modelId="{49BD6231-FDCE-4512-B4BB-2515A1EB95D9}" type="presParOf" srcId="{376046B6-DC86-4A12-B384-DE957AFEC2AA}" destId="{801B981D-D81F-4237-9C12-F40728D662A5}" srcOrd="0" destOrd="0" presId="urn:microsoft.com/office/officeart/2009/3/layout/StepUpProcess"/>
    <dgm:cxn modelId="{C574C752-87AA-4079-8A54-E264D9948EED}" type="presParOf" srcId="{431F7AE3-DC9C-4C00-9DE5-94CB4776D388}" destId="{C0EF01AB-6474-447B-BA25-FD9217064E84}" srcOrd="2" destOrd="0" presId="urn:microsoft.com/office/officeart/2009/3/layout/StepUpProcess"/>
    <dgm:cxn modelId="{A6D3A750-503A-4EFC-B098-3E7A8D6D57DB}" type="presParOf" srcId="{C0EF01AB-6474-447B-BA25-FD9217064E84}" destId="{BD3D010C-2D79-4105-A8AB-77A0180504E1}" srcOrd="0" destOrd="0" presId="urn:microsoft.com/office/officeart/2009/3/layout/StepUpProcess"/>
    <dgm:cxn modelId="{5EDF7C1E-8EF9-4158-B70E-66C6011B6C46}" type="presParOf" srcId="{C0EF01AB-6474-447B-BA25-FD9217064E84}" destId="{411AFC0F-D208-488C-B7D8-CFB0B559ED05}" srcOrd="1" destOrd="0" presId="urn:microsoft.com/office/officeart/2009/3/layout/StepUpProcess"/>
    <dgm:cxn modelId="{814D1C61-B857-463B-B212-541775D8A532}" type="presParOf" srcId="{C0EF01AB-6474-447B-BA25-FD9217064E84}" destId="{690B7DC4-5ACD-459D-AE3E-8C9AD14A83B4}" srcOrd="2" destOrd="0" presId="urn:microsoft.com/office/officeart/2009/3/layout/StepUpProcess"/>
    <dgm:cxn modelId="{B03E8F24-6167-4695-B30A-AF688425CACB}" type="presParOf" srcId="{431F7AE3-DC9C-4C00-9DE5-94CB4776D388}" destId="{07388F2B-C167-4356-9088-81F000F1F89D}" srcOrd="3" destOrd="0" presId="urn:microsoft.com/office/officeart/2009/3/layout/StepUpProcess"/>
    <dgm:cxn modelId="{43FACEE2-7B82-4E19-B6A0-A843BEF321AF}" type="presParOf" srcId="{07388F2B-C167-4356-9088-81F000F1F89D}" destId="{42681AA5-9CC0-4AF6-81D5-19B3DABAF1D7}" srcOrd="0" destOrd="0" presId="urn:microsoft.com/office/officeart/2009/3/layout/StepUpProcess"/>
    <dgm:cxn modelId="{DD0EB9B6-5261-4750-949E-D49B27075C51}" type="presParOf" srcId="{431F7AE3-DC9C-4C00-9DE5-94CB4776D388}" destId="{7DBD5BF4-9A17-4FAC-93B7-60561DAA18FC}" srcOrd="4" destOrd="0" presId="urn:microsoft.com/office/officeart/2009/3/layout/StepUpProcess"/>
    <dgm:cxn modelId="{EA4B10D4-7372-4A30-B8C2-2462FA906B6B}" type="presParOf" srcId="{7DBD5BF4-9A17-4FAC-93B7-60561DAA18FC}" destId="{116C4629-80D1-4AD1-9DF6-9534F5DBDE31}" srcOrd="0" destOrd="0" presId="urn:microsoft.com/office/officeart/2009/3/layout/StepUpProcess"/>
    <dgm:cxn modelId="{4BCAF8DE-596C-4D00-A892-91510AEA70D3}" type="presParOf" srcId="{7DBD5BF4-9A17-4FAC-93B7-60561DAA18FC}" destId="{F40CC6FC-3EE1-4411-895A-69F6D6FA1CD5}" srcOrd="1" destOrd="0" presId="urn:microsoft.com/office/officeart/2009/3/layout/StepUpProcess"/>
    <dgm:cxn modelId="{EE1663DD-9D02-4F81-8394-1CEA11285402}" type="presParOf" srcId="{7DBD5BF4-9A17-4FAC-93B7-60561DAA18FC}" destId="{64A5F702-8AAC-4E92-88F8-F0BD0AF41AA7}" srcOrd="2" destOrd="0" presId="urn:microsoft.com/office/officeart/2009/3/layout/StepUpProcess"/>
    <dgm:cxn modelId="{79CA3B7A-FB94-4F38-8B9A-AC52520E2329}" type="presParOf" srcId="{431F7AE3-DC9C-4C00-9DE5-94CB4776D388}" destId="{3F736582-5181-4303-BBB7-6E0571597DAE}" srcOrd="5" destOrd="0" presId="urn:microsoft.com/office/officeart/2009/3/layout/StepUpProcess"/>
    <dgm:cxn modelId="{2AFACE3A-3B99-455E-A5D2-18492B75C304}" type="presParOf" srcId="{3F736582-5181-4303-BBB7-6E0571597DAE}" destId="{5091EE53-695D-405F-8E8A-B0D605BBF4A3}" srcOrd="0" destOrd="0" presId="urn:microsoft.com/office/officeart/2009/3/layout/StepUpProcess"/>
    <dgm:cxn modelId="{FD133A32-3F42-43A9-843F-6156A2A0AE45}" type="presParOf" srcId="{431F7AE3-DC9C-4C00-9DE5-94CB4776D388}" destId="{33762650-A5AF-44F8-9091-8D4A2537141A}" srcOrd="6" destOrd="0" presId="urn:microsoft.com/office/officeart/2009/3/layout/StepUpProcess"/>
    <dgm:cxn modelId="{8422C73E-02A2-478D-9B5C-7C703ECFDBB3}" type="presParOf" srcId="{33762650-A5AF-44F8-9091-8D4A2537141A}" destId="{D3DAA64A-8653-47CC-B327-C659F77CF79F}" srcOrd="0" destOrd="0" presId="urn:microsoft.com/office/officeart/2009/3/layout/StepUpProcess"/>
    <dgm:cxn modelId="{D9B43513-213F-49E3-966F-861F614496A4}" type="presParOf" srcId="{33762650-A5AF-44F8-9091-8D4A2537141A}" destId="{10BBD300-C5CF-4411-936D-261D1D19F16A}" srcOrd="1" destOrd="0" presId="urn:microsoft.com/office/officeart/2009/3/layout/StepUpProcess"/>
    <dgm:cxn modelId="{EFAA0949-9DAA-42AE-AECB-C68DAF400CE9}" type="presParOf" srcId="{33762650-A5AF-44F8-9091-8D4A2537141A}" destId="{A5254611-CBAD-493B-9418-8F47B842A47C}" srcOrd="2" destOrd="0" presId="urn:microsoft.com/office/officeart/2009/3/layout/StepUpProcess"/>
    <dgm:cxn modelId="{957222EE-3494-4A07-8D06-458E774D9DE0}" type="presParOf" srcId="{431F7AE3-DC9C-4C00-9DE5-94CB4776D388}" destId="{A56241A4-068B-4E01-9F76-099345016F1D}" srcOrd="7" destOrd="0" presId="urn:microsoft.com/office/officeart/2009/3/layout/StepUpProcess"/>
    <dgm:cxn modelId="{A62DFF6C-6FEC-44AD-B06A-CB11A9124635}" type="presParOf" srcId="{A56241A4-068B-4E01-9F76-099345016F1D}" destId="{5851D323-F86E-4568-A119-AC95CD93E799}" srcOrd="0" destOrd="0" presId="urn:microsoft.com/office/officeart/2009/3/layout/StepUpProcess"/>
    <dgm:cxn modelId="{CF81624D-DF00-435A-81E6-C31E6C04FB1C}" type="presParOf" srcId="{431F7AE3-DC9C-4C00-9DE5-94CB4776D388}" destId="{DF8231DC-ED06-443D-855D-11111B69AB02}" srcOrd="8" destOrd="0" presId="urn:microsoft.com/office/officeart/2009/3/layout/StepUpProcess"/>
    <dgm:cxn modelId="{A63E2FF1-7D58-4984-9D27-F6FBC7FBF5D7}" type="presParOf" srcId="{DF8231DC-ED06-443D-855D-11111B69AB02}" destId="{1224C5F4-BE09-4FB3-8327-F7B33FA15090}" srcOrd="0" destOrd="0" presId="urn:microsoft.com/office/officeart/2009/3/layout/StepUpProcess"/>
    <dgm:cxn modelId="{8BD5BC3A-513B-4B03-8711-B872D28B0C5C}" type="presParOf" srcId="{DF8231DC-ED06-443D-855D-11111B69AB02}" destId="{83DA4562-8617-43F2-8B60-E56A47C40AA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B15FD5-34AE-4E3C-A57A-6F823690E2BC}" type="doc">
      <dgm:prSet loTypeId="urn:microsoft.com/office/officeart/2005/8/layout/pyramid1" loCatId="pyramid" qsTypeId="urn:microsoft.com/office/officeart/2005/8/quickstyle/3d1" qsCatId="3D" csTypeId="urn:microsoft.com/office/officeart/2005/8/colors/colorful1#9" csCatId="colorful" phldr="1"/>
      <dgm:spPr/>
    </dgm:pt>
    <dgm:pt modelId="{49753625-6747-49E1-980A-557E3F184D05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4000" b="1" dirty="0" smtClean="0">
              <a:solidFill>
                <a:schemeClr val="bg1"/>
              </a:solidFill>
            </a:rPr>
            <a:t>RESSARCIMENTO AO SUS</a:t>
          </a:r>
          <a:endParaRPr lang="pt-BR" sz="4000" b="1" dirty="0">
            <a:solidFill>
              <a:schemeClr val="bg1"/>
            </a:solidFill>
          </a:endParaRPr>
        </a:p>
      </dgm:t>
    </dgm:pt>
    <dgm:pt modelId="{3F1296F4-B206-4F25-B6C0-8271CA56F161}" type="parTrans" cxnId="{C671BD26-1313-44C6-8474-EEEF51B54145}">
      <dgm:prSet/>
      <dgm:spPr/>
      <dgm:t>
        <a:bodyPr/>
        <a:lstStyle/>
        <a:p>
          <a:endParaRPr lang="pt-BR" sz="2500"/>
        </a:p>
      </dgm:t>
    </dgm:pt>
    <dgm:pt modelId="{CA1E9490-BCD9-4F0D-B1BD-4B727002A69C}" type="sibTrans" cxnId="{C671BD26-1313-44C6-8474-EEEF51B54145}">
      <dgm:prSet/>
      <dgm:spPr/>
      <dgm:t>
        <a:bodyPr/>
        <a:lstStyle/>
        <a:p>
          <a:endParaRPr lang="pt-BR" sz="2500"/>
        </a:p>
      </dgm:t>
    </dgm:pt>
    <dgm:pt modelId="{CAB5F956-8798-4316-9447-8B3AFC7AEA5E}" type="pres">
      <dgm:prSet presAssocID="{55B15FD5-34AE-4E3C-A57A-6F823690E2BC}" presName="Name0" presStyleCnt="0">
        <dgm:presLayoutVars>
          <dgm:dir/>
          <dgm:animLvl val="lvl"/>
          <dgm:resizeHandles val="exact"/>
        </dgm:presLayoutVars>
      </dgm:prSet>
      <dgm:spPr/>
    </dgm:pt>
    <dgm:pt modelId="{EAA631A0-1D3F-48F7-823D-B9DB789CFDB9}" type="pres">
      <dgm:prSet presAssocID="{49753625-6747-49E1-980A-557E3F184D05}" presName="Name8" presStyleCnt="0"/>
      <dgm:spPr/>
    </dgm:pt>
    <dgm:pt modelId="{82410346-82BD-4C78-9FFD-F49AB74490CC}" type="pres">
      <dgm:prSet presAssocID="{49753625-6747-49E1-980A-557E3F184D05}" presName="level" presStyleLbl="node1" presStyleIdx="0" presStyleCnt="1" custScaleX="99298" custScaleY="29566" custLinFactNeighborX="371" custLinFactNeighborY="2598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2501B-3085-4562-8ED1-6DC69E44DDF2}" type="pres">
      <dgm:prSet presAssocID="{49753625-6747-49E1-980A-557E3F184D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71BD26-1313-44C6-8474-EEEF51B54145}" srcId="{55B15FD5-34AE-4E3C-A57A-6F823690E2BC}" destId="{49753625-6747-49E1-980A-557E3F184D05}" srcOrd="0" destOrd="0" parTransId="{3F1296F4-B206-4F25-B6C0-8271CA56F161}" sibTransId="{CA1E9490-BCD9-4F0D-B1BD-4B727002A69C}"/>
    <dgm:cxn modelId="{3C7566F3-0068-449C-AE20-6438F84D61E3}" type="presOf" srcId="{55B15FD5-34AE-4E3C-A57A-6F823690E2BC}" destId="{CAB5F956-8798-4316-9447-8B3AFC7AEA5E}" srcOrd="0" destOrd="0" presId="urn:microsoft.com/office/officeart/2005/8/layout/pyramid1"/>
    <dgm:cxn modelId="{FE487495-7B66-412C-9D1D-CFB377C180BD}" type="presOf" srcId="{49753625-6747-49E1-980A-557E3F184D05}" destId="{BE12501B-3085-4562-8ED1-6DC69E44DDF2}" srcOrd="1" destOrd="0" presId="urn:microsoft.com/office/officeart/2005/8/layout/pyramid1"/>
    <dgm:cxn modelId="{0006B415-AEF0-40F8-9447-2D2CD43014DA}" type="presOf" srcId="{49753625-6747-49E1-980A-557E3F184D05}" destId="{82410346-82BD-4C78-9FFD-F49AB74490CC}" srcOrd="0" destOrd="0" presId="urn:microsoft.com/office/officeart/2005/8/layout/pyramid1"/>
    <dgm:cxn modelId="{21214B37-3148-4B86-89A4-741FB2032AEB}" type="presParOf" srcId="{CAB5F956-8798-4316-9447-8B3AFC7AEA5E}" destId="{EAA631A0-1D3F-48F7-823D-B9DB789CFDB9}" srcOrd="0" destOrd="0" presId="urn:microsoft.com/office/officeart/2005/8/layout/pyramid1"/>
    <dgm:cxn modelId="{E46717BF-FB4A-4A96-ADB6-48B3E29A934D}" type="presParOf" srcId="{EAA631A0-1D3F-48F7-823D-B9DB789CFDB9}" destId="{82410346-82BD-4C78-9FFD-F49AB74490CC}" srcOrd="0" destOrd="0" presId="urn:microsoft.com/office/officeart/2005/8/layout/pyramid1"/>
    <dgm:cxn modelId="{41378B1E-7618-4B40-8DBE-9A1528540131}" type="presParOf" srcId="{EAA631A0-1D3F-48F7-823D-B9DB789CFDB9}" destId="{BE12501B-3085-4562-8ED1-6DC69E44DDF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71775B-426D-4602-A546-C1EC6FA792F9}" type="doc">
      <dgm:prSet loTypeId="urn:microsoft.com/office/officeart/2005/8/layout/vList6" loCatId="list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pt-BR"/>
        </a:p>
      </dgm:t>
    </dgm:pt>
    <dgm:pt modelId="{4360AB6F-83A9-49BC-A2B4-B9B34F7E786E}">
      <dgm:prSet custT="1"/>
      <dgm:spPr>
        <a:solidFill>
          <a:srgbClr val="F76584"/>
        </a:solidFill>
      </dgm:spPr>
      <dgm:t>
        <a:bodyPr/>
        <a:lstStyle/>
        <a:p>
          <a:pPr algn="ctr" rtl="0"/>
          <a:r>
            <a:rPr lang="pt-BR" sz="2800" b="1" dirty="0" smtClean="0"/>
            <a:t>2017</a:t>
          </a:r>
          <a:endParaRPr lang="pt-BR" sz="2800" b="1" dirty="0"/>
        </a:p>
      </dgm:t>
    </dgm:pt>
    <dgm:pt modelId="{3CB2DF39-B975-4476-8B01-94C818008EDB}" type="parTrans" cxnId="{D9F7C420-D35B-4F24-A7BD-A9C9D20F3CA5}">
      <dgm:prSet/>
      <dgm:spPr/>
      <dgm:t>
        <a:bodyPr/>
        <a:lstStyle/>
        <a:p>
          <a:pPr algn="ctr"/>
          <a:endParaRPr lang="pt-BR" sz="2800" b="1"/>
        </a:p>
      </dgm:t>
    </dgm:pt>
    <dgm:pt modelId="{C277DC1C-90FC-4450-BCE0-291C5DDBB4CF}" type="sibTrans" cxnId="{D9F7C420-D35B-4F24-A7BD-A9C9D20F3CA5}">
      <dgm:prSet/>
      <dgm:spPr/>
      <dgm:t>
        <a:bodyPr/>
        <a:lstStyle/>
        <a:p>
          <a:pPr algn="ctr"/>
          <a:endParaRPr lang="pt-BR" sz="2800" b="1"/>
        </a:p>
      </dgm:t>
    </dgm:pt>
    <dgm:pt modelId="{5485A9AF-7977-49B3-B202-852A67E31144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pt-BR" sz="2800" b="1" dirty="0" smtClean="0"/>
            <a:t>   2018	</a:t>
          </a:r>
          <a:endParaRPr lang="pt-BR" sz="2800" b="1" dirty="0"/>
        </a:p>
      </dgm:t>
    </dgm:pt>
    <dgm:pt modelId="{EEBCB8FB-A729-46D7-8BE8-73CEDC47D638}" type="parTrans" cxnId="{AEE83B93-BCEE-4AD5-8FB5-72192C1D94C1}">
      <dgm:prSet/>
      <dgm:spPr/>
      <dgm:t>
        <a:bodyPr/>
        <a:lstStyle/>
        <a:p>
          <a:pPr algn="ctr"/>
          <a:endParaRPr lang="pt-BR" sz="2800" b="1"/>
        </a:p>
      </dgm:t>
    </dgm:pt>
    <dgm:pt modelId="{8173DAEC-41D1-4650-A355-D87DC22A23B6}" type="sibTrans" cxnId="{AEE83B93-BCEE-4AD5-8FB5-72192C1D94C1}">
      <dgm:prSet/>
      <dgm:spPr/>
      <dgm:t>
        <a:bodyPr/>
        <a:lstStyle/>
        <a:p>
          <a:pPr algn="ctr"/>
          <a:endParaRPr lang="pt-BR" sz="2800" b="1"/>
        </a:p>
      </dgm:t>
    </dgm:pt>
    <dgm:pt modelId="{DFDF2DF3-69C7-4E06-837C-C9A4B669B61B}">
      <dgm:prSet custT="1"/>
      <dgm:spPr/>
      <dgm:t>
        <a:bodyPr/>
        <a:lstStyle/>
        <a:p>
          <a:pPr algn="ctr" rtl="0"/>
          <a:r>
            <a:rPr lang="pt-BR" sz="2800" b="1" dirty="0" smtClean="0"/>
            <a:t>  1º </a:t>
          </a:r>
          <a:r>
            <a:rPr lang="pt-BR" sz="2800" b="1" dirty="0" err="1" smtClean="0"/>
            <a:t>Quad</a:t>
          </a:r>
          <a:r>
            <a:rPr lang="pt-BR" sz="2800" b="1" dirty="0" smtClean="0"/>
            <a:t>. 2019	</a:t>
          </a:r>
          <a:endParaRPr lang="pt-BR" sz="2800" b="1" dirty="0"/>
        </a:p>
      </dgm:t>
    </dgm:pt>
    <dgm:pt modelId="{E4F9A938-08EC-40C4-870F-F36423C461ED}" type="parTrans" cxnId="{4E362292-4C1E-491B-865F-BD5C50E8BEDC}">
      <dgm:prSet/>
      <dgm:spPr/>
      <dgm:t>
        <a:bodyPr/>
        <a:lstStyle/>
        <a:p>
          <a:pPr algn="ctr"/>
          <a:endParaRPr lang="pt-BR" sz="2800" b="1"/>
        </a:p>
      </dgm:t>
    </dgm:pt>
    <dgm:pt modelId="{8E27D749-B5A3-4CE1-AE0F-5BFFB21DEB8A}" type="sibTrans" cxnId="{4E362292-4C1E-491B-865F-BD5C50E8BEDC}">
      <dgm:prSet/>
      <dgm:spPr/>
      <dgm:t>
        <a:bodyPr/>
        <a:lstStyle/>
        <a:p>
          <a:pPr algn="ctr"/>
          <a:endParaRPr lang="pt-BR" sz="2800" b="1"/>
        </a:p>
      </dgm:t>
    </dgm:pt>
    <dgm:pt modelId="{FCBBAE5D-873A-435B-A92A-51759FD06970}">
      <dgm:prSet custT="1"/>
      <dgm:spPr>
        <a:solidFill>
          <a:srgbClr val="F76584">
            <a:alpha val="89804"/>
          </a:srgbClr>
        </a:solidFill>
      </dgm:spPr>
      <dgm:t>
        <a:bodyPr/>
        <a:lstStyle/>
        <a:p>
          <a:pPr algn="ctr" rtl="0"/>
          <a:r>
            <a:rPr lang="pt-BR" sz="2800" b="1" dirty="0" smtClean="0"/>
            <a:t>R$ 734.284,20</a:t>
          </a:r>
          <a:endParaRPr lang="pt-BR" sz="2800" b="1" dirty="0"/>
        </a:p>
      </dgm:t>
    </dgm:pt>
    <dgm:pt modelId="{628D0F47-81D6-4BBB-86D5-5A9BE24F12F3}" type="parTrans" cxnId="{64476487-8578-4B01-B466-1D11F0085702}">
      <dgm:prSet/>
      <dgm:spPr/>
      <dgm:t>
        <a:bodyPr/>
        <a:lstStyle/>
        <a:p>
          <a:pPr algn="ctr"/>
          <a:endParaRPr lang="pt-BR" sz="2800" b="1"/>
        </a:p>
      </dgm:t>
    </dgm:pt>
    <dgm:pt modelId="{35221E1F-1C33-49D5-9D42-6F7D2D6D2718}" type="sibTrans" cxnId="{64476487-8578-4B01-B466-1D11F0085702}">
      <dgm:prSet/>
      <dgm:spPr/>
      <dgm:t>
        <a:bodyPr/>
        <a:lstStyle/>
        <a:p>
          <a:pPr algn="ctr"/>
          <a:endParaRPr lang="pt-BR" sz="2800" b="1"/>
        </a:p>
      </dgm:t>
    </dgm:pt>
    <dgm:pt modelId="{778306BA-9FA2-43D3-B137-FDEE8D92B10B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pt-BR" sz="2800" b="1" dirty="0" smtClean="0"/>
            <a:t>954.848,58</a:t>
          </a:r>
          <a:endParaRPr lang="pt-BR" sz="2800" b="1" dirty="0"/>
        </a:p>
      </dgm:t>
    </dgm:pt>
    <dgm:pt modelId="{4A7BBFB1-E62A-43C3-8940-40F258D75489}" type="parTrans" cxnId="{0BFA82C9-837F-46B3-96A6-2BE01B70C9A2}">
      <dgm:prSet/>
      <dgm:spPr/>
      <dgm:t>
        <a:bodyPr/>
        <a:lstStyle/>
        <a:p>
          <a:pPr algn="ctr"/>
          <a:endParaRPr lang="pt-BR" sz="2800" b="1"/>
        </a:p>
      </dgm:t>
    </dgm:pt>
    <dgm:pt modelId="{C07B66CB-6D16-4609-8C68-EAD5E14DDDC2}" type="sibTrans" cxnId="{0BFA82C9-837F-46B3-96A6-2BE01B70C9A2}">
      <dgm:prSet/>
      <dgm:spPr/>
      <dgm:t>
        <a:bodyPr/>
        <a:lstStyle/>
        <a:p>
          <a:pPr algn="ctr"/>
          <a:endParaRPr lang="pt-BR" sz="2800" b="1"/>
        </a:p>
      </dgm:t>
    </dgm:pt>
    <dgm:pt modelId="{1A6D1E34-B581-49C4-862D-C9701D263BDB}">
      <dgm:prSet custT="1"/>
      <dgm:spPr/>
      <dgm:t>
        <a:bodyPr/>
        <a:lstStyle/>
        <a:p>
          <a:pPr algn="ctr"/>
          <a:r>
            <a:rPr lang="pt-BR" sz="2800" b="1" dirty="0" smtClean="0"/>
            <a:t>R$98.026,00</a:t>
          </a:r>
          <a:endParaRPr lang="pt-BR" sz="2800" b="1" dirty="0"/>
        </a:p>
      </dgm:t>
    </dgm:pt>
    <dgm:pt modelId="{EAFA219D-71D9-4185-BE37-36F5D6141F72}" type="parTrans" cxnId="{E776DFF8-CEB0-446B-85B7-7570FEED4F89}">
      <dgm:prSet/>
      <dgm:spPr/>
      <dgm:t>
        <a:bodyPr/>
        <a:lstStyle/>
        <a:p>
          <a:pPr algn="ctr"/>
          <a:endParaRPr lang="pt-BR" sz="2800" b="1"/>
        </a:p>
      </dgm:t>
    </dgm:pt>
    <dgm:pt modelId="{9BC2BC8F-FC7A-4C08-8B4D-DDF63B56E1E5}" type="sibTrans" cxnId="{E776DFF8-CEB0-446B-85B7-7570FEED4F89}">
      <dgm:prSet/>
      <dgm:spPr/>
      <dgm:t>
        <a:bodyPr/>
        <a:lstStyle/>
        <a:p>
          <a:pPr algn="ctr"/>
          <a:endParaRPr lang="pt-BR" sz="2800" b="1"/>
        </a:p>
      </dgm:t>
    </dgm:pt>
    <dgm:pt modelId="{C0838120-E6D4-4924-85EA-C3D417B8D8CE}" type="pres">
      <dgm:prSet presAssocID="{3A71775B-426D-4602-A546-C1EC6FA792F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E6E612A-2295-4DFD-BBA8-607D911C2902}" type="pres">
      <dgm:prSet presAssocID="{4360AB6F-83A9-49BC-A2B4-B9B34F7E786E}" presName="linNode" presStyleCnt="0"/>
      <dgm:spPr/>
    </dgm:pt>
    <dgm:pt modelId="{740D1885-44DB-48E9-A32E-4D15A79A2186}" type="pres">
      <dgm:prSet presAssocID="{4360AB6F-83A9-49BC-A2B4-B9B34F7E786E}" presName="parentShp" presStyleLbl="node1" presStyleIdx="0" presStyleCnt="3" custScaleY="1271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6B4C54-BF1A-42FE-9C22-56822C4D8B2A}" type="pres">
      <dgm:prSet presAssocID="{4360AB6F-83A9-49BC-A2B4-B9B34F7E786E}" presName="childShp" presStyleLbl="bgAccFollowNode1" presStyleIdx="0" presStyleCnt="3" custScaleY="273745">
        <dgm:presLayoutVars>
          <dgm:bulletEnabled val="1"/>
        </dgm:presLayoutVars>
      </dgm:prSet>
      <dgm:spPr>
        <a:prstGeom prst="mathPlus">
          <a:avLst/>
        </a:prstGeom>
      </dgm:spPr>
      <dgm:t>
        <a:bodyPr/>
        <a:lstStyle/>
        <a:p>
          <a:endParaRPr lang="pt-BR"/>
        </a:p>
      </dgm:t>
    </dgm:pt>
    <dgm:pt modelId="{689C20A1-3652-4968-B265-7C207CEB7B49}" type="pres">
      <dgm:prSet presAssocID="{C277DC1C-90FC-4450-BCE0-291C5DDBB4CF}" presName="spacing" presStyleCnt="0"/>
      <dgm:spPr/>
    </dgm:pt>
    <dgm:pt modelId="{5AED9668-6CF9-4A0A-8921-A8EC23481D1E}" type="pres">
      <dgm:prSet presAssocID="{5485A9AF-7977-49B3-B202-852A67E31144}" presName="linNode" presStyleCnt="0"/>
      <dgm:spPr/>
    </dgm:pt>
    <dgm:pt modelId="{AC07D9AF-70C2-466F-A242-7AA03180E527}" type="pres">
      <dgm:prSet presAssocID="{5485A9AF-7977-49B3-B202-852A67E31144}" presName="parentShp" presStyleLbl="node1" presStyleIdx="1" presStyleCnt="3" custScaleY="1471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B330BC-D522-48CE-8D71-7753353ED609}" type="pres">
      <dgm:prSet presAssocID="{5485A9AF-7977-49B3-B202-852A67E31144}" presName="childShp" presStyleLbl="bgAccFollowNode1" presStyleIdx="1" presStyleCnt="3" custScaleY="245678" custLinFactNeighborX="3394" custLinFactNeighborY="-6031">
        <dgm:presLayoutVars>
          <dgm:bulletEnabled val="1"/>
        </dgm:presLayoutVars>
      </dgm:prSet>
      <dgm:spPr>
        <a:prstGeom prst="mathPlus">
          <a:avLst/>
        </a:prstGeom>
      </dgm:spPr>
      <dgm:t>
        <a:bodyPr/>
        <a:lstStyle/>
        <a:p>
          <a:endParaRPr lang="pt-BR"/>
        </a:p>
      </dgm:t>
    </dgm:pt>
    <dgm:pt modelId="{C0DDF3BD-7043-4DEE-A802-F4E7392505DD}" type="pres">
      <dgm:prSet presAssocID="{8173DAEC-41D1-4650-A355-D87DC22A23B6}" presName="spacing" presStyleCnt="0"/>
      <dgm:spPr/>
    </dgm:pt>
    <dgm:pt modelId="{554E353B-57CA-4AC7-AD5E-56BCEE978296}" type="pres">
      <dgm:prSet presAssocID="{DFDF2DF3-69C7-4E06-837C-C9A4B669B61B}" presName="linNode" presStyleCnt="0"/>
      <dgm:spPr/>
    </dgm:pt>
    <dgm:pt modelId="{11C71591-74C9-4E28-B1F5-41ED268C8D0E}" type="pres">
      <dgm:prSet presAssocID="{DFDF2DF3-69C7-4E06-837C-C9A4B669B61B}" presName="parentShp" presStyleLbl="node1" presStyleIdx="2" presStyleCnt="3" custScaleY="124869" custLinFactNeighborX="-653" custLinFactNeighborY="118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9A388E-51A5-4E7F-B5FF-F0D8AB131EF5}" type="pres">
      <dgm:prSet presAssocID="{DFDF2DF3-69C7-4E06-837C-C9A4B669B61B}" presName="childShp" presStyleLbl="bgAccFollowNode1" presStyleIdx="2" presStyleCnt="3" custScaleY="261833" custLinFactNeighborX="1281" custLinFactNeighborY="-9666">
        <dgm:presLayoutVars>
          <dgm:bulletEnabled val="1"/>
        </dgm:presLayoutVars>
      </dgm:prSet>
      <dgm:spPr>
        <a:prstGeom prst="mathPlus">
          <a:avLst/>
        </a:prstGeom>
      </dgm:spPr>
      <dgm:t>
        <a:bodyPr/>
        <a:lstStyle/>
        <a:p>
          <a:endParaRPr lang="pt-BR"/>
        </a:p>
      </dgm:t>
    </dgm:pt>
  </dgm:ptLst>
  <dgm:cxnLst>
    <dgm:cxn modelId="{05296CB4-87BD-4626-92D5-DC1713AF6AE1}" type="presOf" srcId="{DFDF2DF3-69C7-4E06-837C-C9A4B669B61B}" destId="{11C71591-74C9-4E28-B1F5-41ED268C8D0E}" srcOrd="0" destOrd="0" presId="urn:microsoft.com/office/officeart/2005/8/layout/vList6"/>
    <dgm:cxn modelId="{B090C00F-661E-417E-8BE8-A8B52263DF16}" type="presOf" srcId="{1A6D1E34-B581-49C4-862D-C9701D263BDB}" destId="{259A388E-51A5-4E7F-B5FF-F0D8AB131EF5}" srcOrd="0" destOrd="0" presId="urn:microsoft.com/office/officeart/2005/8/layout/vList6"/>
    <dgm:cxn modelId="{8860D541-B865-458D-AE99-3FAF8C153108}" type="presOf" srcId="{3A71775B-426D-4602-A546-C1EC6FA792F9}" destId="{C0838120-E6D4-4924-85EA-C3D417B8D8CE}" srcOrd="0" destOrd="0" presId="urn:microsoft.com/office/officeart/2005/8/layout/vList6"/>
    <dgm:cxn modelId="{D9F7C420-D35B-4F24-A7BD-A9C9D20F3CA5}" srcId="{3A71775B-426D-4602-A546-C1EC6FA792F9}" destId="{4360AB6F-83A9-49BC-A2B4-B9B34F7E786E}" srcOrd="0" destOrd="0" parTransId="{3CB2DF39-B975-4476-8B01-94C818008EDB}" sibTransId="{C277DC1C-90FC-4450-BCE0-291C5DDBB4CF}"/>
    <dgm:cxn modelId="{4E362292-4C1E-491B-865F-BD5C50E8BEDC}" srcId="{3A71775B-426D-4602-A546-C1EC6FA792F9}" destId="{DFDF2DF3-69C7-4E06-837C-C9A4B669B61B}" srcOrd="2" destOrd="0" parTransId="{E4F9A938-08EC-40C4-870F-F36423C461ED}" sibTransId="{8E27D749-B5A3-4CE1-AE0F-5BFFB21DEB8A}"/>
    <dgm:cxn modelId="{E776DFF8-CEB0-446B-85B7-7570FEED4F89}" srcId="{DFDF2DF3-69C7-4E06-837C-C9A4B669B61B}" destId="{1A6D1E34-B581-49C4-862D-C9701D263BDB}" srcOrd="0" destOrd="0" parTransId="{EAFA219D-71D9-4185-BE37-36F5D6141F72}" sibTransId="{9BC2BC8F-FC7A-4C08-8B4D-DDF63B56E1E5}"/>
    <dgm:cxn modelId="{3C77FE0D-9346-4A85-903D-477F5190966D}" type="presOf" srcId="{4360AB6F-83A9-49BC-A2B4-B9B34F7E786E}" destId="{740D1885-44DB-48E9-A32E-4D15A79A2186}" srcOrd="0" destOrd="0" presId="urn:microsoft.com/office/officeart/2005/8/layout/vList6"/>
    <dgm:cxn modelId="{996708CA-5C87-4714-B4D5-F3FCB67F0B98}" type="presOf" srcId="{5485A9AF-7977-49B3-B202-852A67E31144}" destId="{AC07D9AF-70C2-466F-A242-7AA03180E527}" srcOrd="0" destOrd="0" presId="urn:microsoft.com/office/officeart/2005/8/layout/vList6"/>
    <dgm:cxn modelId="{64476487-8578-4B01-B466-1D11F0085702}" srcId="{4360AB6F-83A9-49BC-A2B4-B9B34F7E786E}" destId="{FCBBAE5D-873A-435B-A92A-51759FD06970}" srcOrd="0" destOrd="0" parTransId="{628D0F47-81D6-4BBB-86D5-5A9BE24F12F3}" sibTransId="{35221E1F-1C33-49D5-9D42-6F7D2D6D2718}"/>
    <dgm:cxn modelId="{8351252F-64AC-429F-8C35-73B22DEF29AA}" type="presOf" srcId="{FCBBAE5D-873A-435B-A92A-51759FD06970}" destId="{E06B4C54-BF1A-42FE-9C22-56822C4D8B2A}" srcOrd="0" destOrd="0" presId="urn:microsoft.com/office/officeart/2005/8/layout/vList6"/>
    <dgm:cxn modelId="{0BFA82C9-837F-46B3-96A6-2BE01B70C9A2}" srcId="{5485A9AF-7977-49B3-B202-852A67E31144}" destId="{778306BA-9FA2-43D3-B137-FDEE8D92B10B}" srcOrd="0" destOrd="0" parTransId="{4A7BBFB1-E62A-43C3-8940-40F258D75489}" sibTransId="{C07B66CB-6D16-4609-8C68-EAD5E14DDDC2}"/>
    <dgm:cxn modelId="{AEE83B93-BCEE-4AD5-8FB5-72192C1D94C1}" srcId="{3A71775B-426D-4602-A546-C1EC6FA792F9}" destId="{5485A9AF-7977-49B3-B202-852A67E31144}" srcOrd="1" destOrd="0" parTransId="{EEBCB8FB-A729-46D7-8BE8-73CEDC47D638}" sibTransId="{8173DAEC-41D1-4650-A355-D87DC22A23B6}"/>
    <dgm:cxn modelId="{171E11B6-60DD-4D70-963D-4D68B20E58AC}" type="presOf" srcId="{778306BA-9FA2-43D3-B137-FDEE8D92B10B}" destId="{9BB330BC-D522-48CE-8D71-7753353ED609}" srcOrd="0" destOrd="0" presId="urn:microsoft.com/office/officeart/2005/8/layout/vList6"/>
    <dgm:cxn modelId="{BCA6FDCC-A7F9-4666-8F02-6C59E8A11AB3}" type="presParOf" srcId="{C0838120-E6D4-4924-85EA-C3D417B8D8CE}" destId="{0E6E612A-2295-4DFD-BBA8-607D911C2902}" srcOrd="0" destOrd="0" presId="urn:microsoft.com/office/officeart/2005/8/layout/vList6"/>
    <dgm:cxn modelId="{A0C8B2FD-D542-4D37-9FD8-A9FF5F9E6C37}" type="presParOf" srcId="{0E6E612A-2295-4DFD-BBA8-607D911C2902}" destId="{740D1885-44DB-48E9-A32E-4D15A79A2186}" srcOrd="0" destOrd="0" presId="urn:microsoft.com/office/officeart/2005/8/layout/vList6"/>
    <dgm:cxn modelId="{A086D7EE-3BD3-40AA-8805-919D60C516C8}" type="presParOf" srcId="{0E6E612A-2295-4DFD-BBA8-607D911C2902}" destId="{E06B4C54-BF1A-42FE-9C22-56822C4D8B2A}" srcOrd="1" destOrd="0" presId="urn:microsoft.com/office/officeart/2005/8/layout/vList6"/>
    <dgm:cxn modelId="{D426D193-33D3-4332-BE68-D927A7B4B39B}" type="presParOf" srcId="{C0838120-E6D4-4924-85EA-C3D417B8D8CE}" destId="{689C20A1-3652-4968-B265-7C207CEB7B49}" srcOrd="1" destOrd="0" presId="urn:microsoft.com/office/officeart/2005/8/layout/vList6"/>
    <dgm:cxn modelId="{F765231C-A61B-41C2-BBC7-6AB192F8F37D}" type="presParOf" srcId="{C0838120-E6D4-4924-85EA-C3D417B8D8CE}" destId="{5AED9668-6CF9-4A0A-8921-A8EC23481D1E}" srcOrd="2" destOrd="0" presId="urn:microsoft.com/office/officeart/2005/8/layout/vList6"/>
    <dgm:cxn modelId="{53980155-B261-48AD-8BD4-E911668C3EFD}" type="presParOf" srcId="{5AED9668-6CF9-4A0A-8921-A8EC23481D1E}" destId="{AC07D9AF-70C2-466F-A242-7AA03180E527}" srcOrd="0" destOrd="0" presId="urn:microsoft.com/office/officeart/2005/8/layout/vList6"/>
    <dgm:cxn modelId="{B25F3C98-CA64-4471-BBCB-5A0A1462DBF7}" type="presParOf" srcId="{5AED9668-6CF9-4A0A-8921-A8EC23481D1E}" destId="{9BB330BC-D522-48CE-8D71-7753353ED609}" srcOrd="1" destOrd="0" presId="urn:microsoft.com/office/officeart/2005/8/layout/vList6"/>
    <dgm:cxn modelId="{9ACA25A2-5DD2-42F7-B97D-5C25056EDD7B}" type="presParOf" srcId="{C0838120-E6D4-4924-85EA-C3D417B8D8CE}" destId="{C0DDF3BD-7043-4DEE-A802-F4E7392505DD}" srcOrd="3" destOrd="0" presId="urn:microsoft.com/office/officeart/2005/8/layout/vList6"/>
    <dgm:cxn modelId="{9EF34F91-544D-48AE-BCD2-105967E5494C}" type="presParOf" srcId="{C0838120-E6D4-4924-85EA-C3D417B8D8CE}" destId="{554E353B-57CA-4AC7-AD5E-56BCEE978296}" srcOrd="4" destOrd="0" presId="urn:microsoft.com/office/officeart/2005/8/layout/vList6"/>
    <dgm:cxn modelId="{D5F8ED9C-2358-40A6-9370-28D2D0FFC1B7}" type="presParOf" srcId="{554E353B-57CA-4AC7-AD5E-56BCEE978296}" destId="{11C71591-74C9-4E28-B1F5-41ED268C8D0E}" srcOrd="0" destOrd="0" presId="urn:microsoft.com/office/officeart/2005/8/layout/vList6"/>
    <dgm:cxn modelId="{7E487FBD-B187-43ED-BB4A-E434A994E572}" type="presParOf" srcId="{554E353B-57CA-4AC7-AD5E-56BCEE978296}" destId="{259A388E-51A5-4E7F-B5FF-F0D8AB131E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D96BF0-FD2C-48FB-9B32-37D89F28AEB7}" type="doc">
      <dgm:prSet loTypeId="urn:microsoft.com/office/officeart/2005/8/layout/chevron2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F044C20-96CD-4C21-9D5A-7D23F0029F44}">
      <dgm:prSet/>
      <dgm:spPr>
        <a:solidFill>
          <a:srgbClr val="00B050"/>
        </a:solidFill>
      </dgm:spPr>
      <dgm:t>
        <a:bodyPr/>
        <a:lstStyle/>
        <a:p>
          <a:pPr rtl="0"/>
          <a:r>
            <a:rPr lang="pt-BR" dirty="0" smtClean="0"/>
            <a:t>MAPA ESTRATÉGICO DA SAÚDE</a:t>
          </a:r>
          <a:endParaRPr lang="pt-BR" dirty="0">
            <a:solidFill>
              <a:schemeClr val="tx1"/>
            </a:solidFill>
          </a:endParaRPr>
        </a:p>
      </dgm:t>
    </dgm:pt>
    <dgm:pt modelId="{6ED52563-6771-46E4-BD0E-C7F656853668}" type="parTrans" cxnId="{506B601B-DBE9-41DF-9ABB-63293622A5D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90370F4-A6C0-4AD1-9F9C-474AEA403378}" type="sibTrans" cxnId="{506B601B-DBE9-41DF-9ABB-63293622A5D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8B19088-5467-4DAB-BDBB-536ACAE3045D}">
      <dgm:prSet/>
      <dgm:spPr/>
      <dgm:t>
        <a:bodyPr/>
        <a:lstStyle/>
        <a:p>
          <a:r>
            <a:rPr lang="pt-BR" dirty="0" smtClean="0"/>
            <a:t>Planejamento Estratégico</a:t>
          </a:r>
          <a:endParaRPr lang="pt-BR" dirty="0"/>
        </a:p>
      </dgm:t>
    </dgm:pt>
    <dgm:pt modelId="{4AFEED0A-58BC-43AB-B849-65F8A4275C11}" type="parTrans" cxnId="{F1AEBC7F-45DB-4835-849D-DB9CFAD2034C}">
      <dgm:prSet/>
      <dgm:spPr/>
      <dgm:t>
        <a:bodyPr/>
        <a:lstStyle/>
        <a:p>
          <a:endParaRPr lang="pt-BR"/>
        </a:p>
      </dgm:t>
    </dgm:pt>
    <dgm:pt modelId="{B9D585B2-66FA-45E8-84CC-FA4EECF83A02}" type="sibTrans" cxnId="{F1AEBC7F-45DB-4835-849D-DB9CFAD2034C}">
      <dgm:prSet/>
      <dgm:spPr/>
      <dgm:t>
        <a:bodyPr/>
        <a:lstStyle/>
        <a:p>
          <a:endParaRPr lang="pt-BR"/>
        </a:p>
      </dgm:t>
    </dgm:pt>
    <dgm:pt modelId="{4F184594-9665-4A17-BE10-AC06AC7534A0}" type="pres">
      <dgm:prSet presAssocID="{FBD96BF0-FD2C-48FB-9B32-37D89F28AE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517AC1-641F-4BEF-AEC9-15E5A550B87F}" type="pres">
      <dgm:prSet presAssocID="{4F044C20-96CD-4C21-9D5A-7D23F0029F44}" presName="composite" presStyleCnt="0"/>
      <dgm:spPr/>
    </dgm:pt>
    <dgm:pt modelId="{114193ED-602A-4857-A3FB-FA7C3C76AB91}" type="pres">
      <dgm:prSet presAssocID="{4F044C20-96CD-4C21-9D5A-7D23F0029F44}" presName="parentText" presStyleLbl="alignNode1" presStyleIdx="0" presStyleCnt="1" custLinFactNeighborX="4733" custLinFactNeighborY="-134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A7FD5D-49DC-4622-A8F1-E1444E407F86}" type="pres">
      <dgm:prSet presAssocID="{4F044C20-96CD-4C21-9D5A-7D23F0029F44}" presName="descendantText" presStyleLbl="alignAcc1" presStyleIdx="0" presStyleCnt="1" custLinFactNeighborX="76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202079F-807F-4D78-AFCB-C9136D7ABE4A}" type="presOf" srcId="{FBD96BF0-FD2C-48FB-9B32-37D89F28AEB7}" destId="{4F184594-9665-4A17-BE10-AC06AC7534A0}" srcOrd="0" destOrd="0" presId="urn:microsoft.com/office/officeart/2005/8/layout/chevron2"/>
    <dgm:cxn modelId="{506B601B-DBE9-41DF-9ABB-63293622A5D6}" srcId="{FBD96BF0-FD2C-48FB-9B32-37D89F28AEB7}" destId="{4F044C20-96CD-4C21-9D5A-7D23F0029F44}" srcOrd="0" destOrd="0" parTransId="{6ED52563-6771-46E4-BD0E-C7F656853668}" sibTransId="{190370F4-A6C0-4AD1-9F9C-474AEA403378}"/>
    <dgm:cxn modelId="{A95BFBC5-B19A-4A40-BA47-AD992E20B1BE}" type="presOf" srcId="{68B19088-5467-4DAB-BDBB-536ACAE3045D}" destId="{A9A7FD5D-49DC-4622-A8F1-E1444E407F86}" srcOrd="0" destOrd="0" presId="urn:microsoft.com/office/officeart/2005/8/layout/chevron2"/>
    <dgm:cxn modelId="{F1AEBC7F-45DB-4835-849D-DB9CFAD2034C}" srcId="{4F044C20-96CD-4C21-9D5A-7D23F0029F44}" destId="{68B19088-5467-4DAB-BDBB-536ACAE3045D}" srcOrd="0" destOrd="0" parTransId="{4AFEED0A-58BC-43AB-B849-65F8A4275C11}" sibTransId="{B9D585B2-66FA-45E8-84CC-FA4EECF83A02}"/>
    <dgm:cxn modelId="{F7E2707D-544A-43CC-9F46-424720EAFBBC}" type="presOf" srcId="{4F044C20-96CD-4C21-9D5A-7D23F0029F44}" destId="{114193ED-602A-4857-A3FB-FA7C3C76AB91}" srcOrd="0" destOrd="0" presId="urn:microsoft.com/office/officeart/2005/8/layout/chevron2"/>
    <dgm:cxn modelId="{2834470B-242F-469B-A713-832E6A8231BD}" type="presParOf" srcId="{4F184594-9665-4A17-BE10-AC06AC7534A0}" destId="{0E517AC1-641F-4BEF-AEC9-15E5A550B87F}" srcOrd="0" destOrd="0" presId="urn:microsoft.com/office/officeart/2005/8/layout/chevron2"/>
    <dgm:cxn modelId="{24E869FE-48FA-48C3-9DBD-4590153C2C9A}" type="presParOf" srcId="{0E517AC1-641F-4BEF-AEC9-15E5A550B87F}" destId="{114193ED-602A-4857-A3FB-FA7C3C76AB91}" srcOrd="0" destOrd="0" presId="urn:microsoft.com/office/officeart/2005/8/layout/chevron2"/>
    <dgm:cxn modelId="{84485E72-A0EF-4E27-B040-16628465954C}" type="presParOf" srcId="{0E517AC1-641F-4BEF-AEC9-15E5A550B87F}" destId="{A9A7FD5D-49DC-4622-A8F1-E1444E407F86}" srcOrd="1" destOrd="0" presId="urn:microsoft.com/office/officeart/2005/8/layout/chevron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ABB298-DCC2-4663-A61F-CE873AB77177}" type="doc">
      <dgm:prSet loTypeId="urn:microsoft.com/office/officeart/2005/8/layout/vList6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FAFBB92F-AB8B-43BA-B069-6393D22D8BE9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pt-BR" sz="4000" b="1" u="none" strike="noStrike" dirty="0" smtClean="0">
              <a:solidFill>
                <a:schemeClr val="tx1"/>
              </a:solidFill>
              <a:effectLst/>
              <a:latin typeface="+mn-lt"/>
            </a:rPr>
            <a:t>Receita Própria</a:t>
          </a:r>
        </a:p>
        <a:p>
          <a:pPr algn="ctr" rtl="0"/>
          <a:r>
            <a:rPr lang="pt-BR" sz="4000" b="1" u="none" strike="noStrike" dirty="0" smtClean="0">
              <a:solidFill>
                <a:schemeClr val="tx1"/>
              </a:solidFill>
              <a:effectLst/>
              <a:latin typeface="+mn-lt"/>
            </a:rPr>
            <a:t>Tesouro do Estado</a:t>
          </a:r>
          <a:endParaRPr lang="pt-BR" sz="4000" b="1" dirty="0" smtClean="0">
            <a:solidFill>
              <a:schemeClr val="tx1"/>
            </a:solidFill>
          </a:endParaRPr>
        </a:p>
      </dgm:t>
    </dgm:pt>
    <dgm:pt modelId="{D2E7F77E-C285-42C5-A11D-B5854462C432}" type="parTrans" cxnId="{BC8CAE5B-3281-4E96-A681-76C98322D0E1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49150771-0F2A-486B-A3EA-CF155918B15B}" type="sibTrans" cxnId="{BC8CAE5B-3281-4E96-A681-76C98322D0E1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7F53359F-CD45-4E81-9773-C3A454146E75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pt-BR" sz="4000" b="1" i="0" u="none" strike="noStrike" dirty="0" smtClean="0">
              <a:solidFill>
                <a:schemeClr val="tx1"/>
              </a:solidFill>
              <a:effectLst/>
              <a:latin typeface="+mn-lt"/>
            </a:rPr>
            <a:t>Outras Fontes</a:t>
          </a:r>
          <a:endParaRPr lang="pt-BR" sz="2400" b="1" dirty="0" smtClean="0">
            <a:solidFill>
              <a:schemeClr val="tx1"/>
            </a:solidFill>
          </a:endParaRPr>
        </a:p>
      </dgm:t>
    </dgm:pt>
    <dgm:pt modelId="{36308B5F-804B-4F1D-A511-D8EAE905D1F5}" type="parTrans" cxnId="{785D4403-8150-480F-8ECF-44D137CD81FC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0309E681-45AA-44B8-A913-B4AC02045C4D}" type="sibTrans" cxnId="{785D4403-8150-480F-8ECF-44D137CD81FC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40D01B37-928F-48FD-BC27-0B6C7FACA4C3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pt-BR" sz="3600" b="1" i="0" u="none" strike="noStrike" dirty="0" smtClean="0">
              <a:solidFill>
                <a:schemeClr val="tx1"/>
              </a:solidFill>
              <a:effectLst/>
              <a:latin typeface="+mn-lt"/>
            </a:rPr>
            <a:t>R$100.038.566,71</a:t>
          </a:r>
          <a:endParaRPr lang="pt-BR" sz="3600" b="1" dirty="0">
            <a:solidFill>
              <a:schemeClr val="tx1"/>
            </a:solidFill>
          </a:endParaRPr>
        </a:p>
      </dgm:t>
    </dgm:pt>
    <dgm:pt modelId="{D92CBAFD-6897-46A1-BBCD-9EC3AB5AD6A3}" type="parTrans" cxnId="{5F29AC40-E7AA-4087-AE2E-4F34754402BD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A3A51E57-3776-48AB-8A53-006BB2FBB68D}" type="sibTrans" cxnId="{5F29AC40-E7AA-4087-AE2E-4F34754402BD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F8BCA0A0-37AC-496E-8AE5-45C44000017F}">
      <dgm:prSet custT="1"/>
      <dgm:spPr>
        <a:solidFill>
          <a:srgbClr val="00B050"/>
        </a:solidFill>
      </dgm:spPr>
      <dgm:t>
        <a:bodyPr/>
        <a:lstStyle/>
        <a:p>
          <a:pPr algn="just" rtl="0"/>
          <a:endParaRPr lang="pt-BR" sz="800" b="1" dirty="0">
            <a:solidFill>
              <a:schemeClr val="tx1"/>
            </a:solidFill>
          </a:endParaRPr>
        </a:p>
      </dgm:t>
    </dgm:pt>
    <dgm:pt modelId="{C827C5E2-4D55-4D77-8AD6-49396ED8D475}" type="parTrans" cxnId="{CDEBC369-112D-4B09-8127-C08355AA0C1B}">
      <dgm:prSet/>
      <dgm:spPr/>
      <dgm:t>
        <a:bodyPr/>
        <a:lstStyle/>
        <a:p>
          <a:endParaRPr lang="pt-BR"/>
        </a:p>
      </dgm:t>
    </dgm:pt>
    <dgm:pt modelId="{2BFF1A0B-B578-4505-8DB2-162984F47A09}" type="sibTrans" cxnId="{CDEBC369-112D-4B09-8127-C08355AA0C1B}">
      <dgm:prSet/>
      <dgm:spPr/>
      <dgm:t>
        <a:bodyPr/>
        <a:lstStyle/>
        <a:p>
          <a:endParaRPr lang="pt-BR"/>
        </a:p>
      </dgm:t>
    </dgm:pt>
    <dgm:pt modelId="{986F5105-6D40-48F4-865C-EB053E236C1C}">
      <dgm:prSet custT="1"/>
      <dgm:spPr>
        <a:solidFill>
          <a:srgbClr val="00B050"/>
        </a:solidFill>
      </dgm:spPr>
      <dgm:t>
        <a:bodyPr/>
        <a:lstStyle/>
        <a:p>
          <a:pPr algn="just" rtl="0"/>
          <a:r>
            <a:rPr lang="pt-BR" sz="3600" b="1" dirty="0" smtClean="0">
              <a:solidFill>
                <a:schemeClr val="tx1"/>
              </a:solidFill>
            </a:rPr>
            <a:t>R$397.198.140,95</a:t>
          </a:r>
          <a:endParaRPr lang="pt-BR" sz="3600" b="1" dirty="0">
            <a:solidFill>
              <a:schemeClr val="tx1"/>
            </a:solidFill>
          </a:endParaRPr>
        </a:p>
      </dgm:t>
    </dgm:pt>
    <dgm:pt modelId="{04958C84-5E39-44DB-A903-F4DC9703321C}" type="sibTrans" cxnId="{8005C27A-2792-4A4A-AFE6-5FD917698901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58A1EF7E-14A8-4A3D-BA34-171792A1D98F}" type="parTrans" cxnId="{8005C27A-2792-4A4A-AFE6-5FD917698901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077E012C-7D83-4BF4-B46D-6C57C5EA80D0}" type="pres">
      <dgm:prSet presAssocID="{3AABB298-DCC2-4663-A61F-CE873AB771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9EC70D6-4934-49A2-99C2-00F19D62909D}" type="pres">
      <dgm:prSet presAssocID="{FAFBB92F-AB8B-43BA-B069-6393D22D8BE9}" presName="linNode" presStyleCnt="0"/>
      <dgm:spPr/>
      <dgm:t>
        <a:bodyPr/>
        <a:lstStyle/>
        <a:p>
          <a:endParaRPr lang="pt-BR"/>
        </a:p>
      </dgm:t>
    </dgm:pt>
    <dgm:pt modelId="{416F1E05-ECCD-435F-8A12-486F1E791468}" type="pres">
      <dgm:prSet presAssocID="{FAFBB92F-AB8B-43BA-B069-6393D22D8BE9}" presName="parentShp" presStyleLbl="node1" presStyleIdx="0" presStyleCnt="2" custScaleX="206605" custScaleY="112295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744C0054-1094-4110-9173-BD108C1E2667}" type="pres">
      <dgm:prSet presAssocID="{FAFBB92F-AB8B-43BA-B069-6393D22D8BE9}" presName="childShp" presStyleLbl="bgAccFollowNode1" presStyleIdx="0" presStyleCnt="2" custScaleY="53661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0FF687BB-2AB3-4949-A8AF-8BEDE5FB5DB6}" type="pres">
      <dgm:prSet presAssocID="{49150771-0F2A-486B-A3EA-CF155918B15B}" presName="spacing" presStyleCnt="0"/>
      <dgm:spPr/>
      <dgm:t>
        <a:bodyPr/>
        <a:lstStyle/>
        <a:p>
          <a:endParaRPr lang="pt-BR"/>
        </a:p>
      </dgm:t>
    </dgm:pt>
    <dgm:pt modelId="{36B6597D-D6BD-46C8-8EFC-492563D03EBA}" type="pres">
      <dgm:prSet presAssocID="{7F53359F-CD45-4E81-9773-C3A454146E75}" presName="linNode" presStyleCnt="0"/>
      <dgm:spPr/>
      <dgm:t>
        <a:bodyPr/>
        <a:lstStyle/>
        <a:p>
          <a:endParaRPr lang="pt-BR"/>
        </a:p>
      </dgm:t>
    </dgm:pt>
    <dgm:pt modelId="{7DE9575C-7CEB-4D66-BDD2-1EEA6E69A9DA}" type="pres">
      <dgm:prSet presAssocID="{7F53359F-CD45-4E81-9773-C3A454146E75}" presName="parentShp" presStyleLbl="node1" presStyleIdx="1" presStyleCnt="2" custScaleX="199308" custScaleY="110000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DBC580BC-745B-4038-A47D-ABDA8C70B3D3}" type="pres">
      <dgm:prSet presAssocID="{7F53359F-CD45-4E81-9773-C3A454146E75}" presName="childShp" presStyleLbl="bgAccFollowNode1" presStyleIdx="1" presStyleCnt="2" custScaleX="96841" custScaleY="55530" custLinFactNeighborX="-535" custLinFactNeighborY="16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</dgm:ptLst>
  <dgm:cxnLst>
    <dgm:cxn modelId="{25DE3345-9716-4A4B-BFB4-949AFBBA3B03}" type="presOf" srcId="{FAFBB92F-AB8B-43BA-B069-6393D22D8BE9}" destId="{416F1E05-ECCD-435F-8A12-486F1E791468}" srcOrd="0" destOrd="0" presId="urn:microsoft.com/office/officeart/2005/8/layout/vList6"/>
    <dgm:cxn modelId="{7E1FA3DE-488C-493A-80C1-58B8F86343DD}" type="presOf" srcId="{7F53359F-CD45-4E81-9773-C3A454146E75}" destId="{7DE9575C-7CEB-4D66-BDD2-1EEA6E69A9DA}" srcOrd="0" destOrd="0" presId="urn:microsoft.com/office/officeart/2005/8/layout/vList6"/>
    <dgm:cxn modelId="{BC8CAE5B-3281-4E96-A681-76C98322D0E1}" srcId="{3AABB298-DCC2-4663-A61F-CE873AB77177}" destId="{FAFBB92F-AB8B-43BA-B069-6393D22D8BE9}" srcOrd="0" destOrd="0" parTransId="{D2E7F77E-C285-42C5-A11D-B5854462C432}" sibTransId="{49150771-0F2A-486B-A3EA-CF155918B15B}"/>
    <dgm:cxn modelId="{CDEBC369-112D-4B09-8127-C08355AA0C1B}" srcId="{FAFBB92F-AB8B-43BA-B069-6393D22D8BE9}" destId="{F8BCA0A0-37AC-496E-8AE5-45C44000017F}" srcOrd="0" destOrd="0" parTransId="{C827C5E2-4D55-4D77-8AD6-49396ED8D475}" sibTransId="{2BFF1A0B-B578-4505-8DB2-162984F47A09}"/>
    <dgm:cxn modelId="{785D4403-8150-480F-8ECF-44D137CD81FC}" srcId="{3AABB298-DCC2-4663-A61F-CE873AB77177}" destId="{7F53359F-CD45-4E81-9773-C3A454146E75}" srcOrd="1" destOrd="0" parTransId="{36308B5F-804B-4F1D-A511-D8EAE905D1F5}" sibTransId="{0309E681-45AA-44B8-A913-B4AC02045C4D}"/>
    <dgm:cxn modelId="{4809CE6A-D390-4057-AC6F-E47AC970D6A2}" type="presOf" srcId="{3AABB298-DCC2-4663-A61F-CE873AB77177}" destId="{077E012C-7D83-4BF4-B46D-6C57C5EA80D0}" srcOrd="0" destOrd="0" presId="urn:microsoft.com/office/officeart/2005/8/layout/vList6"/>
    <dgm:cxn modelId="{8005C27A-2792-4A4A-AFE6-5FD917698901}" srcId="{FAFBB92F-AB8B-43BA-B069-6393D22D8BE9}" destId="{986F5105-6D40-48F4-865C-EB053E236C1C}" srcOrd="1" destOrd="0" parTransId="{58A1EF7E-14A8-4A3D-BA34-171792A1D98F}" sibTransId="{04958C84-5E39-44DB-A903-F4DC9703321C}"/>
    <dgm:cxn modelId="{8DEC549F-F084-4071-8962-0236806F3803}" type="presOf" srcId="{986F5105-6D40-48F4-865C-EB053E236C1C}" destId="{744C0054-1094-4110-9173-BD108C1E2667}" srcOrd="0" destOrd="1" presId="urn:microsoft.com/office/officeart/2005/8/layout/vList6"/>
    <dgm:cxn modelId="{92DC7C83-D643-440E-B412-1FECC1EFA835}" type="presOf" srcId="{40D01B37-928F-48FD-BC27-0B6C7FACA4C3}" destId="{DBC580BC-745B-4038-A47D-ABDA8C70B3D3}" srcOrd="0" destOrd="0" presId="urn:microsoft.com/office/officeart/2005/8/layout/vList6"/>
    <dgm:cxn modelId="{5F29AC40-E7AA-4087-AE2E-4F34754402BD}" srcId="{7F53359F-CD45-4E81-9773-C3A454146E75}" destId="{40D01B37-928F-48FD-BC27-0B6C7FACA4C3}" srcOrd="0" destOrd="0" parTransId="{D92CBAFD-6897-46A1-BBCD-9EC3AB5AD6A3}" sibTransId="{A3A51E57-3776-48AB-8A53-006BB2FBB68D}"/>
    <dgm:cxn modelId="{F9FC8B88-5CD2-473C-8DB8-6D43E94B2DCF}" type="presOf" srcId="{F8BCA0A0-37AC-496E-8AE5-45C44000017F}" destId="{744C0054-1094-4110-9173-BD108C1E2667}" srcOrd="0" destOrd="0" presId="urn:microsoft.com/office/officeart/2005/8/layout/vList6"/>
    <dgm:cxn modelId="{F9F814DF-E316-4B9C-9100-EF70EB906C49}" type="presParOf" srcId="{077E012C-7D83-4BF4-B46D-6C57C5EA80D0}" destId="{D9EC70D6-4934-49A2-99C2-00F19D62909D}" srcOrd="0" destOrd="0" presId="urn:microsoft.com/office/officeart/2005/8/layout/vList6"/>
    <dgm:cxn modelId="{DBC4B686-D6B8-4BED-8045-147DA208096F}" type="presParOf" srcId="{D9EC70D6-4934-49A2-99C2-00F19D62909D}" destId="{416F1E05-ECCD-435F-8A12-486F1E791468}" srcOrd="0" destOrd="0" presId="urn:microsoft.com/office/officeart/2005/8/layout/vList6"/>
    <dgm:cxn modelId="{CDA3B7A9-EA90-4220-8280-C9BCCF227CC0}" type="presParOf" srcId="{D9EC70D6-4934-49A2-99C2-00F19D62909D}" destId="{744C0054-1094-4110-9173-BD108C1E2667}" srcOrd="1" destOrd="0" presId="urn:microsoft.com/office/officeart/2005/8/layout/vList6"/>
    <dgm:cxn modelId="{FCBAC58B-29DF-4099-AB54-F0F2E4C6A904}" type="presParOf" srcId="{077E012C-7D83-4BF4-B46D-6C57C5EA80D0}" destId="{0FF687BB-2AB3-4949-A8AF-8BEDE5FB5DB6}" srcOrd="1" destOrd="0" presId="urn:microsoft.com/office/officeart/2005/8/layout/vList6"/>
    <dgm:cxn modelId="{B2AC4E65-F386-423D-86F5-9F5FCF79FF9F}" type="presParOf" srcId="{077E012C-7D83-4BF4-B46D-6C57C5EA80D0}" destId="{36B6597D-D6BD-46C8-8EFC-492563D03EBA}" srcOrd="2" destOrd="0" presId="urn:microsoft.com/office/officeart/2005/8/layout/vList6"/>
    <dgm:cxn modelId="{5A8613F0-86C7-415C-8259-179FB67EC392}" type="presParOf" srcId="{36B6597D-D6BD-46C8-8EFC-492563D03EBA}" destId="{7DE9575C-7CEB-4D66-BDD2-1EEA6E69A9DA}" srcOrd="0" destOrd="0" presId="urn:microsoft.com/office/officeart/2005/8/layout/vList6"/>
    <dgm:cxn modelId="{D53D0B49-5A33-4EE4-ACF0-9C75D646AE87}" type="presParOf" srcId="{36B6597D-D6BD-46C8-8EFC-492563D03EBA}" destId="{DBC580BC-745B-4038-A47D-ABDA8C70B3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ABB298-DCC2-4663-A61F-CE873AB77177}" type="doc">
      <dgm:prSet loTypeId="urn:microsoft.com/office/officeart/2005/8/layout/vList6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FAFBB92F-AB8B-43BA-B069-6393D22D8BE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pt-BR" sz="4400" b="1" u="none" strike="noStrike" dirty="0" smtClean="0">
              <a:solidFill>
                <a:schemeClr val="tx1"/>
              </a:solidFill>
              <a:effectLst/>
              <a:latin typeface="+mn-lt"/>
            </a:rPr>
            <a:t>Previsto arrecadar </a:t>
          </a:r>
          <a:r>
            <a:rPr lang="pt-BR" sz="3200" b="1" u="none" strike="noStrike" dirty="0" smtClean="0">
              <a:solidFill>
                <a:schemeClr val="tx1"/>
              </a:solidFill>
              <a:effectLst/>
              <a:latin typeface="+mn-lt"/>
            </a:rPr>
            <a:t>Anual</a:t>
          </a:r>
          <a:endParaRPr lang="pt-BR" sz="4400" b="1" dirty="0" smtClean="0">
            <a:solidFill>
              <a:schemeClr val="tx1"/>
            </a:solidFill>
          </a:endParaRPr>
        </a:p>
      </dgm:t>
    </dgm:pt>
    <dgm:pt modelId="{D2E7F77E-C285-42C5-A11D-B5854462C432}" type="parTrans" cxnId="{BC8CAE5B-3281-4E96-A681-76C98322D0E1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49150771-0F2A-486B-A3EA-CF155918B15B}" type="sibTrans" cxnId="{BC8CAE5B-3281-4E96-A681-76C98322D0E1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7F53359F-CD45-4E81-9773-C3A454146E75}">
      <dgm:prSet custT="1"/>
      <dgm:spPr>
        <a:solidFill>
          <a:srgbClr val="4BD0FF"/>
        </a:solidFill>
      </dgm:spPr>
      <dgm:t>
        <a:bodyPr/>
        <a:lstStyle/>
        <a:p>
          <a:pPr algn="ctr" rtl="0"/>
          <a:r>
            <a:rPr lang="pt-BR" sz="4000" b="1" i="0" u="none" strike="noStrike" dirty="0" smtClean="0">
              <a:solidFill>
                <a:schemeClr val="tx1"/>
              </a:solidFill>
              <a:effectLst/>
              <a:latin typeface="+mn-lt"/>
            </a:rPr>
            <a:t>Arrecadado</a:t>
          </a:r>
          <a:endParaRPr lang="pt-BR" sz="4400" b="1" i="0" u="none" strike="noStrike" dirty="0" smtClean="0">
            <a:solidFill>
              <a:schemeClr val="tx1"/>
            </a:solidFill>
            <a:effectLst/>
            <a:latin typeface="+mn-lt"/>
          </a:endParaRPr>
        </a:p>
        <a:p>
          <a:pPr algn="ctr" rtl="0"/>
          <a:r>
            <a:rPr lang="pt-BR" sz="2400" b="1" i="0" u="none" strike="noStrike" dirty="0" smtClean="0">
              <a:solidFill>
                <a:schemeClr val="tx1"/>
              </a:solidFill>
              <a:effectLst/>
              <a:latin typeface="+mn-lt"/>
            </a:rPr>
            <a:t>no 1º Quad.</a:t>
          </a:r>
          <a:endParaRPr lang="pt-BR" sz="2400" b="1" dirty="0" smtClean="0">
            <a:solidFill>
              <a:schemeClr val="tx1"/>
            </a:solidFill>
          </a:endParaRPr>
        </a:p>
      </dgm:t>
    </dgm:pt>
    <dgm:pt modelId="{36308B5F-804B-4F1D-A511-D8EAE905D1F5}" type="parTrans" cxnId="{785D4403-8150-480F-8ECF-44D137CD81FC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0309E681-45AA-44B8-A913-B4AC02045C4D}" type="sibTrans" cxnId="{785D4403-8150-480F-8ECF-44D137CD81FC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40D01B37-928F-48FD-BC27-0B6C7FACA4C3}">
      <dgm:prSet custT="1"/>
      <dgm:spPr>
        <a:solidFill>
          <a:srgbClr val="4BD0FF"/>
        </a:solidFill>
      </dgm:spPr>
      <dgm:t>
        <a:bodyPr/>
        <a:lstStyle/>
        <a:p>
          <a:pPr algn="ctr" rtl="0"/>
          <a:r>
            <a:rPr lang="pt-BR" sz="3600" b="1" i="0" u="none" strike="noStrike" dirty="0" smtClean="0">
              <a:solidFill>
                <a:schemeClr val="tx1"/>
              </a:solidFill>
              <a:effectLst/>
              <a:latin typeface="+mn-lt"/>
            </a:rPr>
            <a:t>2.351.083.385,79	33,04</a:t>
          </a:r>
          <a:r>
            <a:rPr lang="pt-BR" sz="3600" b="1" dirty="0" smtClean="0">
              <a:solidFill>
                <a:schemeClr val="tx1"/>
              </a:solidFill>
            </a:rPr>
            <a:t>%		</a:t>
          </a:r>
          <a:endParaRPr lang="pt-BR" sz="3600" b="1" dirty="0">
            <a:solidFill>
              <a:schemeClr val="tx1"/>
            </a:solidFill>
          </a:endParaRPr>
        </a:p>
      </dgm:t>
    </dgm:pt>
    <dgm:pt modelId="{D92CBAFD-6897-46A1-BBCD-9EC3AB5AD6A3}" type="parTrans" cxnId="{5F29AC40-E7AA-4087-AE2E-4F34754402BD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A3A51E57-3776-48AB-8A53-006BB2FBB68D}" type="sibTrans" cxnId="{5F29AC40-E7AA-4087-AE2E-4F34754402BD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F8BCA0A0-37AC-496E-8AE5-45C44000017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 rtl="0"/>
          <a:endParaRPr lang="pt-BR" sz="800" b="1" dirty="0">
            <a:solidFill>
              <a:schemeClr val="tx1"/>
            </a:solidFill>
          </a:endParaRPr>
        </a:p>
      </dgm:t>
    </dgm:pt>
    <dgm:pt modelId="{C827C5E2-4D55-4D77-8AD6-49396ED8D475}" type="parTrans" cxnId="{CDEBC369-112D-4B09-8127-C08355AA0C1B}">
      <dgm:prSet/>
      <dgm:spPr/>
      <dgm:t>
        <a:bodyPr/>
        <a:lstStyle/>
        <a:p>
          <a:endParaRPr lang="pt-BR"/>
        </a:p>
      </dgm:t>
    </dgm:pt>
    <dgm:pt modelId="{2BFF1A0B-B578-4505-8DB2-162984F47A09}" type="sibTrans" cxnId="{CDEBC369-112D-4B09-8127-C08355AA0C1B}">
      <dgm:prSet/>
      <dgm:spPr/>
      <dgm:t>
        <a:bodyPr/>
        <a:lstStyle/>
        <a:p>
          <a:endParaRPr lang="pt-BR"/>
        </a:p>
      </dgm:t>
    </dgm:pt>
    <dgm:pt modelId="{986F5105-6D40-48F4-865C-EB053E236C1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 rtl="0"/>
          <a:r>
            <a:rPr lang="pt-BR" sz="3600" b="1" u="none" strike="noStrike" dirty="0" smtClean="0">
              <a:solidFill>
                <a:schemeClr val="tx1"/>
              </a:solidFill>
              <a:effectLst/>
            </a:rPr>
            <a:t>7.115.046.768,00</a:t>
          </a:r>
          <a:endParaRPr lang="pt-BR" sz="3600" b="1" dirty="0">
            <a:solidFill>
              <a:schemeClr val="tx1"/>
            </a:solidFill>
          </a:endParaRPr>
        </a:p>
      </dgm:t>
    </dgm:pt>
    <dgm:pt modelId="{04958C84-5E39-44DB-A903-F4DC9703321C}" type="sibTrans" cxnId="{8005C27A-2792-4A4A-AFE6-5FD917698901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58A1EF7E-14A8-4A3D-BA34-171792A1D98F}" type="parTrans" cxnId="{8005C27A-2792-4A4A-AFE6-5FD917698901}">
      <dgm:prSet/>
      <dgm:spPr/>
      <dgm:t>
        <a:bodyPr/>
        <a:lstStyle/>
        <a:p>
          <a:endParaRPr lang="pt-BR" sz="3000" b="1">
            <a:solidFill>
              <a:schemeClr val="tx1"/>
            </a:solidFill>
          </a:endParaRPr>
        </a:p>
      </dgm:t>
    </dgm:pt>
    <dgm:pt modelId="{077E012C-7D83-4BF4-B46D-6C57C5EA80D0}" type="pres">
      <dgm:prSet presAssocID="{3AABB298-DCC2-4663-A61F-CE873AB771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9EC70D6-4934-49A2-99C2-00F19D62909D}" type="pres">
      <dgm:prSet presAssocID="{FAFBB92F-AB8B-43BA-B069-6393D22D8BE9}" presName="linNode" presStyleCnt="0"/>
      <dgm:spPr/>
      <dgm:t>
        <a:bodyPr/>
        <a:lstStyle/>
        <a:p>
          <a:endParaRPr lang="pt-BR"/>
        </a:p>
      </dgm:t>
    </dgm:pt>
    <dgm:pt modelId="{416F1E05-ECCD-435F-8A12-486F1E791468}" type="pres">
      <dgm:prSet presAssocID="{FAFBB92F-AB8B-43BA-B069-6393D22D8BE9}" presName="parentShp" presStyleLbl="node1" presStyleIdx="0" presStyleCnt="2" custScaleX="206605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744C0054-1094-4110-9173-BD108C1E2667}" type="pres">
      <dgm:prSet presAssocID="{FAFBB92F-AB8B-43BA-B069-6393D22D8BE9}" presName="childShp" presStyleLbl="bgAccFollowNode1" presStyleIdx="0" presStyleCnt="2" custScaleY="53661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0FF687BB-2AB3-4949-A8AF-8BEDE5FB5DB6}" type="pres">
      <dgm:prSet presAssocID="{49150771-0F2A-486B-A3EA-CF155918B15B}" presName="spacing" presStyleCnt="0"/>
      <dgm:spPr/>
      <dgm:t>
        <a:bodyPr/>
        <a:lstStyle/>
        <a:p>
          <a:endParaRPr lang="pt-BR"/>
        </a:p>
      </dgm:t>
    </dgm:pt>
    <dgm:pt modelId="{36B6597D-D6BD-46C8-8EFC-492563D03EBA}" type="pres">
      <dgm:prSet presAssocID="{7F53359F-CD45-4E81-9773-C3A454146E75}" presName="linNode" presStyleCnt="0"/>
      <dgm:spPr/>
      <dgm:t>
        <a:bodyPr/>
        <a:lstStyle/>
        <a:p>
          <a:endParaRPr lang="pt-BR"/>
        </a:p>
      </dgm:t>
    </dgm:pt>
    <dgm:pt modelId="{7DE9575C-7CEB-4D66-BDD2-1EEA6E69A9DA}" type="pres">
      <dgm:prSet presAssocID="{7F53359F-CD45-4E81-9773-C3A454146E75}" presName="parentShp" presStyleLbl="node1" presStyleIdx="1" presStyleCnt="2" custScaleX="199308" custScaleY="110000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DBC580BC-745B-4038-A47D-ABDA8C70B3D3}" type="pres">
      <dgm:prSet presAssocID="{7F53359F-CD45-4E81-9773-C3A454146E75}" presName="childShp" presStyleLbl="bgAccFollowNode1" presStyleIdx="1" presStyleCnt="2" custScaleX="96841" custScaleY="55530" custLinFactNeighborX="-535" custLinFactNeighborY="16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</dgm:ptLst>
  <dgm:cxnLst>
    <dgm:cxn modelId="{B3136803-9826-431B-B8E0-578ED2AB9A3A}" type="presOf" srcId="{7F53359F-CD45-4E81-9773-C3A454146E75}" destId="{7DE9575C-7CEB-4D66-BDD2-1EEA6E69A9DA}" srcOrd="0" destOrd="0" presId="urn:microsoft.com/office/officeart/2005/8/layout/vList6"/>
    <dgm:cxn modelId="{22DED660-FB7E-4FC0-810D-FB195CC8ACE0}" type="presOf" srcId="{40D01B37-928F-48FD-BC27-0B6C7FACA4C3}" destId="{DBC580BC-745B-4038-A47D-ABDA8C70B3D3}" srcOrd="0" destOrd="0" presId="urn:microsoft.com/office/officeart/2005/8/layout/vList6"/>
    <dgm:cxn modelId="{785D4403-8150-480F-8ECF-44D137CD81FC}" srcId="{3AABB298-DCC2-4663-A61F-CE873AB77177}" destId="{7F53359F-CD45-4E81-9773-C3A454146E75}" srcOrd="1" destOrd="0" parTransId="{36308B5F-804B-4F1D-A511-D8EAE905D1F5}" sibTransId="{0309E681-45AA-44B8-A913-B4AC02045C4D}"/>
    <dgm:cxn modelId="{8005C27A-2792-4A4A-AFE6-5FD917698901}" srcId="{FAFBB92F-AB8B-43BA-B069-6393D22D8BE9}" destId="{986F5105-6D40-48F4-865C-EB053E236C1C}" srcOrd="1" destOrd="0" parTransId="{58A1EF7E-14A8-4A3D-BA34-171792A1D98F}" sibTransId="{04958C84-5E39-44DB-A903-F4DC9703321C}"/>
    <dgm:cxn modelId="{5F29AC40-E7AA-4087-AE2E-4F34754402BD}" srcId="{7F53359F-CD45-4E81-9773-C3A454146E75}" destId="{40D01B37-928F-48FD-BC27-0B6C7FACA4C3}" srcOrd="0" destOrd="0" parTransId="{D92CBAFD-6897-46A1-BBCD-9EC3AB5AD6A3}" sibTransId="{A3A51E57-3776-48AB-8A53-006BB2FBB68D}"/>
    <dgm:cxn modelId="{BC8CAE5B-3281-4E96-A681-76C98322D0E1}" srcId="{3AABB298-DCC2-4663-A61F-CE873AB77177}" destId="{FAFBB92F-AB8B-43BA-B069-6393D22D8BE9}" srcOrd="0" destOrd="0" parTransId="{D2E7F77E-C285-42C5-A11D-B5854462C432}" sibTransId="{49150771-0F2A-486B-A3EA-CF155918B15B}"/>
    <dgm:cxn modelId="{8FA3B721-F8AA-424D-8226-0BA4718A9DE8}" type="presOf" srcId="{FAFBB92F-AB8B-43BA-B069-6393D22D8BE9}" destId="{416F1E05-ECCD-435F-8A12-486F1E791468}" srcOrd="0" destOrd="0" presId="urn:microsoft.com/office/officeart/2005/8/layout/vList6"/>
    <dgm:cxn modelId="{427F8449-7589-4E56-A3B2-158DC7D9D3B8}" type="presOf" srcId="{3AABB298-DCC2-4663-A61F-CE873AB77177}" destId="{077E012C-7D83-4BF4-B46D-6C57C5EA80D0}" srcOrd="0" destOrd="0" presId="urn:microsoft.com/office/officeart/2005/8/layout/vList6"/>
    <dgm:cxn modelId="{77E58645-E912-4B1C-B2C5-8DE9DDB07CDA}" type="presOf" srcId="{F8BCA0A0-37AC-496E-8AE5-45C44000017F}" destId="{744C0054-1094-4110-9173-BD108C1E2667}" srcOrd="0" destOrd="0" presId="urn:microsoft.com/office/officeart/2005/8/layout/vList6"/>
    <dgm:cxn modelId="{DE633877-46D1-4DDD-A0E2-3562C25E688A}" type="presOf" srcId="{986F5105-6D40-48F4-865C-EB053E236C1C}" destId="{744C0054-1094-4110-9173-BD108C1E2667}" srcOrd="0" destOrd="1" presId="urn:microsoft.com/office/officeart/2005/8/layout/vList6"/>
    <dgm:cxn modelId="{CDEBC369-112D-4B09-8127-C08355AA0C1B}" srcId="{FAFBB92F-AB8B-43BA-B069-6393D22D8BE9}" destId="{F8BCA0A0-37AC-496E-8AE5-45C44000017F}" srcOrd="0" destOrd="0" parTransId="{C827C5E2-4D55-4D77-8AD6-49396ED8D475}" sibTransId="{2BFF1A0B-B578-4505-8DB2-162984F47A09}"/>
    <dgm:cxn modelId="{FB6E3DBD-A1CA-4C36-A2BD-473B2559C13A}" type="presParOf" srcId="{077E012C-7D83-4BF4-B46D-6C57C5EA80D0}" destId="{D9EC70D6-4934-49A2-99C2-00F19D62909D}" srcOrd="0" destOrd="0" presId="urn:microsoft.com/office/officeart/2005/8/layout/vList6"/>
    <dgm:cxn modelId="{D05582D0-FA5E-4AC1-BE31-00C5A93DAB01}" type="presParOf" srcId="{D9EC70D6-4934-49A2-99C2-00F19D62909D}" destId="{416F1E05-ECCD-435F-8A12-486F1E791468}" srcOrd="0" destOrd="0" presId="urn:microsoft.com/office/officeart/2005/8/layout/vList6"/>
    <dgm:cxn modelId="{9F02EF44-C828-43FE-ACCB-244035286399}" type="presParOf" srcId="{D9EC70D6-4934-49A2-99C2-00F19D62909D}" destId="{744C0054-1094-4110-9173-BD108C1E2667}" srcOrd="1" destOrd="0" presId="urn:microsoft.com/office/officeart/2005/8/layout/vList6"/>
    <dgm:cxn modelId="{A6790946-2FA1-4CD0-99AF-03EE02A1D425}" type="presParOf" srcId="{077E012C-7D83-4BF4-B46D-6C57C5EA80D0}" destId="{0FF687BB-2AB3-4949-A8AF-8BEDE5FB5DB6}" srcOrd="1" destOrd="0" presId="urn:microsoft.com/office/officeart/2005/8/layout/vList6"/>
    <dgm:cxn modelId="{0A07419B-A7D2-4E49-B672-808D8EF0388F}" type="presParOf" srcId="{077E012C-7D83-4BF4-B46D-6C57C5EA80D0}" destId="{36B6597D-D6BD-46C8-8EFC-492563D03EBA}" srcOrd="2" destOrd="0" presId="urn:microsoft.com/office/officeart/2005/8/layout/vList6"/>
    <dgm:cxn modelId="{1BBED3B4-505A-4F35-AEA2-8E826E084A29}" type="presParOf" srcId="{36B6597D-D6BD-46C8-8EFC-492563D03EBA}" destId="{7DE9575C-7CEB-4D66-BDD2-1EEA6E69A9DA}" srcOrd="0" destOrd="0" presId="urn:microsoft.com/office/officeart/2005/8/layout/vList6"/>
    <dgm:cxn modelId="{DC4F64A1-8937-4215-AE19-BA29255804DA}" type="presParOf" srcId="{36B6597D-D6BD-46C8-8EFC-492563D03EBA}" destId="{DBC580BC-745B-4038-A47D-ABDA8C70B3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D53F06-61F6-4287-8837-2290A236F017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8950C79-2C89-40A8-AA25-2F2D2B5B50D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2400" b="1" dirty="0" smtClean="0">
              <a:solidFill>
                <a:schemeClr val="tx1"/>
              </a:solidFill>
            </a:rPr>
            <a:t>Aplicar o mínimo 12% em saúde seria R$282.130.006,29</a:t>
          </a:r>
          <a:endParaRPr lang="pt-BR" sz="2400" dirty="0">
            <a:solidFill>
              <a:schemeClr val="tx1"/>
            </a:solidFill>
          </a:endParaRPr>
        </a:p>
      </dgm:t>
    </dgm:pt>
    <dgm:pt modelId="{F971544F-894B-47FE-9647-9E7CA7BA21AE}" type="parTrans" cxnId="{2F56A28F-AF0E-4052-8678-531BDD28AA81}">
      <dgm:prSet/>
      <dgm:spPr/>
      <dgm:t>
        <a:bodyPr/>
        <a:lstStyle/>
        <a:p>
          <a:endParaRPr lang="pt-BR" sz="3200"/>
        </a:p>
      </dgm:t>
    </dgm:pt>
    <dgm:pt modelId="{1E88D047-92D6-4A87-BE9E-B43A154C7717}" type="sibTrans" cxnId="{2F56A28F-AF0E-4052-8678-531BDD28AA81}">
      <dgm:prSet custT="1"/>
      <dgm:spPr/>
      <dgm:t>
        <a:bodyPr/>
        <a:lstStyle/>
        <a:p>
          <a:endParaRPr lang="pt-BR" sz="3200"/>
        </a:p>
      </dgm:t>
    </dgm:pt>
    <dgm:pt modelId="{5A4AD655-8FEA-47BC-80D5-FD837EF10FB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pt-BR" sz="2400" b="1" dirty="0" smtClean="0">
              <a:solidFill>
                <a:schemeClr val="tx1"/>
              </a:solidFill>
            </a:rPr>
            <a:t>Aplicou em Saúde 18,89% =</a:t>
          </a:r>
        </a:p>
        <a:p>
          <a:pPr algn="ctr" rtl="0"/>
          <a:r>
            <a:rPr lang="pt-BR" sz="2400" b="1" dirty="0" smtClean="0">
              <a:solidFill>
                <a:schemeClr val="tx1"/>
              </a:solidFill>
            </a:rPr>
            <a:t>Valor liquidado R$397.198.140,95</a:t>
          </a:r>
          <a:endParaRPr lang="pt-BR" sz="2400" dirty="0">
            <a:solidFill>
              <a:schemeClr val="tx1"/>
            </a:solidFill>
          </a:endParaRPr>
        </a:p>
      </dgm:t>
    </dgm:pt>
    <dgm:pt modelId="{BAC4F845-A1BE-4CC1-B237-A6F419CD34B6}" type="parTrans" cxnId="{A3839B9F-14D6-4BE0-9366-5DCAC5EBA303}">
      <dgm:prSet/>
      <dgm:spPr/>
      <dgm:t>
        <a:bodyPr/>
        <a:lstStyle/>
        <a:p>
          <a:endParaRPr lang="pt-BR" sz="3200"/>
        </a:p>
      </dgm:t>
    </dgm:pt>
    <dgm:pt modelId="{EED9AA7F-7547-4009-A6DB-9BC8FCB0A34F}" type="sibTrans" cxnId="{A3839B9F-14D6-4BE0-9366-5DCAC5EBA303}">
      <dgm:prSet/>
      <dgm:spPr/>
      <dgm:t>
        <a:bodyPr/>
        <a:lstStyle/>
        <a:p>
          <a:endParaRPr lang="pt-BR" sz="3200"/>
        </a:p>
      </dgm:t>
    </dgm:pt>
    <dgm:pt modelId="{81BD514A-4A2E-4A17-ACF9-B9E006F82D81}" type="pres">
      <dgm:prSet presAssocID="{E8D53F06-61F6-4287-8837-2290A236F01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AABA7A-D70B-4244-8441-6A4D5470DEA4}" type="pres">
      <dgm:prSet presAssocID="{E8D53F06-61F6-4287-8837-2290A236F017}" presName="arrow" presStyleLbl="bgShp" presStyleIdx="0" presStyleCnt="1" custScaleX="113074" custScaleY="44946" custLinFactNeighborX="-7758" custLinFactNeighborY="-19516"/>
      <dgm:spPr>
        <a:prstGeom prst="curvedDownArrow">
          <a:avLst/>
        </a:prstGeom>
        <a:solidFill>
          <a:srgbClr val="76FCAF"/>
        </a:solidFill>
        <a:ln w="57150"/>
      </dgm:spPr>
      <dgm:t>
        <a:bodyPr/>
        <a:lstStyle/>
        <a:p>
          <a:endParaRPr lang="pt-BR"/>
        </a:p>
      </dgm:t>
    </dgm:pt>
    <dgm:pt modelId="{B63F0018-AE8F-4982-84C2-BF6C19C3FE81}" type="pres">
      <dgm:prSet presAssocID="{E8D53F06-61F6-4287-8837-2290A236F017}" presName="linearProcess" presStyleCnt="0"/>
      <dgm:spPr/>
    </dgm:pt>
    <dgm:pt modelId="{52611972-4639-4F72-9944-9A43F59FE9F7}" type="pres">
      <dgm:prSet presAssocID="{C8950C79-2C89-40A8-AA25-2F2D2B5B50D6}" presName="textNode" presStyleLbl="node1" presStyleIdx="0" presStyleCnt="2" custScaleX="85852" custScaleY="112023" custLinFactNeighborX="-230" custLinFactNeighborY="-495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94952D-2430-49CE-A952-7846F6B68727}" type="pres">
      <dgm:prSet presAssocID="{1E88D047-92D6-4A87-BE9E-B43A154C7717}" presName="sibTrans" presStyleCnt="0"/>
      <dgm:spPr/>
    </dgm:pt>
    <dgm:pt modelId="{A34BB3B1-59CD-4F3A-88B0-5656786E902A}" type="pres">
      <dgm:prSet presAssocID="{5A4AD655-8FEA-47BC-80D5-FD837EF10FB3}" presName="textNode" presStyleLbl="node1" presStyleIdx="1" presStyleCnt="2" custScaleX="95287" custScaleY="132541" custLinFactNeighborX="-78087" custLinFactNeighborY="-551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839B9F-14D6-4BE0-9366-5DCAC5EBA303}" srcId="{E8D53F06-61F6-4287-8837-2290A236F017}" destId="{5A4AD655-8FEA-47BC-80D5-FD837EF10FB3}" srcOrd="1" destOrd="0" parTransId="{BAC4F845-A1BE-4CC1-B237-A6F419CD34B6}" sibTransId="{EED9AA7F-7547-4009-A6DB-9BC8FCB0A34F}"/>
    <dgm:cxn modelId="{EFF743CC-01D6-4A95-89A3-AD8405379122}" type="presOf" srcId="{C8950C79-2C89-40A8-AA25-2F2D2B5B50D6}" destId="{52611972-4639-4F72-9944-9A43F59FE9F7}" srcOrd="0" destOrd="0" presId="urn:microsoft.com/office/officeart/2005/8/layout/hProcess9"/>
    <dgm:cxn modelId="{009D8B30-6B83-434E-AD26-EC67ABF24C4F}" type="presOf" srcId="{E8D53F06-61F6-4287-8837-2290A236F017}" destId="{81BD514A-4A2E-4A17-ACF9-B9E006F82D81}" srcOrd="0" destOrd="0" presId="urn:microsoft.com/office/officeart/2005/8/layout/hProcess9"/>
    <dgm:cxn modelId="{2F56A28F-AF0E-4052-8678-531BDD28AA81}" srcId="{E8D53F06-61F6-4287-8837-2290A236F017}" destId="{C8950C79-2C89-40A8-AA25-2F2D2B5B50D6}" srcOrd="0" destOrd="0" parTransId="{F971544F-894B-47FE-9647-9E7CA7BA21AE}" sibTransId="{1E88D047-92D6-4A87-BE9E-B43A154C7717}"/>
    <dgm:cxn modelId="{8C51A51F-E843-40CA-B83D-BA5C0578B242}" type="presOf" srcId="{5A4AD655-8FEA-47BC-80D5-FD837EF10FB3}" destId="{A34BB3B1-59CD-4F3A-88B0-5656786E902A}" srcOrd="0" destOrd="0" presId="urn:microsoft.com/office/officeart/2005/8/layout/hProcess9"/>
    <dgm:cxn modelId="{30300CF5-84A7-4D55-AEC2-BC5758AF71F9}" type="presParOf" srcId="{81BD514A-4A2E-4A17-ACF9-B9E006F82D81}" destId="{97AABA7A-D70B-4244-8441-6A4D5470DEA4}" srcOrd="0" destOrd="0" presId="urn:microsoft.com/office/officeart/2005/8/layout/hProcess9"/>
    <dgm:cxn modelId="{E4D74818-FC88-480D-B4FE-B33E5E8D1DC1}" type="presParOf" srcId="{81BD514A-4A2E-4A17-ACF9-B9E006F82D81}" destId="{B63F0018-AE8F-4982-84C2-BF6C19C3FE81}" srcOrd="1" destOrd="0" presId="urn:microsoft.com/office/officeart/2005/8/layout/hProcess9"/>
    <dgm:cxn modelId="{E285402A-083E-4EAD-A73A-BB7F06AD4645}" type="presParOf" srcId="{B63F0018-AE8F-4982-84C2-BF6C19C3FE81}" destId="{52611972-4639-4F72-9944-9A43F59FE9F7}" srcOrd="0" destOrd="0" presId="urn:microsoft.com/office/officeart/2005/8/layout/hProcess9"/>
    <dgm:cxn modelId="{F2C3F4C2-C276-4727-882F-6C742F46EB60}" type="presParOf" srcId="{B63F0018-AE8F-4982-84C2-BF6C19C3FE81}" destId="{B694952D-2430-49CE-A952-7846F6B68727}" srcOrd="1" destOrd="0" presId="urn:microsoft.com/office/officeart/2005/8/layout/hProcess9"/>
    <dgm:cxn modelId="{61CD83FF-6FE5-4D70-A1C4-1816B744B9B6}" type="presParOf" srcId="{B63F0018-AE8F-4982-84C2-BF6C19C3FE81}" destId="{A34BB3B1-59CD-4F3A-88B0-5656786E902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16F32-DC33-4F00-96DE-E75A350A484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124A33-32C0-4A6E-9B93-E2D6D8C88BA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800" b="1" dirty="0" smtClean="0">
              <a:solidFill>
                <a:schemeClr val="tx1"/>
              </a:solidFill>
            </a:rPr>
            <a:t>Janeiro e fevereiro de 2019</a:t>
          </a:r>
        </a:p>
        <a:p>
          <a:pPr rtl="0"/>
          <a:r>
            <a:rPr lang="pt-BR" sz="2800" b="1" dirty="0" smtClean="0">
              <a:solidFill>
                <a:schemeClr val="tx1"/>
              </a:solidFill>
            </a:rPr>
            <a:t> Portaria  247/2018 – Decisão Judicial</a:t>
          </a:r>
          <a:endParaRPr lang="pt-BR" sz="2800" b="1" dirty="0">
            <a:solidFill>
              <a:schemeClr val="tx1"/>
            </a:solidFill>
          </a:endParaRPr>
        </a:p>
      </dgm:t>
    </dgm:pt>
    <dgm:pt modelId="{93657C42-71DE-43C5-AF09-29FD587FFEA4}" type="parTrans" cxnId="{6699CBF1-2974-4D55-907E-ECD8589CD3FC}">
      <dgm:prSet/>
      <dgm:spPr/>
      <dgm:t>
        <a:bodyPr/>
        <a:lstStyle/>
        <a:p>
          <a:endParaRPr lang="pt-BR" sz="4800">
            <a:solidFill>
              <a:schemeClr val="tx1"/>
            </a:solidFill>
          </a:endParaRPr>
        </a:p>
      </dgm:t>
    </dgm:pt>
    <dgm:pt modelId="{A351D39C-13E4-4AAE-BBB7-A6AD3EB49FB4}" type="sibTrans" cxnId="{6699CBF1-2974-4D55-907E-ECD8589CD3FC}">
      <dgm:prSet/>
      <dgm:spPr/>
      <dgm:t>
        <a:bodyPr/>
        <a:lstStyle/>
        <a:p>
          <a:endParaRPr lang="pt-BR" sz="4800">
            <a:solidFill>
              <a:schemeClr val="tx1"/>
            </a:solidFill>
          </a:endParaRPr>
        </a:p>
      </dgm:t>
    </dgm:pt>
    <dgm:pt modelId="{56267DC7-E1E2-4B88-A42B-D80590DE1AF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800" b="1" dirty="0" smtClean="0">
              <a:solidFill>
                <a:schemeClr val="tx1"/>
              </a:solidFill>
            </a:rPr>
            <a:t>15 de março 2019</a:t>
          </a:r>
        </a:p>
        <a:p>
          <a:pPr rtl="0"/>
          <a:r>
            <a:rPr lang="pt-BR" sz="2400" b="1" dirty="0" smtClean="0">
              <a:solidFill>
                <a:schemeClr val="tx1"/>
              </a:solidFill>
            </a:rPr>
            <a:t> MP Nº 5/2019 - Quantidade de plantões mensais harmônica entre a</a:t>
          </a:r>
        </a:p>
        <a:p>
          <a:pPr rtl="0"/>
          <a:r>
            <a:rPr lang="pt-BR" sz="2400" b="1" dirty="0" smtClean="0">
              <a:solidFill>
                <a:schemeClr val="tx1"/>
              </a:solidFill>
            </a:rPr>
            <a:t> </a:t>
          </a:r>
          <a:r>
            <a:rPr lang="pt-BR" sz="2400" b="1" u="none" dirty="0" smtClean="0">
              <a:solidFill>
                <a:schemeClr val="tx1"/>
              </a:solidFill>
            </a:rPr>
            <a:t>Portaria  937/2012 e a Portaria 247/2018</a:t>
          </a:r>
          <a:endParaRPr lang="pt-BR" sz="2400" b="1" u="none" dirty="0">
            <a:solidFill>
              <a:schemeClr val="tx1"/>
            </a:solidFill>
          </a:endParaRPr>
        </a:p>
      </dgm:t>
    </dgm:pt>
    <dgm:pt modelId="{FA467D36-BEBD-4C60-B634-37A9D6581C82}" type="parTrans" cxnId="{C44B1B6A-75C1-4AC1-9932-AB0FE28F7493}">
      <dgm:prSet/>
      <dgm:spPr/>
      <dgm:t>
        <a:bodyPr/>
        <a:lstStyle/>
        <a:p>
          <a:endParaRPr lang="pt-BR" sz="4800">
            <a:solidFill>
              <a:schemeClr val="tx1"/>
            </a:solidFill>
          </a:endParaRPr>
        </a:p>
      </dgm:t>
    </dgm:pt>
    <dgm:pt modelId="{054B5189-BF8B-410B-B0A3-DF6F9B1FB012}" type="sibTrans" cxnId="{C44B1B6A-75C1-4AC1-9932-AB0FE28F7493}">
      <dgm:prSet/>
      <dgm:spPr/>
      <dgm:t>
        <a:bodyPr/>
        <a:lstStyle/>
        <a:p>
          <a:endParaRPr lang="pt-BR" sz="4800">
            <a:solidFill>
              <a:schemeClr val="tx1"/>
            </a:solidFill>
          </a:endParaRPr>
        </a:p>
      </dgm:t>
    </dgm:pt>
    <dgm:pt modelId="{60FA6199-C4EF-46B1-B548-BB3D11B321D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400" b="1" dirty="0" smtClean="0">
              <a:solidFill>
                <a:schemeClr val="tx1"/>
              </a:solidFill>
            </a:rPr>
            <a:t>Agosto 2019</a:t>
          </a:r>
        </a:p>
        <a:p>
          <a:pPr rtl="0"/>
          <a:r>
            <a:rPr lang="pt-BR" sz="2400" b="1" dirty="0" smtClean="0">
              <a:solidFill>
                <a:schemeClr val="tx1"/>
              </a:solidFill>
            </a:rPr>
            <a:t>MP Nº 05 convertida na Lei Nº 3.490/2019 </a:t>
          </a:r>
        </a:p>
        <a:p>
          <a:pPr rtl="0"/>
          <a:r>
            <a:rPr lang="pt-BR" sz="2400" b="1" dirty="0" smtClean="0">
              <a:solidFill>
                <a:schemeClr val="tx1"/>
              </a:solidFill>
            </a:rPr>
            <a:t>Institui o REGIME DE PLANTÃO</a:t>
          </a:r>
        </a:p>
        <a:p>
          <a:pPr rtl="0"/>
          <a:r>
            <a:rPr lang="pt-BR" sz="2400" b="1" dirty="0" smtClean="0">
              <a:solidFill>
                <a:schemeClr val="tx1"/>
              </a:solidFill>
            </a:rPr>
            <a:t>CARGA HORÁRIA MENSAL correspondente a CARGA HORÁRIA SEMANAL</a:t>
          </a:r>
        </a:p>
      </dgm:t>
    </dgm:pt>
    <dgm:pt modelId="{950EB2F5-15B5-4D8F-A875-6204E72AD560}" type="parTrans" cxnId="{7A8DDFD4-A623-4DC1-A3EB-41903D7494F1}">
      <dgm:prSet/>
      <dgm:spPr/>
      <dgm:t>
        <a:bodyPr/>
        <a:lstStyle/>
        <a:p>
          <a:endParaRPr lang="pt-BR" sz="4800">
            <a:solidFill>
              <a:schemeClr val="tx1"/>
            </a:solidFill>
          </a:endParaRPr>
        </a:p>
      </dgm:t>
    </dgm:pt>
    <dgm:pt modelId="{0EB343CE-A49E-41BD-9DFD-5FA83A171C89}" type="sibTrans" cxnId="{7A8DDFD4-A623-4DC1-A3EB-41903D7494F1}">
      <dgm:prSet/>
      <dgm:spPr/>
      <dgm:t>
        <a:bodyPr/>
        <a:lstStyle/>
        <a:p>
          <a:endParaRPr lang="pt-BR" sz="4800">
            <a:solidFill>
              <a:schemeClr val="tx1"/>
            </a:solidFill>
          </a:endParaRPr>
        </a:p>
      </dgm:t>
    </dgm:pt>
    <dgm:pt modelId="{A5A87C26-9442-4E37-804D-BDBD9ED8CD4E}" type="pres">
      <dgm:prSet presAssocID="{2AD16F32-DC33-4F00-96DE-E75A350A48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4A890C-ED3E-4F46-88FE-2FDB14221A71}" type="pres">
      <dgm:prSet presAssocID="{60FA6199-C4EF-46B1-B548-BB3D11B321D1}" presName="boxAndChildren" presStyleCnt="0"/>
      <dgm:spPr/>
    </dgm:pt>
    <dgm:pt modelId="{FB010DF5-4201-456B-B219-A803683EA1CD}" type="pres">
      <dgm:prSet presAssocID="{60FA6199-C4EF-46B1-B548-BB3D11B321D1}" presName="parentTextBox" presStyleLbl="node1" presStyleIdx="0" presStyleCnt="3" custScaleY="200110" custLinFactNeighborY="-4081"/>
      <dgm:spPr/>
      <dgm:t>
        <a:bodyPr/>
        <a:lstStyle/>
        <a:p>
          <a:endParaRPr lang="pt-BR"/>
        </a:p>
      </dgm:t>
    </dgm:pt>
    <dgm:pt modelId="{44F350B0-6716-4643-ACA4-A32C02B332EF}" type="pres">
      <dgm:prSet presAssocID="{054B5189-BF8B-410B-B0A3-DF6F9B1FB012}" presName="sp" presStyleCnt="0"/>
      <dgm:spPr/>
    </dgm:pt>
    <dgm:pt modelId="{97A3057F-62BE-4DAF-9C9B-275582DD2278}" type="pres">
      <dgm:prSet presAssocID="{56267DC7-E1E2-4B88-A42B-D80590DE1AFD}" presName="arrowAndChildren" presStyleCnt="0"/>
      <dgm:spPr/>
    </dgm:pt>
    <dgm:pt modelId="{823F1656-E1C6-45D6-819E-8F6C2A79DEC7}" type="pres">
      <dgm:prSet presAssocID="{56267DC7-E1E2-4B88-A42B-D80590DE1AFD}" presName="parentTextArrow" presStyleLbl="node1" presStyleIdx="1" presStyleCnt="3" custScaleY="128253" custLinFactNeighborY="-4560"/>
      <dgm:spPr/>
      <dgm:t>
        <a:bodyPr/>
        <a:lstStyle/>
        <a:p>
          <a:endParaRPr lang="pt-BR"/>
        </a:p>
      </dgm:t>
    </dgm:pt>
    <dgm:pt modelId="{C95ACBD7-D2CB-4ED0-8867-B7928DCE82E9}" type="pres">
      <dgm:prSet presAssocID="{A351D39C-13E4-4AAE-BBB7-A6AD3EB49FB4}" presName="sp" presStyleCnt="0"/>
      <dgm:spPr/>
    </dgm:pt>
    <dgm:pt modelId="{B583091E-F16E-4738-8CD6-6B9C244742E3}" type="pres">
      <dgm:prSet presAssocID="{0C124A33-32C0-4A6E-9B93-E2D6D8C88BA3}" presName="arrowAndChildren" presStyleCnt="0"/>
      <dgm:spPr/>
    </dgm:pt>
    <dgm:pt modelId="{EAA4C1C1-510C-4C4F-9256-4C8F7C6C55F2}" type="pres">
      <dgm:prSet presAssocID="{0C124A33-32C0-4A6E-9B93-E2D6D8C88BA3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CFD6BCB3-012D-4F83-983D-D431B8D02F73}" type="presOf" srcId="{60FA6199-C4EF-46B1-B548-BB3D11B321D1}" destId="{FB010DF5-4201-456B-B219-A803683EA1CD}" srcOrd="0" destOrd="0" presId="urn:microsoft.com/office/officeart/2005/8/layout/process4"/>
    <dgm:cxn modelId="{0645431C-FFAD-4902-84B4-EDA3E788EB22}" type="presOf" srcId="{2AD16F32-DC33-4F00-96DE-E75A350A484C}" destId="{A5A87C26-9442-4E37-804D-BDBD9ED8CD4E}" srcOrd="0" destOrd="0" presId="urn:microsoft.com/office/officeart/2005/8/layout/process4"/>
    <dgm:cxn modelId="{7A8DDFD4-A623-4DC1-A3EB-41903D7494F1}" srcId="{2AD16F32-DC33-4F00-96DE-E75A350A484C}" destId="{60FA6199-C4EF-46B1-B548-BB3D11B321D1}" srcOrd="2" destOrd="0" parTransId="{950EB2F5-15B5-4D8F-A875-6204E72AD560}" sibTransId="{0EB343CE-A49E-41BD-9DFD-5FA83A171C89}"/>
    <dgm:cxn modelId="{6699CBF1-2974-4D55-907E-ECD8589CD3FC}" srcId="{2AD16F32-DC33-4F00-96DE-E75A350A484C}" destId="{0C124A33-32C0-4A6E-9B93-E2D6D8C88BA3}" srcOrd="0" destOrd="0" parTransId="{93657C42-71DE-43C5-AF09-29FD587FFEA4}" sibTransId="{A351D39C-13E4-4AAE-BBB7-A6AD3EB49FB4}"/>
    <dgm:cxn modelId="{6EB71208-03D1-457E-AB28-73FE91337F3D}" type="presOf" srcId="{56267DC7-E1E2-4B88-A42B-D80590DE1AFD}" destId="{823F1656-E1C6-45D6-819E-8F6C2A79DEC7}" srcOrd="0" destOrd="0" presId="urn:microsoft.com/office/officeart/2005/8/layout/process4"/>
    <dgm:cxn modelId="{C44B1B6A-75C1-4AC1-9932-AB0FE28F7493}" srcId="{2AD16F32-DC33-4F00-96DE-E75A350A484C}" destId="{56267DC7-E1E2-4B88-A42B-D80590DE1AFD}" srcOrd="1" destOrd="0" parTransId="{FA467D36-BEBD-4C60-B634-37A9D6581C82}" sibTransId="{054B5189-BF8B-410B-B0A3-DF6F9B1FB012}"/>
    <dgm:cxn modelId="{6FA35752-2297-44E1-8C1D-5ED4509F0F32}" type="presOf" srcId="{0C124A33-32C0-4A6E-9B93-E2D6D8C88BA3}" destId="{EAA4C1C1-510C-4C4F-9256-4C8F7C6C55F2}" srcOrd="0" destOrd="0" presId="urn:microsoft.com/office/officeart/2005/8/layout/process4"/>
    <dgm:cxn modelId="{7000C38A-9B7B-4A83-9E99-E1B20D8ECF86}" type="presParOf" srcId="{A5A87C26-9442-4E37-804D-BDBD9ED8CD4E}" destId="{CC4A890C-ED3E-4F46-88FE-2FDB14221A71}" srcOrd="0" destOrd="0" presId="urn:microsoft.com/office/officeart/2005/8/layout/process4"/>
    <dgm:cxn modelId="{3FF7B886-8DB6-4C5F-BFA5-D4AB4C66E9F0}" type="presParOf" srcId="{CC4A890C-ED3E-4F46-88FE-2FDB14221A71}" destId="{FB010DF5-4201-456B-B219-A803683EA1CD}" srcOrd="0" destOrd="0" presId="urn:microsoft.com/office/officeart/2005/8/layout/process4"/>
    <dgm:cxn modelId="{C06ADFC2-B32F-40D2-951A-52B31CD8E28F}" type="presParOf" srcId="{A5A87C26-9442-4E37-804D-BDBD9ED8CD4E}" destId="{44F350B0-6716-4643-ACA4-A32C02B332EF}" srcOrd="1" destOrd="0" presId="urn:microsoft.com/office/officeart/2005/8/layout/process4"/>
    <dgm:cxn modelId="{414CFCA1-CF60-4BF0-90D0-2DD1274E0C9C}" type="presParOf" srcId="{A5A87C26-9442-4E37-804D-BDBD9ED8CD4E}" destId="{97A3057F-62BE-4DAF-9C9B-275582DD2278}" srcOrd="2" destOrd="0" presId="urn:microsoft.com/office/officeart/2005/8/layout/process4"/>
    <dgm:cxn modelId="{B1B42ABF-7DCA-4E07-B589-6908A028EF57}" type="presParOf" srcId="{97A3057F-62BE-4DAF-9C9B-275582DD2278}" destId="{823F1656-E1C6-45D6-819E-8F6C2A79DEC7}" srcOrd="0" destOrd="0" presId="urn:microsoft.com/office/officeart/2005/8/layout/process4"/>
    <dgm:cxn modelId="{B131F86A-9468-42F1-A662-AE2CFAADA503}" type="presParOf" srcId="{A5A87C26-9442-4E37-804D-BDBD9ED8CD4E}" destId="{C95ACBD7-D2CB-4ED0-8867-B7928DCE82E9}" srcOrd="3" destOrd="0" presId="urn:microsoft.com/office/officeart/2005/8/layout/process4"/>
    <dgm:cxn modelId="{5F90D2BF-BDC5-4BA3-9E49-BD73F512E5AF}" type="presParOf" srcId="{A5A87C26-9442-4E37-804D-BDBD9ED8CD4E}" destId="{B583091E-F16E-4738-8CD6-6B9C244742E3}" srcOrd="4" destOrd="0" presId="urn:microsoft.com/office/officeart/2005/8/layout/process4"/>
    <dgm:cxn modelId="{BCDE9C7F-3952-4C53-8DF3-EFDF23A91275}" type="presParOf" srcId="{B583091E-F16E-4738-8CD6-6B9C244742E3}" destId="{EAA4C1C1-510C-4C4F-9256-4C8F7C6C55F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BB298-DCC2-4663-A61F-CE873AB77177}" type="doc">
      <dgm:prSet loTypeId="urn:microsoft.com/office/officeart/2005/8/layout/vList6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FAFBB92F-AB8B-43BA-B069-6393D22D8BE9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pt-BR" sz="2800" b="1" u="none" strike="noStrike" dirty="0" smtClean="0">
              <a:solidFill>
                <a:schemeClr val="tx1"/>
              </a:solidFill>
              <a:effectLst/>
              <a:latin typeface="+mn-lt"/>
            </a:rPr>
            <a:t>1º Quad. 2019 </a:t>
          </a:r>
        </a:p>
      </dgm:t>
    </dgm:pt>
    <dgm:pt modelId="{D2E7F77E-C285-42C5-A11D-B5854462C432}" type="parTrans" cxnId="{BC8CAE5B-3281-4E96-A681-76C98322D0E1}">
      <dgm:prSet/>
      <dgm:spPr/>
      <dgm:t>
        <a:bodyPr/>
        <a:lstStyle/>
        <a:p>
          <a:pPr algn="just"/>
          <a:endParaRPr lang="pt-BR" sz="2800" b="1">
            <a:solidFill>
              <a:schemeClr val="tx1"/>
            </a:solidFill>
          </a:endParaRPr>
        </a:p>
      </dgm:t>
    </dgm:pt>
    <dgm:pt modelId="{49150771-0F2A-486B-A3EA-CF155918B15B}" type="sibTrans" cxnId="{BC8CAE5B-3281-4E96-A681-76C98322D0E1}">
      <dgm:prSet/>
      <dgm:spPr/>
      <dgm:t>
        <a:bodyPr/>
        <a:lstStyle/>
        <a:p>
          <a:pPr algn="just"/>
          <a:endParaRPr lang="pt-BR" sz="2800" b="1">
            <a:solidFill>
              <a:schemeClr val="tx1"/>
            </a:solidFill>
          </a:endParaRPr>
        </a:p>
      </dgm:t>
    </dgm:pt>
    <dgm:pt modelId="{40D01B37-928F-48FD-BC27-0B6C7FACA4C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 anchor="ctr"/>
        <a:lstStyle/>
        <a:p>
          <a:pPr algn="ctr" rtl="0"/>
          <a:r>
            <a:rPr lang="pt-BR" sz="2800" b="1" u="none" strike="noStrike" dirty="0" smtClean="0">
              <a:solidFill>
                <a:schemeClr val="tx1"/>
              </a:solidFill>
              <a:effectLst/>
            </a:rPr>
            <a:t>809 Certificados</a:t>
          </a:r>
          <a:endParaRPr lang="pt-BR" sz="2800" b="1" dirty="0">
            <a:solidFill>
              <a:schemeClr val="tx1"/>
            </a:solidFill>
          </a:endParaRPr>
        </a:p>
      </dgm:t>
    </dgm:pt>
    <dgm:pt modelId="{D92CBAFD-6897-46A1-BBCD-9EC3AB5AD6A3}" type="parTrans" cxnId="{5F29AC40-E7AA-4087-AE2E-4F34754402BD}">
      <dgm:prSet/>
      <dgm:spPr/>
      <dgm:t>
        <a:bodyPr/>
        <a:lstStyle/>
        <a:p>
          <a:pPr algn="just"/>
          <a:endParaRPr lang="pt-BR" sz="2800" b="1">
            <a:solidFill>
              <a:schemeClr val="tx1"/>
            </a:solidFill>
          </a:endParaRPr>
        </a:p>
      </dgm:t>
    </dgm:pt>
    <dgm:pt modelId="{A3A51E57-3776-48AB-8A53-006BB2FBB68D}" type="sibTrans" cxnId="{5F29AC40-E7AA-4087-AE2E-4F34754402BD}">
      <dgm:prSet/>
      <dgm:spPr/>
      <dgm:t>
        <a:bodyPr/>
        <a:lstStyle/>
        <a:p>
          <a:pPr algn="just"/>
          <a:endParaRPr lang="pt-BR" sz="2800" b="1">
            <a:solidFill>
              <a:schemeClr val="tx1"/>
            </a:solidFill>
          </a:endParaRPr>
        </a:p>
      </dgm:t>
    </dgm:pt>
    <dgm:pt modelId="{4AEC209C-4EAD-4C7B-9B66-22C65152038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pt-BR" sz="2800" b="1" u="none" strike="noStrike" dirty="0" smtClean="0">
              <a:solidFill>
                <a:schemeClr val="tx1"/>
              </a:solidFill>
              <a:effectLst/>
              <a:latin typeface="+mn-lt"/>
            </a:rPr>
            <a:t>1º Quad. 2017 </a:t>
          </a:r>
          <a:endParaRPr lang="pt-BR" sz="2800" b="1" dirty="0">
            <a:solidFill>
              <a:schemeClr val="tx1"/>
            </a:solidFill>
          </a:endParaRPr>
        </a:p>
      </dgm:t>
    </dgm:pt>
    <dgm:pt modelId="{196F0CF5-DC30-40E4-912B-F00A860A01F6}" type="parTrans" cxnId="{DEA0E513-8929-48B9-9572-1D6B0C3E4125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15B2E5AC-6E62-456A-9222-C96C72FC2FF2}" type="sibTrans" cxnId="{DEA0E513-8929-48B9-9572-1D6B0C3E4125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CEACEA90-0609-4E52-B48A-A03E874F54CF}">
      <dgm:prSet custT="1"/>
      <dgm:spPr>
        <a:solidFill>
          <a:schemeClr val="accent4">
            <a:lumMod val="20000"/>
            <a:lumOff val="80000"/>
          </a:schemeClr>
        </a:solidFill>
      </dgm:spPr>
      <dgm:t>
        <a:bodyPr anchor="ctr"/>
        <a:lstStyle/>
        <a:p>
          <a:pPr algn="ctr"/>
          <a:r>
            <a:rPr lang="pt-BR" sz="2800" b="1" u="none" strike="noStrike" dirty="0" smtClean="0">
              <a:solidFill>
                <a:schemeClr val="tx1"/>
              </a:solidFill>
              <a:effectLst/>
            </a:rPr>
            <a:t>474 Certificados</a:t>
          </a:r>
          <a:endParaRPr lang="pt-BR" sz="2800" b="1" dirty="0">
            <a:solidFill>
              <a:schemeClr val="tx1"/>
            </a:solidFill>
          </a:endParaRPr>
        </a:p>
      </dgm:t>
    </dgm:pt>
    <dgm:pt modelId="{F72B9F2C-CB13-4A01-8488-6CB10DCED2C0}" type="parTrans" cxnId="{91C6065F-2469-4F01-A055-DC951B9BA5D0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0E73F973-C266-4DA3-9607-37D767B383ED}" type="sibTrans" cxnId="{91C6065F-2469-4F01-A055-DC951B9BA5D0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7F53359F-CD45-4E81-9773-C3A454146E7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2800" b="1" u="none" strike="noStrike" dirty="0" smtClean="0">
              <a:solidFill>
                <a:schemeClr val="tx1"/>
              </a:solidFill>
              <a:effectLst/>
              <a:latin typeface="+mn-lt"/>
            </a:rPr>
            <a:t>1º </a:t>
          </a:r>
          <a:r>
            <a:rPr lang="pt-BR" sz="2800" b="1" u="none" strike="noStrike" dirty="0" err="1" smtClean="0">
              <a:solidFill>
                <a:schemeClr val="tx1"/>
              </a:solidFill>
              <a:effectLst/>
              <a:latin typeface="+mn-lt"/>
            </a:rPr>
            <a:t>Quad</a:t>
          </a:r>
          <a:r>
            <a:rPr lang="pt-BR" sz="2800" b="1" u="none" strike="noStrike" dirty="0" smtClean="0">
              <a:solidFill>
                <a:schemeClr val="tx1"/>
              </a:solidFill>
              <a:effectLst/>
              <a:latin typeface="+mn-lt"/>
            </a:rPr>
            <a:t>. 2018</a:t>
          </a:r>
          <a:endParaRPr lang="pt-BR" sz="2800" b="1" dirty="0" smtClean="0">
            <a:solidFill>
              <a:schemeClr val="tx1"/>
            </a:solidFill>
          </a:endParaRPr>
        </a:p>
      </dgm:t>
    </dgm:pt>
    <dgm:pt modelId="{0309E681-45AA-44B8-A913-B4AC02045C4D}" type="sibTrans" cxnId="{785D4403-8150-480F-8ECF-44D137CD81FC}">
      <dgm:prSet/>
      <dgm:spPr/>
      <dgm:t>
        <a:bodyPr/>
        <a:lstStyle/>
        <a:p>
          <a:pPr algn="just"/>
          <a:endParaRPr lang="pt-BR" sz="2800" b="1">
            <a:solidFill>
              <a:schemeClr val="tx1"/>
            </a:solidFill>
          </a:endParaRPr>
        </a:p>
      </dgm:t>
    </dgm:pt>
    <dgm:pt modelId="{36308B5F-804B-4F1D-A511-D8EAE905D1F5}" type="parTrans" cxnId="{785D4403-8150-480F-8ECF-44D137CD81FC}">
      <dgm:prSet/>
      <dgm:spPr/>
      <dgm:t>
        <a:bodyPr/>
        <a:lstStyle/>
        <a:p>
          <a:pPr algn="just"/>
          <a:endParaRPr lang="pt-BR" sz="2800" b="1">
            <a:solidFill>
              <a:schemeClr val="tx1"/>
            </a:solidFill>
          </a:endParaRPr>
        </a:p>
      </dgm:t>
    </dgm:pt>
    <dgm:pt modelId="{7384E842-A312-444A-A31B-7F1B41BF7283}">
      <dgm:prSet custT="1"/>
      <dgm:spPr>
        <a:solidFill>
          <a:srgbClr val="FFFF00"/>
        </a:solidFill>
      </dgm:spPr>
      <dgm:t>
        <a:bodyPr anchor="ctr"/>
        <a:lstStyle/>
        <a:p>
          <a:pPr algn="ctr" rtl="0"/>
          <a:r>
            <a:rPr lang="pt-BR" sz="2800" b="1" dirty="0" smtClean="0">
              <a:solidFill>
                <a:schemeClr val="tx1"/>
              </a:solidFill>
            </a:rPr>
            <a:t>701 Certificados</a:t>
          </a:r>
          <a:endParaRPr lang="pt-BR" sz="2800" dirty="0"/>
        </a:p>
      </dgm:t>
    </dgm:pt>
    <dgm:pt modelId="{3CC81DD2-DB6B-4122-9EB2-9A5D360ECCD6}" type="parTrans" cxnId="{2A421B35-42E1-41E2-A242-F3293B06EE62}">
      <dgm:prSet/>
      <dgm:spPr/>
      <dgm:t>
        <a:bodyPr/>
        <a:lstStyle/>
        <a:p>
          <a:pPr algn="just"/>
          <a:endParaRPr lang="pt-BR" sz="2800"/>
        </a:p>
      </dgm:t>
    </dgm:pt>
    <dgm:pt modelId="{7503AE6C-E92A-4540-A052-A7E07C6EAE4E}" type="sibTrans" cxnId="{2A421B35-42E1-41E2-A242-F3293B06EE62}">
      <dgm:prSet/>
      <dgm:spPr/>
      <dgm:t>
        <a:bodyPr/>
        <a:lstStyle/>
        <a:p>
          <a:pPr algn="just"/>
          <a:endParaRPr lang="pt-BR" sz="2800"/>
        </a:p>
      </dgm:t>
    </dgm:pt>
    <dgm:pt modelId="{077E012C-7D83-4BF4-B46D-6C57C5EA80D0}" type="pres">
      <dgm:prSet presAssocID="{3AABB298-DCC2-4663-A61F-CE873AB771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9EC70D6-4934-49A2-99C2-00F19D62909D}" type="pres">
      <dgm:prSet presAssocID="{FAFBB92F-AB8B-43BA-B069-6393D22D8BE9}" presName="linNode" presStyleCnt="0"/>
      <dgm:spPr/>
      <dgm:t>
        <a:bodyPr/>
        <a:lstStyle/>
        <a:p>
          <a:endParaRPr lang="pt-BR"/>
        </a:p>
      </dgm:t>
    </dgm:pt>
    <dgm:pt modelId="{416F1E05-ECCD-435F-8A12-486F1E791468}" type="pres">
      <dgm:prSet presAssocID="{FAFBB92F-AB8B-43BA-B069-6393D22D8BE9}" presName="parentShp" presStyleLbl="node1" presStyleIdx="0" presStyleCnt="3" custScaleX="191818" custLinFactNeighborX="-686" custLinFactNeighborY="10669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744C0054-1094-4110-9173-BD108C1E2667}" type="pres">
      <dgm:prSet presAssocID="{FAFBB92F-AB8B-43BA-B069-6393D22D8BE9}" presName="childShp" presStyleLbl="bgAccFollowNode1" presStyleIdx="0" presStyleCnt="3" custScaleY="53661" custLinFactNeighborX="-530" custLinFactNeighborY="14575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0FF687BB-2AB3-4949-A8AF-8BEDE5FB5DB6}" type="pres">
      <dgm:prSet presAssocID="{49150771-0F2A-486B-A3EA-CF155918B15B}" presName="spacing" presStyleCnt="0"/>
      <dgm:spPr/>
      <dgm:t>
        <a:bodyPr/>
        <a:lstStyle/>
        <a:p>
          <a:endParaRPr lang="pt-BR"/>
        </a:p>
      </dgm:t>
    </dgm:pt>
    <dgm:pt modelId="{36B6597D-D6BD-46C8-8EFC-492563D03EBA}" type="pres">
      <dgm:prSet presAssocID="{7F53359F-CD45-4E81-9773-C3A454146E75}" presName="linNode" presStyleCnt="0"/>
      <dgm:spPr/>
      <dgm:t>
        <a:bodyPr/>
        <a:lstStyle/>
        <a:p>
          <a:endParaRPr lang="pt-BR"/>
        </a:p>
      </dgm:t>
    </dgm:pt>
    <dgm:pt modelId="{7DE9575C-7CEB-4D66-BDD2-1EEA6E69A9DA}" type="pres">
      <dgm:prSet presAssocID="{7F53359F-CD45-4E81-9773-C3A454146E75}" presName="parentShp" presStyleLbl="node1" presStyleIdx="1" presStyleCnt="3" custScaleX="185796" custScaleY="110000" custLinFactNeighborX="-1074" custLinFactNeighborY="3556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DBC580BC-745B-4038-A47D-ABDA8C70B3D3}" type="pres">
      <dgm:prSet presAssocID="{7F53359F-CD45-4E81-9773-C3A454146E75}" presName="childShp" presStyleLbl="bgAccFollowNode1" presStyleIdx="1" presStyleCnt="3" custScaleX="96841" custScaleY="55530" custLinFactNeighborX="2266" custLinFactNeighborY="339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A458426A-C6D0-41B6-A89C-13AD90A2B76B}" type="pres">
      <dgm:prSet presAssocID="{0309E681-45AA-44B8-A913-B4AC02045C4D}" presName="spacing" presStyleCnt="0"/>
      <dgm:spPr/>
    </dgm:pt>
    <dgm:pt modelId="{677123B7-9AAD-4E20-BFBA-95C26C9E44A9}" type="pres">
      <dgm:prSet presAssocID="{4AEC209C-4EAD-4C7B-9B66-22C65152038B}" presName="linNode" presStyleCnt="0"/>
      <dgm:spPr/>
    </dgm:pt>
    <dgm:pt modelId="{09E73630-FBF5-4D2D-92FA-EE8C794F8E77}" type="pres">
      <dgm:prSet presAssocID="{4AEC209C-4EAD-4C7B-9B66-22C65152038B}" presName="parentShp" presStyleLbl="node1" presStyleIdx="2" presStyleCnt="3" custScaleX="141734" custLinFactNeighborX="-449" custLinFactNeighborY="-2726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A628F8A9-9D86-4AB0-864A-80739B9E7B1D}" type="pres">
      <dgm:prSet presAssocID="{4AEC209C-4EAD-4C7B-9B66-22C65152038B}" presName="childShp" presStyleLbl="bgAccFollowNode1" presStyleIdx="2" presStyleCnt="3" custScaleX="75660" custScaleY="54911" custLinFactNeighborX="5" custLinFactNeighborY="-51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1CC8A30A-F113-47C2-8A58-F8EEFFA6F4A2}" type="presOf" srcId="{CEACEA90-0609-4E52-B48A-A03E874F54CF}" destId="{A628F8A9-9D86-4AB0-864A-80739B9E7B1D}" srcOrd="0" destOrd="0" presId="urn:microsoft.com/office/officeart/2005/8/layout/vList6"/>
    <dgm:cxn modelId="{BC8CAE5B-3281-4E96-A681-76C98322D0E1}" srcId="{3AABB298-DCC2-4663-A61F-CE873AB77177}" destId="{FAFBB92F-AB8B-43BA-B069-6393D22D8BE9}" srcOrd="0" destOrd="0" parTransId="{D2E7F77E-C285-42C5-A11D-B5854462C432}" sibTransId="{49150771-0F2A-486B-A3EA-CF155918B15B}"/>
    <dgm:cxn modelId="{5216AD13-6919-4F9E-8563-63E60F8AD9E3}" type="presOf" srcId="{3AABB298-DCC2-4663-A61F-CE873AB77177}" destId="{077E012C-7D83-4BF4-B46D-6C57C5EA80D0}" srcOrd="0" destOrd="0" presId="urn:microsoft.com/office/officeart/2005/8/layout/vList6"/>
    <dgm:cxn modelId="{785D4403-8150-480F-8ECF-44D137CD81FC}" srcId="{3AABB298-DCC2-4663-A61F-CE873AB77177}" destId="{7F53359F-CD45-4E81-9773-C3A454146E75}" srcOrd="1" destOrd="0" parTransId="{36308B5F-804B-4F1D-A511-D8EAE905D1F5}" sibTransId="{0309E681-45AA-44B8-A913-B4AC02045C4D}"/>
    <dgm:cxn modelId="{2A421B35-42E1-41E2-A242-F3293B06EE62}" srcId="{FAFBB92F-AB8B-43BA-B069-6393D22D8BE9}" destId="{7384E842-A312-444A-A31B-7F1B41BF7283}" srcOrd="0" destOrd="0" parTransId="{3CC81DD2-DB6B-4122-9EB2-9A5D360ECCD6}" sibTransId="{7503AE6C-E92A-4540-A052-A7E07C6EAE4E}"/>
    <dgm:cxn modelId="{11DF7156-4D67-44E8-A6DF-627346C67451}" type="presOf" srcId="{40D01B37-928F-48FD-BC27-0B6C7FACA4C3}" destId="{DBC580BC-745B-4038-A47D-ABDA8C70B3D3}" srcOrd="0" destOrd="0" presId="urn:microsoft.com/office/officeart/2005/8/layout/vList6"/>
    <dgm:cxn modelId="{DEA0E513-8929-48B9-9572-1D6B0C3E4125}" srcId="{3AABB298-DCC2-4663-A61F-CE873AB77177}" destId="{4AEC209C-4EAD-4C7B-9B66-22C65152038B}" srcOrd="2" destOrd="0" parTransId="{196F0CF5-DC30-40E4-912B-F00A860A01F6}" sibTransId="{15B2E5AC-6E62-456A-9222-C96C72FC2FF2}"/>
    <dgm:cxn modelId="{91C6065F-2469-4F01-A055-DC951B9BA5D0}" srcId="{4AEC209C-4EAD-4C7B-9B66-22C65152038B}" destId="{CEACEA90-0609-4E52-B48A-A03E874F54CF}" srcOrd="0" destOrd="0" parTransId="{F72B9F2C-CB13-4A01-8488-6CB10DCED2C0}" sibTransId="{0E73F973-C266-4DA3-9607-37D767B383ED}"/>
    <dgm:cxn modelId="{13D5F3ED-DE5A-4D7E-AB97-65326BCEC54C}" type="presOf" srcId="{FAFBB92F-AB8B-43BA-B069-6393D22D8BE9}" destId="{416F1E05-ECCD-435F-8A12-486F1E791468}" srcOrd="0" destOrd="0" presId="urn:microsoft.com/office/officeart/2005/8/layout/vList6"/>
    <dgm:cxn modelId="{F44C5521-F98F-4258-8AD2-82E42615BDC2}" type="presOf" srcId="{7F53359F-CD45-4E81-9773-C3A454146E75}" destId="{7DE9575C-7CEB-4D66-BDD2-1EEA6E69A9DA}" srcOrd="0" destOrd="0" presId="urn:microsoft.com/office/officeart/2005/8/layout/vList6"/>
    <dgm:cxn modelId="{50E308CA-A2B4-4B19-9314-378F8AFFBAD9}" type="presOf" srcId="{7384E842-A312-444A-A31B-7F1B41BF7283}" destId="{744C0054-1094-4110-9173-BD108C1E2667}" srcOrd="0" destOrd="0" presId="urn:microsoft.com/office/officeart/2005/8/layout/vList6"/>
    <dgm:cxn modelId="{5F29AC40-E7AA-4087-AE2E-4F34754402BD}" srcId="{7F53359F-CD45-4E81-9773-C3A454146E75}" destId="{40D01B37-928F-48FD-BC27-0B6C7FACA4C3}" srcOrd="0" destOrd="0" parTransId="{D92CBAFD-6897-46A1-BBCD-9EC3AB5AD6A3}" sibTransId="{A3A51E57-3776-48AB-8A53-006BB2FBB68D}"/>
    <dgm:cxn modelId="{A354AB90-3934-435F-8A5C-24D165DBF6DE}" type="presOf" srcId="{4AEC209C-4EAD-4C7B-9B66-22C65152038B}" destId="{09E73630-FBF5-4D2D-92FA-EE8C794F8E77}" srcOrd="0" destOrd="0" presId="urn:microsoft.com/office/officeart/2005/8/layout/vList6"/>
    <dgm:cxn modelId="{97963330-8AC2-4A15-8B43-8E729A591EE2}" type="presParOf" srcId="{077E012C-7D83-4BF4-B46D-6C57C5EA80D0}" destId="{D9EC70D6-4934-49A2-99C2-00F19D62909D}" srcOrd="0" destOrd="0" presId="urn:microsoft.com/office/officeart/2005/8/layout/vList6"/>
    <dgm:cxn modelId="{2EC2BB8E-014B-4DFA-9D12-A6925FF7E747}" type="presParOf" srcId="{D9EC70D6-4934-49A2-99C2-00F19D62909D}" destId="{416F1E05-ECCD-435F-8A12-486F1E791468}" srcOrd="0" destOrd="0" presId="urn:microsoft.com/office/officeart/2005/8/layout/vList6"/>
    <dgm:cxn modelId="{05EA6550-AA1F-4FD9-8C11-D5F35C0FD949}" type="presParOf" srcId="{D9EC70D6-4934-49A2-99C2-00F19D62909D}" destId="{744C0054-1094-4110-9173-BD108C1E2667}" srcOrd="1" destOrd="0" presId="urn:microsoft.com/office/officeart/2005/8/layout/vList6"/>
    <dgm:cxn modelId="{6056F9EA-083D-41A5-8331-D08BA454BCC2}" type="presParOf" srcId="{077E012C-7D83-4BF4-B46D-6C57C5EA80D0}" destId="{0FF687BB-2AB3-4949-A8AF-8BEDE5FB5DB6}" srcOrd="1" destOrd="0" presId="urn:microsoft.com/office/officeart/2005/8/layout/vList6"/>
    <dgm:cxn modelId="{4E52D20C-C5BF-40BE-979F-EB80B1AE1332}" type="presParOf" srcId="{077E012C-7D83-4BF4-B46D-6C57C5EA80D0}" destId="{36B6597D-D6BD-46C8-8EFC-492563D03EBA}" srcOrd="2" destOrd="0" presId="urn:microsoft.com/office/officeart/2005/8/layout/vList6"/>
    <dgm:cxn modelId="{0F45A08D-EA3C-4823-A834-6F7F2416FE6B}" type="presParOf" srcId="{36B6597D-D6BD-46C8-8EFC-492563D03EBA}" destId="{7DE9575C-7CEB-4D66-BDD2-1EEA6E69A9DA}" srcOrd="0" destOrd="0" presId="urn:microsoft.com/office/officeart/2005/8/layout/vList6"/>
    <dgm:cxn modelId="{5346DAC7-2602-426D-B5AB-E46F1A02CA52}" type="presParOf" srcId="{36B6597D-D6BD-46C8-8EFC-492563D03EBA}" destId="{DBC580BC-745B-4038-A47D-ABDA8C70B3D3}" srcOrd="1" destOrd="0" presId="urn:microsoft.com/office/officeart/2005/8/layout/vList6"/>
    <dgm:cxn modelId="{D01991EA-3564-4951-956C-B5453544F9F4}" type="presParOf" srcId="{077E012C-7D83-4BF4-B46D-6C57C5EA80D0}" destId="{A458426A-C6D0-41B6-A89C-13AD90A2B76B}" srcOrd="3" destOrd="0" presId="urn:microsoft.com/office/officeart/2005/8/layout/vList6"/>
    <dgm:cxn modelId="{16E9BD47-D718-470D-B916-554F9AF2DAEF}" type="presParOf" srcId="{077E012C-7D83-4BF4-B46D-6C57C5EA80D0}" destId="{677123B7-9AAD-4E20-BFBA-95C26C9E44A9}" srcOrd="4" destOrd="0" presId="urn:microsoft.com/office/officeart/2005/8/layout/vList6"/>
    <dgm:cxn modelId="{82DF9971-C28A-4A95-A842-2E15C566A1AD}" type="presParOf" srcId="{677123B7-9AAD-4E20-BFBA-95C26C9E44A9}" destId="{09E73630-FBF5-4D2D-92FA-EE8C794F8E77}" srcOrd="0" destOrd="0" presId="urn:microsoft.com/office/officeart/2005/8/layout/vList6"/>
    <dgm:cxn modelId="{74D19336-D1E2-4CE5-9E65-FD19542AF8C4}" type="presParOf" srcId="{677123B7-9AAD-4E20-BFBA-95C26C9E44A9}" destId="{A628F8A9-9D86-4AB0-864A-80739B9E7B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96BF0-FD2C-48FB-9B32-37D89F28AEB7}" type="doc">
      <dgm:prSet loTypeId="urn:microsoft.com/office/officeart/2005/8/layout/chevron2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F044C20-96CD-4C21-9D5A-7D23F0029F44}">
      <dgm:prSet/>
      <dgm:spPr>
        <a:solidFill>
          <a:srgbClr val="00B050"/>
        </a:solidFill>
      </dgm:spPr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VIGILÂNCIA EM SAÚDE</a:t>
          </a:r>
          <a:endParaRPr lang="pt-BR" dirty="0">
            <a:solidFill>
              <a:schemeClr val="tx1"/>
            </a:solidFill>
          </a:endParaRPr>
        </a:p>
      </dgm:t>
    </dgm:pt>
    <dgm:pt modelId="{6ED52563-6771-46E4-BD0E-C7F656853668}" type="parTrans" cxnId="{506B601B-DBE9-41DF-9ABB-63293622A5D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90370F4-A6C0-4AD1-9F9C-474AEA403378}" type="sibTrans" cxnId="{506B601B-DBE9-41DF-9ABB-63293622A5D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F184594-9665-4A17-BE10-AC06AC7534A0}" type="pres">
      <dgm:prSet presAssocID="{FBD96BF0-FD2C-48FB-9B32-37D89F28AE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517AC1-641F-4BEF-AEC9-15E5A550B87F}" type="pres">
      <dgm:prSet presAssocID="{4F044C20-96CD-4C21-9D5A-7D23F0029F44}" presName="composite" presStyleCnt="0"/>
      <dgm:spPr/>
    </dgm:pt>
    <dgm:pt modelId="{114193ED-602A-4857-A3FB-FA7C3C76AB91}" type="pres">
      <dgm:prSet presAssocID="{4F044C20-96CD-4C21-9D5A-7D23F0029F4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A7FD5D-49DC-4622-A8F1-E1444E407F86}" type="pres">
      <dgm:prSet presAssocID="{4F044C20-96CD-4C21-9D5A-7D23F0029F44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019387A6-2F3F-4541-8BEB-79380D740D10}" type="presOf" srcId="{FBD96BF0-FD2C-48FB-9B32-37D89F28AEB7}" destId="{4F184594-9665-4A17-BE10-AC06AC7534A0}" srcOrd="0" destOrd="0" presId="urn:microsoft.com/office/officeart/2005/8/layout/chevron2"/>
    <dgm:cxn modelId="{16EF0E68-0144-4A99-BB6E-1896980071B6}" type="presOf" srcId="{4F044C20-96CD-4C21-9D5A-7D23F0029F44}" destId="{114193ED-602A-4857-A3FB-FA7C3C76AB91}" srcOrd="0" destOrd="0" presId="urn:microsoft.com/office/officeart/2005/8/layout/chevron2"/>
    <dgm:cxn modelId="{506B601B-DBE9-41DF-9ABB-63293622A5D6}" srcId="{FBD96BF0-FD2C-48FB-9B32-37D89F28AEB7}" destId="{4F044C20-96CD-4C21-9D5A-7D23F0029F44}" srcOrd="0" destOrd="0" parTransId="{6ED52563-6771-46E4-BD0E-C7F656853668}" sibTransId="{190370F4-A6C0-4AD1-9F9C-474AEA403378}"/>
    <dgm:cxn modelId="{48E8102C-EA5E-49B7-843F-AE1D17D6405F}" type="presParOf" srcId="{4F184594-9665-4A17-BE10-AC06AC7534A0}" destId="{0E517AC1-641F-4BEF-AEC9-15E5A550B87F}" srcOrd="0" destOrd="0" presId="urn:microsoft.com/office/officeart/2005/8/layout/chevron2"/>
    <dgm:cxn modelId="{35D16F59-C213-4915-86F4-13CA705FFF1B}" type="presParOf" srcId="{0E517AC1-641F-4BEF-AEC9-15E5A550B87F}" destId="{114193ED-602A-4857-A3FB-FA7C3C76AB91}" srcOrd="0" destOrd="0" presId="urn:microsoft.com/office/officeart/2005/8/layout/chevron2"/>
    <dgm:cxn modelId="{6398C839-3087-4EB6-B92E-CF4B44474D1C}" type="presParOf" srcId="{0E517AC1-641F-4BEF-AEC9-15E5A550B87F}" destId="{A9A7FD5D-49DC-4622-A8F1-E1444E407F86}" srcOrd="1" destOrd="0" presId="urn:microsoft.com/office/officeart/2005/8/layout/chevron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DFBE53-3724-40AA-B99F-B28733784847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3B09509A-0B93-4FC6-8F4C-4101A62E2AB9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Doses aplicadas &lt;1 ano de idade por tipo de vacina e dose do esquema vacinal. Tocantins, 1º Quad. de 2019</a:t>
          </a:r>
          <a:endParaRPr lang="pt-BR" dirty="0">
            <a:solidFill>
              <a:schemeClr val="tx1"/>
            </a:solidFill>
          </a:endParaRPr>
        </a:p>
      </dgm:t>
    </dgm:pt>
    <dgm:pt modelId="{3153692C-D228-4812-AE7B-6ECD0747A8C5}" type="parTrans" cxnId="{27A390A4-D144-46BB-967E-3CE26A4DC7C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6A2C510-3464-40C7-B74B-0C67CA8C01AD}" type="sibTrans" cxnId="{27A390A4-D144-46BB-967E-3CE26A4DC7C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5295401-AB92-453B-82F9-D3E96793F9CA}" type="pres">
      <dgm:prSet presAssocID="{2BDFBE53-3724-40AA-B99F-B287337848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7CCBF4-750A-439E-8CD4-28368BCA0B4E}" type="pres">
      <dgm:prSet presAssocID="{3B09509A-0B93-4FC6-8F4C-4101A62E2AB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689657-B0A7-43BC-BCBA-DF0B31F0E857}" type="presOf" srcId="{3B09509A-0B93-4FC6-8F4C-4101A62E2AB9}" destId="{8F7CCBF4-750A-439E-8CD4-28368BCA0B4E}" srcOrd="0" destOrd="0" presId="urn:microsoft.com/office/officeart/2005/8/layout/process1"/>
    <dgm:cxn modelId="{A2CBBC40-3A30-4DB8-8AAF-C80BA148952A}" type="presOf" srcId="{2BDFBE53-3724-40AA-B99F-B28733784847}" destId="{95295401-AB92-453B-82F9-D3E96793F9CA}" srcOrd="0" destOrd="0" presId="urn:microsoft.com/office/officeart/2005/8/layout/process1"/>
    <dgm:cxn modelId="{27A390A4-D144-46BB-967E-3CE26A4DC7CA}" srcId="{2BDFBE53-3724-40AA-B99F-B28733784847}" destId="{3B09509A-0B93-4FC6-8F4C-4101A62E2AB9}" srcOrd="0" destOrd="0" parTransId="{3153692C-D228-4812-AE7B-6ECD0747A8C5}" sibTransId="{36A2C510-3464-40C7-B74B-0C67CA8C01AD}"/>
    <dgm:cxn modelId="{F6A86DEF-6ABF-47B8-9057-EC0FEC6225AE}" type="presParOf" srcId="{95295401-AB92-453B-82F9-D3E96793F9CA}" destId="{8F7CCBF4-750A-439E-8CD4-28368BCA0B4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D256F1-A89E-4AF1-8519-78826994086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A1DDC4-769D-43E6-93EF-343A0E94AFC6}">
      <dgm:prSet/>
      <dgm:spPr/>
      <dgm:t>
        <a:bodyPr/>
        <a:lstStyle/>
        <a:p>
          <a:pPr algn="ctr" rtl="0"/>
          <a:endParaRPr lang="pt-BR" dirty="0"/>
        </a:p>
      </dgm:t>
    </dgm:pt>
    <dgm:pt modelId="{D037AE79-8485-4AAD-87B1-6E7C57E3D820}" type="parTrans" cxnId="{231DB380-2DC7-4D0C-B6B9-E1C3D4950B57}">
      <dgm:prSet/>
      <dgm:spPr/>
      <dgm:t>
        <a:bodyPr/>
        <a:lstStyle/>
        <a:p>
          <a:endParaRPr lang="pt-BR"/>
        </a:p>
      </dgm:t>
    </dgm:pt>
    <dgm:pt modelId="{5FE1F701-1896-44B5-B9BA-A7EA37F166B6}" type="sibTrans" cxnId="{231DB380-2DC7-4D0C-B6B9-E1C3D4950B57}">
      <dgm:prSet/>
      <dgm:spPr/>
      <dgm:t>
        <a:bodyPr/>
        <a:lstStyle/>
        <a:p>
          <a:endParaRPr lang="pt-BR"/>
        </a:p>
      </dgm:t>
    </dgm:pt>
    <dgm:pt modelId="{80243914-83E1-4188-884E-6ADD551DC69F}">
      <dgm:prSet custT="1"/>
      <dgm:spPr/>
      <dgm:t>
        <a:bodyPr/>
        <a:lstStyle/>
        <a:p>
          <a:pPr algn="just" rtl="0"/>
          <a:r>
            <a:rPr lang="pt-BR" sz="2800" b="1" dirty="0" smtClean="0"/>
            <a:t>Redução das morbimortalidades das doenças de veiculação hídrica. </a:t>
          </a:r>
        </a:p>
        <a:p>
          <a:pPr algn="just" rtl="0"/>
          <a:r>
            <a:rPr lang="pt-BR" sz="2800" b="1" dirty="0" smtClean="0"/>
            <a:t>Distribuição de 130.250 frascos de hipoclorito de sódio 2,5%.</a:t>
          </a:r>
          <a:endParaRPr lang="pt-BR" sz="2800" dirty="0"/>
        </a:p>
      </dgm:t>
    </dgm:pt>
    <dgm:pt modelId="{6F4BE857-3378-4826-AACF-6FAA6EDF7C41}" type="sibTrans" cxnId="{1AE30904-82F2-4F90-B773-4AA3133264F8}">
      <dgm:prSet/>
      <dgm:spPr/>
      <dgm:t>
        <a:bodyPr/>
        <a:lstStyle/>
        <a:p>
          <a:endParaRPr lang="pt-BR"/>
        </a:p>
      </dgm:t>
    </dgm:pt>
    <dgm:pt modelId="{881E5621-7913-453F-BF79-8FD18AA2CF05}" type="parTrans" cxnId="{1AE30904-82F2-4F90-B773-4AA3133264F8}">
      <dgm:prSet/>
      <dgm:spPr/>
      <dgm:t>
        <a:bodyPr/>
        <a:lstStyle/>
        <a:p>
          <a:endParaRPr lang="pt-BR"/>
        </a:p>
      </dgm:t>
    </dgm:pt>
    <dgm:pt modelId="{2A1C167E-C011-4CBA-8B7C-7653CC50138C}" type="pres">
      <dgm:prSet presAssocID="{0ED256F1-A89E-4AF1-8519-78826994086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1D56DA-DF65-41E4-B745-62F1B17F394A}" type="pres">
      <dgm:prSet presAssocID="{0ED256F1-A89E-4AF1-8519-788269940868}" presName="Background" presStyleLbl="bgImgPlace1" presStyleIdx="0" presStyleCnt="1" custScaleX="186565" custLinFactNeighborX="-6242" custLinFactNeighborY="4275"/>
      <dgm:spPr/>
    </dgm:pt>
    <dgm:pt modelId="{43F6DA10-FC30-47E5-85CB-09CE45ED8E75}" type="pres">
      <dgm:prSet presAssocID="{0ED256F1-A89E-4AF1-8519-788269940868}" presName="ParentText1" presStyleLbl="revTx" presStyleIdx="0" presStyleCnt="2" custScaleX="341480" custScaleY="57555" custLinFactNeighborX="53733" custLinFactNeighborY="-5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4EBD6A-3CBF-4B04-964B-8E8E76A3474C}" type="pres">
      <dgm:prSet presAssocID="{0ED256F1-A89E-4AF1-8519-78826994086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1886C-8C01-4878-A1EA-646FF4912E2D}" type="pres">
      <dgm:prSet presAssocID="{0ED256F1-A89E-4AF1-8519-788269940868}" presName="Plus" presStyleLbl="alignNode1" presStyleIdx="0" presStyleCnt="2" custLinFactX="-95400" custLinFactNeighborX="-100000" custLinFactNeighborY="9988"/>
      <dgm:spPr>
        <a:solidFill>
          <a:srgbClr val="002060"/>
        </a:solidFill>
      </dgm:spPr>
    </dgm:pt>
    <dgm:pt modelId="{5CFA365E-12D1-43CD-93DE-9C3F5BDC0744}" type="pres">
      <dgm:prSet presAssocID="{0ED256F1-A89E-4AF1-8519-788269940868}" presName="Minus" presStyleLbl="alignNode1" presStyleIdx="1" presStyleCnt="2" custLinFactY="-8452" custLinFactNeighborX="1763" custLinFactNeighborY="-100000"/>
      <dgm:spPr>
        <a:solidFill>
          <a:schemeClr val="bg1"/>
        </a:solidFill>
        <a:ln>
          <a:solidFill>
            <a:schemeClr val="bg1"/>
          </a:solidFill>
        </a:ln>
      </dgm:spPr>
    </dgm:pt>
    <dgm:pt modelId="{5AC0CC2F-EE03-4D7C-9560-F1A1E74D47FD}" type="pres">
      <dgm:prSet presAssocID="{0ED256F1-A89E-4AF1-8519-788269940868}" presName="Divider" presStyleLbl="parChTrans1D1" presStyleIdx="0" presStyleCnt="1" custLinFactX="652900000" custLinFactNeighborX="652984113" custLinFactNeighborY="1453"/>
      <dgm:spPr>
        <a:ln>
          <a:solidFill>
            <a:schemeClr val="bg1"/>
          </a:solidFill>
        </a:ln>
      </dgm:spPr>
    </dgm:pt>
  </dgm:ptLst>
  <dgm:cxnLst>
    <dgm:cxn modelId="{2E9EEAA5-2919-4B17-A8D2-F3579230EF52}" type="presOf" srcId="{2BA1DDC4-769D-43E6-93EF-343A0E94AFC6}" destId="{0C4EBD6A-3CBF-4B04-964B-8E8E76A3474C}" srcOrd="0" destOrd="0" presId="urn:microsoft.com/office/officeart/2009/3/layout/PlusandMinus"/>
    <dgm:cxn modelId="{E145A1AB-3162-4AFB-8F74-C549FC1B8195}" type="presOf" srcId="{0ED256F1-A89E-4AF1-8519-788269940868}" destId="{2A1C167E-C011-4CBA-8B7C-7653CC50138C}" srcOrd="0" destOrd="0" presId="urn:microsoft.com/office/officeart/2009/3/layout/PlusandMinus"/>
    <dgm:cxn modelId="{1AE30904-82F2-4F90-B773-4AA3133264F8}" srcId="{0ED256F1-A89E-4AF1-8519-788269940868}" destId="{80243914-83E1-4188-884E-6ADD551DC69F}" srcOrd="0" destOrd="0" parTransId="{881E5621-7913-453F-BF79-8FD18AA2CF05}" sibTransId="{6F4BE857-3378-4826-AACF-6FAA6EDF7C41}"/>
    <dgm:cxn modelId="{2026AF09-DFB1-4EA9-92E2-E1A718F22A14}" type="presOf" srcId="{80243914-83E1-4188-884E-6ADD551DC69F}" destId="{43F6DA10-FC30-47E5-85CB-09CE45ED8E75}" srcOrd="0" destOrd="0" presId="urn:microsoft.com/office/officeart/2009/3/layout/PlusandMinus"/>
    <dgm:cxn modelId="{231DB380-2DC7-4D0C-B6B9-E1C3D4950B57}" srcId="{0ED256F1-A89E-4AF1-8519-788269940868}" destId="{2BA1DDC4-769D-43E6-93EF-343A0E94AFC6}" srcOrd="1" destOrd="0" parTransId="{D037AE79-8485-4AAD-87B1-6E7C57E3D820}" sibTransId="{5FE1F701-1896-44B5-B9BA-A7EA37F166B6}"/>
    <dgm:cxn modelId="{143B4883-E492-4178-8392-55E90A54A4E9}" type="presParOf" srcId="{2A1C167E-C011-4CBA-8B7C-7653CC50138C}" destId="{F51D56DA-DF65-41E4-B745-62F1B17F394A}" srcOrd="0" destOrd="0" presId="urn:microsoft.com/office/officeart/2009/3/layout/PlusandMinus"/>
    <dgm:cxn modelId="{52A8E064-69BE-4658-B3B5-9DF41F4AB948}" type="presParOf" srcId="{2A1C167E-C011-4CBA-8B7C-7653CC50138C}" destId="{43F6DA10-FC30-47E5-85CB-09CE45ED8E75}" srcOrd="1" destOrd="0" presId="urn:microsoft.com/office/officeart/2009/3/layout/PlusandMinus"/>
    <dgm:cxn modelId="{61F949D9-1F5B-481C-8090-65FE813166A0}" type="presParOf" srcId="{2A1C167E-C011-4CBA-8B7C-7653CC50138C}" destId="{0C4EBD6A-3CBF-4B04-964B-8E8E76A3474C}" srcOrd="2" destOrd="0" presId="urn:microsoft.com/office/officeart/2009/3/layout/PlusandMinus"/>
    <dgm:cxn modelId="{B9DF1D47-4C42-441B-A5D9-98728524EB99}" type="presParOf" srcId="{2A1C167E-C011-4CBA-8B7C-7653CC50138C}" destId="{2CE1886C-8C01-4878-A1EA-646FF4912E2D}" srcOrd="3" destOrd="0" presId="urn:microsoft.com/office/officeart/2009/3/layout/PlusandMinus"/>
    <dgm:cxn modelId="{C0644B2C-4965-43C6-9EA8-F874665752C1}" type="presParOf" srcId="{2A1C167E-C011-4CBA-8B7C-7653CC50138C}" destId="{5CFA365E-12D1-43CD-93DE-9C3F5BDC0744}" srcOrd="4" destOrd="0" presId="urn:microsoft.com/office/officeart/2009/3/layout/PlusandMinus"/>
    <dgm:cxn modelId="{D0CBE3FC-0E5C-4BFA-A8ED-CB65283FD2F8}" type="presParOf" srcId="{2A1C167E-C011-4CBA-8B7C-7653CC50138C}" destId="{5AC0CC2F-EE03-4D7C-9560-F1A1E74D47F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ABB298-DCC2-4663-A61F-CE873AB77177}" type="doc">
      <dgm:prSet loTypeId="urn:microsoft.com/office/officeart/2009/3/layout/DescendingProcess" loCatId="process" qsTypeId="urn:microsoft.com/office/officeart/2005/8/quickstyle/3d2" qsCatId="3D" csTypeId="urn:microsoft.com/office/officeart/2005/8/colors/colorful1#25" csCatId="colorful" phldr="1"/>
      <dgm:spPr/>
      <dgm:t>
        <a:bodyPr/>
        <a:lstStyle/>
        <a:p>
          <a:endParaRPr lang="pt-BR"/>
        </a:p>
      </dgm:t>
    </dgm:pt>
    <dgm:pt modelId="{FAFBB92F-AB8B-43BA-B069-6393D22D8BE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just" rtl="0"/>
          <a:r>
            <a:rPr lang="pt-BR" sz="3600" b="1" dirty="0" smtClean="0"/>
            <a:t>Redução de 27 para 11</a:t>
          </a:r>
          <a:r>
            <a:rPr lang="pt-BR" sz="2400" b="1" dirty="0" smtClean="0"/>
            <a:t> casos de </a:t>
          </a:r>
          <a:r>
            <a:rPr lang="pt-BR" sz="3600" b="1" dirty="0" smtClean="0"/>
            <a:t>AIDS</a:t>
          </a:r>
          <a:r>
            <a:rPr lang="pt-BR" sz="2400" b="1" dirty="0" smtClean="0"/>
            <a:t> diagnosticados em adulto no período de janeiro a abril, apontando uma redução de 40,75% na comparação entre os anos (2018-2019).</a:t>
          </a:r>
          <a:endParaRPr lang="pt-BR" sz="2400" b="1" dirty="0">
            <a:solidFill>
              <a:schemeClr val="tx1"/>
            </a:solidFill>
          </a:endParaRPr>
        </a:p>
      </dgm:t>
    </dgm:pt>
    <dgm:pt modelId="{49150771-0F2A-486B-A3EA-CF155918B15B}" type="sibTrans" cxnId="{BC8CAE5B-3281-4E96-A681-76C98322D0E1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D2E7F77E-C285-42C5-A11D-B5854462C432}" type="parTrans" cxnId="{BC8CAE5B-3281-4E96-A681-76C98322D0E1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2A024F67-EAE3-4212-ACC8-E1C2651AA10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just"/>
          <a:r>
            <a:rPr lang="pt-BR" sz="3200" b="1" dirty="0" smtClean="0"/>
            <a:t>Redução de 21,8%</a:t>
          </a:r>
          <a:r>
            <a:rPr lang="pt-BR" sz="2000" b="1" dirty="0" smtClean="0"/>
            <a:t> no número de notificações de casos novos de </a:t>
          </a:r>
          <a:r>
            <a:rPr lang="pt-BR" sz="3200" b="1" dirty="0" smtClean="0"/>
            <a:t>TUBERCULOSE</a:t>
          </a:r>
          <a:r>
            <a:rPr lang="pt-BR" sz="2000" b="1" dirty="0" smtClean="0"/>
            <a:t>. </a:t>
          </a:r>
        </a:p>
        <a:p>
          <a:pPr algn="ctr"/>
          <a:endParaRPr lang="pt-BR" sz="2000" b="0" dirty="0" smtClean="0"/>
        </a:p>
        <a:p>
          <a:pPr algn="ctr"/>
          <a:r>
            <a:rPr lang="pt-BR" sz="2400" b="0" dirty="0" smtClean="0"/>
            <a:t>Em 03 das 08 Regiões de Saúde ocorreu aumento do Nº de casos notificados quando comparados os mesmo período entre os anos de 2018.</a:t>
          </a:r>
          <a:endParaRPr lang="pt-BR" sz="2400" b="0" dirty="0"/>
        </a:p>
      </dgm:t>
    </dgm:pt>
    <dgm:pt modelId="{4EDE4CBE-AB18-4A97-B6B9-6FCC443AA03D}" type="parTrans" cxnId="{7D899D4F-DB59-4D05-AF40-71A85EAF1DCB}">
      <dgm:prSet/>
      <dgm:spPr/>
      <dgm:t>
        <a:bodyPr/>
        <a:lstStyle/>
        <a:p>
          <a:endParaRPr lang="pt-BR"/>
        </a:p>
      </dgm:t>
    </dgm:pt>
    <dgm:pt modelId="{E3C355ED-28AF-40ED-BECA-849586B4E727}" type="sibTrans" cxnId="{7D899D4F-DB59-4D05-AF40-71A85EAF1DCB}">
      <dgm:prSet/>
      <dgm:spPr/>
      <dgm:t>
        <a:bodyPr/>
        <a:lstStyle/>
        <a:p>
          <a:endParaRPr lang="pt-BR"/>
        </a:p>
      </dgm:t>
    </dgm:pt>
    <dgm:pt modelId="{F0E78D63-B1E1-489F-8794-989E93E5199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just"/>
          <a:r>
            <a:rPr lang="pt-BR" sz="2000" b="1" dirty="0" smtClean="0"/>
            <a:t>Foram notificados </a:t>
          </a:r>
          <a:r>
            <a:rPr lang="pt-BR" sz="3200" b="1" i="1" dirty="0" smtClean="0"/>
            <a:t>2.378 ATENDIMENTOS ANTIRRÁBICOS</a:t>
          </a:r>
          <a:r>
            <a:rPr lang="pt-BR" sz="2000" b="1" dirty="0" smtClean="0"/>
            <a:t>, representando uma </a:t>
          </a:r>
          <a:r>
            <a:rPr lang="pt-BR" sz="3200" b="1" dirty="0" smtClean="0"/>
            <a:t>diminuição de 19% </a:t>
          </a:r>
          <a:r>
            <a:rPr lang="pt-BR" sz="2000" b="1" dirty="0" smtClean="0"/>
            <a:t>em relação ao mesmo período de 2018.</a:t>
          </a:r>
          <a:endParaRPr lang="pt-BR" sz="2000" b="1" dirty="0"/>
        </a:p>
      </dgm:t>
    </dgm:pt>
    <dgm:pt modelId="{3819F1D7-7C14-4595-AA83-F272FDBE91BB}" type="parTrans" cxnId="{D8E731DE-BC14-41AB-BB9A-1A86EC7F6F61}">
      <dgm:prSet/>
      <dgm:spPr/>
      <dgm:t>
        <a:bodyPr/>
        <a:lstStyle/>
        <a:p>
          <a:endParaRPr lang="pt-BR"/>
        </a:p>
      </dgm:t>
    </dgm:pt>
    <dgm:pt modelId="{D84D88A1-BA7D-48D3-A1EF-2084B7F4FFFA}" type="sibTrans" cxnId="{D8E731DE-BC14-41AB-BB9A-1A86EC7F6F61}">
      <dgm:prSet/>
      <dgm:spPr/>
      <dgm:t>
        <a:bodyPr/>
        <a:lstStyle/>
        <a:p>
          <a:endParaRPr lang="pt-BR"/>
        </a:p>
      </dgm:t>
    </dgm:pt>
    <dgm:pt modelId="{9763DE6D-D54D-4E4B-AC6B-C52BAF6C50B5}" type="pres">
      <dgm:prSet presAssocID="{3AABB298-DCC2-4663-A61F-CE873AB7717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pt-BR"/>
        </a:p>
      </dgm:t>
    </dgm:pt>
    <dgm:pt modelId="{2DE347CD-77B1-4A81-A5E9-6116043B6FFA}" type="pres">
      <dgm:prSet presAssocID="{3AABB298-DCC2-4663-A61F-CE873AB77177}" presName="arrowNode" presStyleLbl="node1" presStyleIdx="0" presStyleCnt="1" custAng="1674139" custScaleX="58221" custScaleY="98906" custLinFactNeighborX="12687" custLinFactNeighborY="-222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8F4BD479-8319-47D6-B8B1-E8EB38DCAC07}" type="pres">
      <dgm:prSet presAssocID="{FAFBB92F-AB8B-43BA-B069-6393D22D8BE9}" presName="txNode1" presStyleLbl="revTx" presStyleIdx="0" presStyleCnt="3" custScaleX="137359" custScaleY="385734" custLinFactX="85819" custLinFactY="100000" custLinFactNeighborX="100000" custLinFactNeighborY="1136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788CCA-8C0E-4E31-9E0B-F3D0937536CD}" type="pres">
      <dgm:prSet presAssocID="{2A024F67-EAE3-4212-ACC8-E1C2651AA104}" presName="txNode2" presStyleLbl="revTx" presStyleIdx="1" presStyleCnt="3" custScaleX="136005" custScaleY="321357" custLinFactX="-50264" custLinFactY="100000" custLinFactNeighborX="-100000" custLinFactNeighborY="1333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33A190-2949-4234-BEC8-D631581571CB}" type="pres">
      <dgm:prSet presAssocID="{E3C355ED-28AF-40ED-BECA-849586B4E727}" presName="dotNode2" presStyleCnt="0"/>
      <dgm:spPr/>
    </dgm:pt>
    <dgm:pt modelId="{2826F797-4D0E-4CBA-8F19-C033E99EA123}" type="pres">
      <dgm:prSet presAssocID="{E3C355ED-28AF-40ED-BECA-849586B4E727}" presName="dotRepeatNode" presStyleLbl="fgShp" presStyleIdx="0" presStyleCnt="1" custScaleX="1264385" custScaleY="508714" custLinFactX="-1002936" custLinFactY="1127844" custLinFactNeighborX="-1100000" custLinFactNeighborY="1200000"/>
      <dgm:spPr/>
      <dgm:t>
        <a:bodyPr/>
        <a:lstStyle/>
        <a:p>
          <a:endParaRPr lang="pt-BR"/>
        </a:p>
      </dgm:t>
    </dgm:pt>
    <dgm:pt modelId="{A4EDA2FD-9A61-4DD6-88AF-D4FCD4FA5E9A}" type="pres">
      <dgm:prSet presAssocID="{F0E78D63-B1E1-489F-8794-989E93E5199B}" presName="txNode3" presStyleLbl="revTx" presStyleIdx="2" presStyleCnt="3" custScaleX="123726" custScaleY="231912" custLinFactX="-10977" custLinFactY="-200000" custLinFactNeighborX="-100000" custLinFactNeighborY="-2647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2AAAB8-8752-4C3E-9E78-E8068D3886D4}" type="presOf" srcId="{F0E78D63-B1E1-489F-8794-989E93E5199B}" destId="{A4EDA2FD-9A61-4DD6-88AF-D4FCD4FA5E9A}" srcOrd="0" destOrd="0" presId="urn:microsoft.com/office/officeart/2009/3/layout/DescendingProcess"/>
    <dgm:cxn modelId="{CC065AC6-E1D7-4F0D-8E45-D4A2A419D671}" type="presOf" srcId="{2A024F67-EAE3-4212-ACC8-E1C2651AA104}" destId="{5B788CCA-8C0E-4E31-9E0B-F3D0937536CD}" srcOrd="0" destOrd="0" presId="urn:microsoft.com/office/officeart/2009/3/layout/DescendingProcess"/>
    <dgm:cxn modelId="{D8E731DE-BC14-41AB-BB9A-1A86EC7F6F61}" srcId="{3AABB298-DCC2-4663-A61F-CE873AB77177}" destId="{F0E78D63-B1E1-489F-8794-989E93E5199B}" srcOrd="2" destOrd="0" parTransId="{3819F1D7-7C14-4595-AA83-F272FDBE91BB}" sibTransId="{D84D88A1-BA7D-48D3-A1EF-2084B7F4FFFA}"/>
    <dgm:cxn modelId="{5F79EC25-1668-4933-BCD5-6B4CAB7C298E}" type="presOf" srcId="{3AABB298-DCC2-4663-A61F-CE873AB77177}" destId="{9763DE6D-D54D-4E4B-AC6B-C52BAF6C50B5}" srcOrd="0" destOrd="0" presId="urn:microsoft.com/office/officeart/2009/3/layout/DescendingProcess"/>
    <dgm:cxn modelId="{BC8CAE5B-3281-4E96-A681-76C98322D0E1}" srcId="{3AABB298-DCC2-4663-A61F-CE873AB77177}" destId="{FAFBB92F-AB8B-43BA-B069-6393D22D8BE9}" srcOrd="0" destOrd="0" parTransId="{D2E7F77E-C285-42C5-A11D-B5854462C432}" sibTransId="{49150771-0F2A-486B-A3EA-CF155918B15B}"/>
    <dgm:cxn modelId="{C89CED23-3D3A-415B-ADAA-27013D72BF7E}" type="presOf" srcId="{FAFBB92F-AB8B-43BA-B069-6393D22D8BE9}" destId="{8F4BD479-8319-47D6-B8B1-E8EB38DCAC07}" srcOrd="0" destOrd="0" presId="urn:microsoft.com/office/officeart/2009/3/layout/DescendingProcess"/>
    <dgm:cxn modelId="{3636F76A-9CB5-4C1B-8C9D-43814712F37F}" type="presOf" srcId="{E3C355ED-28AF-40ED-BECA-849586B4E727}" destId="{2826F797-4D0E-4CBA-8F19-C033E99EA123}" srcOrd="0" destOrd="0" presId="urn:microsoft.com/office/officeart/2009/3/layout/DescendingProcess"/>
    <dgm:cxn modelId="{7D899D4F-DB59-4D05-AF40-71A85EAF1DCB}" srcId="{3AABB298-DCC2-4663-A61F-CE873AB77177}" destId="{2A024F67-EAE3-4212-ACC8-E1C2651AA104}" srcOrd="1" destOrd="0" parTransId="{4EDE4CBE-AB18-4A97-B6B9-6FCC443AA03D}" sibTransId="{E3C355ED-28AF-40ED-BECA-849586B4E727}"/>
    <dgm:cxn modelId="{11FF8F07-D947-4B74-975B-E34263C8460B}" type="presParOf" srcId="{9763DE6D-D54D-4E4B-AC6B-C52BAF6C50B5}" destId="{2DE347CD-77B1-4A81-A5E9-6116043B6FFA}" srcOrd="0" destOrd="0" presId="urn:microsoft.com/office/officeart/2009/3/layout/DescendingProcess"/>
    <dgm:cxn modelId="{91D9FB1B-830C-44BA-85C6-07C1C09778C7}" type="presParOf" srcId="{9763DE6D-D54D-4E4B-AC6B-C52BAF6C50B5}" destId="{8F4BD479-8319-47D6-B8B1-E8EB38DCAC07}" srcOrd="1" destOrd="0" presId="urn:microsoft.com/office/officeart/2009/3/layout/DescendingProcess"/>
    <dgm:cxn modelId="{8BF9D080-F550-4164-8EFA-9D575897B44B}" type="presParOf" srcId="{9763DE6D-D54D-4E4B-AC6B-C52BAF6C50B5}" destId="{5B788CCA-8C0E-4E31-9E0B-F3D0937536CD}" srcOrd="2" destOrd="0" presId="urn:microsoft.com/office/officeart/2009/3/layout/DescendingProcess"/>
    <dgm:cxn modelId="{6938793A-46DB-41C4-80BC-576763CD59FC}" type="presParOf" srcId="{9763DE6D-D54D-4E4B-AC6B-C52BAF6C50B5}" destId="{3533A190-2949-4234-BEC8-D631581571CB}" srcOrd="3" destOrd="0" presId="urn:microsoft.com/office/officeart/2009/3/layout/DescendingProcess"/>
    <dgm:cxn modelId="{B0B83F8C-3B61-424C-9A0C-320716E9206F}" type="presParOf" srcId="{3533A190-2949-4234-BEC8-D631581571CB}" destId="{2826F797-4D0E-4CBA-8F19-C033E99EA123}" srcOrd="0" destOrd="0" presId="urn:microsoft.com/office/officeart/2009/3/layout/DescendingProcess"/>
    <dgm:cxn modelId="{1676F46B-3D69-40BB-9FB7-44E68F2F2C5B}" type="presParOf" srcId="{9763DE6D-D54D-4E4B-AC6B-C52BAF6C50B5}" destId="{A4EDA2FD-9A61-4DD6-88AF-D4FCD4FA5E9A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C67D86-38AF-445D-95D4-9DDDB7081C4E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A1F209-8BBF-445F-B78A-122082B4AF82}">
      <dgm:prSet/>
      <dgm:spPr/>
      <dgm:t>
        <a:bodyPr/>
        <a:lstStyle/>
        <a:p>
          <a:pPr rtl="0"/>
          <a:r>
            <a:rPr lang="pt-BR" b="1" dirty="0" smtClean="0"/>
            <a:t>Manutenção de 10  Leitos de UTI Pediátrica</a:t>
          </a:r>
          <a:endParaRPr lang="pt-BR" dirty="0"/>
        </a:p>
      </dgm:t>
    </dgm:pt>
    <dgm:pt modelId="{35B94448-2A74-4348-8847-DB3F2E239462}" type="parTrans" cxnId="{AC5EB989-B8B8-4B80-83AF-CA187FA847F4}">
      <dgm:prSet/>
      <dgm:spPr/>
      <dgm:t>
        <a:bodyPr/>
        <a:lstStyle/>
        <a:p>
          <a:endParaRPr lang="pt-BR"/>
        </a:p>
      </dgm:t>
    </dgm:pt>
    <dgm:pt modelId="{C82D4546-2751-4206-B2AC-F570EE9DA446}" type="sibTrans" cxnId="{AC5EB989-B8B8-4B80-83AF-CA187FA847F4}">
      <dgm:prSet/>
      <dgm:spPr/>
      <dgm:t>
        <a:bodyPr/>
        <a:lstStyle/>
        <a:p>
          <a:endParaRPr lang="pt-BR"/>
        </a:p>
      </dgm:t>
    </dgm:pt>
    <dgm:pt modelId="{185FBE8A-A9CD-4C06-8896-D3FCACA41C1D}">
      <dgm:prSet/>
      <dgm:spPr/>
      <dgm:t>
        <a:bodyPr/>
        <a:lstStyle/>
        <a:p>
          <a:pPr rtl="0"/>
          <a:r>
            <a:rPr lang="pt-BR" b="1" dirty="0" smtClean="0"/>
            <a:t>Cirurgias cardíacas pediátricas</a:t>
          </a:r>
          <a:endParaRPr lang="pt-BR" dirty="0"/>
        </a:p>
      </dgm:t>
    </dgm:pt>
    <dgm:pt modelId="{A17E0893-9219-4356-A0C7-71E0D6E136EA}" type="parTrans" cxnId="{7C772FA8-7A8F-41AC-B607-131C60CFA89F}">
      <dgm:prSet/>
      <dgm:spPr/>
      <dgm:t>
        <a:bodyPr/>
        <a:lstStyle/>
        <a:p>
          <a:endParaRPr lang="pt-BR"/>
        </a:p>
      </dgm:t>
    </dgm:pt>
    <dgm:pt modelId="{243FA924-28E8-4D7D-84EA-717025F888D1}" type="sibTrans" cxnId="{7C772FA8-7A8F-41AC-B607-131C60CFA89F}">
      <dgm:prSet/>
      <dgm:spPr/>
      <dgm:t>
        <a:bodyPr/>
        <a:lstStyle/>
        <a:p>
          <a:endParaRPr lang="pt-BR"/>
        </a:p>
      </dgm:t>
    </dgm:pt>
    <dgm:pt modelId="{8514276C-4680-4D0D-B1C3-E152C67483F2}" type="pres">
      <dgm:prSet presAssocID="{71C67D86-38AF-445D-95D4-9DDDB7081C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871A3D8-3505-4B30-9B14-C0949A2C7FB8}" type="pres">
      <dgm:prSet presAssocID="{75A1F209-8BBF-445F-B78A-122082B4AF82}" presName="linNode" presStyleCnt="0"/>
      <dgm:spPr/>
    </dgm:pt>
    <dgm:pt modelId="{3F526EF3-394F-498A-BB40-E00027DF6B6F}" type="pres">
      <dgm:prSet presAssocID="{75A1F209-8BBF-445F-B78A-122082B4AF8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12BCDF-9F8D-4B4F-9E63-83A5DA15B991}" type="pres">
      <dgm:prSet presAssocID="{C82D4546-2751-4206-B2AC-F570EE9DA446}" presName="sp" presStyleCnt="0"/>
      <dgm:spPr/>
    </dgm:pt>
    <dgm:pt modelId="{4307B735-E747-49F3-AC1F-053074B99114}" type="pres">
      <dgm:prSet presAssocID="{185FBE8A-A9CD-4C06-8896-D3FCACA41C1D}" presName="linNode" presStyleCnt="0"/>
      <dgm:spPr/>
    </dgm:pt>
    <dgm:pt modelId="{DC92D4EB-ED43-4961-9D7B-98E637D2B174}" type="pres">
      <dgm:prSet presAssocID="{185FBE8A-A9CD-4C06-8896-D3FCACA41C1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481186-06A4-4121-8182-9F93E829C4C4}" type="presOf" srcId="{75A1F209-8BBF-445F-B78A-122082B4AF82}" destId="{3F526EF3-394F-498A-BB40-E00027DF6B6F}" srcOrd="0" destOrd="0" presId="urn:microsoft.com/office/officeart/2005/8/layout/vList5"/>
    <dgm:cxn modelId="{EE398AF4-30A0-4D7E-9333-A32B5288F857}" type="presOf" srcId="{71C67D86-38AF-445D-95D4-9DDDB7081C4E}" destId="{8514276C-4680-4D0D-B1C3-E152C67483F2}" srcOrd="0" destOrd="0" presId="urn:microsoft.com/office/officeart/2005/8/layout/vList5"/>
    <dgm:cxn modelId="{B175CBBA-DC8B-42B8-930E-967796F3E3BE}" type="presOf" srcId="{185FBE8A-A9CD-4C06-8896-D3FCACA41C1D}" destId="{DC92D4EB-ED43-4961-9D7B-98E637D2B174}" srcOrd="0" destOrd="0" presId="urn:microsoft.com/office/officeart/2005/8/layout/vList5"/>
    <dgm:cxn modelId="{7C772FA8-7A8F-41AC-B607-131C60CFA89F}" srcId="{71C67D86-38AF-445D-95D4-9DDDB7081C4E}" destId="{185FBE8A-A9CD-4C06-8896-D3FCACA41C1D}" srcOrd="1" destOrd="0" parTransId="{A17E0893-9219-4356-A0C7-71E0D6E136EA}" sibTransId="{243FA924-28E8-4D7D-84EA-717025F888D1}"/>
    <dgm:cxn modelId="{AC5EB989-B8B8-4B80-83AF-CA187FA847F4}" srcId="{71C67D86-38AF-445D-95D4-9DDDB7081C4E}" destId="{75A1F209-8BBF-445F-B78A-122082B4AF82}" srcOrd="0" destOrd="0" parTransId="{35B94448-2A74-4348-8847-DB3F2E239462}" sibTransId="{C82D4546-2751-4206-B2AC-F570EE9DA446}"/>
    <dgm:cxn modelId="{D462636D-FFE1-46DA-BEA5-9952E0747DC3}" type="presParOf" srcId="{8514276C-4680-4D0D-B1C3-E152C67483F2}" destId="{7871A3D8-3505-4B30-9B14-C0949A2C7FB8}" srcOrd="0" destOrd="0" presId="urn:microsoft.com/office/officeart/2005/8/layout/vList5"/>
    <dgm:cxn modelId="{ABFE32DE-8390-4D4E-9DDF-BE9BA71E53FE}" type="presParOf" srcId="{7871A3D8-3505-4B30-9B14-C0949A2C7FB8}" destId="{3F526EF3-394F-498A-BB40-E00027DF6B6F}" srcOrd="0" destOrd="0" presId="urn:microsoft.com/office/officeart/2005/8/layout/vList5"/>
    <dgm:cxn modelId="{76936EE7-5EF2-4A77-9E88-4CB806E3C11C}" type="presParOf" srcId="{8514276C-4680-4D0D-B1C3-E152C67483F2}" destId="{1612BCDF-9F8D-4B4F-9E63-83A5DA15B991}" srcOrd="1" destOrd="0" presId="urn:microsoft.com/office/officeart/2005/8/layout/vList5"/>
    <dgm:cxn modelId="{E968AD25-CC5C-4008-9593-0ECC44653366}" type="presParOf" srcId="{8514276C-4680-4D0D-B1C3-E152C67483F2}" destId="{4307B735-E747-49F3-AC1F-053074B99114}" srcOrd="2" destOrd="0" presId="urn:microsoft.com/office/officeart/2005/8/layout/vList5"/>
    <dgm:cxn modelId="{73A890F5-D75E-477F-815D-B72856177418}" type="presParOf" srcId="{4307B735-E747-49F3-AC1F-053074B99114}" destId="{DC92D4EB-ED43-4961-9D7B-98E637D2B17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28831B-12E3-4716-BAD9-C5DFAD7A4CD7}" type="doc">
      <dgm:prSet loTypeId="urn:microsoft.com/office/officeart/2009/3/layout/Descending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E6BF43A-FD18-4DCD-9930-16031324CCFD}">
      <dgm:prSet custT="1"/>
      <dgm:spPr/>
      <dgm:t>
        <a:bodyPr/>
        <a:lstStyle/>
        <a:p>
          <a:pPr algn="l" rtl="0"/>
          <a:r>
            <a:rPr lang="pt-BR" sz="3600" b="1" dirty="0" smtClean="0"/>
            <a:t>Pactuação com o município de Araguaína</a:t>
          </a:r>
          <a:endParaRPr lang="pt-BR" sz="3600" dirty="0"/>
        </a:p>
      </dgm:t>
    </dgm:pt>
    <dgm:pt modelId="{EAEBE7EB-1738-45B9-849D-E04190D5F1DA}" type="parTrans" cxnId="{BBC337E2-2801-416F-B06D-C29136BE7C68}">
      <dgm:prSet/>
      <dgm:spPr/>
      <dgm:t>
        <a:bodyPr/>
        <a:lstStyle/>
        <a:p>
          <a:endParaRPr lang="pt-BR" sz="2800"/>
        </a:p>
      </dgm:t>
    </dgm:pt>
    <dgm:pt modelId="{796F29FA-FF06-45B3-9D20-DCA02B73E607}" type="sibTrans" cxnId="{BBC337E2-2801-416F-B06D-C29136BE7C68}">
      <dgm:prSet/>
      <dgm:spPr/>
      <dgm:t>
        <a:bodyPr/>
        <a:lstStyle/>
        <a:p>
          <a:endParaRPr lang="pt-BR" sz="2800"/>
        </a:p>
      </dgm:t>
    </dgm:pt>
    <dgm:pt modelId="{7C687B56-9E7E-4859-A25A-B0C8EDB09DF0}">
      <dgm:prSet/>
      <dgm:spPr/>
      <dgm:t>
        <a:bodyPr/>
        <a:lstStyle/>
        <a:p>
          <a:r>
            <a:rPr lang="pt-BR" b="1" dirty="0" smtClean="0"/>
            <a:t>Hospital Municipal</a:t>
          </a:r>
          <a:endParaRPr lang="pt-BR" dirty="0"/>
        </a:p>
      </dgm:t>
    </dgm:pt>
    <dgm:pt modelId="{BC6FBFB2-ACE2-40B4-853C-B3B0278E252A}" type="parTrans" cxnId="{29851EFB-D6E0-4FC4-A65C-4DD12C583EF2}">
      <dgm:prSet/>
      <dgm:spPr/>
      <dgm:t>
        <a:bodyPr/>
        <a:lstStyle/>
        <a:p>
          <a:endParaRPr lang="pt-BR"/>
        </a:p>
      </dgm:t>
    </dgm:pt>
    <dgm:pt modelId="{2581C810-588D-4F72-8DE2-5302EF7F540B}" type="sibTrans" cxnId="{29851EFB-D6E0-4FC4-A65C-4DD12C583EF2}">
      <dgm:prSet/>
      <dgm:spPr/>
      <dgm:t>
        <a:bodyPr/>
        <a:lstStyle/>
        <a:p>
          <a:endParaRPr lang="pt-BR"/>
        </a:p>
      </dgm:t>
    </dgm:pt>
    <dgm:pt modelId="{B725E2F1-2ACE-4345-AE66-3B2F8A919365}" type="pres">
      <dgm:prSet presAssocID="{4E28831B-12E3-4716-BAD9-C5DFAD7A4CD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pt-BR"/>
        </a:p>
      </dgm:t>
    </dgm:pt>
    <dgm:pt modelId="{A7FF62EA-8987-4F19-B6F0-963289D1E2B1}" type="pres">
      <dgm:prSet presAssocID="{4E28831B-12E3-4716-BAD9-C5DFAD7A4CD7}" presName="arrowNode" presStyleLbl="node1" presStyleIdx="0" presStyleCnt="1" custAng="21099484" custLinFactNeighborX="-69808" custLinFactNeighborY="-9946"/>
      <dgm:spPr/>
    </dgm:pt>
    <dgm:pt modelId="{D0ACFE1F-36D7-469F-AAAB-021DBEE08E87}" type="pres">
      <dgm:prSet presAssocID="{EE6BF43A-FD18-4DCD-9930-16031324CCFD}" presName="txNode1" presStyleLbl="revTx" presStyleIdx="0" presStyleCnt="2" custScaleX="210885" custScaleY="252193" custLinFactX="-26875" custLinFactY="134101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3AA8D0-235B-4480-B1DE-2CB1BF152E6E}" type="pres">
      <dgm:prSet presAssocID="{7C687B56-9E7E-4859-A25A-B0C8EDB09DF0}" presName="txNode2" presStyleLbl="revTx" presStyleIdx="1" presStyleCnt="2" custScaleX="167943" custLinFactX="-100000" custLinFactNeighborX="-101226" custLinFactNeighborY="-270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C337E2-2801-416F-B06D-C29136BE7C68}" srcId="{4E28831B-12E3-4716-BAD9-C5DFAD7A4CD7}" destId="{EE6BF43A-FD18-4DCD-9930-16031324CCFD}" srcOrd="0" destOrd="0" parTransId="{EAEBE7EB-1738-45B9-849D-E04190D5F1DA}" sibTransId="{796F29FA-FF06-45B3-9D20-DCA02B73E607}"/>
    <dgm:cxn modelId="{9BBE0EDE-E015-4888-B2E8-CF0EBE37DF98}" type="presOf" srcId="{7C687B56-9E7E-4859-A25A-B0C8EDB09DF0}" destId="{E83AA8D0-235B-4480-B1DE-2CB1BF152E6E}" srcOrd="0" destOrd="0" presId="urn:microsoft.com/office/officeart/2009/3/layout/DescendingProcess"/>
    <dgm:cxn modelId="{C85D25F0-B1E0-46A3-BB6A-91E4C99FF112}" type="presOf" srcId="{EE6BF43A-FD18-4DCD-9930-16031324CCFD}" destId="{D0ACFE1F-36D7-469F-AAAB-021DBEE08E87}" srcOrd="0" destOrd="0" presId="urn:microsoft.com/office/officeart/2009/3/layout/DescendingProcess"/>
    <dgm:cxn modelId="{29851EFB-D6E0-4FC4-A65C-4DD12C583EF2}" srcId="{4E28831B-12E3-4716-BAD9-C5DFAD7A4CD7}" destId="{7C687B56-9E7E-4859-A25A-B0C8EDB09DF0}" srcOrd="1" destOrd="0" parTransId="{BC6FBFB2-ACE2-40B4-853C-B3B0278E252A}" sibTransId="{2581C810-588D-4F72-8DE2-5302EF7F540B}"/>
    <dgm:cxn modelId="{84D25F59-3549-4C17-816E-309F3452F055}" type="presOf" srcId="{4E28831B-12E3-4716-BAD9-C5DFAD7A4CD7}" destId="{B725E2F1-2ACE-4345-AE66-3B2F8A919365}" srcOrd="0" destOrd="0" presId="urn:microsoft.com/office/officeart/2009/3/layout/DescendingProcess"/>
    <dgm:cxn modelId="{277FA8BF-A165-46F7-98A1-FAF69EB24F95}" type="presParOf" srcId="{B725E2F1-2ACE-4345-AE66-3B2F8A919365}" destId="{A7FF62EA-8987-4F19-B6F0-963289D1E2B1}" srcOrd="0" destOrd="0" presId="urn:microsoft.com/office/officeart/2009/3/layout/DescendingProcess"/>
    <dgm:cxn modelId="{FC50AA64-8DE5-43C1-9620-68CCA64F41A2}" type="presParOf" srcId="{B725E2F1-2ACE-4345-AE66-3B2F8A919365}" destId="{D0ACFE1F-36D7-469F-AAAB-021DBEE08E87}" srcOrd="1" destOrd="0" presId="urn:microsoft.com/office/officeart/2009/3/layout/DescendingProcess"/>
    <dgm:cxn modelId="{CE74BF2D-F2AE-4669-9303-CEDED38842A3}" type="presParOf" srcId="{B725E2F1-2ACE-4345-AE66-3B2F8A919365}" destId="{E83AA8D0-235B-4480-B1DE-2CB1BF152E6E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BE05D-01E6-41D0-932C-22E802826B89}">
      <dsp:nvSpPr>
        <dsp:cNvPr id="0" name=""/>
        <dsp:cNvSpPr/>
      </dsp:nvSpPr>
      <dsp:spPr>
        <a:xfrm>
          <a:off x="0" y="0"/>
          <a:ext cx="8604434" cy="35004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4239B3-D4B7-4CDE-A011-168D7C21D3EA}">
      <dsp:nvSpPr>
        <dsp:cNvPr id="0" name=""/>
        <dsp:cNvSpPr/>
      </dsp:nvSpPr>
      <dsp:spPr>
        <a:xfrm>
          <a:off x="9707" y="1050141"/>
          <a:ext cx="2908622" cy="1400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/>
            <a:t>Aumento do Salário do  Médico Especialista </a:t>
          </a:r>
          <a:endParaRPr lang="pt-BR" sz="2500" kern="1200"/>
        </a:p>
      </dsp:txBody>
      <dsp:txXfrm>
        <a:off x="78059" y="1118493"/>
        <a:ext cx="2771918" cy="1263485"/>
      </dsp:txXfrm>
    </dsp:sp>
    <dsp:sp modelId="{24B40E42-6108-49A8-84FD-D59AB4DB2F06}">
      <dsp:nvSpPr>
        <dsp:cNvPr id="0" name=""/>
        <dsp:cNvSpPr/>
      </dsp:nvSpPr>
      <dsp:spPr>
        <a:xfrm>
          <a:off x="3063936" y="1050141"/>
          <a:ext cx="2908622" cy="1400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DE: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R$ 10.276,20</a:t>
          </a:r>
          <a:endParaRPr lang="pt-BR" sz="2500" kern="1200" dirty="0"/>
        </a:p>
      </dsp:txBody>
      <dsp:txXfrm>
        <a:off x="3132288" y="1118493"/>
        <a:ext cx="2771918" cy="1263485"/>
      </dsp:txXfrm>
    </dsp:sp>
    <dsp:sp modelId="{E1F0E6EA-D75A-4763-898C-CA4A957B5248}">
      <dsp:nvSpPr>
        <dsp:cNvPr id="0" name=""/>
        <dsp:cNvSpPr/>
      </dsp:nvSpPr>
      <dsp:spPr>
        <a:xfrm>
          <a:off x="6118166" y="1050141"/>
          <a:ext cx="2908622" cy="1400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PARA: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R$ 15.000,00</a:t>
          </a:r>
          <a:endParaRPr lang="pt-BR" sz="2500" kern="1200" dirty="0"/>
        </a:p>
      </dsp:txBody>
      <dsp:txXfrm>
        <a:off x="6186518" y="1118493"/>
        <a:ext cx="2771918" cy="12634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1DE45-F9BF-4DE9-97DF-171FAD154760}">
      <dsp:nvSpPr>
        <dsp:cNvPr id="0" name=""/>
        <dsp:cNvSpPr/>
      </dsp:nvSpPr>
      <dsp:spPr>
        <a:xfrm rot="5400000">
          <a:off x="389003" y="3664197"/>
          <a:ext cx="1155946" cy="192346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92143-5FCE-4BC8-9464-2E100DDB3C31}">
      <dsp:nvSpPr>
        <dsp:cNvPr id="0" name=""/>
        <dsp:cNvSpPr/>
      </dsp:nvSpPr>
      <dsp:spPr>
        <a:xfrm>
          <a:off x="196046" y="4238900"/>
          <a:ext cx="1736518" cy="152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strike="noStrike" kern="1200" dirty="0" smtClean="0">
              <a:effectLst/>
            </a:rPr>
            <a:t>2015: 4.505/ano</a:t>
          </a:r>
          <a:endParaRPr lang="pt-BR" sz="2800" b="0" strike="noStrike" kern="1200" dirty="0">
            <a:effectLst/>
          </a:endParaRPr>
        </a:p>
      </dsp:txBody>
      <dsp:txXfrm>
        <a:off x="196046" y="4238900"/>
        <a:ext cx="1736518" cy="1522160"/>
      </dsp:txXfrm>
    </dsp:sp>
    <dsp:sp modelId="{394F0C81-780E-40F0-B8A0-2B59A91F6441}">
      <dsp:nvSpPr>
        <dsp:cNvPr id="0" name=""/>
        <dsp:cNvSpPr/>
      </dsp:nvSpPr>
      <dsp:spPr>
        <a:xfrm>
          <a:off x="1604920" y="3522589"/>
          <a:ext cx="327645" cy="327645"/>
        </a:xfrm>
        <a:prstGeom prst="triangle">
          <a:avLst>
            <a:gd name="adj" fmla="val 10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D010C-2D79-4105-A8AB-77A0180504E1}">
      <dsp:nvSpPr>
        <dsp:cNvPr id="0" name=""/>
        <dsp:cNvSpPr/>
      </dsp:nvSpPr>
      <dsp:spPr>
        <a:xfrm rot="5400000">
          <a:off x="2537326" y="3173089"/>
          <a:ext cx="1155946" cy="192346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1AFC0F-D208-488C-B7D8-CFB0B559ED05}">
      <dsp:nvSpPr>
        <dsp:cNvPr id="0" name=""/>
        <dsp:cNvSpPr/>
      </dsp:nvSpPr>
      <dsp:spPr>
        <a:xfrm>
          <a:off x="2321884" y="3712859"/>
          <a:ext cx="1736518" cy="152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strike="noStrike" kern="1200" dirty="0" smtClean="0">
              <a:effectLst/>
            </a:rPr>
            <a:t> 2016: 2.727/ano</a:t>
          </a:r>
          <a:endParaRPr lang="pt-BR" sz="2800" b="0" strike="noStrike" kern="1200" dirty="0">
            <a:effectLst/>
          </a:endParaRPr>
        </a:p>
      </dsp:txBody>
      <dsp:txXfrm>
        <a:off x="2321884" y="3712859"/>
        <a:ext cx="1736518" cy="1522160"/>
      </dsp:txXfrm>
    </dsp:sp>
    <dsp:sp modelId="{690B7DC4-5ACD-459D-AE3E-8C9AD14A83B4}">
      <dsp:nvSpPr>
        <dsp:cNvPr id="0" name=""/>
        <dsp:cNvSpPr/>
      </dsp:nvSpPr>
      <dsp:spPr>
        <a:xfrm>
          <a:off x="3770436" y="2998373"/>
          <a:ext cx="327645" cy="327645"/>
        </a:xfrm>
        <a:prstGeom prst="triangle">
          <a:avLst>
            <a:gd name="adj" fmla="val 10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6C4629-80D1-4AD1-9DF6-9534F5DBDE31}">
      <dsp:nvSpPr>
        <dsp:cNvPr id="0" name=""/>
        <dsp:cNvSpPr/>
      </dsp:nvSpPr>
      <dsp:spPr>
        <a:xfrm rot="5400000">
          <a:off x="4640679" y="2612115"/>
          <a:ext cx="1155946" cy="192346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0CC6FC-3EE1-4411-895A-69F6D6FA1CD5}">
      <dsp:nvSpPr>
        <dsp:cNvPr id="0" name=""/>
        <dsp:cNvSpPr/>
      </dsp:nvSpPr>
      <dsp:spPr>
        <a:xfrm>
          <a:off x="4447723" y="3186818"/>
          <a:ext cx="1736518" cy="152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strike="noStrike" kern="1200" dirty="0" smtClean="0">
              <a:effectLst/>
            </a:rPr>
            <a:t>2017: 3.386/ano</a:t>
          </a:r>
          <a:endParaRPr lang="pt-BR" sz="2800" b="0" u="none" strike="noStrike" kern="1200" dirty="0">
            <a:effectLst/>
          </a:endParaRPr>
        </a:p>
      </dsp:txBody>
      <dsp:txXfrm>
        <a:off x="4447723" y="3186818"/>
        <a:ext cx="1736518" cy="1522160"/>
      </dsp:txXfrm>
    </dsp:sp>
    <dsp:sp modelId="{64A5F702-8AAC-4E92-88F8-F0BD0AF41AA7}">
      <dsp:nvSpPr>
        <dsp:cNvPr id="0" name=""/>
        <dsp:cNvSpPr/>
      </dsp:nvSpPr>
      <dsp:spPr>
        <a:xfrm>
          <a:off x="5856596" y="2470507"/>
          <a:ext cx="327645" cy="327645"/>
        </a:xfrm>
        <a:prstGeom prst="triangle">
          <a:avLst>
            <a:gd name="adj" fmla="val 10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DAA64A-8653-47CC-B327-C659F77CF79F}">
      <dsp:nvSpPr>
        <dsp:cNvPr id="0" name=""/>
        <dsp:cNvSpPr/>
      </dsp:nvSpPr>
      <dsp:spPr>
        <a:xfrm rot="5400000">
          <a:off x="6766517" y="2086074"/>
          <a:ext cx="1155946" cy="192346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BBD300-C5CF-4411-936D-261D1D19F16A}">
      <dsp:nvSpPr>
        <dsp:cNvPr id="0" name=""/>
        <dsp:cNvSpPr/>
      </dsp:nvSpPr>
      <dsp:spPr>
        <a:xfrm>
          <a:off x="6573561" y="2660777"/>
          <a:ext cx="1736518" cy="152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strike="noStrike" kern="1200" dirty="0" smtClean="0">
              <a:solidFill>
                <a:schemeClr val="tx1"/>
              </a:solidFill>
              <a:effectLst/>
            </a:rPr>
            <a:t>2018: </a:t>
          </a:r>
          <a:r>
            <a:rPr lang="pt-BR" sz="2800" b="0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4.110/ano</a:t>
          </a:r>
          <a:endParaRPr lang="pt-BR" sz="2800" b="0" u="none" strike="noStrik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73561" y="2660777"/>
        <a:ext cx="1736518" cy="1522160"/>
      </dsp:txXfrm>
    </dsp:sp>
    <dsp:sp modelId="{A5254611-CBAD-493B-9418-8F47B842A47C}">
      <dsp:nvSpPr>
        <dsp:cNvPr id="0" name=""/>
        <dsp:cNvSpPr/>
      </dsp:nvSpPr>
      <dsp:spPr>
        <a:xfrm>
          <a:off x="7982435" y="1944466"/>
          <a:ext cx="327645" cy="327645"/>
        </a:xfrm>
        <a:prstGeom prst="triangle">
          <a:avLst>
            <a:gd name="adj" fmla="val 10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shade val="50000"/>
              <a:hueOff val="-205197"/>
              <a:satOff val="13680"/>
              <a:lumOff val="1786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24C5F4-BE09-4FB3-8327-F7B33FA15090}">
      <dsp:nvSpPr>
        <dsp:cNvPr id="0" name=""/>
        <dsp:cNvSpPr/>
      </dsp:nvSpPr>
      <dsp:spPr>
        <a:xfrm rot="5400000">
          <a:off x="8962427" y="1484388"/>
          <a:ext cx="1155946" cy="192346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shade val="50000"/>
              <a:hueOff val="-102599"/>
              <a:satOff val="6840"/>
              <a:lumOff val="893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DA4562-8617-43F2-8B60-E56A47C40AAF}">
      <dsp:nvSpPr>
        <dsp:cNvPr id="0" name=""/>
        <dsp:cNvSpPr/>
      </dsp:nvSpPr>
      <dsp:spPr>
        <a:xfrm>
          <a:off x="8699399" y="2134737"/>
          <a:ext cx="1736518" cy="152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u="none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1º </a:t>
          </a:r>
          <a:r>
            <a:rPr lang="pt-BR" sz="2800" b="0" u="none" strike="noStrike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Quad</a:t>
          </a:r>
          <a:r>
            <a:rPr lang="pt-BR" sz="2800" b="0" u="none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2019: </a:t>
          </a:r>
          <a:r>
            <a:rPr lang="pt-BR" sz="2800" b="1" u="none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1.291</a:t>
          </a:r>
          <a:endParaRPr lang="pt-BR" sz="2800" b="1" u="none" strike="noStrik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99399" y="2134737"/>
        <a:ext cx="1736518" cy="15221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10346-82BD-4C78-9FFD-F49AB74490CC}">
      <dsp:nvSpPr>
        <dsp:cNvPr id="0" name=""/>
        <dsp:cNvSpPr/>
      </dsp:nvSpPr>
      <dsp:spPr>
        <a:xfrm>
          <a:off x="59143" y="886120"/>
          <a:ext cx="8365792" cy="428088"/>
        </a:xfrm>
        <a:prstGeom prst="trapezoid">
          <a:avLst>
            <a:gd name="adj" fmla="val 290935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bg1"/>
              </a:solidFill>
            </a:rPr>
            <a:t>RESSARCIMENTO AO SUS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59143" y="886120"/>
        <a:ext cx="8365792" cy="4280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B4C54-BF1A-42FE-9C22-56822C4D8B2A}">
      <dsp:nvSpPr>
        <dsp:cNvPr id="0" name=""/>
        <dsp:cNvSpPr/>
      </dsp:nvSpPr>
      <dsp:spPr>
        <a:xfrm>
          <a:off x="3586671" y="898"/>
          <a:ext cx="5373440" cy="1589700"/>
        </a:xfrm>
        <a:prstGeom prst="mathPlus">
          <a:avLst/>
        </a:prstGeom>
        <a:solidFill>
          <a:srgbClr val="F76584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R$ 734.284,20</a:t>
          </a:r>
          <a:endParaRPr lang="pt-BR" sz="2800" b="1" kern="1200" dirty="0"/>
        </a:p>
      </dsp:txBody>
      <dsp:txXfrm>
        <a:off x="4298920" y="608799"/>
        <a:ext cx="3948942" cy="373898"/>
      </dsp:txXfrm>
    </dsp:sp>
    <dsp:sp modelId="{740D1885-44DB-48E9-A32E-4D15A79A2186}">
      <dsp:nvSpPr>
        <dsp:cNvPr id="0" name=""/>
        <dsp:cNvSpPr/>
      </dsp:nvSpPr>
      <dsp:spPr>
        <a:xfrm>
          <a:off x="4377" y="426554"/>
          <a:ext cx="3582293" cy="738389"/>
        </a:xfrm>
        <a:prstGeom prst="roundRect">
          <a:avLst/>
        </a:prstGeom>
        <a:solidFill>
          <a:srgbClr val="F7658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2017</a:t>
          </a:r>
          <a:endParaRPr lang="pt-BR" sz="2800" b="1" kern="1200" dirty="0"/>
        </a:p>
      </dsp:txBody>
      <dsp:txXfrm>
        <a:off x="40422" y="462599"/>
        <a:ext cx="3510203" cy="666299"/>
      </dsp:txXfrm>
    </dsp:sp>
    <dsp:sp modelId="{9BB330BC-D522-48CE-8D71-7753353ED609}">
      <dsp:nvSpPr>
        <dsp:cNvPr id="0" name=""/>
        <dsp:cNvSpPr/>
      </dsp:nvSpPr>
      <dsp:spPr>
        <a:xfrm>
          <a:off x="3591048" y="1613648"/>
          <a:ext cx="5373440" cy="1426709"/>
        </a:xfrm>
        <a:prstGeom prst="mathPlus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954.848,58</a:t>
          </a:r>
          <a:endParaRPr lang="pt-BR" sz="2800" b="1" kern="1200" dirty="0"/>
        </a:p>
      </dsp:txBody>
      <dsp:txXfrm>
        <a:off x="4303297" y="2159222"/>
        <a:ext cx="3948942" cy="335561"/>
      </dsp:txXfrm>
    </dsp:sp>
    <dsp:sp modelId="{AC07D9AF-70C2-466F-A242-7AA03180E527}">
      <dsp:nvSpPr>
        <dsp:cNvPr id="0" name=""/>
        <dsp:cNvSpPr/>
      </dsp:nvSpPr>
      <dsp:spPr>
        <a:xfrm>
          <a:off x="4377" y="1934860"/>
          <a:ext cx="3582293" cy="85433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   2018	</a:t>
          </a:r>
          <a:endParaRPr lang="pt-BR" sz="2800" b="1" kern="1200" dirty="0"/>
        </a:p>
      </dsp:txBody>
      <dsp:txXfrm>
        <a:off x="46082" y="1976565"/>
        <a:ext cx="3498883" cy="770920"/>
      </dsp:txXfrm>
    </dsp:sp>
    <dsp:sp modelId="{259A388E-51A5-4E7F-B5FF-F0D8AB131EF5}">
      <dsp:nvSpPr>
        <dsp:cNvPr id="0" name=""/>
        <dsp:cNvSpPr/>
      </dsp:nvSpPr>
      <dsp:spPr>
        <a:xfrm>
          <a:off x="3591048" y="3077320"/>
          <a:ext cx="5373440" cy="1520524"/>
        </a:xfrm>
        <a:prstGeom prst="mathPlus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R$98.026,00</a:t>
          </a:r>
          <a:endParaRPr lang="pt-BR" sz="2800" b="1" kern="1200" dirty="0"/>
        </a:p>
      </dsp:txBody>
      <dsp:txXfrm>
        <a:off x="4303297" y="3658768"/>
        <a:ext cx="3948942" cy="357628"/>
      </dsp:txXfrm>
    </dsp:sp>
    <dsp:sp modelId="{11C71591-74C9-4E28-B1F5-41ED268C8D0E}">
      <dsp:nvSpPr>
        <dsp:cNvPr id="0" name=""/>
        <dsp:cNvSpPr/>
      </dsp:nvSpPr>
      <dsp:spPr>
        <a:xfrm>
          <a:off x="0" y="3600215"/>
          <a:ext cx="3582293" cy="7251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  1º </a:t>
          </a:r>
          <a:r>
            <a:rPr lang="pt-BR" sz="2800" b="1" kern="1200" dirty="0" err="1" smtClean="0"/>
            <a:t>Quad</a:t>
          </a:r>
          <a:r>
            <a:rPr lang="pt-BR" sz="2800" b="1" kern="1200" dirty="0" smtClean="0"/>
            <a:t>. 2019	</a:t>
          </a:r>
          <a:endParaRPr lang="pt-BR" sz="2800" b="1" kern="1200" dirty="0"/>
        </a:p>
      </dsp:txBody>
      <dsp:txXfrm>
        <a:off x="35399" y="3635614"/>
        <a:ext cx="3511495" cy="6543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193ED-602A-4857-A3FB-FA7C3C76AB91}">
      <dsp:nvSpPr>
        <dsp:cNvPr id="0" name=""/>
        <dsp:cNvSpPr/>
      </dsp:nvSpPr>
      <dsp:spPr>
        <a:xfrm rot="5400000">
          <a:off x="-1289037" y="1454663"/>
          <a:ext cx="6408712" cy="3499385"/>
        </a:xfrm>
        <a:prstGeom prst="chevron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  <a:sp3d extrusionH="28000" prstMaterial="matte"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MAPA ESTRATÉGICO DA SAÚDE</a:t>
          </a:r>
          <a:endParaRPr lang="pt-BR" sz="4900" kern="1200" dirty="0">
            <a:solidFill>
              <a:schemeClr val="tx1"/>
            </a:solidFill>
          </a:endParaRPr>
        </a:p>
      </dsp:txBody>
      <dsp:txXfrm rot="-5400000">
        <a:off x="165627" y="1749693"/>
        <a:ext cx="3499385" cy="2909327"/>
      </dsp:txXfrm>
    </dsp:sp>
    <dsp:sp modelId="{A9A7FD5D-49DC-4622-A8F1-E1444E407F86}">
      <dsp:nvSpPr>
        <dsp:cNvPr id="0" name=""/>
        <dsp:cNvSpPr/>
      </dsp:nvSpPr>
      <dsp:spPr>
        <a:xfrm rot="5400000">
          <a:off x="3794415" y="-295029"/>
          <a:ext cx="4659019" cy="5249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5800" kern="1200" dirty="0" smtClean="0"/>
            <a:t>Planejamento Estratégico</a:t>
          </a:r>
          <a:endParaRPr lang="pt-BR" sz="5800" kern="1200" dirty="0"/>
        </a:p>
      </dsp:txBody>
      <dsp:txXfrm rot="-5400000">
        <a:off x="3499386" y="227435"/>
        <a:ext cx="5021643" cy="42041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C0054-1094-4110-9173-BD108C1E2667}">
      <dsp:nvSpPr>
        <dsp:cNvPr id="0" name=""/>
        <dsp:cNvSpPr/>
      </dsp:nvSpPr>
      <dsp:spPr>
        <a:xfrm>
          <a:off x="5291319" y="668446"/>
          <a:ext cx="3837549" cy="1220008"/>
        </a:xfrm>
        <a:prstGeom prst="flowChartProcess">
          <a:avLst/>
        </a:prstGeom>
        <a:solidFill>
          <a:srgbClr val="00B050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just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800" b="1" kern="1200" dirty="0">
            <a:solidFill>
              <a:schemeClr val="tx1"/>
            </a:solidFill>
          </a:endParaRPr>
        </a:p>
        <a:p>
          <a:pPr marL="285750" lvl="1" indent="-285750" algn="just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b="1" kern="1200" dirty="0" smtClean="0">
              <a:solidFill>
                <a:schemeClr val="tx1"/>
              </a:solidFill>
            </a:rPr>
            <a:t>R$397.198.140,95</a:t>
          </a:r>
          <a:endParaRPr lang="pt-BR" sz="3600" b="1" kern="1200" dirty="0">
            <a:solidFill>
              <a:schemeClr val="tx1"/>
            </a:solidFill>
          </a:endParaRPr>
        </a:p>
      </dsp:txBody>
      <dsp:txXfrm>
        <a:off x="5291319" y="668446"/>
        <a:ext cx="3837549" cy="1220008"/>
      </dsp:txXfrm>
    </dsp:sp>
    <dsp:sp modelId="{416F1E05-ECCD-435F-8A12-486F1E791468}">
      <dsp:nvSpPr>
        <dsp:cNvPr id="0" name=""/>
        <dsp:cNvSpPr/>
      </dsp:nvSpPr>
      <dsp:spPr>
        <a:xfrm>
          <a:off x="5605" y="1911"/>
          <a:ext cx="5285713" cy="2553080"/>
        </a:xfrm>
        <a:prstGeom prst="right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u="none" strike="noStrike" kern="1200" dirty="0" smtClean="0">
              <a:solidFill>
                <a:schemeClr val="tx1"/>
              </a:solidFill>
              <a:effectLst/>
              <a:latin typeface="+mn-lt"/>
            </a:rPr>
            <a:t>Receita Própria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u="none" strike="noStrike" kern="1200" dirty="0" smtClean="0">
              <a:solidFill>
                <a:schemeClr val="tx1"/>
              </a:solidFill>
              <a:effectLst/>
              <a:latin typeface="+mn-lt"/>
            </a:rPr>
            <a:t>Tesouro do Estado</a:t>
          </a:r>
          <a:endParaRPr lang="pt-BR" sz="4000" b="1" kern="1200" dirty="0" smtClean="0">
            <a:solidFill>
              <a:schemeClr val="tx1"/>
            </a:solidFill>
          </a:endParaRPr>
        </a:p>
      </dsp:txBody>
      <dsp:txXfrm>
        <a:off x="5605" y="640181"/>
        <a:ext cx="4647443" cy="1276540"/>
      </dsp:txXfrm>
    </dsp:sp>
    <dsp:sp modelId="{DBC580BC-745B-4038-A47D-ABDA8C70B3D3}">
      <dsp:nvSpPr>
        <dsp:cNvPr id="0" name=""/>
        <dsp:cNvSpPr/>
      </dsp:nvSpPr>
      <dsp:spPr>
        <a:xfrm>
          <a:off x="5268532" y="3437923"/>
          <a:ext cx="3845900" cy="1262500"/>
        </a:xfrm>
        <a:prstGeom prst="flowChartProcess">
          <a:avLst/>
        </a:prstGeom>
        <a:solidFill>
          <a:srgbClr val="FFC000"/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ctr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b="1" i="0" u="none" strike="noStrike" kern="1200" dirty="0" smtClean="0">
              <a:solidFill>
                <a:schemeClr val="tx1"/>
              </a:solidFill>
              <a:effectLst/>
              <a:latin typeface="+mn-lt"/>
            </a:rPr>
            <a:t>R$100.038.566,71</a:t>
          </a:r>
          <a:endParaRPr lang="pt-BR" sz="3600" b="1" kern="1200" dirty="0">
            <a:solidFill>
              <a:schemeClr val="tx1"/>
            </a:solidFill>
          </a:endParaRPr>
        </a:p>
      </dsp:txBody>
      <dsp:txXfrm>
        <a:off x="5268532" y="3437923"/>
        <a:ext cx="3845900" cy="1262500"/>
      </dsp:txXfrm>
    </dsp:sp>
    <dsp:sp modelId="{7DE9575C-7CEB-4D66-BDD2-1EEA6E69A9DA}">
      <dsp:nvSpPr>
        <dsp:cNvPr id="0" name=""/>
        <dsp:cNvSpPr/>
      </dsp:nvSpPr>
      <dsp:spPr>
        <a:xfrm>
          <a:off x="5877" y="2782345"/>
          <a:ext cx="5276819" cy="2500902"/>
        </a:xfrm>
        <a:prstGeom prst="rightArrow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i="0" u="none" strike="noStrike" kern="1200" dirty="0" smtClean="0">
              <a:solidFill>
                <a:schemeClr val="tx1"/>
              </a:solidFill>
              <a:effectLst/>
              <a:latin typeface="+mn-lt"/>
            </a:rPr>
            <a:t>Outras Fontes</a:t>
          </a:r>
          <a:endParaRPr lang="pt-BR" sz="2400" b="1" kern="1200" dirty="0" smtClean="0">
            <a:solidFill>
              <a:schemeClr val="tx1"/>
            </a:solidFill>
          </a:endParaRPr>
        </a:p>
      </dsp:txBody>
      <dsp:txXfrm>
        <a:off x="5877" y="3407571"/>
        <a:ext cx="4651594" cy="12504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C0054-1094-4110-9173-BD108C1E2667}">
      <dsp:nvSpPr>
        <dsp:cNvPr id="0" name=""/>
        <dsp:cNvSpPr/>
      </dsp:nvSpPr>
      <dsp:spPr>
        <a:xfrm>
          <a:off x="5291319" y="441457"/>
          <a:ext cx="3837549" cy="1017701"/>
        </a:xfrm>
        <a:prstGeom prst="flowChartProcess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just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800" b="1" kern="1200" dirty="0">
            <a:solidFill>
              <a:schemeClr val="tx1"/>
            </a:solidFill>
          </a:endParaRPr>
        </a:p>
        <a:p>
          <a:pPr marL="285750" lvl="1" indent="-285750" algn="just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b="1" u="none" strike="noStrike" kern="1200" dirty="0" smtClean="0">
              <a:solidFill>
                <a:schemeClr val="tx1"/>
              </a:solidFill>
              <a:effectLst/>
            </a:rPr>
            <a:t>7.115.046.768,00</a:t>
          </a:r>
          <a:endParaRPr lang="pt-BR" sz="3600" b="1" kern="1200" dirty="0">
            <a:solidFill>
              <a:schemeClr val="tx1"/>
            </a:solidFill>
          </a:endParaRPr>
        </a:p>
      </dsp:txBody>
      <dsp:txXfrm>
        <a:off x="5291319" y="441457"/>
        <a:ext cx="3837549" cy="1017701"/>
      </dsp:txXfrm>
    </dsp:sp>
    <dsp:sp modelId="{416F1E05-ECCD-435F-8A12-486F1E791468}">
      <dsp:nvSpPr>
        <dsp:cNvPr id="0" name=""/>
        <dsp:cNvSpPr/>
      </dsp:nvSpPr>
      <dsp:spPr>
        <a:xfrm>
          <a:off x="5605" y="2039"/>
          <a:ext cx="5285713" cy="1896538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u="none" strike="noStrike" kern="1200" dirty="0" smtClean="0">
              <a:solidFill>
                <a:schemeClr val="tx1"/>
              </a:solidFill>
              <a:effectLst/>
              <a:latin typeface="+mn-lt"/>
            </a:rPr>
            <a:t>Previsto arrecadar </a:t>
          </a:r>
          <a:r>
            <a:rPr lang="pt-BR" sz="3200" b="1" u="none" strike="noStrike" kern="1200" dirty="0" smtClean="0">
              <a:solidFill>
                <a:schemeClr val="tx1"/>
              </a:solidFill>
              <a:effectLst/>
              <a:latin typeface="+mn-lt"/>
            </a:rPr>
            <a:t>Anual</a:t>
          </a:r>
          <a:endParaRPr lang="pt-BR" sz="4400" b="1" kern="1200" dirty="0" smtClean="0">
            <a:solidFill>
              <a:schemeClr val="tx1"/>
            </a:solidFill>
          </a:endParaRPr>
        </a:p>
      </dsp:txBody>
      <dsp:txXfrm>
        <a:off x="5605" y="476174"/>
        <a:ext cx="4811579" cy="948269"/>
      </dsp:txXfrm>
    </dsp:sp>
    <dsp:sp modelId="{DBC580BC-745B-4038-A47D-ABDA8C70B3D3}">
      <dsp:nvSpPr>
        <dsp:cNvPr id="0" name=""/>
        <dsp:cNvSpPr/>
      </dsp:nvSpPr>
      <dsp:spPr>
        <a:xfrm>
          <a:off x="5268532" y="2635098"/>
          <a:ext cx="3845900" cy="1053148"/>
        </a:xfrm>
        <a:prstGeom prst="flowChartProcess">
          <a:avLst/>
        </a:prstGeom>
        <a:solidFill>
          <a:srgbClr val="4BD0FF"/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ctr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b="1" i="0" u="none" strike="noStrike" kern="1200" dirty="0" smtClean="0">
              <a:solidFill>
                <a:schemeClr val="tx1"/>
              </a:solidFill>
              <a:effectLst/>
              <a:latin typeface="+mn-lt"/>
            </a:rPr>
            <a:t>2.351.083.385,79	33,04</a:t>
          </a:r>
          <a:r>
            <a:rPr lang="pt-BR" sz="3600" b="1" kern="1200" dirty="0" smtClean="0">
              <a:solidFill>
                <a:schemeClr val="tx1"/>
              </a:solidFill>
            </a:rPr>
            <a:t>%		</a:t>
          </a:r>
          <a:endParaRPr lang="pt-BR" sz="3600" b="1" kern="1200" dirty="0">
            <a:solidFill>
              <a:schemeClr val="tx1"/>
            </a:solidFill>
          </a:endParaRPr>
        </a:p>
      </dsp:txBody>
      <dsp:txXfrm>
        <a:off x="5268532" y="2635098"/>
        <a:ext cx="3845900" cy="1053148"/>
      </dsp:txXfrm>
    </dsp:sp>
    <dsp:sp modelId="{7DE9575C-7CEB-4D66-BDD2-1EEA6E69A9DA}">
      <dsp:nvSpPr>
        <dsp:cNvPr id="0" name=""/>
        <dsp:cNvSpPr/>
      </dsp:nvSpPr>
      <dsp:spPr>
        <a:xfrm>
          <a:off x="5877" y="2088232"/>
          <a:ext cx="5276819" cy="2086192"/>
        </a:xfrm>
        <a:prstGeom prst="rightArrow">
          <a:avLst/>
        </a:prstGeom>
        <a:solidFill>
          <a:srgbClr val="4BD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i="0" u="none" strike="noStrike" kern="1200" dirty="0" smtClean="0">
              <a:solidFill>
                <a:schemeClr val="tx1"/>
              </a:solidFill>
              <a:effectLst/>
              <a:latin typeface="+mn-lt"/>
            </a:rPr>
            <a:t>Arrecadado</a:t>
          </a:r>
          <a:endParaRPr lang="pt-BR" sz="4400" b="1" i="0" u="none" strike="noStrike" kern="1200" dirty="0" smtClean="0">
            <a:solidFill>
              <a:schemeClr val="tx1"/>
            </a:solidFill>
            <a:effectLst/>
            <a:latin typeface="+mn-lt"/>
          </a:endParaRP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0" u="none" strike="noStrike" kern="1200" dirty="0" smtClean="0">
              <a:solidFill>
                <a:schemeClr val="tx1"/>
              </a:solidFill>
              <a:effectLst/>
              <a:latin typeface="+mn-lt"/>
            </a:rPr>
            <a:t>no 1º Quad.</a:t>
          </a:r>
          <a:endParaRPr lang="pt-BR" sz="2400" b="1" kern="1200" dirty="0" smtClean="0">
            <a:solidFill>
              <a:schemeClr val="tx1"/>
            </a:solidFill>
          </a:endParaRPr>
        </a:p>
      </dsp:txBody>
      <dsp:txXfrm>
        <a:off x="5877" y="2609780"/>
        <a:ext cx="4755271" cy="10430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ABA7A-D70B-4244-8441-6A4D5470DEA4}">
      <dsp:nvSpPr>
        <dsp:cNvPr id="0" name=""/>
        <dsp:cNvSpPr/>
      </dsp:nvSpPr>
      <dsp:spPr>
        <a:xfrm>
          <a:off x="0" y="197886"/>
          <a:ext cx="8927958" cy="436399"/>
        </a:xfrm>
        <a:prstGeom prst="curvedDownArrow">
          <a:avLst/>
        </a:prstGeom>
        <a:solidFill>
          <a:srgbClr val="76FCAF"/>
        </a:solidFill>
        <a:ln w="571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611972-4639-4F72-9944-9A43F59FE9F7}">
      <dsp:nvSpPr>
        <dsp:cNvPr id="0" name=""/>
        <dsp:cNvSpPr/>
      </dsp:nvSpPr>
      <dsp:spPr>
        <a:xfrm>
          <a:off x="3284" y="288036"/>
          <a:ext cx="4186471" cy="96798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Aplicar o mínimo 12% em saúde seria R$282.130.006,29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50537" y="335289"/>
        <a:ext cx="4091965" cy="873480"/>
      </dsp:txXfrm>
    </dsp:sp>
    <dsp:sp modelId="{A34BB3B1-59CD-4F3A-88B0-5656786E902A}">
      <dsp:nvSpPr>
        <dsp:cNvPr id="0" name=""/>
        <dsp:cNvSpPr/>
      </dsp:nvSpPr>
      <dsp:spPr>
        <a:xfrm>
          <a:off x="4288818" y="150861"/>
          <a:ext cx="4646557" cy="114528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Aplicou em Saúde 18,89% =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Valor liquidado R$397.198.140,95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4344726" y="206769"/>
        <a:ext cx="4534741" cy="1033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10DF5-4201-456B-B219-A803683EA1CD}">
      <dsp:nvSpPr>
        <dsp:cNvPr id="0" name=""/>
        <dsp:cNvSpPr/>
      </dsp:nvSpPr>
      <dsp:spPr>
        <a:xfrm>
          <a:off x="0" y="3687762"/>
          <a:ext cx="9036496" cy="214489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Agosto 2019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MP Nº 05 convertida na Lei Nº 3.490/2019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Institui o REGIME DE PLANTÃO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CARGA HORÁRIA MENSAL correspondente a CARGA HORÁRIA SEMANAL</a:t>
          </a:r>
        </a:p>
      </dsp:txBody>
      <dsp:txXfrm>
        <a:off x="0" y="3687762"/>
        <a:ext cx="9036496" cy="2144891"/>
      </dsp:txXfrm>
    </dsp:sp>
    <dsp:sp modelId="{823F1656-E1C6-45D6-819E-8F6C2A79DEC7}">
      <dsp:nvSpPr>
        <dsp:cNvPr id="0" name=""/>
        <dsp:cNvSpPr/>
      </dsp:nvSpPr>
      <dsp:spPr>
        <a:xfrm rot="10800000">
          <a:off x="0" y="1558140"/>
          <a:ext cx="9036496" cy="2114269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15 de março 2019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 MP Nº 5/2019 - Quantidade de plantões mensais harmônica entre a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 </a:t>
          </a:r>
          <a:r>
            <a:rPr lang="pt-BR" sz="2400" b="1" u="none" kern="1200" dirty="0" smtClean="0">
              <a:solidFill>
                <a:schemeClr val="tx1"/>
              </a:solidFill>
            </a:rPr>
            <a:t>Portaria  937/2012 e a Portaria 247/2018</a:t>
          </a:r>
          <a:endParaRPr lang="pt-BR" sz="2400" b="1" u="none" kern="1200" dirty="0">
            <a:solidFill>
              <a:schemeClr val="tx1"/>
            </a:solidFill>
          </a:endParaRPr>
        </a:p>
      </dsp:txBody>
      <dsp:txXfrm rot="10800000">
        <a:off x="0" y="1558140"/>
        <a:ext cx="9036496" cy="1373789"/>
      </dsp:txXfrm>
    </dsp:sp>
    <dsp:sp modelId="{EAA4C1C1-510C-4C4F-9256-4C8F7C6C55F2}">
      <dsp:nvSpPr>
        <dsp:cNvPr id="0" name=""/>
        <dsp:cNvSpPr/>
      </dsp:nvSpPr>
      <dsp:spPr>
        <a:xfrm rot="10800000">
          <a:off x="0" y="876"/>
          <a:ext cx="9036496" cy="1648514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Janeiro e fevereiro de 2019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 Portaria  247/2018 – Decisão Judicial</a:t>
          </a:r>
          <a:endParaRPr lang="pt-BR" sz="2800" b="1" kern="1200" dirty="0">
            <a:solidFill>
              <a:schemeClr val="tx1"/>
            </a:solidFill>
          </a:endParaRPr>
        </a:p>
      </dsp:txBody>
      <dsp:txXfrm rot="10800000">
        <a:off x="0" y="876"/>
        <a:ext cx="9036496" cy="1071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C0054-1094-4110-9173-BD108C1E2667}">
      <dsp:nvSpPr>
        <dsp:cNvPr id="0" name=""/>
        <dsp:cNvSpPr/>
      </dsp:nvSpPr>
      <dsp:spPr>
        <a:xfrm>
          <a:off x="4970571" y="649650"/>
          <a:ext cx="3893357" cy="919671"/>
        </a:xfrm>
        <a:prstGeom prst="flowChartProcess">
          <a:avLst/>
        </a:prstGeom>
        <a:solidFill>
          <a:srgbClr val="FFFF00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>
              <a:solidFill>
                <a:schemeClr val="tx1"/>
              </a:solidFill>
            </a:rPr>
            <a:t>701 Certificados</a:t>
          </a:r>
          <a:endParaRPr lang="pt-BR" sz="2800" kern="1200" dirty="0"/>
        </a:p>
      </dsp:txBody>
      <dsp:txXfrm>
        <a:off x="4970571" y="649650"/>
        <a:ext cx="3893357" cy="919671"/>
      </dsp:txXfrm>
    </dsp:sp>
    <dsp:sp modelId="{416F1E05-ECCD-435F-8A12-486F1E791468}">
      <dsp:nvSpPr>
        <dsp:cNvPr id="0" name=""/>
        <dsp:cNvSpPr/>
      </dsp:nvSpPr>
      <dsp:spPr>
        <a:xfrm>
          <a:off x="0" y="185615"/>
          <a:ext cx="4978773" cy="1713854"/>
        </a:xfrm>
        <a:prstGeom prst="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u="none" strike="noStrike" kern="1200" dirty="0" smtClean="0">
              <a:solidFill>
                <a:schemeClr val="tx1"/>
              </a:solidFill>
              <a:effectLst/>
              <a:latin typeface="+mn-lt"/>
            </a:rPr>
            <a:t>1º Quad. 2019 </a:t>
          </a:r>
        </a:p>
      </dsp:txBody>
      <dsp:txXfrm>
        <a:off x="0" y="614079"/>
        <a:ext cx="4550310" cy="856927"/>
      </dsp:txXfrm>
    </dsp:sp>
    <dsp:sp modelId="{DBC580BC-745B-4038-A47D-ABDA8C70B3D3}">
      <dsp:nvSpPr>
        <dsp:cNvPr id="0" name=""/>
        <dsp:cNvSpPr/>
      </dsp:nvSpPr>
      <dsp:spPr>
        <a:xfrm>
          <a:off x="4986858" y="2412991"/>
          <a:ext cx="3896381" cy="951703"/>
        </a:xfrm>
        <a:prstGeom prst="flowChartProcess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u="none" strike="noStrike" kern="1200" dirty="0" smtClean="0">
              <a:solidFill>
                <a:schemeClr val="tx1"/>
              </a:solidFill>
              <a:effectLst/>
            </a:rPr>
            <a:t>809 Certificados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4986858" y="2412991"/>
        <a:ext cx="3896381" cy="951703"/>
      </dsp:txXfrm>
    </dsp:sp>
    <dsp:sp modelId="{7DE9575C-7CEB-4D66-BDD2-1EEA6E69A9DA}">
      <dsp:nvSpPr>
        <dsp:cNvPr id="0" name=""/>
        <dsp:cNvSpPr/>
      </dsp:nvSpPr>
      <dsp:spPr>
        <a:xfrm>
          <a:off x="0" y="1948948"/>
          <a:ext cx="4983647" cy="1885239"/>
        </a:xfrm>
        <a:prstGeom prst="rightArrow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u="none" strike="noStrike" kern="1200" dirty="0" smtClean="0">
              <a:solidFill>
                <a:schemeClr val="tx1"/>
              </a:solidFill>
              <a:effectLst/>
              <a:latin typeface="+mn-lt"/>
            </a:rPr>
            <a:t>1º </a:t>
          </a:r>
          <a:r>
            <a:rPr lang="pt-BR" sz="2800" b="1" u="none" strike="noStrike" kern="1200" dirty="0" err="1" smtClean="0">
              <a:solidFill>
                <a:schemeClr val="tx1"/>
              </a:solidFill>
              <a:effectLst/>
              <a:latin typeface="+mn-lt"/>
            </a:rPr>
            <a:t>Quad</a:t>
          </a:r>
          <a:r>
            <a:rPr lang="pt-BR" sz="2800" b="1" u="none" strike="noStrike" kern="1200" dirty="0" smtClean="0">
              <a:solidFill>
                <a:schemeClr val="tx1"/>
              </a:solidFill>
              <a:effectLst/>
              <a:latin typeface="+mn-lt"/>
            </a:rPr>
            <a:t>. 2018</a:t>
          </a:r>
          <a:endParaRPr lang="pt-BR" sz="2800" b="1" kern="1200" dirty="0" smtClean="0">
            <a:solidFill>
              <a:schemeClr val="tx1"/>
            </a:solidFill>
          </a:endParaRPr>
        </a:p>
      </dsp:txBody>
      <dsp:txXfrm>
        <a:off x="0" y="2420258"/>
        <a:ext cx="4512337" cy="942619"/>
      </dsp:txXfrm>
    </dsp:sp>
    <dsp:sp modelId="{A628F8A9-9D86-4AB0-864A-80739B9E7B1D}">
      <dsp:nvSpPr>
        <dsp:cNvPr id="0" name=""/>
        <dsp:cNvSpPr/>
      </dsp:nvSpPr>
      <dsp:spPr>
        <a:xfrm>
          <a:off x="4933299" y="4243482"/>
          <a:ext cx="3949935" cy="94109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u="none" strike="noStrike" kern="1200" dirty="0" smtClean="0">
              <a:solidFill>
                <a:schemeClr val="tx1"/>
              </a:solidFill>
              <a:effectLst/>
            </a:rPr>
            <a:t>474 Certificados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4933299" y="4243482"/>
        <a:ext cx="3949935" cy="941094"/>
      </dsp:txXfrm>
    </dsp:sp>
    <dsp:sp modelId="{09E73630-FBF5-4D2D-92FA-EE8C794F8E77}">
      <dsp:nvSpPr>
        <dsp:cNvPr id="0" name=""/>
        <dsp:cNvSpPr/>
      </dsp:nvSpPr>
      <dsp:spPr>
        <a:xfrm>
          <a:off x="0" y="3897909"/>
          <a:ext cx="4932946" cy="1713854"/>
        </a:xfrm>
        <a:prstGeom prst="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u="none" strike="noStrike" kern="1200" dirty="0" smtClean="0">
              <a:solidFill>
                <a:schemeClr val="tx1"/>
              </a:solidFill>
              <a:effectLst/>
              <a:latin typeface="+mn-lt"/>
            </a:rPr>
            <a:t>1º Quad. 2017 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0" y="4326373"/>
        <a:ext cx="4504483" cy="856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193ED-602A-4857-A3FB-FA7C3C76AB91}">
      <dsp:nvSpPr>
        <dsp:cNvPr id="0" name=""/>
        <dsp:cNvSpPr/>
      </dsp:nvSpPr>
      <dsp:spPr>
        <a:xfrm rot="5400000">
          <a:off x="-1044319" y="1044319"/>
          <a:ext cx="5544616" cy="3455977"/>
        </a:xfrm>
        <a:prstGeom prst="chevron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600" kern="1200" dirty="0" smtClean="0">
              <a:solidFill>
                <a:schemeClr val="tx1"/>
              </a:solidFill>
            </a:rPr>
            <a:t>VIGILÂNCIA EM SAÚDE</a:t>
          </a:r>
          <a:endParaRPr lang="pt-BR" sz="5600" kern="1200" dirty="0">
            <a:solidFill>
              <a:schemeClr val="tx1"/>
            </a:solidFill>
          </a:endParaRPr>
        </a:p>
      </dsp:txBody>
      <dsp:txXfrm rot="-5400000">
        <a:off x="1" y="1727989"/>
        <a:ext cx="3455977" cy="2088639"/>
      </dsp:txXfrm>
    </dsp:sp>
    <dsp:sp modelId="{A9A7FD5D-49DC-4622-A8F1-E1444E407F86}">
      <dsp:nvSpPr>
        <dsp:cNvPr id="0" name=""/>
        <dsp:cNvSpPr/>
      </dsp:nvSpPr>
      <dsp:spPr>
        <a:xfrm rot="5400000">
          <a:off x="4139647" y="-683669"/>
          <a:ext cx="3816627" cy="5183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CCBF4-750A-439E-8CD4-28368BCA0B4E}">
      <dsp:nvSpPr>
        <dsp:cNvPr id="0" name=""/>
        <dsp:cNvSpPr/>
      </dsp:nvSpPr>
      <dsp:spPr>
        <a:xfrm>
          <a:off x="4464" y="0"/>
          <a:ext cx="9135070" cy="1044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chemeClr val="tx1"/>
              </a:solidFill>
            </a:rPr>
            <a:t>Doses aplicadas &lt;1 ano de idade por tipo de vacina e dose do esquema vacinal. Tocantins, 1º Quad. de 2019</a:t>
          </a:r>
          <a:endParaRPr lang="pt-BR" sz="2700" kern="1200" dirty="0">
            <a:solidFill>
              <a:schemeClr val="tx1"/>
            </a:solidFill>
          </a:endParaRPr>
        </a:p>
      </dsp:txBody>
      <dsp:txXfrm>
        <a:off x="35043" y="30579"/>
        <a:ext cx="9073912" cy="9828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56DA-DF65-41E4-B745-62F1B17F394A}">
      <dsp:nvSpPr>
        <dsp:cNvPr id="0" name=""/>
        <dsp:cNvSpPr/>
      </dsp:nvSpPr>
      <dsp:spPr>
        <a:xfrm>
          <a:off x="1260901" y="539451"/>
          <a:ext cx="8871691" cy="24575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6DA10-FC30-47E5-85CB-09CE45ED8E75}">
      <dsp:nvSpPr>
        <dsp:cNvPr id="0" name=""/>
        <dsp:cNvSpPr/>
      </dsp:nvSpPr>
      <dsp:spPr>
        <a:xfrm>
          <a:off x="2278394" y="1124747"/>
          <a:ext cx="7540560" cy="1210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Redução das morbimortalidades das doenças de veiculação hídrica. </a:t>
          </a:r>
        </a:p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Distribuição de 130.250 frascos de hipoclorito de sódio 2,5%.</a:t>
          </a:r>
          <a:endParaRPr lang="pt-BR" sz="2800" kern="1200" dirty="0"/>
        </a:p>
      </dsp:txBody>
      <dsp:txXfrm>
        <a:off x="2278394" y="1124747"/>
        <a:ext cx="7540560" cy="1210014"/>
      </dsp:txXfrm>
    </dsp:sp>
    <dsp:sp modelId="{0C4EBD6A-3CBF-4B04-964B-8E8E76A3474C}">
      <dsp:nvSpPr>
        <dsp:cNvPr id="0" name=""/>
        <dsp:cNvSpPr/>
      </dsp:nvSpPr>
      <dsp:spPr>
        <a:xfrm>
          <a:off x="6015435" y="803033"/>
          <a:ext cx="2208199" cy="2102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6015435" y="803033"/>
        <a:ext cx="2208199" cy="2102361"/>
      </dsp:txXfrm>
    </dsp:sp>
    <dsp:sp modelId="{2CE1886C-8C01-4878-A1EA-646FF4912E2D}">
      <dsp:nvSpPr>
        <dsp:cNvPr id="0" name=""/>
        <dsp:cNvSpPr/>
      </dsp:nvSpPr>
      <dsp:spPr>
        <a:xfrm>
          <a:off x="1308362" y="116633"/>
          <a:ext cx="929192" cy="929192"/>
        </a:xfrm>
        <a:prstGeom prst="plus">
          <a:avLst>
            <a:gd name="adj" fmla="val 32810"/>
          </a:avLst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A365E-12D1-43CD-93DE-9C3F5BDC0744}">
      <dsp:nvSpPr>
        <dsp:cNvPr id="0" name=""/>
        <dsp:cNvSpPr/>
      </dsp:nvSpPr>
      <dsp:spPr>
        <a:xfrm>
          <a:off x="7730729" y="32960"/>
          <a:ext cx="874534" cy="29969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0CC2F-EE03-4D7C-9560-F1A1E74D47FD}">
      <dsp:nvSpPr>
        <dsp:cNvPr id="0" name=""/>
        <dsp:cNvSpPr/>
      </dsp:nvSpPr>
      <dsp:spPr>
        <a:xfrm>
          <a:off x="11520733" y="836704"/>
          <a:ext cx="546" cy="2007957"/>
        </a:xfrm>
        <a:prstGeom prst="line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347CD-77B1-4A81-A5E9-6116043B6FFA}">
      <dsp:nvSpPr>
        <dsp:cNvPr id="0" name=""/>
        <dsp:cNvSpPr/>
      </dsp:nvSpPr>
      <dsp:spPr>
        <a:xfrm rot="6070513">
          <a:off x="2003164" y="2872775"/>
          <a:ext cx="5524359" cy="1660235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2826F797-4D0E-4CBA-8F19-C033E99EA123}">
      <dsp:nvSpPr>
        <dsp:cNvPr id="0" name=""/>
        <dsp:cNvSpPr/>
      </dsp:nvSpPr>
      <dsp:spPr>
        <a:xfrm>
          <a:off x="366658" y="5886271"/>
          <a:ext cx="1824842" cy="73420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BD479-8319-47D6-B8B1-E8EB38DCAC07}">
      <dsp:nvSpPr>
        <dsp:cNvPr id="0" name=""/>
        <dsp:cNvSpPr/>
      </dsp:nvSpPr>
      <dsp:spPr>
        <a:xfrm>
          <a:off x="5318207" y="1157106"/>
          <a:ext cx="3701187" cy="408599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Redução de 27 para 11</a:t>
          </a:r>
          <a:r>
            <a:rPr lang="pt-BR" sz="2400" b="1" kern="1200" dirty="0" smtClean="0"/>
            <a:t> casos de </a:t>
          </a:r>
          <a:r>
            <a:rPr lang="pt-BR" sz="3600" b="1" kern="1200" dirty="0" smtClean="0"/>
            <a:t>AIDS</a:t>
          </a:r>
          <a:r>
            <a:rPr lang="pt-BR" sz="2400" b="1" kern="1200" dirty="0" smtClean="0"/>
            <a:t> diagnosticados em adulto no período de janeiro a abril, apontando uma redução de 40,75% na comparação entre os anos (2018-2019).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5318207" y="1157106"/>
        <a:ext cx="3701187" cy="4085991"/>
      </dsp:txXfrm>
    </dsp:sp>
    <dsp:sp modelId="{5B788CCA-8C0E-4E31-9E0B-F3D0937536CD}">
      <dsp:nvSpPr>
        <dsp:cNvPr id="0" name=""/>
        <dsp:cNvSpPr/>
      </dsp:nvSpPr>
      <dsp:spPr>
        <a:xfrm>
          <a:off x="0" y="3216420"/>
          <a:ext cx="4358025" cy="340406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Redução de 21,8%</a:t>
          </a:r>
          <a:r>
            <a:rPr lang="pt-BR" sz="2000" b="1" kern="1200" dirty="0" smtClean="0"/>
            <a:t> no número de notificações de casos novos de </a:t>
          </a:r>
          <a:r>
            <a:rPr lang="pt-BR" sz="3200" b="1" kern="1200" dirty="0" smtClean="0"/>
            <a:t>TUBERCULOSE</a:t>
          </a:r>
          <a:r>
            <a:rPr lang="pt-BR" sz="2000" b="1" kern="1200" dirty="0" smtClean="0"/>
            <a:t>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/>
            <a:t>Em 03 das 08 Regiões de Saúde ocorreu aumento do Nº de casos notificados quando comparados os mesmo período entre os anos de 2018.</a:t>
          </a:r>
          <a:endParaRPr lang="pt-BR" sz="2400" b="0" kern="1200" dirty="0"/>
        </a:p>
      </dsp:txBody>
      <dsp:txXfrm>
        <a:off x="0" y="3216420"/>
        <a:ext cx="4358025" cy="3404060"/>
      </dsp:txXfrm>
    </dsp:sp>
    <dsp:sp modelId="{A4EDA2FD-9A61-4DD6-88AF-D4FCD4FA5E9A}">
      <dsp:nvSpPr>
        <dsp:cNvPr id="0" name=""/>
        <dsp:cNvSpPr/>
      </dsp:nvSpPr>
      <dsp:spPr>
        <a:xfrm>
          <a:off x="2" y="346558"/>
          <a:ext cx="4505190" cy="245659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Foram notificados </a:t>
          </a:r>
          <a:r>
            <a:rPr lang="pt-BR" sz="3200" b="1" i="1" kern="1200" dirty="0" smtClean="0"/>
            <a:t>2.378 ATENDIMENTOS ANTIRRÁBICOS</a:t>
          </a:r>
          <a:r>
            <a:rPr lang="pt-BR" sz="2000" b="1" kern="1200" dirty="0" smtClean="0"/>
            <a:t>, representando uma </a:t>
          </a:r>
          <a:r>
            <a:rPr lang="pt-BR" sz="3200" b="1" kern="1200" dirty="0" smtClean="0"/>
            <a:t>diminuição de 19% </a:t>
          </a:r>
          <a:r>
            <a:rPr lang="pt-BR" sz="2000" b="1" kern="1200" dirty="0" smtClean="0"/>
            <a:t>em relação ao mesmo período de 2018.</a:t>
          </a:r>
          <a:endParaRPr lang="pt-BR" sz="2000" b="1" kern="1200" dirty="0"/>
        </a:p>
      </dsp:txBody>
      <dsp:txXfrm>
        <a:off x="2" y="346558"/>
        <a:ext cx="4505190" cy="2456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26EF3-394F-498A-BB40-E00027DF6B6F}">
      <dsp:nvSpPr>
        <dsp:cNvPr id="0" name=""/>
        <dsp:cNvSpPr/>
      </dsp:nvSpPr>
      <dsp:spPr>
        <a:xfrm>
          <a:off x="3806981" y="46"/>
          <a:ext cx="4282853" cy="18432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Manutenção de 10  Leitos de UTI Pediátrica</a:t>
          </a:r>
          <a:endParaRPr lang="pt-BR" sz="3600" kern="1200" dirty="0"/>
        </a:p>
      </dsp:txBody>
      <dsp:txXfrm>
        <a:off x="3896959" y="90024"/>
        <a:ext cx="4102897" cy="1663258"/>
      </dsp:txXfrm>
    </dsp:sp>
    <dsp:sp modelId="{DC92D4EB-ED43-4961-9D7B-98E637D2B174}">
      <dsp:nvSpPr>
        <dsp:cNvPr id="0" name=""/>
        <dsp:cNvSpPr/>
      </dsp:nvSpPr>
      <dsp:spPr>
        <a:xfrm>
          <a:off x="3806981" y="1935420"/>
          <a:ext cx="4282853" cy="18432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Cirurgias cardíacas pediátricas</a:t>
          </a:r>
          <a:endParaRPr lang="pt-BR" sz="3600" kern="1200" dirty="0"/>
        </a:p>
      </dsp:txBody>
      <dsp:txXfrm>
        <a:off x="3896959" y="2025398"/>
        <a:ext cx="4102897" cy="16632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F62EA-8987-4F19-B6F0-963289D1E2B1}">
      <dsp:nvSpPr>
        <dsp:cNvPr id="0" name=""/>
        <dsp:cNvSpPr/>
      </dsp:nvSpPr>
      <dsp:spPr>
        <a:xfrm rot="3895858">
          <a:off x="1178257" y="658393"/>
          <a:ext cx="3543209" cy="2470947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ACFE1F-36D7-469F-AAAB-021DBEE08E87}">
      <dsp:nvSpPr>
        <dsp:cNvPr id="0" name=""/>
        <dsp:cNvSpPr/>
      </dsp:nvSpPr>
      <dsp:spPr>
        <a:xfrm>
          <a:off x="258914" y="1944216"/>
          <a:ext cx="3522862" cy="165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Pactuação com o município de Araguaína</a:t>
          </a:r>
          <a:endParaRPr lang="pt-BR" sz="3600" kern="1200" dirty="0"/>
        </a:p>
      </dsp:txBody>
      <dsp:txXfrm>
        <a:off x="258914" y="1944216"/>
        <a:ext cx="3522862" cy="1656184"/>
      </dsp:txXfrm>
    </dsp:sp>
    <dsp:sp modelId="{E83AA8D0-235B-4480-B1DE-2CB1BF152E6E}">
      <dsp:nvSpPr>
        <dsp:cNvPr id="0" name=""/>
        <dsp:cNvSpPr/>
      </dsp:nvSpPr>
      <dsp:spPr>
        <a:xfrm>
          <a:off x="252536" y="3519753"/>
          <a:ext cx="3791230" cy="656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Hospital Municipal</a:t>
          </a:r>
          <a:endParaRPr lang="pt-BR" sz="3600" kern="1200" dirty="0"/>
        </a:p>
      </dsp:txBody>
      <dsp:txXfrm>
        <a:off x="252536" y="3519753"/>
        <a:ext cx="3791230" cy="65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A4373-48E2-4455-8ECC-80D65641403A}" type="datetimeFigureOut">
              <a:rPr lang="pt-BR" smtClean="0"/>
              <a:t>10/09/2019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D0488-620C-4C9E-A694-912D3A4F04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12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C65F4-7D20-49AD-9842-1171C064CDFC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EBD3D-6B18-4D30-B472-EE792A75C7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21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Atualizar na área de imunização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EBD3D-6B18-4D30-B472-EE792A75C7A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7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Dados</a:t>
            </a:r>
            <a:r>
              <a:rPr lang="pt-BR" baseline="0" dirty="0" smtClean="0"/>
              <a:t> atualizados pela Área Técnica do SIM/SINASC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EBD3D-6B18-4D30-B472-EE792A75C7A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67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8" y="23113"/>
            <a:ext cx="1800203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97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4431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784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2847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645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682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194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121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548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15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6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5036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314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249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03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2B4E-3281-47FE-892E-EC35D05E475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A99F-A8D1-41F2-8D0B-36FC6D63771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750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5161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399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962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051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667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0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686" y="23113"/>
            <a:ext cx="1901825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683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175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62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968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715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11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4978" y="35882"/>
            <a:ext cx="2342902" cy="6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8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9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65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02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8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4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01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1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67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19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686" y="23113"/>
            <a:ext cx="1901825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49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0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98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40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74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31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120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3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37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92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32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51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97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20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72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95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6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283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33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20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83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83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45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94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31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00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849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2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979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51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590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48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76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74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54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22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13E3-D47E-4F4B-93F2-1799CE7838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1682C-5308-4EE3-91CC-6BD5355934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39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57AA-437F-4554-B92D-BDE50EECB6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79605-8FD4-4269-ABA7-F57764DB498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90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9AC1-839E-43E3-9349-61E2B3481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A3015-37A0-4C45-81D0-073515E266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7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822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71B0-CCC3-444B-BF4B-07C0B65763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64DE-CFF9-4C99-9D12-B78E70BB40C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307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2046-888C-4953-803E-D23AE0B18D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DF318-E738-49B1-AC2D-2D656DDFD0D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07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6EF2-B027-4640-8992-B376CFC3A0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7040-DEAE-4734-86CB-F1B921B4589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022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1907-CEA3-4282-8A83-C192F85B67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5CD10-559B-4844-B24D-944BAFC4CE1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3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8207-E7D5-4F22-9FEA-20FFB3FC3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3BD3E-259A-4240-A5D0-B55EC066562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EF89-2614-4EB3-A6BE-D8ACD1CE35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4F53-FCC0-49B1-A6C9-0F05F93F812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4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D8D1-B4E7-48A1-AC3A-BE3D832EE3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96C7C-EE60-4E19-A2A1-B856C1230A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97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9B38-345D-444F-A31C-D86DD74656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65E8F-9BB3-4B1A-9E9B-B996C698CAD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02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8012E2-5273-4E0A-A4B7-779FF8F01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3466506-870E-469D-8F6D-78A82390F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829439D-ADE8-4F62-B4D2-ABAE5734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51AE9D6-182D-4248-8373-864B7DE7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9742BD0-77DE-462C-BB87-F9BDAF78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8BA981A-6D75-466A-AC74-C9EC398E0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7270"/>
            <a:ext cx="2174570" cy="183459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629C2177-7913-4B1F-AE63-6BDC0148A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2" y="3788229"/>
            <a:ext cx="3595539" cy="30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498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AB6617-6265-4115-8803-4CED42DC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D538CF1-D4A8-4675-8758-FCCECD63C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258C8C0-2CD6-4780-9847-EE34EB2C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AA44934-B039-4969-99E8-5DEF2AB1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6DBA9EC-A5BB-4398-9194-B0733868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3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5332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B7BB96-E5BA-4838-A1A1-B7EFA553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5B0C45D5-3C53-43C1-B343-BCAA4D8E6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467D27F-867A-480D-93E1-639036C1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EF4CB12-85FB-4AB7-87DA-DBE596FE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75FDDA6-CED8-408B-9CC8-829E4A3D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155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F2F0C0-B7D1-4BD3-B191-0528544B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C485FE2-4DAB-482E-A643-33D21E8E8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29EF09A-1826-4C42-98D5-D1813D69B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9AA15B1-DE5E-49DE-B94E-85E44532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1297DAA-D6FD-46CA-A42F-B6B393CF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F2DF800-0C28-4292-8F1F-A14E6F13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72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415605-7249-4030-8F9D-0E047C5A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5C03B80-A7C1-42CC-9CBF-0D4667ADC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BEC9C92D-164E-4B6C-AD97-3A505895F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ADB6D05E-8D1C-409F-A552-1D0903442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B044AC24-9C4F-472F-A5B0-14E82C3B7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B6A9F241-31A5-4456-ADE3-4A9FDFF1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C44FC559-B554-4C72-BD74-C0FC80D1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23A6A41F-E0BC-43AC-8AF3-F5FF420D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289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C609F4-7DFE-44C3-A752-9EA211DC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F4048A21-7CCE-4BAD-8511-D89D6A5E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AB367F5-31C3-4DD7-99A0-E3C3A2F0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55499A09-7E73-4987-BEC8-8AE418DF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0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3A0E5EA3-362F-4989-9966-341AA990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EC1D75C1-1437-4EC7-9BB8-6DA0DCA8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9F0DCD9A-DCD8-4D24-851B-53E18AC1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39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C4F408-69B9-4996-A1B0-37697DA5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4644A0C-92CC-41DD-952C-EDECDA19B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18FE1A14-CB13-42A7-8716-5E75BDD8B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B6A4DF6-EEC5-46E2-B8E2-D70D4B35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81BEDA68-C5C6-4CEF-A97A-2186DEB5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BA598214-DDD5-4137-AE51-6C5B8AA5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092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5D0DC6-5FC9-45EA-800B-763647C5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D0229B55-4097-4896-923D-40B6856AE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4720B741-E5C6-4972-AE3F-E77BEEBCE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B8ABCF0-461A-48F2-9AE3-C78FAA23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D902D52-FAE6-4CDC-98C8-1D0A8B61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1F6F512-50BD-405C-91AF-A58D7398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269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9D8DFB-B863-4F9F-9A2C-B1340014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4FB5CEF-37B7-4553-ADDE-E90B30AB8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E627FEC-87F8-4AFB-A840-BA431A1A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EE1879A-E783-45CB-8BC5-6CD60492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F48FF53-5644-4EF8-9290-EEC30678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24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4EAC9D2-892A-48DA-B5DC-4915F1CE1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87746D55-2B57-4947-9B9F-D44A3F414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81B292B-31B4-4922-948A-6345F39E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4AAC1E7-BB38-42F2-A095-81ACA56C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128DB5B-4C7C-4F51-A9B4-130E7139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97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4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6540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243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836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779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32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132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857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6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68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9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8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198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7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440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18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92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27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561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078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901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621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4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5B66-4D19-4E8E-A485-2A2E87402AA7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2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00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C06EF-70A4-4122-9343-47A55481002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159B4-7A1F-4A55-894B-CC3CB3756F3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62" y="44625"/>
            <a:ext cx="1195341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6A901-766B-48F1-8546-9CDDD949A43F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A9416-611B-447D-98B1-BD996B0AA8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3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2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1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6A901-766B-48F1-8546-9CDDD949A43F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A9416-611B-447D-98B1-BD996B0AA8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4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2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14056FC-ED12-4DA1-88A4-A4FCFB672A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632D335-A977-468E-8DF9-970C52DA3569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98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577E9B3-D45D-403F-877D-3A4E9DE9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C6E3DE4-6F21-40B2-93E9-FB28A1078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DE7D081-6352-4A4C-A89A-0A7C66E0D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15AA1-7028-43FC-BC89-D514DCA3B39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902C719-AE49-4771-8834-641FBD7DF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20672E3-983D-40DD-BF2D-391DC5A4A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C0DB1-08C1-4732-BF36-BA1122498E1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4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6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4CF5-93CE-49BF-BED4-FD54011171C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AF59-3253-4F4D-B89C-B6313AFEC9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9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ntegra.saude.to.gov.br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8.xml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8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planejamento.saude.to@gmail.com" TargetMode="External"/><Relationship Id="rId2" Type="http://schemas.openxmlformats.org/officeDocument/2006/relationships/hyperlink" Target="mailto:gabsec@saude.to.gov.br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0.png"/><Relationship Id="rId7" Type="http://schemas.openxmlformats.org/officeDocument/2006/relationships/diagramData" Target="../diagrams/data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diagramDrawing" Target="../diagrams/drawing2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3439843" y="1263641"/>
            <a:ext cx="2282505" cy="2162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2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01357" y="1263641"/>
            <a:ext cx="2282505" cy="2162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2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8140" y="1263642"/>
            <a:ext cx="2282505" cy="2162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2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56034"/>
              </p:ext>
            </p:extLst>
          </p:nvPr>
        </p:nvGraphicFramePr>
        <p:xfrm>
          <a:off x="511838" y="1310418"/>
          <a:ext cx="2171701" cy="654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1"/>
              </a:tblGrid>
              <a:tr h="654476">
                <a:tc>
                  <a:txBody>
                    <a:bodyPr/>
                    <a:lstStyle/>
                    <a:p>
                      <a:pPr algn="l"/>
                      <a:r>
                        <a:rPr lang="en-US" sz="4100" b="1" i="0" dirty="0" smtClean="0">
                          <a:solidFill>
                            <a:schemeClr val="tx1"/>
                          </a:solidFill>
                          <a:effectLst>
                            <a:outerShdw dist="38100" dir="2700000" algn="tl" rotWithShape="0">
                              <a:srgbClr val="94002E">
                                <a:alpha val="43000"/>
                              </a:srgbClr>
                            </a:outerShdw>
                          </a:effectLst>
                          <a:latin typeface="Century Gothic"/>
                          <a:cs typeface="Century Gothic"/>
                        </a:rPr>
                        <a:t>Jan</a:t>
                      </a:r>
                      <a:endParaRPr lang="en-US" sz="4100" b="1" i="0" dirty="0">
                        <a:solidFill>
                          <a:schemeClr val="tx1"/>
                        </a:solidFill>
                        <a:effectLst>
                          <a:outerShdw dist="38100" dir="2700000" algn="tl" rotWithShape="0">
                            <a:srgbClr val="94002E">
                              <a:alpha val="43000"/>
                            </a:srgbClr>
                          </a:outerShdw>
                        </a:effectLst>
                        <a:latin typeface="Century Gothic"/>
                        <a:cs typeface="Century Gothic"/>
                      </a:endParaRPr>
                    </a:p>
                  </a:txBody>
                  <a:tcPr marL="29202" marR="292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4F"/>
                        </a:gs>
                        <a:gs pos="100000">
                          <a:srgbClr val="94002E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71521"/>
              </p:ext>
            </p:extLst>
          </p:nvPr>
        </p:nvGraphicFramePr>
        <p:xfrm>
          <a:off x="3439846" y="1310421"/>
          <a:ext cx="2171701" cy="2063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243"/>
                <a:gridCol w="310243"/>
                <a:gridCol w="310243"/>
                <a:gridCol w="310243"/>
                <a:gridCol w="310243"/>
                <a:gridCol w="310243"/>
                <a:gridCol w="310243"/>
              </a:tblGrid>
              <a:tr h="654476">
                <a:tc gridSpan="7">
                  <a:txBody>
                    <a:bodyPr/>
                    <a:lstStyle/>
                    <a:p>
                      <a:pPr algn="l"/>
                      <a:r>
                        <a:rPr lang="en-US" sz="4100" b="1" i="0" dirty="0" err="1" smtClean="0">
                          <a:solidFill>
                            <a:schemeClr val="tx1"/>
                          </a:solidFill>
                          <a:effectLst>
                            <a:outerShdw dist="38100" dir="2700000" algn="tl" rotWithShape="0">
                              <a:srgbClr val="6928AC">
                                <a:alpha val="43000"/>
                              </a:srgbClr>
                            </a:outerShdw>
                          </a:effectLst>
                          <a:latin typeface="Century Gothic"/>
                          <a:cs typeface="Century Gothic"/>
                        </a:rPr>
                        <a:t>Fev</a:t>
                      </a:r>
                      <a:endParaRPr lang="en-US" sz="4100" b="1" i="0" dirty="0">
                        <a:solidFill>
                          <a:schemeClr val="tx1"/>
                        </a:solidFill>
                        <a:effectLst>
                          <a:outerShdw dist="38100" dir="2700000" algn="tl" rotWithShape="0">
                            <a:srgbClr val="6928AC">
                              <a:alpha val="43000"/>
                            </a:srgbClr>
                          </a:outerShdw>
                        </a:effectLst>
                        <a:latin typeface="Century Gothic"/>
                        <a:cs typeface="Century Gothic"/>
                      </a:endParaRPr>
                    </a:p>
                  </a:txBody>
                  <a:tcPr marL="29202" marR="292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A3AFF"/>
                        </a:gs>
                        <a:gs pos="100000">
                          <a:srgbClr val="6928AC"/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91222"/>
              </p:ext>
            </p:extLst>
          </p:nvPr>
        </p:nvGraphicFramePr>
        <p:xfrm>
          <a:off x="6452263" y="1310421"/>
          <a:ext cx="2171701" cy="2063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243"/>
                <a:gridCol w="310243"/>
                <a:gridCol w="310243"/>
                <a:gridCol w="310243"/>
                <a:gridCol w="310243"/>
                <a:gridCol w="310243"/>
                <a:gridCol w="310243"/>
              </a:tblGrid>
              <a:tr h="654476">
                <a:tc gridSpan="7">
                  <a:txBody>
                    <a:bodyPr/>
                    <a:lstStyle/>
                    <a:p>
                      <a:pPr algn="l"/>
                      <a:r>
                        <a:rPr lang="en-US" sz="4100" b="1" i="0" dirty="0" smtClean="0">
                          <a:solidFill>
                            <a:schemeClr val="tx1"/>
                          </a:solidFill>
                          <a:effectLst>
                            <a:outerShdw dist="38100" dir="2700000" algn="tl" rotWithShape="0">
                              <a:srgbClr val="51BABC">
                                <a:alpha val="43000"/>
                              </a:srgbClr>
                            </a:outerShdw>
                          </a:effectLst>
                          <a:latin typeface="Century Gothic"/>
                          <a:cs typeface="Century Gothic"/>
                        </a:rPr>
                        <a:t>Mar</a:t>
                      </a:r>
                      <a:endParaRPr lang="en-US" sz="4100" b="1" i="0" dirty="0">
                        <a:solidFill>
                          <a:schemeClr val="tx1"/>
                        </a:solidFill>
                        <a:effectLst>
                          <a:outerShdw dist="38100" dir="2700000" algn="tl" rotWithShape="0">
                            <a:srgbClr val="51BABC">
                              <a:alpha val="43000"/>
                            </a:srgbClr>
                          </a:outerShdw>
                        </a:effectLst>
                        <a:latin typeface="Century Gothic"/>
                        <a:cs typeface="Century Gothic"/>
                      </a:endParaRPr>
                    </a:p>
                  </a:txBody>
                  <a:tcPr marL="29202" marR="292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DFDFF"/>
                        </a:gs>
                        <a:gs pos="100000">
                          <a:srgbClr val="51BABC"/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29202" marR="29202" marT="14598" marB="145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203848" y="3789040"/>
            <a:ext cx="5482890" cy="280076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defTabSz="457200">
              <a:defRPr/>
            </a:pPr>
            <a:r>
              <a:rPr lang="en" sz="44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Relatório Detalhado do Quadrimestre Anterior - </a:t>
            </a:r>
          </a:p>
          <a:p>
            <a:pPr algn="ctr" defTabSz="457200">
              <a:defRPr/>
            </a:pPr>
            <a:r>
              <a:rPr lang="en" sz="44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RDQA do </a:t>
            </a:r>
            <a:r>
              <a:rPr lang="en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1º </a:t>
            </a:r>
            <a:br>
              <a:rPr lang="en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en" sz="44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Quad. 2019  </a:t>
            </a:r>
            <a:endParaRPr lang="en-US" sz="4400" b="1" dirty="0">
              <a:solidFill>
                <a:prstClr val="black"/>
              </a:solidFill>
              <a:effectLst>
                <a:glow rad="635000">
                  <a:srgbClr val="4A84DB">
                    <a:alpha val="23000"/>
                  </a:srgbClr>
                </a:glow>
                <a:outerShdw blurRad="136525" dist="38100" dir="2700000" algn="tl" rotWithShape="0">
                  <a:srgbClr val="0000FF">
                    <a:alpha val="43000"/>
                  </a:srgbClr>
                </a:outerShdw>
              </a:effectLst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2214" name="TextBox 2"/>
          <p:cNvSpPr txBox="1">
            <a:spLocks noChangeArrowheads="1"/>
          </p:cNvSpPr>
          <p:nvPr/>
        </p:nvSpPr>
        <p:spPr bwMode="auto">
          <a:xfrm>
            <a:off x="1980275" y="1581880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2019</a:t>
            </a:r>
          </a:p>
        </p:txBody>
      </p:sp>
      <p:sp>
        <p:nvSpPr>
          <p:cNvPr id="2215" name="TextBox 29"/>
          <p:cNvSpPr txBox="1">
            <a:spLocks noChangeArrowheads="1"/>
          </p:cNvSpPr>
          <p:nvPr/>
        </p:nvSpPr>
        <p:spPr bwMode="auto">
          <a:xfrm>
            <a:off x="4952075" y="1581880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2019</a:t>
            </a:r>
          </a:p>
        </p:txBody>
      </p:sp>
      <p:sp>
        <p:nvSpPr>
          <p:cNvPr id="2216" name="TextBox 30"/>
          <p:cNvSpPr txBox="1">
            <a:spLocks noChangeArrowheads="1"/>
          </p:cNvSpPr>
          <p:nvPr/>
        </p:nvSpPr>
        <p:spPr bwMode="auto">
          <a:xfrm>
            <a:off x="7920700" y="1583468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2019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03" y="0"/>
            <a:ext cx="8974419" cy="677108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 algn="ctr" defTabSz="457200">
              <a:defRPr/>
            </a:pPr>
            <a:r>
              <a:rPr lang="pt-BR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PRESTAÇÃO DE CONTAS </a:t>
            </a:r>
            <a:r>
              <a:rPr lang="e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DA SAÚDE  </a:t>
            </a:r>
            <a:endParaRPr lang="en-US" sz="4400" b="1" dirty="0">
              <a:effectLst>
                <a:glow rad="635000">
                  <a:srgbClr val="4A84DB">
                    <a:alpha val="23000"/>
                  </a:srgbClr>
                </a:glow>
                <a:outerShdw blurRad="136525" dist="38100" dir="2700000" algn="tl" rotWithShape="0">
                  <a:srgbClr val="0000FF">
                    <a:alpha val="43000"/>
                  </a:srgbClr>
                </a:outerShdw>
              </a:effectLst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20" name="Rectangle 3"/>
          <p:cNvSpPr/>
          <p:nvPr/>
        </p:nvSpPr>
        <p:spPr>
          <a:xfrm>
            <a:off x="500345" y="3789434"/>
            <a:ext cx="2279946" cy="21598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2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1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427088"/>
              </p:ext>
            </p:extLst>
          </p:nvPr>
        </p:nvGraphicFramePr>
        <p:xfrm>
          <a:off x="550865" y="3845833"/>
          <a:ext cx="2168523" cy="2062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789"/>
                <a:gridCol w="309789"/>
                <a:gridCol w="309789"/>
                <a:gridCol w="309789"/>
                <a:gridCol w="309789"/>
                <a:gridCol w="309789"/>
                <a:gridCol w="309789"/>
              </a:tblGrid>
              <a:tr h="653974">
                <a:tc gridSpan="7">
                  <a:txBody>
                    <a:bodyPr/>
                    <a:lstStyle/>
                    <a:p>
                      <a:pPr algn="l"/>
                      <a:r>
                        <a:rPr lang="en-US" sz="4100" b="1" i="0" dirty="0" err="1" smtClean="0">
                          <a:solidFill>
                            <a:schemeClr val="tx1"/>
                          </a:solidFill>
                          <a:effectLst>
                            <a:outerShdw dist="38100" dir="2700000" algn="tl" rotWithShape="0">
                              <a:srgbClr val="D6D488">
                                <a:alpha val="99000"/>
                              </a:srgbClr>
                            </a:outerShdw>
                          </a:effectLst>
                          <a:latin typeface="Century Gothic"/>
                          <a:cs typeface="Century Gothic"/>
                        </a:rPr>
                        <a:t>Abr</a:t>
                      </a:r>
                      <a:endParaRPr lang="en-US" sz="4100" b="1" i="0" dirty="0">
                        <a:solidFill>
                          <a:schemeClr val="tx1"/>
                        </a:solidFill>
                        <a:effectLst>
                          <a:outerShdw dist="38100" dir="2700000" algn="tl" rotWithShape="0">
                            <a:srgbClr val="D6D488">
                              <a:alpha val="99000"/>
                            </a:srgbClr>
                          </a:outerShdw>
                        </a:effectLst>
                        <a:latin typeface="Century Gothic"/>
                        <a:cs typeface="Century Gothic"/>
                      </a:endParaRPr>
                    </a:p>
                  </a:txBody>
                  <a:tcPr marL="29160" marR="291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4F19B"/>
                        </a:gs>
                        <a:gs pos="100000">
                          <a:srgbClr val="D6D488"/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Century Gothic"/>
                        <a:cs typeface="Century Gothic"/>
                      </a:endParaRPr>
                    </a:p>
                  </a:txBody>
                  <a:tcPr marL="36546" marR="36546" marT="18273" marB="18273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201170"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201170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170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170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170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170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170"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i="0" dirty="0">
                        <a:latin typeface="Century Gothic"/>
                        <a:cs typeface="Century Gothic"/>
                      </a:endParaRPr>
                    </a:p>
                  </a:txBody>
                  <a:tcPr marL="29160" marR="29160" marT="14587" marB="145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2022479" y="4114120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2019</a:t>
            </a:r>
          </a:p>
        </p:txBody>
      </p:sp>
      <p:pic>
        <p:nvPicPr>
          <p:cNvPr id="17" name="Imagem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6139641"/>
            <a:ext cx="1901825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8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207" y="1167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pt-BR" altLang="pt-BR" sz="2000" b="1" dirty="0" smtClean="0">
                <a:latin typeface="Arial Narrow" pitchFamily="34" charset="0"/>
              </a:rPr>
              <a:t>Nascidos vivos 2017 para o período: </a:t>
            </a:r>
            <a:r>
              <a:rPr lang="pt-BR" altLang="pt-BR" sz="2400" b="1" u="sng" dirty="0">
                <a:latin typeface="Arial Narrow" pitchFamily="34" charset="0"/>
              </a:rPr>
              <a:t>7.955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47686"/>
              </p:ext>
            </p:extLst>
          </p:nvPr>
        </p:nvGraphicFramePr>
        <p:xfrm>
          <a:off x="107506" y="1668587"/>
          <a:ext cx="8928992" cy="51837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11121">
                  <a:extLst>
                    <a:ext uri="{9D8B030D-6E8A-4147-A177-3AD203B41FA5}"/>
                  </a:extLst>
                </a:gridCol>
                <a:gridCol w="1308492">
                  <a:extLst>
                    <a:ext uri="{9D8B030D-6E8A-4147-A177-3AD203B41FA5}"/>
                  </a:extLst>
                </a:gridCol>
                <a:gridCol w="1411161">
                  <a:extLst>
                    <a:ext uri="{9D8B030D-6E8A-4147-A177-3AD203B41FA5}"/>
                  </a:extLst>
                </a:gridCol>
                <a:gridCol w="1622834">
                  <a:extLst>
                    <a:ext uri="{9D8B030D-6E8A-4147-A177-3AD203B41FA5}"/>
                  </a:extLst>
                </a:gridCol>
                <a:gridCol w="1375384">
                  <a:extLst>
                    <a:ext uri="{9D8B030D-6E8A-4147-A177-3AD203B41FA5}"/>
                  </a:extLst>
                </a:gridCol>
              </a:tblGrid>
              <a:tr h="8859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</a:rPr>
                        <a:t>Imunobiológicos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12702" marR="12702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</a:rPr>
                        <a:t>Dose única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12702" marR="12702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u="none" strike="noStrike" kern="1200" baseline="0" dirty="0" smtClean="0">
                          <a:solidFill>
                            <a:schemeClr val="tx1"/>
                          </a:solidFill>
                        </a:rPr>
                        <a:t>1ª </a:t>
                      </a:r>
                      <a:r>
                        <a:rPr lang="pt-BR" sz="2800" u="none" strike="noStrike" kern="1200" baseline="0" dirty="0">
                          <a:solidFill>
                            <a:schemeClr val="tx1"/>
                          </a:solidFill>
                        </a:rPr>
                        <a:t>dose</a:t>
                      </a:r>
                      <a:endParaRPr lang="pt-BR" sz="2800" b="1" i="0" u="none" strike="noStrike" kern="1200" baseline="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12702" marR="12702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u="none" strike="noStrike" baseline="0" dirty="0" smtClean="0">
                          <a:solidFill>
                            <a:schemeClr val="tx1"/>
                          </a:solidFill>
                        </a:rPr>
                        <a:t>2ª </a:t>
                      </a:r>
                      <a:r>
                        <a:rPr lang="pt-BR" sz="2800" u="none" strike="noStrike" baseline="0" dirty="0">
                          <a:solidFill>
                            <a:schemeClr val="tx1"/>
                          </a:solidFill>
                        </a:rPr>
                        <a:t>dose</a:t>
                      </a:r>
                      <a:endParaRPr lang="pt-BR" sz="2800" b="1" i="0" u="none" strike="noStrike" baseline="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12702" marR="12702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u="none" strike="noStrike" baseline="0" dirty="0">
                          <a:solidFill>
                            <a:schemeClr val="tx1"/>
                          </a:solidFill>
                        </a:rPr>
                        <a:t>3ª dose</a:t>
                      </a:r>
                      <a:endParaRPr lang="pt-BR" sz="2800" b="1" i="0" u="none" strike="noStrike" baseline="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12702" marR="12702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99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/>
                        <a:t>BCG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5.387</a:t>
                      </a:r>
                      <a:endParaRPr lang="pt-BR" sz="3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31" marR="7331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extLst>
                  <a:ext uri="{0D108BD9-81ED-4DB2-BD59-A6C34878D82A}"/>
                </a:extLst>
              </a:tr>
              <a:tr h="887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/>
                        <a:t>Poliomielite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3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7.865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7.828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6.881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extLst>
                  <a:ext uri="{0D108BD9-81ED-4DB2-BD59-A6C34878D82A}"/>
                </a:extLst>
              </a:tr>
              <a:tr h="887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 err="1"/>
                        <a:t>DTP</a:t>
                      </a:r>
                      <a:r>
                        <a:rPr lang="pt-BR" sz="3200" u="none" strike="noStrike" dirty="0"/>
                        <a:t>+</a:t>
                      </a:r>
                      <a:r>
                        <a:rPr lang="pt-BR" sz="3200" u="none" strike="noStrike" dirty="0" err="1"/>
                        <a:t>HB</a:t>
                      </a:r>
                      <a:r>
                        <a:rPr lang="pt-BR" sz="3200" u="none" strike="noStrike" dirty="0"/>
                        <a:t>+</a:t>
                      </a:r>
                      <a:r>
                        <a:rPr lang="pt-BR" sz="3200" u="none" strike="noStrike" dirty="0" err="1"/>
                        <a:t>Hib</a:t>
                      </a:r>
                      <a:r>
                        <a:rPr lang="pt-BR" sz="3200" u="none" strike="noStrike" dirty="0"/>
                        <a:t> (Penta)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3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7.873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7.878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6.923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extLst>
                  <a:ext uri="{0D108BD9-81ED-4DB2-BD59-A6C34878D82A}"/>
                </a:extLst>
              </a:tr>
              <a:tr h="887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/>
                        <a:t>Pneumocócica </a:t>
                      </a:r>
                      <a:r>
                        <a:rPr lang="pt-BR" sz="3200" u="none" strike="noStrike" dirty="0" smtClean="0"/>
                        <a:t>10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  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3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7.859</a:t>
                      </a:r>
                      <a:endParaRPr lang="pt-BR" sz="3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3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7.203</a:t>
                      </a:r>
                      <a:endParaRPr lang="pt-BR" sz="3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pt-BR" sz="3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2" marR="12702" marT="9525" marB="0" anchor="ctr"/>
                </a:tc>
                <a:extLst>
                  <a:ext uri="{0D108BD9-81ED-4DB2-BD59-A6C34878D82A}"/>
                </a:extLst>
              </a:tr>
              <a:tr h="7975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/>
                        <a:t>Meningocócica C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3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7.834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7.156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3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2" marR="12702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19470314"/>
              </p:ext>
            </p:extLst>
          </p:nvPr>
        </p:nvGraphicFramePr>
        <p:xfrm>
          <a:off x="0" y="0"/>
          <a:ext cx="9144000" cy="1044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72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 descr="http://www.stiammaringa.com.br/media/images/agenda/33a5958404cada776b9331b5e4ea1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42" y="371146"/>
            <a:ext cx="237485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-36512" y="44624"/>
            <a:ext cx="8856984" cy="908720"/>
          </a:xfrm>
        </p:spPr>
        <p:txBody>
          <a:bodyPr>
            <a:noAutofit/>
          </a:bodyPr>
          <a:lstStyle/>
          <a:p>
            <a:pPr algn="l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3200" b="1" dirty="0" smtClean="0">
                <a:latin typeface="+mn-lt"/>
              </a:rPr>
              <a:t>Situação Vacinal Contra a Influenza 2019</a:t>
            </a:r>
            <a:r>
              <a:rPr lang="pt-BR" altLang="pt-BR" sz="2400" b="1" dirty="0" smtClean="0">
                <a:latin typeface="+mn-lt"/>
              </a:rPr>
              <a:t/>
            </a:r>
            <a:br>
              <a:rPr lang="pt-BR" altLang="pt-BR" sz="2400" b="1" dirty="0" smtClean="0">
                <a:latin typeface="+mn-lt"/>
              </a:rPr>
            </a:br>
            <a:r>
              <a:rPr lang="pt-BR" altLang="pt-BR" sz="1800" b="1" dirty="0" smtClean="0">
                <a:latin typeface="+mn-lt"/>
              </a:rPr>
              <a:t> </a:t>
            </a:r>
            <a:r>
              <a:rPr lang="pt-BR" altLang="pt-BR" sz="2000" dirty="0" smtClean="0">
                <a:latin typeface="+mn-lt"/>
              </a:rPr>
              <a:t>Meta Preconizada pelo MS: 90%</a:t>
            </a:r>
            <a:br>
              <a:rPr lang="pt-BR" altLang="pt-BR" sz="2000" dirty="0" smtClean="0">
                <a:latin typeface="+mn-lt"/>
              </a:rPr>
            </a:br>
            <a:endParaRPr lang="pt-BR" altLang="pt-BR" sz="1800" dirty="0" smtClean="0">
              <a:latin typeface="+mn-lt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9760"/>
            <a:ext cx="8093985" cy="474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36512" y="1412776"/>
            <a:ext cx="9108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Cobertura</a:t>
            </a:r>
            <a:r>
              <a:rPr lang="en-US" sz="3200" b="1" dirty="0"/>
              <a:t> </a:t>
            </a:r>
            <a:r>
              <a:rPr lang="en-US" sz="3200" b="1" dirty="0" err="1" smtClean="0"/>
              <a:t>por</a:t>
            </a:r>
            <a:r>
              <a:rPr lang="en-US" sz="3200" b="1" dirty="0" smtClean="0"/>
              <a:t> </a:t>
            </a:r>
            <a:r>
              <a:rPr lang="en-US" sz="3200" b="1" dirty="0" err="1"/>
              <a:t>Regiões</a:t>
            </a:r>
            <a:r>
              <a:rPr lang="en-US" sz="3200" b="1" dirty="0"/>
              <a:t> de </a:t>
            </a:r>
            <a:r>
              <a:rPr lang="en-US" sz="3200" b="1" dirty="0" err="1"/>
              <a:t>Saúde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496" y="6597352"/>
            <a:ext cx="7272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Fonte: sipni.datasus.gov.br - Data: 09/09/2019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1287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 descr="http://www.stiammaringa.com.br/media/images/agenda/33a5958404cada776b9331b5e4ea1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624"/>
            <a:ext cx="237485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700807"/>
            <a:ext cx="9071992" cy="481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7504" y="44624"/>
            <a:ext cx="6698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800" b="1" dirty="0" smtClean="0"/>
              <a:t>Vacinação Influenza no Tocantins </a:t>
            </a:r>
          </a:p>
          <a:p>
            <a:pPr algn="just"/>
            <a:r>
              <a:rPr lang="en-US" sz="2800" b="1" dirty="0" err="1" smtClean="0"/>
              <a:t>Resultado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por</a:t>
            </a:r>
            <a:r>
              <a:rPr lang="en-US" sz="2800" b="1" dirty="0" smtClean="0"/>
              <a:t> </a:t>
            </a:r>
            <a:r>
              <a:rPr lang="en-US" sz="2800" b="1" dirty="0" err="1"/>
              <a:t>Grupos</a:t>
            </a:r>
            <a:r>
              <a:rPr lang="en-US" sz="2800" b="1" dirty="0"/>
              <a:t> </a:t>
            </a:r>
            <a:r>
              <a:rPr lang="en-US" sz="2800" b="1" dirty="0" err="1"/>
              <a:t>Prioritários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496" y="6567155"/>
            <a:ext cx="7272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Fonte: sipni.datasus.gov.br - Data: 09/09/2019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32590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3392"/>
              </p:ext>
            </p:extLst>
          </p:nvPr>
        </p:nvGraphicFramePr>
        <p:xfrm>
          <a:off x="35496" y="81888"/>
          <a:ext cx="9031404" cy="675560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06638"/>
                <a:gridCol w="5578268"/>
                <a:gridCol w="916741"/>
                <a:gridCol w="1159060"/>
                <a:gridCol w="970697"/>
              </a:tblGrid>
              <a:tr h="250161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Nº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 NOME DOS </a:t>
                      </a:r>
                      <a:r>
                        <a:rPr lang="pt-BR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INDICADORES DE VIGILÂNCIA EM SAÚDE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PACTUAÇÃO INTERFEDERATIVA  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2019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77" marR="6577" marT="876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77" marR="6577" marT="87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/>
                        </a:rPr>
                        <a:t>Pactuado 2019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77" marR="6577" marT="876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/>
                        </a:rPr>
                        <a:t> 1º Quad</a:t>
                      </a:r>
                      <a:r>
                        <a:rPr lang="pt-BR" sz="1600" b="1" u="none" strike="noStrike" dirty="0" smtClean="0">
                          <a:effectLst/>
                        </a:rPr>
                        <a:t>. </a:t>
                      </a:r>
                      <a:r>
                        <a:rPr lang="pt-BR" sz="1600" b="1" u="none" strike="noStrike" smtClean="0">
                          <a:effectLst/>
                        </a:rPr>
                        <a:t>2019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77" marR="6577" marT="8769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77" marR="6577" marT="8769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/>
                        </a:rPr>
                        <a:t>Esperado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77" marR="6577" marT="8769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/>
                        </a:rPr>
                        <a:t>Resultado 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77" marR="6577" marT="8769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1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>
                          <a:effectLst/>
                        </a:rPr>
                        <a:t>Taxa de Mortalidade ou </a:t>
                      </a:r>
                      <a:r>
                        <a:rPr lang="pt-BR" sz="1500" u="none" strike="noStrike" dirty="0" smtClean="0">
                          <a:effectLst/>
                        </a:rPr>
                        <a:t>Nº de </a:t>
                      </a:r>
                      <a:r>
                        <a:rPr lang="pt-BR" sz="1500" u="none" strike="noStrike" dirty="0">
                          <a:effectLst/>
                        </a:rPr>
                        <a:t>óbitos prematuros (de 30 a 69 anos) pelo conjunto das quatro principais doenças crônicas não </a:t>
                      </a:r>
                      <a:r>
                        <a:rPr lang="pt-BR" sz="1500" u="none" strike="noStrike" dirty="0" smtClean="0">
                          <a:effectLst/>
                        </a:rPr>
                        <a:t>transmissíveis </a:t>
                      </a:r>
                      <a:r>
                        <a:rPr lang="pt-BR" sz="1500" u="none" strike="noStrike" dirty="0">
                          <a:effectLst/>
                        </a:rPr>
                        <a:t>- DCNT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222,47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74,16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74.96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764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>
                          <a:effectLst/>
                        </a:rPr>
                        <a:t>Proporção de óbitos de mulheres em idade fértil (10 a 49) investigado.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96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96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764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>
                          <a:effectLst/>
                        </a:rPr>
                        <a:t>Proporção de registro de óbitos com causa básica definida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91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</a:rPr>
                        <a:t>91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7815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>
                          <a:effectLst/>
                        </a:rPr>
                        <a:t>Proporção de vacinas selecionadas do Calendário Nacional de Vacinação para crianças menores de dois anos de idade - </a:t>
                      </a:r>
                      <a:r>
                        <a:rPr lang="pt-BR" sz="1500" u="none" strike="noStrike" dirty="0" err="1">
                          <a:effectLst/>
                        </a:rPr>
                        <a:t>Pentavalente</a:t>
                      </a:r>
                      <a:r>
                        <a:rPr lang="pt-BR" sz="1500" u="none" strike="noStrike" dirty="0">
                          <a:effectLst/>
                        </a:rPr>
                        <a:t> (3ª dose), Pneumocócica 10-valente (2ª dose), Poliomielite (3ª U dose) e Tríplice viral (1ª dose) - com cobertura vacinal preconizada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</a:rPr>
                        <a:t>70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70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39.69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4653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>
                          <a:effectLst/>
                        </a:rPr>
                        <a:t>Proporção de casos de doenças de notificação compulsória imediata (DNCI) encerrados em até 60 dias após notificação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</a:rPr>
                        <a:t>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45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7144" marR="7144" marT="9525" marB="0" anchor="ctr"/>
                </a:tc>
              </a:tr>
              <a:tr h="2764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>
                          <a:effectLst/>
                        </a:rPr>
                        <a:t>Proporção de cura dos casos novos de hanseníase diagnosticados nos anos das coortes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</a:rPr>
                        <a:t>92,5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92,5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76.65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764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 smtClean="0">
                          <a:effectLst/>
                        </a:rPr>
                        <a:t>Nº de </a:t>
                      </a:r>
                      <a:r>
                        <a:rPr lang="pt-BR" sz="1500" u="none" strike="noStrike" dirty="0">
                          <a:effectLst/>
                        </a:rPr>
                        <a:t>casos autóctones de malária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</a:rPr>
                        <a:t>25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8,33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764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 smtClean="0">
                          <a:effectLst/>
                        </a:rPr>
                        <a:t>Nº de </a:t>
                      </a:r>
                      <a:r>
                        <a:rPr lang="pt-BR" sz="1500" u="none" strike="noStrike" dirty="0">
                          <a:effectLst/>
                        </a:rPr>
                        <a:t>casos novos de sífilis congênita em menores de 1 ano de idade.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</a:rPr>
                        <a:t>267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89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764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 smtClean="0">
                          <a:effectLst/>
                        </a:rPr>
                        <a:t>Nº de </a:t>
                      </a:r>
                      <a:r>
                        <a:rPr lang="pt-BR" sz="1500" u="none" strike="noStrike" dirty="0">
                          <a:effectLst/>
                        </a:rPr>
                        <a:t>casos novos de aids em menores de 5 anos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0,67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4896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>
                          <a:effectLst/>
                        </a:rPr>
                        <a:t>Proporção de análises realizadas em amostras de água para consumo humano quanto aos parâmetros coliformes totais, cloro residual livre e turbidez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</a:rPr>
                        <a:t>80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26,67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29.44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5528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 smtClean="0">
                          <a:effectLst/>
                        </a:rPr>
                        <a:t>%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500" u="none" strike="noStrike" dirty="0" smtClean="0">
                          <a:effectLst/>
                        </a:rPr>
                        <a:t>de </a:t>
                      </a:r>
                      <a:r>
                        <a:rPr lang="pt-BR" sz="1500" u="none" strike="noStrike" dirty="0">
                          <a:effectLst/>
                        </a:rPr>
                        <a:t>municípios que realizam no mínimo </a:t>
                      </a:r>
                      <a:r>
                        <a:rPr lang="pt-BR" sz="1500" u="none" strike="noStrike" dirty="0" smtClean="0">
                          <a:effectLst/>
                        </a:rPr>
                        <a:t>6 grupos </a:t>
                      </a:r>
                      <a:r>
                        <a:rPr lang="pt-BR" sz="1500" u="none" strike="noStrike" dirty="0">
                          <a:effectLst/>
                        </a:rPr>
                        <a:t>de ações de </a:t>
                      </a:r>
                      <a:r>
                        <a:rPr lang="pt-BR" sz="1500" u="none" strike="noStrike" dirty="0" smtClean="0">
                          <a:effectLst/>
                        </a:rPr>
                        <a:t>VISA consideradas necessárias </a:t>
                      </a:r>
                      <a:r>
                        <a:rPr lang="pt-BR" sz="1500" u="none" strike="noStrike" dirty="0">
                          <a:effectLst/>
                        </a:rPr>
                        <a:t>a todos os municípios no ano.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>
                          <a:effectLst/>
                        </a:rPr>
                        <a:t>40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9.35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5528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 smtClean="0">
                          <a:effectLst/>
                        </a:rPr>
                        <a:t>Nº de </a:t>
                      </a:r>
                      <a:r>
                        <a:rPr lang="pt-BR" sz="1500" u="none" strike="noStrike" dirty="0">
                          <a:effectLst/>
                        </a:rPr>
                        <a:t>ciclos que atingiram mínimo de 80% de cobertura de imóveis visitados para controle vetorial da dengue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87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29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56.8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4774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u="none" strike="noStrike" dirty="0">
                          <a:effectLst/>
                        </a:rPr>
                        <a:t>Proporção de preenchimento do campo "ocupação" nas notificações de agravos relacionados ao trabalho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97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effectLst/>
                        </a:rPr>
                        <a:t>97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96.02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5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FEB07CD-C07B-4B29-BCD8-2042963C31EE}"/>
              </a:ext>
            </a:extLst>
          </p:cNvPr>
          <p:cNvSpPr txBox="1"/>
          <p:nvPr/>
        </p:nvSpPr>
        <p:spPr>
          <a:xfrm>
            <a:off x="899592" y="-27384"/>
            <a:ext cx="80016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% de </a:t>
            </a:r>
            <a:r>
              <a:rPr lang="pt-BR" sz="2600" b="1" dirty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indicadores </a:t>
            </a:r>
            <a:r>
              <a:rPr lang="pt-BR" sz="2600" b="1" dirty="0" smtClean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alcançados por Região de Saúde – </a:t>
            </a:r>
            <a:r>
              <a:rPr lang="pt-BR" sz="26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Tocantins, </a:t>
            </a:r>
            <a:r>
              <a:rPr lang="pt-BR" sz="2600" b="1" dirty="0" smtClean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1º Quad. 2019</a:t>
            </a:r>
            <a:endParaRPr lang="pt-BR" sz="2600" b="1" dirty="0">
              <a:solidFill>
                <a:prstClr val="black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E61BE96B-4C7C-496B-8B6E-EED4F86CE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108515" cy="24255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80112" y="6588125"/>
            <a:ext cx="3465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prstClr val="black"/>
                </a:solidFill>
              </a:rPr>
              <a:t>*NP – Não Pactuado/*NO – Não Ocorreu</a:t>
            </a:r>
            <a:endParaRPr lang="pt-BR" sz="1200" dirty="0">
              <a:solidFill>
                <a:prstClr val="black"/>
              </a:solidFill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214665"/>
              </p:ext>
            </p:extLst>
          </p:nvPr>
        </p:nvGraphicFramePr>
        <p:xfrm>
          <a:off x="-180528" y="1052736"/>
          <a:ext cx="3908306" cy="567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472478"/>
              </p:ext>
            </p:extLst>
          </p:nvPr>
        </p:nvGraphicFramePr>
        <p:xfrm>
          <a:off x="3021088" y="864191"/>
          <a:ext cx="6129415" cy="572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40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t="11770" r="14758" b="81667"/>
          <a:stretch/>
        </p:blipFill>
        <p:spPr bwMode="auto">
          <a:xfrm>
            <a:off x="179512" y="5517232"/>
            <a:ext cx="4248472" cy="7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0" t="19244" r="15919" b="12215"/>
          <a:stretch/>
        </p:blipFill>
        <p:spPr bwMode="auto">
          <a:xfrm>
            <a:off x="35496" y="15630"/>
            <a:ext cx="4110316" cy="549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1" t="11770" r="27902" b="79408"/>
          <a:stretch/>
        </p:blipFill>
        <p:spPr bwMode="auto">
          <a:xfrm>
            <a:off x="4644008" y="188640"/>
            <a:ext cx="4270321" cy="7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3" t="21106" r="22424" b="53216"/>
          <a:stretch/>
        </p:blipFill>
        <p:spPr bwMode="auto">
          <a:xfrm>
            <a:off x="4668570" y="980728"/>
            <a:ext cx="4148920" cy="247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0" t="59605" r="15770" b="10643"/>
          <a:stretch/>
        </p:blipFill>
        <p:spPr bwMode="auto">
          <a:xfrm>
            <a:off x="5127791" y="3458564"/>
            <a:ext cx="3989824" cy="256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9" t="17084" r="20067" b="74632"/>
          <a:stretch/>
        </p:blipFill>
        <p:spPr bwMode="auto">
          <a:xfrm>
            <a:off x="5092296" y="6088092"/>
            <a:ext cx="4016208" cy="72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8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9" t="16184" r="30532" b="74845"/>
          <a:stretch/>
        </p:blipFill>
        <p:spPr bwMode="auto">
          <a:xfrm>
            <a:off x="35496" y="24090"/>
            <a:ext cx="8928992" cy="88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5" t="23133" r="22518" b="51252"/>
          <a:stretch/>
        </p:blipFill>
        <p:spPr bwMode="auto">
          <a:xfrm>
            <a:off x="4860032" y="852064"/>
            <a:ext cx="4176467" cy="243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0" b="8319"/>
          <a:stretch/>
        </p:blipFill>
        <p:spPr bwMode="auto">
          <a:xfrm>
            <a:off x="35496" y="1633045"/>
            <a:ext cx="4032448" cy="521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76056" y="3344793"/>
            <a:ext cx="39878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N</a:t>
            </a:r>
            <a:r>
              <a:rPr lang="pt-BR" sz="2800" dirty="0" smtClean="0"/>
              <a:t>ão </a:t>
            </a:r>
            <a:r>
              <a:rPr lang="pt-BR" sz="2800" dirty="0"/>
              <a:t>foram detectados agrotóxicos acima dos valores máximos </a:t>
            </a:r>
            <a:r>
              <a:rPr lang="pt-BR" sz="2800" dirty="0" smtClean="0"/>
              <a:t>permitidos, estabelecidos </a:t>
            </a:r>
            <a:r>
              <a:rPr lang="pt-BR" sz="2800" dirty="0"/>
              <a:t>nas normas </a:t>
            </a:r>
            <a:r>
              <a:rPr lang="pt-BR" sz="2800" dirty="0" smtClean="0"/>
              <a:t>vigentes</a:t>
            </a:r>
            <a:r>
              <a:rPr lang="pt-BR" sz="2800" dirty="0"/>
              <a:t>  </a:t>
            </a:r>
            <a:r>
              <a:rPr lang="pt-BR" sz="2800" dirty="0" smtClean="0"/>
              <a:t>na água </a:t>
            </a:r>
            <a:r>
              <a:rPr lang="pt-BR" sz="2800" dirty="0"/>
              <a:t>de abastecimento público </a:t>
            </a:r>
            <a:r>
              <a:rPr lang="pt-BR" sz="2800" dirty="0" smtClean="0"/>
              <a:t>no Tocantins.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037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805557"/>
              </p:ext>
            </p:extLst>
          </p:nvPr>
        </p:nvGraphicFramePr>
        <p:xfrm>
          <a:off x="179512" y="4144880"/>
          <a:ext cx="8856984" cy="2380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630"/>
                <a:gridCol w="1973008"/>
                <a:gridCol w="1759843"/>
                <a:gridCol w="2141264"/>
                <a:gridCol w="916239"/>
              </a:tblGrid>
              <a:tr h="838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Região</a:t>
                      </a:r>
                      <a:endParaRPr lang="pt-BR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1º Quad 2018</a:t>
                      </a:r>
                      <a:endParaRPr lang="pt-BR" sz="2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1º Quad 2019</a:t>
                      </a:r>
                      <a:endParaRPr lang="pt-BR" sz="2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REDUÇÃO</a:t>
                      </a:r>
                      <a:endParaRPr lang="pt-BR" sz="2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%</a:t>
                      </a:r>
                      <a:endParaRPr lang="pt-BR" sz="2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11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800" u="none" strike="noStrike">
                          <a:effectLst/>
                        </a:rPr>
                        <a:t>Brasil</a:t>
                      </a:r>
                      <a:endParaRPr lang="pt-BR" sz="2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2.128.701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2.061.047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-67.654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-3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00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800" u="none" strike="noStrike">
                          <a:effectLst/>
                        </a:rPr>
                        <a:t>Região Norte</a:t>
                      </a:r>
                      <a:endParaRPr lang="pt-BR" sz="2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231.287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196.669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-34.618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-15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800" u="none" strike="noStrike" dirty="0">
                          <a:effectLst/>
                        </a:rPr>
                        <a:t>Tocantins</a:t>
                      </a:r>
                      <a:endParaRPr lang="pt-BR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19.149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14.278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-4.871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-25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03888764"/>
              </p:ext>
            </p:extLst>
          </p:nvPr>
        </p:nvGraphicFramePr>
        <p:xfrm>
          <a:off x="-1116632" y="0"/>
          <a:ext cx="11521280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0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36637435"/>
              </p:ext>
            </p:extLst>
          </p:nvPr>
        </p:nvGraphicFramePr>
        <p:xfrm>
          <a:off x="107504" y="120887"/>
          <a:ext cx="9019395" cy="66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E347CD-77B1-4A81-A5E9-6116043B6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DE347CD-77B1-4A81-A5E9-6116043B6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DE347CD-77B1-4A81-A5E9-6116043B6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2DE347CD-77B1-4A81-A5E9-6116043B6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4BD479-8319-47D6-B8B1-E8EB38DCA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8F4BD479-8319-47D6-B8B1-E8EB38DCA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8F4BD479-8319-47D6-B8B1-E8EB38DCA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8F4BD479-8319-47D6-B8B1-E8EB38DCA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788CCA-8C0E-4E31-9E0B-F3D093753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5B788CCA-8C0E-4E31-9E0B-F3D093753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5B788CCA-8C0E-4E31-9E0B-F3D093753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5B788CCA-8C0E-4E31-9E0B-F3D093753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26F797-4D0E-4CBA-8F19-C033E99EA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826F797-4D0E-4CBA-8F19-C033E99EA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826F797-4D0E-4CBA-8F19-C033E99EA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826F797-4D0E-4CBA-8F19-C033E99EA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EDA2FD-9A61-4DD6-88AF-D4FCD4FA5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A4EDA2FD-9A61-4DD6-88AF-D4FCD4FA5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A4EDA2FD-9A61-4DD6-88AF-D4FCD4FA5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4EDA2FD-9A61-4DD6-88AF-D4FCD4FA5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96" y="546933"/>
            <a:ext cx="4160975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Em </a:t>
            </a:r>
            <a:r>
              <a:rPr lang="pt-BR" b="1" dirty="0"/>
              <a:t>2019, no período avaliado, </a:t>
            </a:r>
            <a:r>
              <a:rPr lang="pt-BR" sz="2400" b="1" dirty="0"/>
              <a:t>05 municípios</a:t>
            </a:r>
            <a:r>
              <a:rPr lang="pt-BR" b="1" dirty="0"/>
              <a:t> realizaram busca ativa e detectaram </a:t>
            </a:r>
            <a:r>
              <a:rPr lang="pt-BR" sz="2400" b="1" dirty="0"/>
              <a:t>12 casos de </a:t>
            </a:r>
            <a:r>
              <a:rPr lang="pt-BR" sz="2800" b="1" dirty="0" smtClean="0"/>
              <a:t>TRACOMA</a:t>
            </a:r>
            <a:r>
              <a:rPr lang="pt-BR" b="1" dirty="0" smtClean="0"/>
              <a:t>. Observou-se um </a:t>
            </a:r>
            <a:r>
              <a:rPr lang="pt-BR" sz="2800" b="1" dirty="0" smtClean="0"/>
              <a:t>aumento</a:t>
            </a:r>
            <a:r>
              <a:rPr lang="pt-BR" b="1" dirty="0" smtClean="0"/>
              <a:t>, visto que </a:t>
            </a:r>
            <a:r>
              <a:rPr lang="pt-BR" b="1" dirty="0"/>
              <a:t>em 2018, </a:t>
            </a:r>
            <a:r>
              <a:rPr lang="pt-BR" sz="2400" b="1" dirty="0"/>
              <a:t>1,26% dos examinados tiveram diagnóstico positivo</a:t>
            </a:r>
            <a:r>
              <a:rPr lang="pt-BR" b="1" dirty="0"/>
              <a:t>, enquanto que em 2019 esse valor foi de </a:t>
            </a:r>
            <a:r>
              <a:rPr lang="pt-BR" sz="2400" b="1" dirty="0"/>
              <a:t>1,25%</a:t>
            </a:r>
            <a:r>
              <a:rPr lang="pt-BR" b="1" dirty="0"/>
              <a:t>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475656" y="3928135"/>
            <a:ext cx="6192688" cy="2890084"/>
            <a:chOff x="1748035" y="3320379"/>
            <a:chExt cx="4861046" cy="1391871"/>
          </a:xfrm>
        </p:grpSpPr>
        <p:sp>
          <p:nvSpPr>
            <p:cNvPr id="4" name="Retângulo 3"/>
            <p:cNvSpPr/>
            <p:nvPr/>
          </p:nvSpPr>
          <p:spPr>
            <a:xfrm>
              <a:off x="1748035" y="3429035"/>
              <a:ext cx="4861046" cy="128088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tângulo 4"/>
            <p:cNvSpPr/>
            <p:nvPr/>
          </p:nvSpPr>
          <p:spPr>
            <a:xfrm>
              <a:off x="1843518" y="3320379"/>
              <a:ext cx="4670078" cy="1391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/>
                <a:t>No período de janeiro a abril de 2019 foram notificados </a:t>
              </a:r>
              <a:r>
                <a:rPr lang="pt-BR" sz="2400" b="1" i="1" kern="1200" dirty="0" smtClean="0"/>
                <a:t>1.698 </a:t>
              </a:r>
              <a:r>
                <a:rPr lang="pt-BR" sz="2800" b="1" i="1" kern="1200" dirty="0" smtClean="0"/>
                <a:t>ACIDENTES POR ANIMAIS PEÇONHENTOS</a:t>
              </a:r>
              <a:r>
                <a:rPr lang="pt-BR" b="1" kern="1200" dirty="0" smtClean="0"/>
                <a:t>, </a:t>
              </a:r>
              <a:r>
                <a:rPr lang="pt-BR" sz="2400" b="1" kern="1200" dirty="0" smtClean="0"/>
                <a:t>havendo um aumento de </a:t>
              </a:r>
              <a:r>
                <a:rPr lang="pt-BR" sz="2800" b="1" kern="1200" dirty="0" smtClean="0"/>
                <a:t>15% </a:t>
              </a:r>
              <a:r>
                <a:rPr lang="pt-BR" sz="2400" b="1" kern="1200" dirty="0" smtClean="0"/>
                <a:t>quando comparado ao mesmo período no ano anterior, registrando-se 1.480 acidentes</a:t>
              </a:r>
              <a:r>
                <a:rPr lang="pt-BR" sz="2400" kern="1200" dirty="0" smtClean="0"/>
                <a:t>.</a:t>
              </a:r>
              <a:endParaRPr lang="pt-BR" sz="2400" kern="1200" dirty="0"/>
            </a:p>
          </p:txBody>
        </p:sp>
      </p:grpSp>
      <p:sp>
        <p:nvSpPr>
          <p:cNvPr id="8" name="Retângulo 7"/>
          <p:cNvSpPr/>
          <p:nvPr/>
        </p:nvSpPr>
        <p:spPr>
          <a:xfrm>
            <a:off x="4932040" y="260648"/>
            <a:ext cx="3918319" cy="36674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/>
              <a:t>Quanto aos casos de </a:t>
            </a:r>
            <a:r>
              <a:rPr lang="pt-BR" sz="3200" b="1" kern="1200" dirty="0" smtClean="0"/>
              <a:t>MENINGITE</a:t>
            </a:r>
            <a:r>
              <a:rPr lang="pt-BR" sz="2400" b="1" kern="1200" dirty="0" smtClean="0"/>
              <a:t>, observou-se um aumento no número de casos nas faixas etárias de &lt; 1 ano (de 03 para 06 casos) e 15-19 anos (01 para 02 casos), quando comparado o primeiro quadrimestre de 2018 e 2019.</a:t>
            </a:r>
            <a:endParaRPr lang="pt-BR" sz="2400" b="1" kern="1200" dirty="0"/>
          </a:p>
        </p:txBody>
      </p:sp>
      <p:sp>
        <p:nvSpPr>
          <p:cNvPr id="12" name="Forma 11"/>
          <p:cNvSpPr/>
          <p:nvPr/>
        </p:nvSpPr>
        <p:spPr>
          <a:xfrm rot="16461029">
            <a:off x="3175299" y="2130092"/>
            <a:ext cx="2944564" cy="1032878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uizanoleto\Downloads\WhatsApp Image 2019-07-31 at 18.03.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" y="806350"/>
            <a:ext cx="9036496" cy="5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44322" r="66172" b="20000"/>
          <a:stretch/>
        </p:blipFill>
        <p:spPr bwMode="auto">
          <a:xfrm>
            <a:off x="6614152" y="44624"/>
            <a:ext cx="2494352" cy="305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16704"/>
              </p:ext>
            </p:extLst>
          </p:nvPr>
        </p:nvGraphicFramePr>
        <p:xfrm>
          <a:off x="107504" y="3573016"/>
          <a:ext cx="9001001" cy="3196519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5184576"/>
                <a:gridCol w="1440160"/>
                <a:gridCol w="1307981"/>
                <a:gridCol w="1068284"/>
              </a:tblGrid>
              <a:tr h="52647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/>
                        <a:t>Doação e transplantes  no Tocantins – 1º Quad. 2019</a:t>
                      </a:r>
                      <a:endParaRPr lang="pt-BR" sz="2800" dirty="0" smtClean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775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Doações e Transplantes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Serviço Público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Serviço Privado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Total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7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Doações de Córneas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18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-</a:t>
                      </a:r>
                      <a:endParaRPr lang="pt-BR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18</a:t>
                      </a:r>
                      <a:endParaRPr lang="pt-BR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7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Transplantes de Córnea Realizados (eletivos)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13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05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18</a:t>
                      </a:r>
                      <a:endParaRPr lang="pt-BR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7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Transplantes de Córnea (Priorizados)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03</a:t>
                      </a:r>
                      <a:endParaRPr lang="pt-BR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03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06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7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Doações de Múltiplos Órgãos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01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01</a:t>
                      </a:r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900420"/>
              </p:ext>
            </p:extLst>
          </p:nvPr>
        </p:nvGraphicFramePr>
        <p:xfrm>
          <a:off x="107504" y="178280"/>
          <a:ext cx="6048672" cy="24536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240360"/>
                <a:gridCol w="2808312"/>
              </a:tblGrid>
              <a:tr h="488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Captação múltipla de órgãos para transplante – 1º Quad. 2019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4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8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Órgãos</a:t>
                      </a:r>
                      <a:endParaRPr lang="pt-BR" sz="4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Quantidade</a:t>
                      </a:r>
                      <a:endParaRPr lang="pt-BR" sz="4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04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Rim 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2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Fígado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1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5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4" t="20474" r="13243" b="42888"/>
          <a:stretch/>
        </p:blipFill>
        <p:spPr bwMode="auto">
          <a:xfrm>
            <a:off x="4139952" y="448556"/>
            <a:ext cx="4810533" cy="318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6" t="10076" r="13407" b="79849"/>
          <a:stretch/>
        </p:blipFill>
        <p:spPr bwMode="auto">
          <a:xfrm>
            <a:off x="106037" y="24606"/>
            <a:ext cx="8930459" cy="66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4" t="58807" r="13243" b="6250"/>
          <a:stretch/>
        </p:blipFill>
        <p:spPr bwMode="auto">
          <a:xfrm>
            <a:off x="106037" y="3706148"/>
            <a:ext cx="4810533" cy="30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6" b="31202"/>
          <a:stretch/>
        </p:blipFill>
        <p:spPr bwMode="auto">
          <a:xfrm>
            <a:off x="32854" y="0"/>
            <a:ext cx="4323123" cy="379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3" b="23577"/>
          <a:stretch/>
        </p:blipFill>
        <p:spPr bwMode="auto">
          <a:xfrm>
            <a:off x="64021" y="3796742"/>
            <a:ext cx="4147940" cy="292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9" b="8685"/>
          <a:stretch/>
        </p:blipFill>
        <p:spPr bwMode="auto">
          <a:xfrm>
            <a:off x="4320556" y="-7520"/>
            <a:ext cx="4788024" cy="686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2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60972709"/>
              </p:ext>
            </p:extLst>
          </p:nvPr>
        </p:nvGraphicFramePr>
        <p:xfrm>
          <a:off x="812088" y="980728"/>
          <a:ext cx="11896816" cy="377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1286"/>
              </p:ext>
            </p:extLst>
          </p:nvPr>
        </p:nvGraphicFramePr>
        <p:xfrm>
          <a:off x="107504" y="4869160"/>
          <a:ext cx="8928991" cy="1876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9101"/>
                <a:gridCol w="2188729"/>
                <a:gridCol w="2271161"/>
              </a:tblGrid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FINANCIAMENTO ESTADUAL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Tesouro Estadual - Custeio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>
                          <a:solidFill>
                            <a:schemeClr val="tx1"/>
                          </a:solidFill>
                          <a:effectLst/>
                        </a:rPr>
                        <a:t>    300.000,00 </a:t>
                      </a:r>
                      <a:endParaRPr lang="pt-BR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>
                          <a:solidFill>
                            <a:schemeClr val="tx1"/>
                          </a:solidFill>
                          <a:effectLst/>
                        </a:rPr>
                        <a:t> 3.600.000,00 </a:t>
                      </a:r>
                      <a:endParaRPr lang="pt-BR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Tesouro Estadual - Aluguel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>
                          <a:solidFill>
                            <a:schemeClr val="tx1"/>
                          </a:solidFill>
                          <a:effectLst/>
                        </a:rPr>
                        <a:t>      60.000,00 </a:t>
                      </a:r>
                      <a:endParaRPr lang="pt-BR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>
                          <a:solidFill>
                            <a:schemeClr val="tx1"/>
                          </a:solidFill>
                          <a:effectLst/>
                        </a:rPr>
                        <a:t>     720.000,00 </a:t>
                      </a:r>
                      <a:endParaRPr lang="pt-BR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Teto MAC Tocantins - Custeio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>
                          <a:solidFill>
                            <a:schemeClr val="tx1"/>
                          </a:solidFill>
                          <a:effectLst/>
                        </a:rPr>
                        <a:t>    250.000,00 </a:t>
                      </a:r>
                      <a:endParaRPr lang="pt-BR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>
                          <a:solidFill>
                            <a:schemeClr val="tx1"/>
                          </a:solidFill>
                          <a:effectLst/>
                        </a:rPr>
                        <a:t> 3.000.000,00 </a:t>
                      </a:r>
                      <a:endParaRPr lang="pt-BR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610.000,00 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7.320.000,00 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811857159"/>
              </p:ext>
            </p:extLst>
          </p:nvPr>
        </p:nvGraphicFramePr>
        <p:xfrm>
          <a:off x="-252536" y="-747464"/>
          <a:ext cx="109647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Mais 11"/>
          <p:cNvSpPr/>
          <p:nvPr/>
        </p:nvSpPr>
        <p:spPr>
          <a:xfrm>
            <a:off x="3707904" y="2348880"/>
            <a:ext cx="1152128" cy="1080120"/>
          </a:xfrm>
          <a:prstGeom prst="mathPlus">
            <a:avLst/>
          </a:prstGeom>
          <a:solidFill>
            <a:srgbClr val="00B050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7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3" grpId="0">
        <p:bldAsOne/>
      </p:bldGraphic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32234543"/>
              </p:ext>
            </p:extLst>
          </p:nvPr>
        </p:nvGraphicFramePr>
        <p:xfrm>
          <a:off x="-1260648" y="476672"/>
          <a:ext cx="10441160" cy="770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tângulo 14"/>
          <p:cNvSpPr/>
          <p:nvPr/>
        </p:nvSpPr>
        <p:spPr>
          <a:xfrm>
            <a:off x="23951" y="44624"/>
            <a:ext cx="9120053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Total Cirurgias Eletivas nos Hospitais Regionais</a:t>
            </a:r>
          </a:p>
        </p:txBody>
      </p:sp>
    </p:spTree>
    <p:extLst>
      <p:ext uri="{BB962C8B-B14F-4D97-AF65-F5344CB8AC3E}">
        <p14:creationId xmlns:p14="http://schemas.microsoft.com/office/powerpoint/2010/main" val="33871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11DE45-F9BF-4DE9-97DF-171FAD154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7311DE45-F9BF-4DE9-97DF-171FAD154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7311DE45-F9BF-4DE9-97DF-171FAD154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4F0C81-780E-40F0-B8A0-2B59A91F6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394F0C81-780E-40F0-B8A0-2B59A91F6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394F0C81-780E-40F0-B8A0-2B59A91F6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B92143-5FCE-4BC8-9464-2E100DDB3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62B92143-5FCE-4BC8-9464-2E100DDB3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62B92143-5FCE-4BC8-9464-2E100DDB3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0B7DC4-5ACD-459D-AE3E-8C9AD14A8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690B7DC4-5ACD-459D-AE3E-8C9AD14A8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690B7DC4-5ACD-459D-AE3E-8C9AD14A8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3D010C-2D79-4105-A8AB-77A018050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BD3D010C-2D79-4105-A8AB-77A018050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BD3D010C-2D79-4105-A8AB-77A018050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1AFC0F-D208-488C-B7D8-CFB0B559E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411AFC0F-D208-488C-B7D8-CFB0B559E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411AFC0F-D208-488C-B7D8-CFB0B559E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6C4629-80D1-4AD1-9DF6-9534F5DBD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116C4629-80D1-4AD1-9DF6-9534F5DBD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116C4629-80D1-4AD1-9DF6-9534F5DBD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A5F702-8AAC-4E92-88F8-F0BD0AF41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64A5F702-8AAC-4E92-88F8-F0BD0AF41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64A5F702-8AAC-4E92-88F8-F0BD0AF41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0CC6FC-3EE1-4411-895A-69F6D6FA1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F40CC6FC-3EE1-4411-895A-69F6D6FA1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F40CC6FC-3EE1-4411-895A-69F6D6FA1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254611-CBAD-493B-9418-8F47B842A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A5254611-CBAD-493B-9418-8F47B842A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A5254611-CBAD-493B-9418-8F47B842A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DAA64A-8653-47CC-B327-C659F77CF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D3DAA64A-8653-47CC-B327-C659F77CF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D3DAA64A-8653-47CC-B327-C659F77CF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BBD300-C5CF-4411-936D-261D1D19F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10BBD300-C5CF-4411-936D-261D1D19F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10BBD300-C5CF-4411-936D-261D1D19F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24C5F4-BE09-4FB3-8327-F7B33FA15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1224C5F4-BE09-4FB3-8327-F7B33FA15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1224C5F4-BE09-4FB3-8327-F7B33FA15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DA4562-8617-43F2-8B60-E56A47C40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83DA4562-8617-43F2-8B60-E56A47C40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graphicEl>
                                              <a:dgm id="{83DA4562-8617-43F2-8B60-E56A47C40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03" y="0"/>
            <a:ext cx="1877644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14718812"/>
              </p:ext>
            </p:extLst>
          </p:nvPr>
        </p:nvGraphicFramePr>
        <p:xfrm>
          <a:off x="395536" y="42811"/>
          <a:ext cx="8424936" cy="144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14653539"/>
              </p:ext>
            </p:extLst>
          </p:nvPr>
        </p:nvGraphicFramePr>
        <p:xfrm>
          <a:off x="144015" y="2059106"/>
          <a:ext cx="8964489" cy="4654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1520" y="1412776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prstClr val="black"/>
                </a:solidFill>
                <a:latin typeface="Berlin Sans FB Demi" pitchFamily="34" charset="0"/>
              </a:rPr>
              <a:t>SETOR PRIVADO</a:t>
            </a:r>
            <a:endParaRPr lang="pt-BR" sz="3600" b="1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69979"/>
              </p:ext>
            </p:extLst>
          </p:nvPr>
        </p:nvGraphicFramePr>
        <p:xfrm>
          <a:off x="35495" y="188643"/>
          <a:ext cx="4968553" cy="6624733"/>
        </p:xfrm>
        <a:graphic>
          <a:graphicData uri="http://schemas.openxmlformats.org/drawingml/2006/table">
            <a:tbl>
              <a:tblPr/>
              <a:tblGrid>
                <a:gridCol w="1469549"/>
                <a:gridCol w="2029376"/>
                <a:gridCol w="1469628"/>
              </a:tblGrid>
              <a:tr h="15806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900" b="1" dirty="0" smtClean="0">
                          <a:solidFill>
                            <a:schemeClr val="tx1"/>
                          </a:solidFill>
                        </a:rPr>
                        <a:t>% de Abastecimento</a:t>
                      </a:r>
                    </a:p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Elenco padronizado: </a:t>
                      </a:r>
                    </a:p>
                    <a:p>
                      <a:pPr algn="just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632 itens de medicamentos 842 itens de materiais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47">
                <a:tc v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Materiais</a:t>
                      </a:r>
                      <a:endParaRPr lang="pt-BR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9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Janeiro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9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Fevereiro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9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Março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9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9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9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9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9938" name="Picture 2" descr="Governador Mauro Carlesse vistoria estoque de medicamentos em Pal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47" y="44624"/>
            <a:ext cx="3961144" cy="26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m para carlesse visita estoque regulador de medicamento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carlesse visita estoque regulador de medicamentos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sultado de imagem para carlesse visita estoque regulador de medicamentos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Resultado de imagem para carlesse visita estoque regulador de medicamentos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2" descr="Resultado de imagem para carlesse visita estoque regulador de medicamentos"/>
          <p:cNvSpPr>
            <a:spLocks noChangeAspect="1" noChangeArrowheads="1"/>
          </p:cNvSpPr>
          <p:nvPr/>
        </p:nvSpPr>
        <p:spPr bwMode="auto">
          <a:xfrm>
            <a:off x="765175" y="4730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6" descr="https://central3.to.gov.br/arquivo/456318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85" y="3717032"/>
            <a:ext cx="4091002" cy="30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84374084"/>
              </p:ext>
            </p:extLst>
          </p:nvPr>
        </p:nvGraphicFramePr>
        <p:xfrm>
          <a:off x="504056" y="116632"/>
          <a:ext cx="874846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764704"/>
            <a:ext cx="1944216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3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4650" y="116632"/>
            <a:ext cx="8871846" cy="6624737"/>
            <a:chOff x="29968" y="339131"/>
            <a:chExt cx="8934520" cy="6330230"/>
          </a:xfrm>
        </p:grpSpPr>
        <p:sp>
          <p:nvSpPr>
            <p:cNvPr id="2" name="Retângulo 1"/>
            <p:cNvSpPr/>
            <p:nvPr/>
          </p:nvSpPr>
          <p:spPr>
            <a:xfrm>
              <a:off x="539552" y="1233575"/>
              <a:ext cx="8424456" cy="100565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tângulo 2"/>
            <p:cNvSpPr/>
            <p:nvPr/>
          </p:nvSpPr>
          <p:spPr>
            <a:xfrm>
              <a:off x="539552" y="2348881"/>
              <a:ext cx="8424936" cy="1512169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6156176" y="4005064"/>
              <a:ext cx="2807832" cy="2664296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 rot="16200000">
              <a:off x="-297669" y="1660315"/>
              <a:ext cx="1116939" cy="2634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SOCIEDADE</a:t>
              </a:r>
              <a:endPara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 rot="16200000">
              <a:off x="-425158" y="2970558"/>
              <a:ext cx="1368154" cy="27699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PROCESSOS</a:t>
              </a:r>
              <a:endParaRPr lang="pt-B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 rot="16200000">
              <a:off x="-1071348" y="5106379"/>
              <a:ext cx="2664298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GESTÃO, REGIONALIZAÇÃO E CONTROLE SOCIAL</a:t>
              </a:r>
              <a:endParaRPr lang="pt-B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39552" y="4005064"/>
              <a:ext cx="5112568" cy="2664296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tângulo de cantos arredondados 37"/>
            <p:cNvSpPr/>
            <p:nvPr/>
          </p:nvSpPr>
          <p:spPr>
            <a:xfrm>
              <a:off x="122300" y="339131"/>
              <a:ext cx="4593716" cy="745519"/>
            </a:xfrm>
            <a:prstGeom prst="roundRect">
              <a:avLst>
                <a:gd name="adj" fmla="val 10884"/>
              </a:avLst>
            </a:prstGeom>
            <a:solidFill>
              <a:srgbClr val="92D050"/>
            </a:solidFill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3" algn="ctr"/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MISSÃO</a:t>
              </a:r>
              <a:r>
                <a:rPr lang="pt-BR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0" lvl="3" algn="ctr"/>
              <a:r>
                <a:rPr lang="pt-BR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Promover, organizar e implementar políticas públicas de saúde no estado de Tocantins na promoção, prevenção, tratamento e reabilitação, com integralidade do cuidado à população.</a:t>
              </a:r>
              <a:endPara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ângulo de cantos arredondados 37"/>
            <p:cNvSpPr/>
            <p:nvPr/>
          </p:nvSpPr>
          <p:spPr>
            <a:xfrm>
              <a:off x="4788024" y="340021"/>
              <a:ext cx="4176464" cy="745519"/>
            </a:xfrm>
            <a:prstGeom prst="roundRect">
              <a:avLst>
                <a:gd name="adj" fmla="val 10884"/>
              </a:avLst>
            </a:prstGeom>
            <a:solidFill>
              <a:srgbClr val="92D050"/>
            </a:solidFill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3" algn="ctr"/>
              <a:r>
                <a:rPr lang="pt-BR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VISÃO:</a:t>
              </a:r>
            </a:p>
            <a:p>
              <a:pPr marL="0" lvl="3" algn="ctr"/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 a referência em saúde pública na região norte do País até 2030.</a:t>
              </a:r>
              <a:endParaRPr lang="pt-B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25069" y="1375136"/>
              <a:ext cx="4351001" cy="64807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Reduzir a morbimortalidade </a:t>
              </a:r>
              <a:r>
                <a:rPr lang="pt-BR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por trauma, </a:t>
              </a:r>
              <a:r>
                <a:rPr lang="pt-BR" sz="1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causas </a:t>
              </a:r>
              <a:r>
                <a:rPr lang="pt-BR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evitáveis e materno-infantil</a:t>
              </a:r>
              <a:endParaRPr lang="pt-BR" sz="16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219054" y="1375135"/>
              <a:ext cx="3600400" cy="64807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Propiciar longevidade saudável à população tocantinense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55576" y="2499443"/>
              <a:ext cx="8064896" cy="46430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 Integrar a vigilância em saúde e atenção primária na realização de ações de promoção, prevenção e controle de riscos de doenças e agravos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320676" y="4125422"/>
              <a:ext cx="2448272" cy="68236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Garantir autonomia plena da gestão do Fundo Estadual de Saúde pela SES</a:t>
              </a:r>
              <a:endParaRPr lang="pt-BR" sz="12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095836" y="5100016"/>
              <a:ext cx="2412268" cy="57837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Fortalecer a gestão profissional e a educação na saúde</a:t>
              </a: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83568" y="4221088"/>
              <a:ext cx="2304256" cy="70293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Fortalecer a regionalização como diretriz organizativa do </a:t>
              </a:r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SUS</a:t>
              </a:r>
              <a:endParaRPr lang="pt-BR" sz="12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095836" y="4221088"/>
              <a:ext cx="2412268" cy="70293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Promover a capacidade de gestão e operacionalização da saúde </a:t>
              </a:r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no território</a:t>
              </a: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83568" y="5085183"/>
              <a:ext cx="2304256" cy="59321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Fortalecer a participação do controle social</a:t>
              </a:r>
              <a:endParaRPr lang="pt-BR" sz="12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ounded Rectangle 65"/>
            <p:cNvSpPr/>
            <p:nvPr/>
          </p:nvSpPr>
          <p:spPr>
            <a:xfrm>
              <a:off x="683568" y="5877272"/>
              <a:ext cx="4824536" cy="7176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Desenvolver a </a:t>
              </a:r>
              <a:r>
                <a:rPr lang="pt-BR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cultura de planejamento, fortalecendo o processo organizacional com controle, direção e abordagem </a:t>
              </a:r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estratégica</a:t>
              </a: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CaixaDeTexto 74"/>
            <p:cNvSpPr txBox="1"/>
            <p:nvPr/>
          </p:nvSpPr>
          <p:spPr>
            <a:xfrm rot="16200000">
              <a:off x="4638492" y="5162708"/>
              <a:ext cx="2592288" cy="2769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FINANCEIRA</a:t>
              </a:r>
              <a:endParaRPr lang="pt-B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55"/>
            <p:cNvSpPr/>
            <p:nvPr/>
          </p:nvSpPr>
          <p:spPr>
            <a:xfrm>
              <a:off x="2945603" y="3095146"/>
              <a:ext cx="2232248" cy="60456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Aprimorar a gestão Hospitalar sob a lógica da RAS </a:t>
              </a: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55"/>
          <p:cNvSpPr/>
          <p:nvPr/>
        </p:nvSpPr>
        <p:spPr>
          <a:xfrm>
            <a:off x="5388839" y="3276413"/>
            <a:ext cx="3503641" cy="58463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Promover o modelo de atenção a saúde com o fortalecimento da atenção </a:t>
            </a:r>
            <a:r>
              <a:rPr lang="pt-BR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primária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7"/>
          <p:cNvSpPr/>
          <p:nvPr/>
        </p:nvSpPr>
        <p:spPr>
          <a:xfrm>
            <a:off x="826234" y="3284984"/>
            <a:ext cx="2017574" cy="61945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Fortalecer a Rede de Atenção à Saúde</a:t>
            </a:r>
          </a:p>
        </p:txBody>
      </p:sp>
      <p:sp>
        <p:nvSpPr>
          <p:cNvPr id="50" name="Rounded Rectangle 60"/>
          <p:cNvSpPr/>
          <p:nvPr/>
        </p:nvSpPr>
        <p:spPr>
          <a:xfrm>
            <a:off x="6444208" y="5073383"/>
            <a:ext cx="2431098" cy="6598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Ampliar o investimento em infraestrutura em saúde no Tocantins</a:t>
            </a:r>
            <a:endParaRPr lang="pt-BR" sz="1200" b="1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60"/>
          <p:cNvSpPr/>
          <p:nvPr/>
        </p:nvSpPr>
        <p:spPr>
          <a:xfrm>
            <a:off x="6411230" y="5870219"/>
            <a:ext cx="2431098" cy="7991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Assegurar a suficiência orçamentária e financeira para as ações e serviços de saúde</a:t>
            </a:r>
            <a:endParaRPr lang="pt-BR" sz="1200" b="1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" y="44623"/>
            <a:ext cx="9105504" cy="499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0504" y="5157192"/>
            <a:ext cx="89259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/>
              <a:t>DISPONÍVEL EM AMBIENTE FÍSICO E VIRTUAL</a:t>
            </a:r>
            <a:endParaRPr lang="pt-BR" sz="2400" dirty="0"/>
          </a:p>
          <a:p>
            <a:pPr lvl="1" algn="ctr"/>
            <a:endParaRPr lang="pt-BR" sz="2000" b="1" dirty="0" smtClean="0"/>
          </a:p>
          <a:p>
            <a:pPr lvl="1" algn="ctr"/>
            <a:r>
              <a:rPr lang="pt-BR" sz="2000" b="1" dirty="0" smtClean="0"/>
              <a:t>FÍSICO</a:t>
            </a:r>
            <a:r>
              <a:rPr lang="pt-BR" sz="2000" b="1" dirty="0"/>
              <a:t>: </a:t>
            </a:r>
            <a:r>
              <a:rPr lang="pt-BR" sz="2000" dirty="0"/>
              <a:t>INTEGRA SAÚDE no hall da sede da SES-TO</a:t>
            </a:r>
          </a:p>
          <a:p>
            <a:pPr lvl="1" algn="ctr"/>
            <a:endParaRPr lang="pt-BR" sz="2000" dirty="0"/>
          </a:p>
          <a:p>
            <a:pPr lvl="1" algn="ctr"/>
            <a:r>
              <a:rPr lang="pt-BR" sz="2000" b="1" dirty="0"/>
              <a:t>VIRTUAL:</a:t>
            </a:r>
            <a:r>
              <a:rPr lang="pt-BR" sz="2000" dirty="0"/>
              <a:t> </a:t>
            </a:r>
            <a:r>
              <a:rPr lang="pt-BR" sz="2000" dirty="0">
                <a:hlinkClick r:id="rId3"/>
              </a:rPr>
              <a:t>http://integra.saude.to.gov.br/</a:t>
            </a:r>
            <a:r>
              <a:rPr lang="pt-BR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0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362DFFC-4DCC-48EE-B781-94D04B95F1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8B8B265-E68C-4B64-9238-781F0102C5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tângulo 3"/>
          <p:cNvSpPr/>
          <p:nvPr/>
        </p:nvSpPr>
        <p:spPr>
          <a:xfrm>
            <a:off x="80608" y="908726"/>
            <a:ext cx="3897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pt-BR" sz="3600" b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COMPARATIVO</a:t>
            </a:r>
          </a:p>
          <a:p>
            <a:pPr algn="ctr" fontAlgn="b">
              <a:defRPr/>
            </a:pPr>
            <a:endParaRPr lang="pt-BR" sz="3600" b="1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 fontAlgn="b">
              <a:defRPr/>
            </a:pPr>
            <a:r>
              <a:rPr lang="pt-BR" sz="3600" b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TOTAL </a:t>
            </a:r>
            <a:r>
              <a:rPr lang="pt-BR" sz="36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DE PESSOAL COM VÍNCULO NA </a:t>
            </a:r>
            <a:endParaRPr lang="pt-BR" sz="3600" b="1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 fontAlgn="b">
              <a:defRPr/>
            </a:pPr>
            <a:r>
              <a:rPr lang="pt-BR" sz="3600" b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SES-TO</a:t>
            </a:r>
          </a:p>
          <a:p>
            <a:pPr algn="ctr" fontAlgn="b">
              <a:defRPr/>
            </a:pPr>
            <a:endParaRPr lang="pt-BR" sz="36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 fontAlgn="b">
              <a:defRPr/>
            </a:pPr>
            <a:r>
              <a:rPr lang="pt-BR" sz="36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Abril 2018  x  Abril </a:t>
            </a:r>
            <a:r>
              <a:rPr lang="pt-BR" sz="3600" b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2019</a:t>
            </a:r>
            <a:endParaRPr lang="pt-BR" sz="36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52795"/>
              </p:ext>
            </p:extLst>
          </p:nvPr>
        </p:nvGraphicFramePr>
        <p:xfrm>
          <a:off x="4211960" y="116633"/>
          <a:ext cx="4840226" cy="66247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21336"/>
                <a:gridCol w="948779"/>
                <a:gridCol w="966841"/>
                <a:gridCol w="888865"/>
                <a:gridCol w="914405"/>
              </a:tblGrid>
              <a:tr h="5207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effectLst/>
                        </a:rPr>
                        <a:t>VÍNCULO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9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ABRIL</a:t>
                      </a:r>
                      <a:endParaRPr lang="pt-BR" b="1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ALTERAÇÃO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63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2018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2019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 smtClean="0">
                          <a:effectLst/>
                        </a:rPr>
                        <a:t>Quant.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%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9FFCC"/>
                    </a:solidFill>
                  </a:tcPr>
                </a:tc>
              </a:tr>
              <a:tr h="11283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Todos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</a:rPr>
                        <a:t>12.814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</a:rPr>
                        <a:t>11.902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-912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- 7,12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3976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Contrato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</a:rPr>
                        <a:t>4.003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</a:rPr>
                        <a:t>3.178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-825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- </a:t>
                      </a:r>
                      <a:r>
                        <a:rPr lang="pt-BR" sz="2400" b="1" u="none" strike="noStrike" dirty="0" smtClean="0">
                          <a:effectLst/>
                        </a:rPr>
                        <a:t>20,61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3976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Efetivo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</a:rPr>
                        <a:t>8.529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</a:rPr>
                        <a:t>8.622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93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1,09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733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Outros vínculos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effectLst/>
                        </a:rPr>
                        <a:t>282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effectLst/>
                        </a:rPr>
                        <a:t>102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-180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-63,83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0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8847137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8347480" y="4008832"/>
            <a:ext cx="576064" cy="93610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2555776" y="5585472"/>
            <a:ext cx="576064" cy="108388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4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9" y="692696"/>
            <a:ext cx="914904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0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4624"/>
            <a:ext cx="903649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4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CaixaDeTexto 1"/>
          <p:cNvSpPr txBox="1">
            <a:spLocks noChangeArrowheads="1"/>
          </p:cNvSpPr>
          <p:nvPr/>
        </p:nvSpPr>
        <p:spPr bwMode="auto">
          <a:xfrm>
            <a:off x="1619672" y="6490561"/>
            <a:ext cx="1010596" cy="322815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72,34%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7415" name="CaixaDeTexto 1"/>
          <p:cNvSpPr txBox="1">
            <a:spLocks noChangeArrowheads="1"/>
          </p:cNvSpPr>
          <p:nvPr/>
        </p:nvSpPr>
        <p:spPr bwMode="auto">
          <a:xfrm>
            <a:off x="2915816" y="6500946"/>
            <a:ext cx="967215" cy="312430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24,03%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7416" name="CaixaDeTexto 1"/>
          <p:cNvSpPr txBox="1">
            <a:spLocks noChangeArrowheads="1"/>
          </p:cNvSpPr>
          <p:nvPr/>
        </p:nvSpPr>
        <p:spPr bwMode="auto">
          <a:xfrm>
            <a:off x="3995936" y="6480969"/>
            <a:ext cx="1023824" cy="332407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 2,23%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7417" name="CaixaDeTexto 1"/>
          <p:cNvSpPr txBox="1">
            <a:spLocks noChangeArrowheads="1"/>
          </p:cNvSpPr>
          <p:nvPr/>
        </p:nvSpPr>
        <p:spPr bwMode="auto">
          <a:xfrm>
            <a:off x="5220072" y="6478830"/>
            <a:ext cx="1080120" cy="334546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1,03%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4" name="Retângulo 1"/>
          <p:cNvSpPr>
            <a:spLocks noChangeArrowheads="1"/>
          </p:cNvSpPr>
          <p:nvPr/>
        </p:nvSpPr>
        <p:spPr bwMode="auto">
          <a:xfrm>
            <a:off x="0" y="6582544"/>
            <a:ext cx="15561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prstClr val="black"/>
                </a:solidFill>
                <a:cs typeface="Arial" charset="0"/>
              </a:rPr>
              <a:t>Fonte: </a:t>
            </a:r>
            <a:r>
              <a:rPr lang="pt-BR" sz="900" dirty="0" smtClean="0">
                <a:solidFill>
                  <a:prstClr val="black"/>
                </a:solidFill>
                <a:cs typeface="Arial" charset="0"/>
              </a:rPr>
              <a:t>SIAFE - </a:t>
            </a:r>
            <a:r>
              <a:rPr lang="pt-BR" sz="900" dirty="0" err="1" smtClean="0">
                <a:solidFill>
                  <a:prstClr val="black"/>
                </a:solidFill>
                <a:cs typeface="Arial" charset="0"/>
              </a:rPr>
              <a:t>Relorc</a:t>
            </a:r>
            <a:r>
              <a:rPr lang="pt-BR" sz="900" dirty="0" smtClean="0">
                <a:solidFill>
                  <a:prstClr val="black"/>
                </a:solidFill>
                <a:cs typeface="Arial" charset="0"/>
              </a:rPr>
              <a:t>  2019 </a:t>
            </a:r>
            <a:endParaRPr lang="pt-BR" sz="9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868692"/>
              </p:ext>
            </p:extLst>
          </p:nvPr>
        </p:nvGraphicFramePr>
        <p:xfrm>
          <a:off x="0" y="1"/>
          <a:ext cx="9144000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6516216" y="6478830"/>
            <a:ext cx="1080120" cy="334546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0,33%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1835696" y="44624"/>
            <a:ext cx="7308304" cy="9361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LOA SAÚDE 2019 POR GRUPO DE DESPESA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R$1.566.424.090,00</a:t>
            </a:r>
            <a:endParaRPr lang="pt-BR" sz="3200" b="1" dirty="0">
              <a:solidFill>
                <a:prstClr val="black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0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7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 txBox="1">
            <a:spLocks/>
          </p:cNvSpPr>
          <p:nvPr/>
        </p:nvSpPr>
        <p:spPr bwMode="auto">
          <a:xfrm>
            <a:off x="23625" y="16421"/>
            <a:ext cx="9120379" cy="4821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EXECUÇÃO ORÇAMENTÁRIA E FINANCEIRA DA SAÚDE - 1º QUAD. 2019</a:t>
            </a:r>
            <a:endParaRPr lang="pt-BR" sz="2400" b="1" dirty="0">
              <a:solidFill>
                <a:srgbClr val="0000FB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532550"/>
              </p:ext>
            </p:extLst>
          </p:nvPr>
        </p:nvGraphicFramePr>
        <p:xfrm>
          <a:off x="73104" y="496519"/>
          <a:ext cx="9070900" cy="614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588" y="6655196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cs typeface="Arial" charset="0"/>
              </a:rPr>
              <a:t>Fonte: SIAFE , em 21/05/2019</a:t>
            </a:r>
            <a:endParaRPr lang="pt-BR" sz="9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Graphic spid="3" grpId="0">
        <p:bldAsOne/>
      </p:bldGraphic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 bwMode="auto">
          <a:xfrm>
            <a:off x="0" y="15874"/>
            <a:ext cx="9144000" cy="676821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pt-BR" sz="2000" b="1" dirty="0" smtClean="0">
                <a:latin typeface="Tunga" panose="020B0502040204020203" pitchFamily="34" charset="0"/>
                <a:ea typeface="Verdana" pitchFamily="34" charset="0"/>
                <a:cs typeface="Tunga" panose="020B0502040204020203" pitchFamily="34" charset="0"/>
              </a:rPr>
              <a:t>EXECUÇÃO ORÇAMENTO SAÚDE, 1º QUAD. 2019 POR GRUPO DE DESPESA </a:t>
            </a:r>
            <a:br>
              <a:rPr lang="pt-BR" sz="2000" b="1" dirty="0" smtClean="0">
                <a:latin typeface="Tunga" panose="020B0502040204020203" pitchFamily="34" charset="0"/>
                <a:ea typeface="Verdana" pitchFamily="34" charset="0"/>
                <a:cs typeface="Tunga" panose="020B0502040204020203" pitchFamily="34" charset="0"/>
              </a:rPr>
            </a:br>
            <a:r>
              <a:rPr lang="pt-BR" sz="2000" b="1" dirty="0" smtClean="0">
                <a:latin typeface="Tunga" panose="020B0502040204020203" pitchFamily="34" charset="0"/>
                <a:cs typeface="Tunga" panose="020B0502040204020203" pitchFamily="34" charset="0"/>
              </a:rPr>
              <a:t>EMPENHADO: R$</a:t>
            </a:r>
            <a:r>
              <a:rPr lang="pt-BR" sz="2000" b="1" dirty="0" smtClean="0"/>
              <a:t>534.423.443,18 </a:t>
            </a:r>
            <a:endParaRPr lang="pt-BR" sz="2000" b="1" dirty="0" smtClean="0">
              <a:solidFill>
                <a:srgbClr val="0000FB"/>
              </a:solidFill>
              <a:latin typeface="Tunga" panose="020B0502040204020203" pitchFamily="34" charset="0"/>
              <a:ea typeface="Verdana" pitchFamily="34" charset="0"/>
              <a:cs typeface="Tunga" panose="020B0502040204020203" pitchFamily="34" charset="0"/>
            </a:endParaRPr>
          </a:p>
        </p:txBody>
      </p:sp>
      <p:sp>
        <p:nvSpPr>
          <p:cNvPr id="18439" name="CaixaDeTexto 1"/>
          <p:cNvSpPr txBox="1">
            <a:spLocks noChangeArrowheads="1"/>
          </p:cNvSpPr>
          <p:nvPr/>
        </p:nvSpPr>
        <p:spPr bwMode="auto">
          <a:xfrm>
            <a:off x="2076986" y="6381328"/>
            <a:ext cx="1055946" cy="324636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prstClr val="black"/>
                </a:solidFill>
              </a:rPr>
              <a:t>78%</a:t>
            </a:r>
            <a:endParaRPr lang="pt-BR" sz="1500" b="1" dirty="0">
              <a:solidFill>
                <a:prstClr val="black"/>
              </a:solidFill>
            </a:endParaRPr>
          </a:p>
        </p:txBody>
      </p:sp>
      <p:sp>
        <p:nvSpPr>
          <p:cNvPr id="18440" name="CaixaDeTexto 1"/>
          <p:cNvSpPr txBox="1">
            <a:spLocks noChangeArrowheads="1"/>
          </p:cNvSpPr>
          <p:nvPr/>
        </p:nvSpPr>
        <p:spPr bwMode="auto">
          <a:xfrm>
            <a:off x="3289248" y="6369530"/>
            <a:ext cx="936104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prstClr val="black"/>
                </a:solidFill>
              </a:rPr>
              <a:t>22%</a:t>
            </a:r>
            <a:endParaRPr lang="pt-BR" sz="15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936319"/>
              </p:ext>
            </p:extLst>
          </p:nvPr>
        </p:nvGraphicFramePr>
        <p:xfrm>
          <a:off x="0" y="-603448"/>
          <a:ext cx="9324528" cy="683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4427984" y="6369453"/>
            <a:ext cx="936104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prstClr val="black"/>
                </a:solidFill>
              </a:rPr>
              <a:t>0,0%</a:t>
            </a:r>
            <a:endParaRPr lang="pt-BR" sz="1500" b="1" dirty="0">
              <a:solidFill>
                <a:prstClr val="black"/>
              </a:solidFill>
            </a:endParaRPr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5580112" y="6381328"/>
            <a:ext cx="936104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prstClr val="black"/>
                </a:solidFill>
              </a:rPr>
              <a:t>0,03%</a:t>
            </a:r>
            <a:endParaRPr lang="pt-BR" sz="1500" b="1" dirty="0">
              <a:solidFill>
                <a:prstClr val="black"/>
              </a:solidFill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6732240" y="6381328"/>
            <a:ext cx="936104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prstClr val="black"/>
                </a:solidFill>
              </a:rPr>
              <a:t>0,12%</a:t>
            </a:r>
            <a:endParaRPr lang="pt-BR" sz="1500" b="1" dirty="0">
              <a:solidFill>
                <a:prstClr val="black"/>
              </a:solidFill>
            </a:endParaRPr>
          </a:p>
        </p:txBody>
      </p:sp>
      <p:sp>
        <p:nvSpPr>
          <p:cNvPr id="14" name="Retângulo 1"/>
          <p:cNvSpPr>
            <a:spLocks noChangeArrowheads="1"/>
          </p:cNvSpPr>
          <p:nvPr/>
        </p:nvSpPr>
        <p:spPr bwMode="auto">
          <a:xfrm>
            <a:off x="35496" y="6583188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cs typeface="Arial" charset="0"/>
              </a:rPr>
              <a:t>Fonte: SIAFE , em 21/05/2019</a:t>
            </a:r>
            <a:endParaRPr lang="pt-BR" sz="9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9" grpId="0" animBg="1"/>
      <p:bldP spid="18440" grpId="0" animBg="1"/>
      <p:bldP spid="11" grpId="0" animBg="1"/>
      <p:bldP spid="12" grpId="0" animBg="1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8105957" y="116632"/>
            <a:ext cx="714515" cy="4680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2915816" y="0"/>
            <a:ext cx="5040560" cy="9193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20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EXECUÇÃO DO ORÇAMENTO </a:t>
            </a:r>
            <a:r>
              <a:rPr lang="de-DE" sz="20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1º QUAD. 2019 </a:t>
            </a:r>
            <a:r>
              <a:rPr lang="pt-BR" sz="20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Empenhado R$534.423.443,18 </a:t>
            </a:r>
          </a:p>
          <a:p>
            <a:pPr eaLnBrk="1" hangingPunct="1"/>
            <a:r>
              <a:rPr lang="pt-BR" sz="20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por Objetivo da Saúde</a:t>
            </a:r>
            <a:r>
              <a:rPr lang="pt-BR" sz="2000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/>
            </a:r>
            <a:br>
              <a:rPr lang="pt-BR" sz="2000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</a:br>
            <a:endParaRPr lang="pt-BR" sz="2000" b="1" dirty="0" smtClean="0">
              <a:solidFill>
                <a:srgbClr val="0000FB"/>
              </a:solidFill>
              <a:latin typeface="Tunga" panose="020B0502040204020203" pitchFamily="34" charset="0"/>
              <a:ea typeface="Verdana" pitchFamily="34" charset="0"/>
              <a:cs typeface="Tunga" panose="020B0502040204020203" pitchFamily="34" charset="0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001339"/>
              </p:ext>
            </p:extLst>
          </p:nvPr>
        </p:nvGraphicFramePr>
        <p:xfrm>
          <a:off x="0" y="-1"/>
          <a:ext cx="9144000" cy="683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657" name="Grupo 2"/>
          <p:cNvGrpSpPr>
            <a:grpSpLocks/>
          </p:cNvGrpSpPr>
          <p:nvPr/>
        </p:nvGrpSpPr>
        <p:grpSpPr bwMode="auto">
          <a:xfrm>
            <a:off x="8100392" y="224644"/>
            <a:ext cx="936104" cy="4464496"/>
            <a:chOff x="8374063" y="1074638"/>
            <a:chExt cx="900112" cy="3723360"/>
          </a:xfrm>
        </p:grpSpPr>
        <p:sp>
          <p:nvSpPr>
            <p:cNvPr id="27660" name="Retângulo 3"/>
            <p:cNvSpPr>
              <a:spLocks noChangeArrowheads="1"/>
            </p:cNvSpPr>
            <p:nvPr/>
          </p:nvSpPr>
          <p:spPr bwMode="auto">
            <a:xfrm>
              <a:off x="8374063" y="1074638"/>
              <a:ext cx="647435" cy="27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prstClr val="black"/>
                  </a:solidFill>
                  <a:cs typeface="Arial" charset="0"/>
                </a:rPr>
                <a:t>0,04%</a:t>
              </a:r>
              <a:endParaRPr lang="pt-BR" sz="16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1" name="Retângulo 4"/>
            <p:cNvSpPr>
              <a:spLocks noChangeArrowheads="1"/>
            </p:cNvSpPr>
            <p:nvPr/>
          </p:nvSpPr>
          <p:spPr bwMode="auto">
            <a:xfrm>
              <a:off x="8385175" y="1478825"/>
              <a:ext cx="647435" cy="27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prstClr val="black"/>
                  </a:solidFill>
                  <a:cs typeface="Arial" charset="0"/>
                </a:rPr>
                <a:t>0,27%</a:t>
              </a:r>
              <a:endParaRPr lang="pt-BR" sz="16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2" name="Retângulo 6"/>
            <p:cNvSpPr>
              <a:spLocks noChangeArrowheads="1"/>
            </p:cNvSpPr>
            <p:nvPr/>
          </p:nvSpPr>
          <p:spPr bwMode="auto">
            <a:xfrm>
              <a:off x="8385175" y="1937147"/>
              <a:ext cx="647435" cy="27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prstClr val="black"/>
                  </a:solidFill>
                  <a:cs typeface="Arial" charset="0"/>
                </a:rPr>
                <a:t>0,63%</a:t>
              </a:r>
              <a:endParaRPr lang="pt-BR" sz="16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3" name="Retângulo 7"/>
            <p:cNvSpPr>
              <a:spLocks noChangeArrowheads="1"/>
            </p:cNvSpPr>
            <p:nvPr/>
          </p:nvSpPr>
          <p:spPr bwMode="auto">
            <a:xfrm>
              <a:off x="8385175" y="2414012"/>
              <a:ext cx="647435" cy="27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prstClr val="black"/>
                  </a:solidFill>
                  <a:cs typeface="Arial" charset="0"/>
                </a:rPr>
                <a:t>0,75%</a:t>
              </a:r>
              <a:endParaRPr lang="pt-BR" sz="16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4" name="Retângulo 8"/>
            <p:cNvSpPr>
              <a:spLocks noChangeArrowheads="1"/>
            </p:cNvSpPr>
            <p:nvPr/>
          </p:nvSpPr>
          <p:spPr bwMode="auto">
            <a:xfrm>
              <a:off x="8399463" y="2801129"/>
              <a:ext cx="647435" cy="27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prstClr val="black"/>
                  </a:solidFill>
                  <a:cs typeface="Arial" charset="0"/>
                </a:rPr>
                <a:t>0,91%</a:t>
              </a:r>
              <a:endParaRPr lang="pt-BR" sz="16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5" name="Retângulo 9"/>
            <p:cNvSpPr>
              <a:spLocks noChangeArrowheads="1"/>
            </p:cNvSpPr>
            <p:nvPr/>
          </p:nvSpPr>
          <p:spPr bwMode="auto">
            <a:xfrm>
              <a:off x="8407400" y="3252767"/>
              <a:ext cx="647435" cy="27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prstClr val="black"/>
                  </a:solidFill>
                  <a:cs typeface="Arial" charset="0"/>
                </a:rPr>
                <a:t>1,19%</a:t>
              </a:r>
              <a:endParaRPr lang="pt-BR" sz="16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6" name="Retângulo 10"/>
            <p:cNvSpPr>
              <a:spLocks noChangeArrowheads="1"/>
            </p:cNvSpPr>
            <p:nvPr/>
          </p:nvSpPr>
          <p:spPr bwMode="auto">
            <a:xfrm>
              <a:off x="8399463" y="3666927"/>
              <a:ext cx="647435" cy="27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prstClr val="black"/>
                  </a:solidFill>
                  <a:cs typeface="Arial" charset="0"/>
                </a:rPr>
                <a:t>1,42%</a:t>
              </a:r>
              <a:endParaRPr lang="pt-BR" sz="16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7" name="Retângulo 11"/>
            <p:cNvSpPr>
              <a:spLocks noChangeArrowheads="1"/>
            </p:cNvSpPr>
            <p:nvPr/>
          </p:nvSpPr>
          <p:spPr bwMode="auto">
            <a:xfrm>
              <a:off x="8380412" y="4087018"/>
              <a:ext cx="647435" cy="27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prstClr val="black"/>
                  </a:solidFill>
                  <a:cs typeface="Arial" charset="0"/>
                </a:rPr>
                <a:t>8,36%</a:t>
              </a:r>
              <a:endParaRPr lang="pt-BR" sz="16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668" name="Retângulo 12"/>
            <p:cNvSpPr>
              <a:spLocks noChangeArrowheads="1"/>
            </p:cNvSpPr>
            <p:nvPr/>
          </p:nvSpPr>
          <p:spPr bwMode="auto">
            <a:xfrm>
              <a:off x="8374063" y="4527291"/>
              <a:ext cx="900112" cy="27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prstClr val="black"/>
                  </a:solidFill>
                  <a:cs typeface="Arial" charset="0"/>
                </a:rPr>
                <a:t>86,43%</a:t>
              </a:r>
              <a:endParaRPr lang="pt-BR" sz="16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1" name="Retângulo 1"/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cs typeface="Arial" charset="0"/>
              </a:rPr>
              <a:t>Fonte: SIAFE , em 21/05/2019</a:t>
            </a:r>
            <a:endParaRPr lang="pt-BR" sz="9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Graphic spid="1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tângulo 13"/>
          <p:cNvSpPr>
            <a:spLocks noChangeArrowheads="1"/>
          </p:cNvSpPr>
          <p:nvPr/>
        </p:nvSpPr>
        <p:spPr bwMode="auto">
          <a:xfrm>
            <a:off x="0" y="6611779"/>
            <a:ext cx="4614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Fonte: SIAFE - </a:t>
            </a:r>
            <a:r>
              <a:rPr lang="pt-BR" sz="1000" dirty="0" err="1" smtClean="0">
                <a:solidFill>
                  <a:prstClr val="black"/>
                </a:solidFill>
                <a:cs typeface="Arial" charset="0"/>
              </a:rPr>
              <a:t>Relorc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pt-BR" sz="1000" dirty="0" err="1" smtClean="0">
                <a:solidFill>
                  <a:prstClr val="black"/>
                </a:solidFill>
                <a:cs typeface="Arial" charset="0"/>
              </a:rPr>
              <a:t>Jan-Abril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/2019 acesso em: 21/05/2019</a:t>
            </a:r>
            <a:endParaRPr lang="pt-BR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09075" cy="76517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Total Orçamento Saúde  </a:t>
            </a:r>
            <a:r>
              <a:rPr lang="pt-BR" sz="2800" b="1" dirty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Empenhado </a:t>
            </a:r>
            <a:r>
              <a:rPr lang="pt-BR" sz="28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no 1º </a:t>
            </a:r>
            <a:r>
              <a:rPr lang="pt-BR" sz="2800" b="1" dirty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Quad. </a:t>
            </a:r>
            <a:r>
              <a:rPr lang="en-US" sz="2800" b="1" dirty="0" smtClean="0">
                <a:latin typeface="Tunga" pitchFamily="34" charset="0"/>
                <a:cs typeface="Tunga" pitchFamily="34" charset="0"/>
              </a:rPr>
              <a:t>2019</a:t>
            </a:r>
            <a:br>
              <a:rPr lang="en-US" sz="2800" b="1" dirty="0" smtClean="0">
                <a:latin typeface="Tunga" pitchFamily="34" charset="0"/>
                <a:cs typeface="Tunga" pitchFamily="34" charset="0"/>
              </a:rPr>
            </a:br>
            <a:r>
              <a:rPr lang="pt-BR" sz="2800" b="1" dirty="0" smtClean="0">
                <a:latin typeface="Tunga" pitchFamily="34" charset="0"/>
                <a:cs typeface="Tunga" pitchFamily="34" charset="0"/>
              </a:rPr>
              <a:t>por</a:t>
            </a:r>
            <a:r>
              <a:rPr lang="pt-BR" sz="2800" b="1" dirty="0" smtClean="0">
                <a:latin typeface="Tunga" pitchFamily="34" charset="0"/>
                <a:ea typeface="Verdana" pitchFamily="34" charset="0"/>
                <a:cs typeface="Tunga" pitchFamily="34" charset="0"/>
              </a:rPr>
              <a:t> </a:t>
            </a:r>
            <a:r>
              <a:rPr lang="pt-BR" sz="2800" b="1" dirty="0">
                <a:latin typeface="Tunga" pitchFamily="34" charset="0"/>
                <a:ea typeface="Verdana" pitchFamily="34" charset="0"/>
                <a:cs typeface="Tunga" pitchFamily="34" charset="0"/>
              </a:rPr>
              <a:t>Grupo de </a:t>
            </a:r>
            <a:r>
              <a:rPr lang="pt-BR" sz="2800" b="1" dirty="0" smtClean="0">
                <a:latin typeface="Tunga" pitchFamily="34" charset="0"/>
                <a:ea typeface="Verdana" pitchFamily="34" charset="0"/>
                <a:cs typeface="Tunga" pitchFamily="34" charset="0"/>
              </a:rPr>
              <a:t>Despesa, R$534.423.443,16</a:t>
            </a:r>
            <a:r>
              <a:rPr lang="pt-BR" sz="2800" b="1" dirty="0" smtClean="0">
                <a:latin typeface="Tunga" panose="020B0502040204020203" pitchFamily="34" charset="0"/>
                <a:cs typeface="Tunga" panose="020B0502040204020203" pitchFamily="34" charset="0"/>
              </a:rPr>
              <a:t/>
            </a:r>
            <a:br>
              <a:rPr lang="pt-BR" sz="2800" b="1" dirty="0" smtClean="0"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pt-BR" sz="2800" dirty="0">
                <a:latin typeface="Tunga" panose="020B0502040204020203" pitchFamily="34" charset="0"/>
                <a:cs typeface="Tunga" panose="020B0502040204020203" pitchFamily="34" charset="0"/>
              </a:rPr>
              <a:t/>
            </a:r>
            <a:br>
              <a:rPr lang="pt-BR" sz="2800" dirty="0">
                <a:latin typeface="Tunga" panose="020B0502040204020203" pitchFamily="34" charset="0"/>
                <a:cs typeface="Tunga" panose="020B0502040204020203" pitchFamily="34" charset="0"/>
              </a:rPr>
            </a:br>
            <a:endParaRPr lang="pt-BR" sz="2800" b="1" dirty="0" smtClean="0">
              <a:solidFill>
                <a:srgbClr val="0000FB"/>
              </a:solidFill>
              <a:latin typeface="Tunga" panose="020B0502040204020203" pitchFamily="34" charset="0"/>
              <a:ea typeface="Verdana" pitchFamily="34" charset="0"/>
              <a:cs typeface="Tunga" panose="020B0502040204020203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60793153"/>
              </p:ext>
            </p:extLst>
          </p:nvPr>
        </p:nvGraphicFramePr>
        <p:xfrm>
          <a:off x="0" y="779132"/>
          <a:ext cx="9144000" cy="607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 animBg="1"/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3"/>
          <p:cNvSpPr>
            <a:spLocks noChangeArrowheads="1"/>
          </p:cNvSpPr>
          <p:nvPr/>
        </p:nvSpPr>
        <p:spPr bwMode="auto">
          <a:xfrm>
            <a:off x="0" y="6611779"/>
            <a:ext cx="4614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Fonte: SIAFE - </a:t>
            </a:r>
            <a:r>
              <a:rPr lang="pt-BR" sz="1000" dirty="0" err="1" smtClean="0">
                <a:solidFill>
                  <a:prstClr val="black"/>
                </a:solidFill>
                <a:cs typeface="Arial" charset="0"/>
              </a:rPr>
              <a:t>Relorc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pt-BR" sz="1000" dirty="0" err="1" smtClean="0">
                <a:solidFill>
                  <a:prstClr val="black"/>
                </a:solidFill>
                <a:cs typeface="Arial" charset="0"/>
              </a:rPr>
              <a:t>Jan-Abril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/2019 acesso em: 21/05/2019</a:t>
            </a:r>
            <a:endParaRPr lang="pt-BR" sz="10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86962707"/>
              </p:ext>
            </p:extLst>
          </p:nvPr>
        </p:nvGraphicFramePr>
        <p:xfrm>
          <a:off x="0" y="764704"/>
          <a:ext cx="91440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0" y="0"/>
            <a:ext cx="9109075" cy="76517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28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Total Orçamento Recurso Próprio em Saúde  Empenhado no 1º Quad. </a:t>
            </a:r>
            <a:r>
              <a:rPr lang="en-US" sz="2800" b="1" dirty="0" smtClean="0">
                <a:solidFill>
                  <a:prstClr val="black"/>
                </a:solidFill>
                <a:latin typeface="Tunga" pitchFamily="34" charset="0"/>
                <a:cs typeface="Tunga" pitchFamily="34" charset="0"/>
              </a:rPr>
              <a:t>2019, </a:t>
            </a:r>
            <a:r>
              <a:rPr lang="pt-BR" sz="2800" b="1" dirty="0" smtClean="0">
                <a:solidFill>
                  <a:prstClr val="black"/>
                </a:solidFill>
                <a:latin typeface="Tunga" pitchFamily="34" charset="0"/>
                <a:cs typeface="Tunga" pitchFamily="34" charset="0"/>
              </a:rPr>
              <a:t>por</a:t>
            </a:r>
            <a:r>
              <a:rPr lang="pt-BR" sz="2800" b="1" dirty="0" smtClean="0">
                <a:solidFill>
                  <a:prstClr val="black"/>
                </a:solidFill>
                <a:latin typeface="Tunga" pitchFamily="34" charset="0"/>
                <a:ea typeface="Verdana" pitchFamily="34" charset="0"/>
                <a:cs typeface="Tunga" pitchFamily="34" charset="0"/>
              </a:rPr>
              <a:t> Grupo de Despesa, R$416.492.543,11</a:t>
            </a:r>
            <a:r>
              <a:rPr lang="pt-BR" sz="28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/>
            </a:r>
            <a:br>
              <a:rPr lang="pt-BR" sz="28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</a:br>
            <a:r>
              <a:rPr lang="pt-BR" sz="2800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</a:br>
            <a:endParaRPr lang="pt-BR" sz="2800" b="1" dirty="0" smtClean="0">
              <a:solidFill>
                <a:srgbClr val="0000FB"/>
              </a:solidFill>
              <a:latin typeface="Tunga" panose="020B0502040204020203" pitchFamily="34" charset="0"/>
              <a:ea typeface="Verdana" pitchFamily="34" charset="0"/>
              <a:cs typeface="Tu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17456"/>
              </p:ext>
            </p:extLst>
          </p:nvPr>
        </p:nvGraphicFramePr>
        <p:xfrm>
          <a:off x="5060" y="620688"/>
          <a:ext cx="903143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8" name="Retângulo 4"/>
          <p:cNvSpPr>
            <a:spLocks noChangeArrowheads="1"/>
          </p:cNvSpPr>
          <p:nvPr/>
        </p:nvSpPr>
        <p:spPr bwMode="auto">
          <a:xfrm>
            <a:off x="1588" y="6607175"/>
            <a:ext cx="37068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Fonte: SIAFE -</a:t>
            </a:r>
            <a:r>
              <a:rPr lang="pt-BR" sz="1000" dirty="0" err="1" smtClean="0">
                <a:solidFill>
                  <a:prstClr val="black"/>
                </a:solidFill>
                <a:cs typeface="Arial" charset="0"/>
              </a:rPr>
              <a:t>Progfonte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- </a:t>
            </a:r>
            <a:r>
              <a:rPr lang="pt-BR" sz="1000" dirty="0" err="1" smtClean="0">
                <a:solidFill>
                  <a:prstClr val="black"/>
                </a:solidFill>
                <a:cs typeface="Arial" charset="0"/>
              </a:rPr>
              <a:t>Jan-Abril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/2019- Consulta em 21/05/2019</a:t>
            </a:r>
            <a:endParaRPr lang="pt-BR" sz="1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627870"/>
              </p:ext>
            </p:extLst>
          </p:nvPr>
        </p:nvGraphicFramePr>
        <p:xfrm>
          <a:off x="-1" y="639601"/>
          <a:ext cx="9144001" cy="620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19732" y="0"/>
            <a:ext cx="7648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0000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DESPESAS RH NA SAÚDE 1º QUAD. </a:t>
            </a:r>
            <a:r>
              <a:rPr lang="pt-BR" sz="3200" b="1" dirty="0" smtClean="0">
                <a:solidFill>
                  <a:srgbClr val="000000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2019: R$</a:t>
            </a:r>
            <a:r>
              <a:rPr lang="pt-BR" sz="3200" b="1" dirty="0" smtClean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362.986.215,28</a:t>
            </a:r>
            <a:r>
              <a:rPr lang="pt-BR" sz="3200" b="1" dirty="0" smtClean="0">
                <a:solidFill>
                  <a:srgbClr val="000000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 </a:t>
            </a:r>
            <a:endParaRPr lang="pt-BR" sz="3200" b="1" dirty="0">
              <a:solidFill>
                <a:srgbClr val="000000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2228" grpId="0"/>
      <p:bldGraphic spid="9" grpId="0">
        <p:bldAsOne/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50003343"/>
              </p:ext>
            </p:extLst>
          </p:nvPr>
        </p:nvGraphicFramePr>
        <p:xfrm>
          <a:off x="107504" y="116632"/>
          <a:ext cx="9036496" cy="350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7164288" y="2973543"/>
            <a:ext cx="1922109" cy="3767825"/>
            <a:chOff x="6853598" y="570123"/>
            <a:chExt cx="1922109" cy="4205381"/>
          </a:xfrm>
        </p:grpSpPr>
        <p:grpSp>
          <p:nvGrpSpPr>
            <p:cNvPr id="12" name="Google Shape;185;p20"/>
            <p:cNvGrpSpPr/>
            <p:nvPr/>
          </p:nvGrpSpPr>
          <p:grpSpPr>
            <a:xfrm>
              <a:off x="6853598" y="570123"/>
              <a:ext cx="1922109" cy="4205381"/>
              <a:chOff x="6310600" y="1679550"/>
              <a:chExt cx="883850" cy="1933775"/>
            </a:xfrm>
          </p:grpSpPr>
          <p:sp>
            <p:nvSpPr>
              <p:cNvPr id="25" name="Google Shape;186;p20"/>
              <p:cNvSpPr/>
              <p:nvPr/>
            </p:nvSpPr>
            <p:spPr>
              <a:xfrm>
                <a:off x="6310600" y="1679550"/>
                <a:ext cx="883850" cy="1933775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77351" extrusionOk="0">
                    <a:moveTo>
                      <a:pt x="17860" y="37487"/>
                    </a:moveTo>
                    <a:lnTo>
                      <a:pt x="17799" y="39376"/>
                    </a:lnTo>
                    <a:lnTo>
                      <a:pt x="17738" y="41327"/>
                    </a:lnTo>
                    <a:lnTo>
                      <a:pt x="17738" y="41815"/>
                    </a:lnTo>
                    <a:lnTo>
                      <a:pt x="17738" y="41876"/>
                    </a:lnTo>
                    <a:lnTo>
                      <a:pt x="17677" y="42302"/>
                    </a:lnTo>
                    <a:lnTo>
                      <a:pt x="17616" y="39925"/>
                    </a:lnTo>
                    <a:lnTo>
                      <a:pt x="17555" y="37487"/>
                    </a:lnTo>
                    <a:close/>
                    <a:moveTo>
                      <a:pt x="17677" y="44436"/>
                    </a:moveTo>
                    <a:lnTo>
                      <a:pt x="17738" y="45837"/>
                    </a:lnTo>
                    <a:lnTo>
                      <a:pt x="17799" y="47178"/>
                    </a:lnTo>
                    <a:lnTo>
                      <a:pt x="17799" y="48641"/>
                    </a:lnTo>
                    <a:lnTo>
                      <a:pt x="17738" y="50043"/>
                    </a:lnTo>
                    <a:lnTo>
                      <a:pt x="17738" y="51628"/>
                    </a:lnTo>
                    <a:lnTo>
                      <a:pt x="17799" y="53213"/>
                    </a:lnTo>
                    <a:lnTo>
                      <a:pt x="17982" y="54737"/>
                    </a:lnTo>
                    <a:lnTo>
                      <a:pt x="18043" y="55102"/>
                    </a:lnTo>
                    <a:lnTo>
                      <a:pt x="17982" y="55529"/>
                    </a:lnTo>
                    <a:lnTo>
                      <a:pt x="17921" y="56321"/>
                    </a:lnTo>
                    <a:lnTo>
                      <a:pt x="17799" y="57967"/>
                    </a:lnTo>
                    <a:lnTo>
                      <a:pt x="17738" y="59552"/>
                    </a:lnTo>
                    <a:lnTo>
                      <a:pt x="17677" y="61198"/>
                    </a:lnTo>
                    <a:lnTo>
                      <a:pt x="17738" y="62782"/>
                    </a:lnTo>
                    <a:lnTo>
                      <a:pt x="17860" y="64306"/>
                    </a:lnTo>
                    <a:lnTo>
                      <a:pt x="17982" y="65891"/>
                    </a:lnTo>
                    <a:lnTo>
                      <a:pt x="18104" y="67476"/>
                    </a:lnTo>
                    <a:lnTo>
                      <a:pt x="18165" y="69061"/>
                    </a:lnTo>
                    <a:lnTo>
                      <a:pt x="18104" y="70828"/>
                    </a:lnTo>
                    <a:lnTo>
                      <a:pt x="18104" y="71438"/>
                    </a:lnTo>
                    <a:lnTo>
                      <a:pt x="18104" y="71743"/>
                    </a:lnTo>
                    <a:lnTo>
                      <a:pt x="18043" y="71986"/>
                    </a:lnTo>
                    <a:lnTo>
                      <a:pt x="17677" y="72535"/>
                    </a:lnTo>
                    <a:lnTo>
                      <a:pt x="17616" y="72474"/>
                    </a:lnTo>
                    <a:lnTo>
                      <a:pt x="17555" y="72352"/>
                    </a:lnTo>
                    <a:lnTo>
                      <a:pt x="17433" y="72108"/>
                    </a:lnTo>
                    <a:lnTo>
                      <a:pt x="17311" y="71864"/>
                    </a:lnTo>
                    <a:lnTo>
                      <a:pt x="17251" y="71743"/>
                    </a:lnTo>
                    <a:lnTo>
                      <a:pt x="17251" y="71499"/>
                    </a:lnTo>
                    <a:lnTo>
                      <a:pt x="17251" y="71133"/>
                    </a:lnTo>
                    <a:lnTo>
                      <a:pt x="17251" y="69792"/>
                    </a:lnTo>
                    <a:lnTo>
                      <a:pt x="17251" y="68329"/>
                    </a:lnTo>
                    <a:lnTo>
                      <a:pt x="17311" y="66805"/>
                    </a:lnTo>
                    <a:lnTo>
                      <a:pt x="17433" y="65221"/>
                    </a:lnTo>
                    <a:lnTo>
                      <a:pt x="17616" y="63636"/>
                    </a:lnTo>
                    <a:lnTo>
                      <a:pt x="17677" y="62051"/>
                    </a:lnTo>
                    <a:lnTo>
                      <a:pt x="17677" y="60405"/>
                    </a:lnTo>
                    <a:lnTo>
                      <a:pt x="17616" y="58820"/>
                    </a:lnTo>
                    <a:lnTo>
                      <a:pt x="17494" y="57175"/>
                    </a:lnTo>
                    <a:lnTo>
                      <a:pt x="17372" y="55529"/>
                    </a:lnTo>
                    <a:lnTo>
                      <a:pt x="17311" y="55163"/>
                    </a:lnTo>
                    <a:lnTo>
                      <a:pt x="17372" y="54798"/>
                    </a:lnTo>
                    <a:lnTo>
                      <a:pt x="17433" y="54066"/>
                    </a:lnTo>
                    <a:lnTo>
                      <a:pt x="17616" y="52481"/>
                    </a:lnTo>
                    <a:lnTo>
                      <a:pt x="17677" y="50897"/>
                    </a:lnTo>
                    <a:lnTo>
                      <a:pt x="17616" y="49129"/>
                    </a:lnTo>
                    <a:lnTo>
                      <a:pt x="17555" y="48215"/>
                    </a:lnTo>
                    <a:lnTo>
                      <a:pt x="17555" y="47300"/>
                    </a:lnTo>
                    <a:lnTo>
                      <a:pt x="17616" y="45898"/>
                    </a:lnTo>
                    <a:lnTo>
                      <a:pt x="17677" y="44436"/>
                    </a:lnTo>
                    <a:close/>
                    <a:moveTo>
                      <a:pt x="17555" y="1"/>
                    </a:moveTo>
                    <a:lnTo>
                      <a:pt x="16824" y="123"/>
                    </a:lnTo>
                    <a:lnTo>
                      <a:pt x="16214" y="245"/>
                    </a:lnTo>
                    <a:lnTo>
                      <a:pt x="15666" y="488"/>
                    </a:lnTo>
                    <a:lnTo>
                      <a:pt x="15178" y="854"/>
                    </a:lnTo>
                    <a:lnTo>
                      <a:pt x="14751" y="1281"/>
                    </a:lnTo>
                    <a:lnTo>
                      <a:pt x="14508" y="1586"/>
                    </a:lnTo>
                    <a:lnTo>
                      <a:pt x="14325" y="1951"/>
                    </a:lnTo>
                    <a:lnTo>
                      <a:pt x="14020" y="2683"/>
                    </a:lnTo>
                    <a:lnTo>
                      <a:pt x="13837" y="3475"/>
                    </a:lnTo>
                    <a:lnTo>
                      <a:pt x="13776" y="4268"/>
                    </a:lnTo>
                    <a:lnTo>
                      <a:pt x="13776" y="5060"/>
                    </a:lnTo>
                    <a:lnTo>
                      <a:pt x="13837" y="5852"/>
                    </a:lnTo>
                    <a:lnTo>
                      <a:pt x="13959" y="6645"/>
                    </a:lnTo>
                    <a:lnTo>
                      <a:pt x="14142" y="7376"/>
                    </a:lnTo>
                    <a:lnTo>
                      <a:pt x="14386" y="8108"/>
                    </a:lnTo>
                    <a:lnTo>
                      <a:pt x="14751" y="8839"/>
                    </a:lnTo>
                    <a:lnTo>
                      <a:pt x="15056" y="9388"/>
                    </a:lnTo>
                    <a:lnTo>
                      <a:pt x="15300" y="9631"/>
                    </a:lnTo>
                    <a:lnTo>
                      <a:pt x="15544" y="9875"/>
                    </a:lnTo>
                    <a:lnTo>
                      <a:pt x="15605" y="9997"/>
                    </a:lnTo>
                    <a:lnTo>
                      <a:pt x="15605" y="10119"/>
                    </a:lnTo>
                    <a:lnTo>
                      <a:pt x="15605" y="10424"/>
                    </a:lnTo>
                    <a:lnTo>
                      <a:pt x="15605" y="11155"/>
                    </a:lnTo>
                    <a:lnTo>
                      <a:pt x="15544" y="11399"/>
                    </a:lnTo>
                    <a:lnTo>
                      <a:pt x="15422" y="11643"/>
                    </a:lnTo>
                    <a:lnTo>
                      <a:pt x="15239" y="11887"/>
                    </a:lnTo>
                    <a:lnTo>
                      <a:pt x="15056" y="12070"/>
                    </a:lnTo>
                    <a:lnTo>
                      <a:pt x="14690" y="12252"/>
                    </a:lnTo>
                    <a:lnTo>
                      <a:pt x="14325" y="12313"/>
                    </a:lnTo>
                    <a:lnTo>
                      <a:pt x="13532" y="12496"/>
                    </a:lnTo>
                    <a:lnTo>
                      <a:pt x="12801" y="12740"/>
                    </a:lnTo>
                    <a:lnTo>
                      <a:pt x="12069" y="12984"/>
                    </a:lnTo>
                    <a:lnTo>
                      <a:pt x="11399" y="13350"/>
                    </a:lnTo>
                    <a:lnTo>
                      <a:pt x="10729" y="13776"/>
                    </a:lnTo>
                    <a:lnTo>
                      <a:pt x="10180" y="14325"/>
                    </a:lnTo>
                    <a:lnTo>
                      <a:pt x="9753" y="14873"/>
                    </a:lnTo>
                    <a:lnTo>
                      <a:pt x="9570" y="15239"/>
                    </a:lnTo>
                    <a:lnTo>
                      <a:pt x="9388" y="15544"/>
                    </a:lnTo>
                    <a:lnTo>
                      <a:pt x="9266" y="15971"/>
                    </a:lnTo>
                    <a:lnTo>
                      <a:pt x="9205" y="16336"/>
                    </a:lnTo>
                    <a:lnTo>
                      <a:pt x="9144" y="16946"/>
                    </a:lnTo>
                    <a:lnTo>
                      <a:pt x="9083" y="17555"/>
                    </a:lnTo>
                    <a:lnTo>
                      <a:pt x="9022" y="18348"/>
                    </a:lnTo>
                    <a:lnTo>
                      <a:pt x="8961" y="19140"/>
                    </a:lnTo>
                    <a:lnTo>
                      <a:pt x="8778" y="19932"/>
                    </a:lnTo>
                    <a:lnTo>
                      <a:pt x="8108" y="23102"/>
                    </a:lnTo>
                    <a:lnTo>
                      <a:pt x="7803" y="24687"/>
                    </a:lnTo>
                    <a:lnTo>
                      <a:pt x="7742" y="25235"/>
                    </a:lnTo>
                    <a:lnTo>
                      <a:pt x="7559" y="25784"/>
                    </a:lnTo>
                    <a:lnTo>
                      <a:pt x="7376" y="26211"/>
                    </a:lnTo>
                    <a:lnTo>
                      <a:pt x="7071" y="26637"/>
                    </a:lnTo>
                    <a:lnTo>
                      <a:pt x="6767" y="27003"/>
                    </a:lnTo>
                    <a:lnTo>
                      <a:pt x="6523" y="27430"/>
                    </a:lnTo>
                    <a:lnTo>
                      <a:pt x="6218" y="27917"/>
                    </a:lnTo>
                    <a:lnTo>
                      <a:pt x="5974" y="28405"/>
                    </a:lnTo>
                    <a:lnTo>
                      <a:pt x="5608" y="29502"/>
                    </a:lnTo>
                    <a:lnTo>
                      <a:pt x="5304" y="30599"/>
                    </a:lnTo>
                    <a:lnTo>
                      <a:pt x="5060" y="31696"/>
                    </a:lnTo>
                    <a:lnTo>
                      <a:pt x="4755" y="33037"/>
                    </a:lnTo>
                    <a:lnTo>
                      <a:pt x="4572" y="33647"/>
                    </a:lnTo>
                    <a:lnTo>
                      <a:pt x="4389" y="34256"/>
                    </a:lnTo>
                    <a:lnTo>
                      <a:pt x="4267" y="34561"/>
                    </a:lnTo>
                    <a:lnTo>
                      <a:pt x="4085" y="34927"/>
                    </a:lnTo>
                    <a:lnTo>
                      <a:pt x="4024" y="35049"/>
                    </a:lnTo>
                    <a:lnTo>
                      <a:pt x="3902" y="35110"/>
                    </a:lnTo>
                    <a:lnTo>
                      <a:pt x="3597" y="35110"/>
                    </a:lnTo>
                    <a:lnTo>
                      <a:pt x="3292" y="35232"/>
                    </a:lnTo>
                    <a:lnTo>
                      <a:pt x="2987" y="35354"/>
                    </a:lnTo>
                    <a:lnTo>
                      <a:pt x="2683" y="35536"/>
                    </a:lnTo>
                    <a:lnTo>
                      <a:pt x="2439" y="35719"/>
                    </a:lnTo>
                    <a:lnTo>
                      <a:pt x="1890" y="36268"/>
                    </a:lnTo>
                    <a:lnTo>
                      <a:pt x="1464" y="36755"/>
                    </a:lnTo>
                    <a:lnTo>
                      <a:pt x="1037" y="37243"/>
                    </a:lnTo>
                    <a:lnTo>
                      <a:pt x="793" y="37426"/>
                    </a:lnTo>
                    <a:lnTo>
                      <a:pt x="488" y="37609"/>
                    </a:lnTo>
                    <a:lnTo>
                      <a:pt x="245" y="37792"/>
                    </a:lnTo>
                    <a:lnTo>
                      <a:pt x="123" y="37914"/>
                    </a:lnTo>
                    <a:lnTo>
                      <a:pt x="1" y="38036"/>
                    </a:lnTo>
                    <a:lnTo>
                      <a:pt x="1" y="38218"/>
                    </a:lnTo>
                    <a:lnTo>
                      <a:pt x="123" y="38401"/>
                    </a:lnTo>
                    <a:lnTo>
                      <a:pt x="366" y="38523"/>
                    </a:lnTo>
                    <a:lnTo>
                      <a:pt x="671" y="38523"/>
                    </a:lnTo>
                    <a:lnTo>
                      <a:pt x="976" y="38462"/>
                    </a:lnTo>
                    <a:lnTo>
                      <a:pt x="1220" y="38401"/>
                    </a:lnTo>
                    <a:lnTo>
                      <a:pt x="1464" y="38218"/>
                    </a:lnTo>
                    <a:lnTo>
                      <a:pt x="1646" y="38036"/>
                    </a:lnTo>
                    <a:lnTo>
                      <a:pt x="1829" y="37853"/>
                    </a:lnTo>
                    <a:lnTo>
                      <a:pt x="1890" y="37792"/>
                    </a:lnTo>
                    <a:lnTo>
                      <a:pt x="1951" y="37792"/>
                    </a:lnTo>
                    <a:lnTo>
                      <a:pt x="1890" y="38036"/>
                    </a:lnTo>
                    <a:lnTo>
                      <a:pt x="1829" y="38218"/>
                    </a:lnTo>
                    <a:lnTo>
                      <a:pt x="1403" y="39011"/>
                    </a:lnTo>
                    <a:lnTo>
                      <a:pt x="915" y="39803"/>
                    </a:lnTo>
                    <a:lnTo>
                      <a:pt x="427" y="40596"/>
                    </a:lnTo>
                    <a:lnTo>
                      <a:pt x="366" y="40778"/>
                    </a:lnTo>
                    <a:lnTo>
                      <a:pt x="305" y="40961"/>
                    </a:lnTo>
                    <a:lnTo>
                      <a:pt x="366" y="41144"/>
                    </a:lnTo>
                    <a:lnTo>
                      <a:pt x="488" y="41266"/>
                    </a:lnTo>
                    <a:lnTo>
                      <a:pt x="671" y="41266"/>
                    </a:lnTo>
                    <a:lnTo>
                      <a:pt x="854" y="41144"/>
                    </a:lnTo>
                    <a:lnTo>
                      <a:pt x="1098" y="40900"/>
                    </a:lnTo>
                    <a:lnTo>
                      <a:pt x="2012" y="39620"/>
                    </a:lnTo>
                    <a:lnTo>
                      <a:pt x="1281" y="41083"/>
                    </a:lnTo>
                    <a:lnTo>
                      <a:pt x="1098" y="41510"/>
                    </a:lnTo>
                    <a:lnTo>
                      <a:pt x="1037" y="41754"/>
                    </a:lnTo>
                    <a:lnTo>
                      <a:pt x="1037" y="41997"/>
                    </a:lnTo>
                    <a:lnTo>
                      <a:pt x="1098" y="42119"/>
                    </a:lnTo>
                    <a:lnTo>
                      <a:pt x="1220" y="42241"/>
                    </a:lnTo>
                    <a:lnTo>
                      <a:pt x="1403" y="42241"/>
                    </a:lnTo>
                    <a:lnTo>
                      <a:pt x="1525" y="42180"/>
                    </a:lnTo>
                    <a:lnTo>
                      <a:pt x="1707" y="42058"/>
                    </a:lnTo>
                    <a:lnTo>
                      <a:pt x="1829" y="41936"/>
                    </a:lnTo>
                    <a:lnTo>
                      <a:pt x="2012" y="41571"/>
                    </a:lnTo>
                    <a:lnTo>
                      <a:pt x="2317" y="40839"/>
                    </a:lnTo>
                    <a:lnTo>
                      <a:pt x="2561" y="40230"/>
                    </a:lnTo>
                    <a:lnTo>
                      <a:pt x="2744" y="39925"/>
                    </a:lnTo>
                    <a:lnTo>
                      <a:pt x="2926" y="39620"/>
                    </a:lnTo>
                    <a:lnTo>
                      <a:pt x="2866" y="39925"/>
                    </a:lnTo>
                    <a:lnTo>
                      <a:pt x="2805" y="40230"/>
                    </a:lnTo>
                    <a:lnTo>
                      <a:pt x="2561" y="40778"/>
                    </a:lnTo>
                    <a:lnTo>
                      <a:pt x="2256" y="41571"/>
                    </a:lnTo>
                    <a:lnTo>
                      <a:pt x="2134" y="41876"/>
                    </a:lnTo>
                    <a:lnTo>
                      <a:pt x="2134" y="42058"/>
                    </a:lnTo>
                    <a:lnTo>
                      <a:pt x="2195" y="42241"/>
                    </a:lnTo>
                    <a:lnTo>
                      <a:pt x="2317" y="42363"/>
                    </a:lnTo>
                    <a:lnTo>
                      <a:pt x="2622" y="42363"/>
                    </a:lnTo>
                    <a:lnTo>
                      <a:pt x="2744" y="42241"/>
                    </a:lnTo>
                    <a:lnTo>
                      <a:pt x="2926" y="41997"/>
                    </a:lnTo>
                    <a:lnTo>
                      <a:pt x="3109" y="41693"/>
                    </a:lnTo>
                    <a:lnTo>
                      <a:pt x="3414" y="40900"/>
                    </a:lnTo>
                    <a:lnTo>
                      <a:pt x="3719" y="40108"/>
                    </a:lnTo>
                    <a:lnTo>
                      <a:pt x="3597" y="40717"/>
                    </a:lnTo>
                    <a:lnTo>
                      <a:pt x="3536" y="41022"/>
                    </a:lnTo>
                    <a:lnTo>
                      <a:pt x="3536" y="41388"/>
                    </a:lnTo>
                    <a:lnTo>
                      <a:pt x="3536" y="41571"/>
                    </a:lnTo>
                    <a:lnTo>
                      <a:pt x="3597" y="41754"/>
                    </a:lnTo>
                    <a:lnTo>
                      <a:pt x="3780" y="41815"/>
                    </a:lnTo>
                    <a:lnTo>
                      <a:pt x="3902" y="41815"/>
                    </a:lnTo>
                    <a:lnTo>
                      <a:pt x="3963" y="41754"/>
                    </a:lnTo>
                    <a:lnTo>
                      <a:pt x="4085" y="41632"/>
                    </a:lnTo>
                    <a:lnTo>
                      <a:pt x="4206" y="41449"/>
                    </a:lnTo>
                    <a:lnTo>
                      <a:pt x="4328" y="41144"/>
                    </a:lnTo>
                    <a:lnTo>
                      <a:pt x="4694" y="39864"/>
                    </a:lnTo>
                    <a:lnTo>
                      <a:pt x="4938" y="39316"/>
                    </a:lnTo>
                    <a:lnTo>
                      <a:pt x="5243" y="38767"/>
                    </a:lnTo>
                    <a:lnTo>
                      <a:pt x="5547" y="37975"/>
                    </a:lnTo>
                    <a:lnTo>
                      <a:pt x="5730" y="37548"/>
                    </a:lnTo>
                    <a:lnTo>
                      <a:pt x="5852" y="37121"/>
                    </a:lnTo>
                    <a:lnTo>
                      <a:pt x="5852" y="36755"/>
                    </a:lnTo>
                    <a:lnTo>
                      <a:pt x="5852" y="36390"/>
                    </a:lnTo>
                    <a:lnTo>
                      <a:pt x="5791" y="36329"/>
                    </a:lnTo>
                    <a:lnTo>
                      <a:pt x="5791" y="36268"/>
                    </a:lnTo>
                    <a:lnTo>
                      <a:pt x="5913" y="36085"/>
                    </a:lnTo>
                    <a:lnTo>
                      <a:pt x="6218" y="35597"/>
                    </a:lnTo>
                    <a:lnTo>
                      <a:pt x="7620" y="33464"/>
                    </a:lnTo>
                    <a:lnTo>
                      <a:pt x="8351" y="32245"/>
                    </a:lnTo>
                    <a:lnTo>
                      <a:pt x="9083" y="30965"/>
                    </a:lnTo>
                    <a:lnTo>
                      <a:pt x="9388" y="30355"/>
                    </a:lnTo>
                    <a:lnTo>
                      <a:pt x="9692" y="29746"/>
                    </a:lnTo>
                    <a:lnTo>
                      <a:pt x="9936" y="29075"/>
                    </a:lnTo>
                    <a:lnTo>
                      <a:pt x="10119" y="28405"/>
                    </a:lnTo>
                    <a:lnTo>
                      <a:pt x="10241" y="27673"/>
                    </a:lnTo>
                    <a:lnTo>
                      <a:pt x="10363" y="27369"/>
                    </a:lnTo>
                    <a:lnTo>
                      <a:pt x="10546" y="27003"/>
                    </a:lnTo>
                    <a:lnTo>
                      <a:pt x="10911" y="26333"/>
                    </a:lnTo>
                    <a:lnTo>
                      <a:pt x="11277" y="25601"/>
                    </a:lnTo>
                    <a:lnTo>
                      <a:pt x="11765" y="24321"/>
                    </a:lnTo>
                    <a:lnTo>
                      <a:pt x="12252" y="22980"/>
                    </a:lnTo>
                    <a:lnTo>
                      <a:pt x="12496" y="24016"/>
                    </a:lnTo>
                    <a:lnTo>
                      <a:pt x="12740" y="25113"/>
                    </a:lnTo>
                    <a:lnTo>
                      <a:pt x="12862" y="25662"/>
                    </a:lnTo>
                    <a:lnTo>
                      <a:pt x="12923" y="26272"/>
                    </a:lnTo>
                    <a:lnTo>
                      <a:pt x="12923" y="26881"/>
                    </a:lnTo>
                    <a:lnTo>
                      <a:pt x="12801" y="27430"/>
                    </a:lnTo>
                    <a:lnTo>
                      <a:pt x="12618" y="28222"/>
                    </a:lnTo>
                    <a:lnTo>
                      <a:pt x="12374" y="29014"/>
                    </a:lnTo>
                    <a:lnTo>
                      <a:pt x="11765" y="30477"/>
                    </a:lnTo>
                    <a:lnTo>
                      <a:pt x="11155" y="32001"/>
                    </a:lnTo>
                    <a:lnTo>
                      <a:pt x="10729" y="33525"/>
                    </a:lnTo>
                    <a:lnTo>
                      <a:pt x="10546" y="34317"/>
                    </a:lnTo>
                    <a:lnTo>
                      <a:pt x="10363" y="35171"/>
                    </a:lnTo>
                    <a:lnTo>
                      <a:pt x="10302" y="35963"/>
                    </a:lnTo>
                    <a:lnTo>
                      <a:pt x="10241" y="36755"/>
                    </a:lnTo>
                    <a:lnTo>
                      <a:pt x="10180" y="37609"/>
                    </a:lnTo>
                    <a:lnTo>
                      <a:pt x="10241" y="38401"/>
                    </a:lnTo>
                    <a:lnTo>
                      <a:pt x="10302" y="39255"/>
                    </a:lnTo>
                    <a:lnTo>
                      <a:pt x="10424" y="40047"/>
                    </a:lnTo>
                    <a:lnTo>
                      <a:pt x="10668" y="41693"/>
                    </a:lnTo>
                    <a:lnTo>
                      <a:pt x="11033" y="43338"/>
                    </a:lnTo>
                    <a:lnTo>
                      <a:pt x="11948" y="46508"/>
                    </a:lnTo>
                    <a:lnTo>
                      <a:pt x="12374" y="48093"/>
                    </a:lnTo>
                    <a:lnTo>
                      <a:pt x="12740" y="49678"/>
                    </a:lnTo>
                    <a:lnTo>
                      <a:pt x="12984" y="51323"/>
                    </a:lnTo>
                    <a:lnTo>
                      <a:pt x="13045" y="52116"/>
                    </a:lnTo>
                    <a:lnTo>
                      <a:pt x="13106" y="52908"/>
                    </a:lnTo>
                    <a:lnTo>
                      <a:pt x="13045" y="54249"/>
                    </a:lnTo>
                    <a:lnTo>
                      <a:pt x="12984" y="55529"/>
                    </a:lnTo>
                    <a:lnTo>
                      <a:pt x="12801" y="57175"/>
                    </a:lnTo>
                    <a:lnTo>
                      <a:pt x="12679" y="58028"/>
                    </a:lnTo>
                    <a:lnTo>
                      <a:pt x="12618" y="58820"/>
                    </a:lnTo>
                    <a:lnTo>
                      <a:pt x="12618" y="59674"/>
                    </a:lnTo>
                    <a:lnTo>
                      <a:pt x="12679" y="60527"/>
                    </a:lnTo>
                    <a:lnTo>
                      <a:pt x="12801" y="61320"/>
                    </a:lnTo>
                    <a:lnTo>
                      <a:pt x="12923" y="62173"/>
                    </a:lnTo>
                    <a:lnTo>
                      <a:pt x="13289" y="63819"/>
                    </a:lnTo>
                    <a:lnTo>
                      <a:pt x="13654" y="65464"/>
                    </a:lnTo>
                    <a:lnTo>
                      <a:pt x="14447" y="68756"/>
                    </a:lnTo>
                    <a:lnTo>
                      <a:pt x="14812" y="70402"/>
                    </a:lnTo>
                    <a:lnTo>
                      <a:pt x="14934" y="71255"/>
                    </a:lnTo>
                    <a:lnTo>
                      <a:pt x="15056" y="72047"/>
                    </a:lnTo>
                    <a:lnTo>
                      <a:pt x="15117" y="72474"/>
                    </a:lnTo>
                    <a:lnTo>
                      <a:pt x="15056" y="72840"/>
                    </a:lnTo>
                    <a:lnTo>
                      <a:pt x="14873" y="73632"/>
                    </a:lnTo>
                    <a:lnTo>
                      <a:pt x="14569" y="74363"/>
                    </a:lnTo>
                    <a:lnTo>
                      <a:pt x="14203" y="75034"/>
                    </a:lnTo>
                    <a:lnTo>
                      <a:pt x="13837" y="75522"/>
                    </a:lnTo>
                    <a:lnTo>
                      <a:pt x="13410" y="75887"/>
                    </a:lnTo>
                    <a:lnTo>
                      <a:pt x="13289" y="76070"/>
                    </a:lnTo>
                    <a:lnTo>
                      <a:pt x="13289" y="76253"/>
                    </a:lnTo>
                    <a:lnTo>
                      <a:pt x="13289" y="76497"/>
                    </a:lnTo>
                    <a:lnTo>
                      <a:pt x="13410" y="76619"/>
                    </a:lnTo>
                    <a:lnTo>
                      <a:pt x="13593" y="76741"/>
                    </a:lnTo>
                    <a:lnTo>
                      <a:pt x="13776" y="76802"/>
                    </a:lnTo>
                    <a:lnTo>
                      <a:pt x="14264" y="76802"/>
                    </a:lnTo>
                    <a:lnTo>
                      <a:pt x="14508" y="76984"/>
                    </a:lnTo>
                    <a:lnTo>
                      <a:pt x="14812" y="77045"/>
                    </a:lnTo>
                    <a:lnTo>
                      <a:pt x="15239" y="77167"/>
                    </a:lnTo>
                    <a:lnTo>
                      <a:pt x="15605" y="77167"/>
                    </a:lnTo>
                    <a:lnTo>
                      <a:pt x="15971" y="77106"/>
                    </a:lnTo>
                    <a:lnTo>
                      <a:pt x="16092" y="77106"/>
                    </a:lnTo>
                    <a:lnTo>
                      <a:pt x="16214" y="77167"/>
                    </a:lnTo>
                    <a:lnTo>
                      <a:pt x="16397" y="77289"/>
                    </a:lnTo>
                    <a:lnTo>
                      <a:pt x="16580" y="77289"/>
                    </a:lnTo>
                    <a:lnTo>
                      <a:pt x="16946" y="77350"/>
                    </a:lnTo>
                    <a:lnTo>
                      <a:pt x="17311" y="77289"/>
                    </a:lnTo>
                    <a:lnTo>
                      <a:pt x="17433" y="77228"/>
                    </a:lnTo>
                    <a:lnTo>
                      <a:pt x="17494" y="77106"/>
                    </a:lnTo>
                    <a:lnTo>
                      <a:pt x="17555" y="76863"/>
                    </a:lnTo>
                    <a:lnTo>
                      <a:pt x="17677" y="76131"/>
                    </a:lnTo>
                    <a:lnTo>
                      <a:pt x="17677" y="75339"/>
                    </a:lnTo>
                    <a:lnTo>
                      <a:pt x="17738" y="76131"/>
                    </a:lnTo>
                    <a:lnTo>
                      <a:pt x="17799" y="76924"/>
                    </a:lnTo>
                    <a:lnTo>
                      <a:pt x="17860" y="77106"/>
                    </a:lnTo>
                    <a:lnTo>
                      <a:pt x="17921" y="77228"/>
                    </a:lnTo>
                    <a:lnTo>
                      <a:pt x="18043" y="77289"/>
                    </a:lnTo>
                    <a:lnTo>
                      <a:pt x="18226" y="77350"/>
                    </a:lnTo>
                    <a:lnTo>
                      <a:pt x="18470" y="77350"/>
                    </a:lnTo>
                    <a:lnTo>
                      <a:pt x="18835" y="77289"/>
                    </a:lnTo>
                    <a:lnTo>
                      <a:pt x="19140" y="77167"/>
                    </a:lnTo>
                    <a:lnTo>
                      <a:pt x="19262" y="77106"/>
                    </a:lnTo>
                    <a:lnTo>
                      <a:pt x="19384" y="77106"/>
                    </a:lnTo>
                    <a:lnTo>
                      <a:pt x="19750" y="77167"/>
                    </a:lnTo>
                    <a:lnTo>
                      <a:pt x="20176" y="77167"/>
                    </a:lnTo>
                    <a:lnTo>
                      <a:pt x="20542" y="77106"/>
                    </a:lnTo>
                    <a:lnTo>
                      <a:pt x="20847" y="76924"/>
                    </a:lnTo>
                    <a:lnTo>
                      <a:pt x="21152" y="76802"/>
                    </a:lnTo>
                    <a:lnTo>
                      <a:pt x="21578" y="76802"/>
                    </a:lnTo>
                    <a:lnTo>
                      <a:pt x="21761" y="76741"/>
                    </a:lnTo>
                    <a:lnTo>
                      <a:pt x="21944" y="76619"/>
                    </a:lnTo>
                    <a:lnTo>
                      <a:pt x="22066" y="76436"/>
                    </a:lnTo>
                    <a:lnTo>
                      <a:pt x="22127" y="76253"/>
                    </a:lnTo>
                    <a:lnTo>
                      <a:pt x="22066" y="76070"/>
                    </a:lnTo>
                    <a:lnTo>
                      <a:pt x="21883" y="75887"/>
                    </a:lnTo>
                    <a:lnTo>
                      <a:pt x="21639" y="75704"/>
                    </a:lnTo>
                    <a:lnTo>
                      <a:pt x="21395" y="75461"/>
                    </a:lnTo>
                    <a:lnTo>
                      <a:pt x="21030" y="74851"/>
                    </a:lnTo>
                    <a:lnTo>
                      <a:pt x="20725" y="74242"/>
                    </a:lnTo>
                    <a:lnTo>
                      <a:pt x="20481" y="73571"/>
                    </a:lnTo>
                    <a:lnTo>
                      <a:pt x="20298" y="72901"/>
                    </a:lnTo>
                    <a:lnTo>
                      <a:pt x="20237" y="72718"/>
                    </a:lnTo>
                    <a:lnTo>
                      <a:pt x="20237" y="72474"/>
                    </a:lnTo>
                    <a:lnTo>
                      <a:pt x="20298" y="72047"/>
                    </a:lnTo>
                    <a:lnTo>
                      <a:pt x="20420" y="71194"/>
                    </a:lnTo>
                    <a:lnTo>
                      <a:pt x="20603" y="70402"/>
                    </a:lnTo>
                    <a:lnTo>
                      <a:pt x="20908" y="68756"/>
                    </a:lnTo>
                    <a:lnTo>
                      <a:pt x="21334" y="67110"/>
                    </a:lnTo>
                    <a:lnTo>
                      <a:pt x="22127" y="63819"/>
                    </a:lnTo>
                    <a:lnTo>
                      <a:pt x="22432" y="62173"/>
                    </a:lnTo>
                    <a:lnTo>
                      <a:pt x="22736" y="60527"/>
                    </a:lnTo>
                    <a:lnTo>
                      <a:pt x="22736" y="59674"/>
                    </a:lnTo>
                    <a:lnTo>
                      <a:pt x="22736" y="58820"/>
                    </a:lnTo>
                    <a:lnTo>
                      <a:pt x="22675" y="57967"/>
                    </a:lnTo>
                    <a:lnTo>
                      <a:pt x="22554" y="57114"/>
                    </a:lnTo>
                    <a:lnTo>
                      <a:pt x="22371" y="55468"/>
                    </a:lnTo>
                    <a:lnTo>
                      <a:pt x="22310" y="53822"/>
                    </a:lnTo>
                    <a:lnTo>
                      <a:pt x="22310" y="52359"/>
                    </a:lnTo>
                    <a:lnTo>
                      <a:pt x="22432" y="50958"/>
                    </a:lnTo>
                    <a:lnTo>
                      <a:pt x="22675" y="49556"/>
                    </a:lnTo>
                    <a:lnTo>
                      <a:pt x="22980" y="48154"/>
                    </a:lnTo>
                    <a:lnTo>
                      <a:pt x="23894" y="44923"/>
                    </a:lnTo>
                    <a:lnTo>
                      <a:pt x="24321" y="43338"/>
                    </a:lnTo>
                    <a:lnTo>
                      <a:pt x="24687" y="41693"/>
                    </a:lnTo>
                    <a:lnTo>
                      <a:pt x="24931" y="40047"/>
                    </a:lnTo>
                    <a:lnTo>
                      <a:pt x="25114" y="38401"/>
                    </a:lnTo>
                    <a:lnTo>
                      <a:pt x="25175" y="37609"/>
                    </a:lnTo>
                    <a:lnTo>
                      <a:pt x="25175" y="36755"/>
                    </a:lnTo>
                    <a:lnTo>
                      <a:pt x="25114" y="35902"/>
                    </a:lnTo>
                    <a:lnTo>
                      <a:pt x="24992" y="35049"/>
                    </a:lnTo>
                    <a:lnTo>
                      <a:pt x="24870" y="34256"/>
                    </a:lnTo>
                    <a:lnTo>
                      <a:pt x="24626" y="33464"/>
                    </a:lnTo>
                    <a:lnTo>
                      <a:pt x="24199" y="31940"/>
                    </a:lnTo>
                    <a:lnTo>
                      <a:pt x="23894" y="31209"/>
                    </a:lnTo>
                    <a:lnTo>
                      <a:pt x="23590" y="30477"/>
                    </a:lnTo>
                    <a:lnTo>
                      <a:pt x="23285" y="29746"/>
                    </a:lnTo>
                    <a:lnTo>
                      <a:pt x="22980" y="29014"/>
                    </a:lnTo>
                    <a:lnTo>
                      <a:pt x="22736" y="28222"/>
                    </a:lnTo>
                    <a:lnTo>
                      <a:pt x="22554" y="27430"/>
                    </a:lnTo>
                    <a:lnTo>
                      <a:pt x="22432" y="26576"/>
                    </a:lnTo>
                    <a:lnTo>
                      <a:pt x="22493" y="25784"/>
                    </a:lnTo>
                    <a:lnTo>
                      <a:pt x="22614" y="25174"/>
                    </a:lnTo>
                    <a:lnTo>
                      <a:pt x="22736" y="24565"/>
                    </a:lnTo>
                    <a:lnTo>
                      <a:pt x="23163" y="22980"/>
                    </a:lnTo>
                    <a:lnTo>
                      <a:pt x="23529" y="24138"/>
                    </a:lnTo>
                    <a:lnTo>
                      <a:pt x="23955" y="25296"/>
                    </a:lnTo>
                    <a:lnTo>
                      <a:pt x="24260" y="25967"/>
                    </a:lnTo>
                    <a:lnTo>
                      <a:pt x="24565" y="26576"/>
                    </a:lnTo>
                    <a:lnTo>
                      <a:pt x="24870" y="27125"/>
                    </a:lnTo>
                    <a:lnTo>
                      <a:pt x="25114" y="27734"/>
                    </a:lnTo>
                    <a:lnTo>
                      <a:pt x="25418" y="29075"/>
                    </a:lnTo>
                    <a:lnTo>
                      <a:pt x="25662" y="29685"/>
                    </a:lnTo>
                    <a:lnTo>
                      <a:pt x="25967" y="30355"/>
                    </a:lnTo>
                    <a:lnTo>
                      <a:pt x="26637" y="31635"/>
                    </a:lnTo>
                    <a:lnTo>
                      <a:pt x="27369" y="32855"/>
                    </a:lnTo>
                    <a:lnTo>
                      <a:pt x="28832" y="35171"/>
                    </a:lnTo>
                    <a:lnTo>
                      <a:pt x="29441" y="36085"/>
                    </a:lnTo>
                    <a:lnTo>
                      <a:pt x="29563" y="36207"/>
                    </a:lnTo>
                    <a:lnTo>
                      <a:pt x="29563" y="36329"/>
                    </a:lnTo>
                    <a:lnTo>
                      <a:pt x="29502" y="36390"/>
                    </a:lnTo>
                    <a:lnTo>
                      <a:pt x="29502" y="36755"/>
                    </a:lnTo>
                    <a:lnTo>
                      <a:pt x="29502" y="37121"/>
                    </a:lnTo>
                    <a:lnTo>
                      <a:pt x="29624" y="37487"/>
                    </a:lnTo>
                    <a:lnTo>
                      <a:pt x="29868" y="38157"/>
                    </a:lnTo>
                    <a:lnTo>
                      <a:pt x="30538" y="39498"/>
                    </a:lnTo>
                    <a:lnTo>
                      <a:pt x="30660" y="39803"/>
                    </a:lnTo>
                    <a:lnTo>
                      <a:pt x="30721" y="40108"/>
                    </a:lnTo>
                    <a:lnTo>
                      <a:pt x="30904" y="40717"/>
                    </a:lnTo>
                    <a:lnTo>
                      <a:pt x="31026" y="41205"/>
                    </a:lnTo>
                    <a:lnTo>
                      <a:pt x="31148" y="41449"/>
                    </a:lnTo>
                    <a:lnTo>
                      <a:pt x="31270" y="41632"/>
                    </a:lnTo>
                    <a:lnTo>
                      <a:pt x="31453" y="41754"/>
                    </a:lnTo>
                    <a:lnTo>
                      <a:pt x="31636" y="41815"/>
                    </a:lnTo>
                    <a:lnTo>
                      <a:pt x="31757" y="41693"/>
                    </a:lnTo>
                    <a:lnTo>
                      <a:pt x="31879" y="41449"/>
                    </a:lnTo>
                    <a:lnTo>
                      <a:pt x="31818" y="41144"/>
                    </a:lnTo>
                    <a:lnTo>
                      <a:pt x="31757" y="40778"/>
                    </a:lnTo>
                    <a:lnTo>
                      <a:pt x="31636" y="40108"/>
                    </a:lnTo>
                    <a:lnTo>
                      <a:pt x="31940" y="40900"/>
                    </a:lnTo>
                    <a:lnTo>
                      <a:pt x="32245" y="41632"/>
                    </a:lnTo>
                    <a:lnTo>
                      <a:pt x="32428" y="41997"/>
                    </a:lnTo>
                    <a:lnTo>
                      <a:pt x="32611" y="42241"/>
                    </a:lnTo>
                    <a:lnTo>
                      <a:pt x="32733" y="42363"/>
                    </a:lnTo>
                    <a:lnTo>
                      <a:pt x="33038" y="42363"/>
                    </a:lnTo>
                    <a:lnTo>
                      <a:pt x="33159" y="42241"/>
                    </a:lnTo>
                    <a:lnTo>
                      <a:pt x="33220" y="42058"/>
                    </a:lnTo>
                    <a:lnTo>
                      <a:pt x="33220" y="41876"/>
                    </a:lnTo>
                    <a:lnTo>
                      <a:pt x="33098" y="41571"/>
                    </a:lnTo>
                    <a:lnTo>
                      <a:pt x="32794" y="40778"/>
                    </a:lnTo>
                    <a:lnTo>
                      <a:pt x="32550" y="40230"/>
                    </a:lnTo>
                    <a:lnTo>
                      <a:pt x="32489" y="39925"/>
                    </a:lnTo>
                    <a:lnTo>
                      <a:pt x="32428" y="39620"/>
                    </a:lnTo>
                    <a:lnTo>
                      <a:pt x="32611" y="39925"/>
                    </a:lnTo>
                    <a:lnTo>
                      <a:pt x="32794" y="40230"/>
                    </a:lnTo>
                    <a:lnTo>
                      <a:pt x="33098" y="40900"/>
                    </a:lnTo>
                    <a:lnTo>
                      <a:pt x="33403" y="41632"/>
                    </a:lnTo>
                    <a:lnTo>
                      <a:pt x="33586" y="41936"/>
                    </a:lnTo>
                    <a:lnTo>
                      <a:pt x="33708" y="42119"/>
                    </a:lnTo>
                    <a:lnTo>
                      <a:pt x="33830" y="42180"/>
                    </a:lnTo>
                    <a:lnTo>
                      <a:pt x="34013" y="42241"/>
                    </a:lnTo>
                    <a:lnTo>
                      <a:pt x="34135" y="42180"/>
                    </a:lnTo>
                    <a:lnTo>
                      <a:pt x="34257" y="42119"/>
                    </a:lnTo>
                    <a:lnTo>
                      <a:pt x="34318" y="41936"/>
                    </a:lnTo>
                    <a:lnTo>
                      <a:pt x="34318" y="41754"/>
                    </a:lnTo>
                    <a:lnTo>
                      <a:pt x="34257" y="41510"/>
                    </a:lnTo>
                    <a:lnTo>
                      <a:pt x="34074" y="41083"/>
                    </a:lnTo>
                    <a:lnTo>
                      <a:pt x="33342" y="39620"/>
                    </a:lnTo>
                    <a:lnTo>
                      <a:pt x="34257" y="40839"/>
                    </a:lnTo>
                    <a:lnTo>
                      <a:pt x="34500" y="41144"/>
                    </a:lnTo>
                    <a:lnTo>
                      <a:pt x="34683" y="41266"/>
                    </a:lnTo>
                    <a:lnTo>
                      <a:pt x="34866" y="41266"/>
                    </a:lnTo>
                    <a:lnTo>
                      <a:pt x="34927" y="41205"/>
                    </a:lnTo>
                    <a:lnTo>
                      <a:pt x="34988" y="41144"/>
                    </a:lnTo>
                    <a:lnTo>
                      <a:pt x="35049" y="40961"/>
                    </a:lnTo>
                    <a:lnTo>
                      <a:pt x="34988" y="40778"/>
                    </a:lnTo>
                    <a:lnTo>
                      <a:pt x="34927" y="40596"/>
                    </a:lnTo>
                    <a:lnTo>
                      <a:pt x="34439" y="39803"/>
                    </a:lnTo>
                    <a:lnTo>
                      <a:pt x="34013" y="39011"/>
                    </a:lnTo>
                    <a:lnTo>
                      <a:pt x="33586" y="38218"/>
                    </a:lnTo>
                    <a:lnTo>
                      <a:pt x="33464" y="38036"/>
                    </a:lnTo>
                    <a:lnTo>
                      <a:pt x="33403" y="37792"/>
                    </a:lnTo>
                    <a:lnTo>
                      <a:pt x="33525" y="37792"/>
                    </a:lnTo>
                    <a:lnTo>
                      <a:pt x="33647" y="37914"/>
                    </a:lnTo>
                    <a:lnTo>
                      <a:pt x="33830" y="38218"/>
                    </a:lnTo>
                    <a:lnTo>
                      <a:pt x="34074" y="38340"/>
                    </a:lnTo>
                    <a:lnTo>
                      <a:pt x="34257" y="38401"/>
                    </a:lnTo>
                    <a:lnTo>
                      <a:pt x="34744" y="38523"/>
                    </a:lnTo>
                    <a:lnTo>
                      <a:pt x="35049" y="38523"/>
                    </a:lnTo>
                    <a:lnTo>
                      <a:pt x="35171" y="38462"/>
                    </a:lnTo>
                    <a:lnTo>
                      <a:pt x="35293" y="38340"/>
                    </a:lnTo>
                    <a:lnTo>
                      <a:pt x="35354" y="38157"/>
                    </a:lnTo>
                    <a:lnTo>
                      <a:pt x="35293" y="38036"/>
                    </a:lnTo>
                    <a:lnTo>
                      <a:pt x="35232" y="37853"/>
                    </a:lnTo>
                    <a:lnTo>
                      <a:pt x="35049" y="37731"/>
                    </a:lnTo>
                    <a:lnTo>
                      <a:pt x="34744" y="37548"/>
                    </a:lnTo>
                    <a:lnTo>
                      <a:pt x="34500" y="37365"/>
                    </a:lnTo>
                    <a:lnTo>
                      <a:pt x="34013" y="36877"/>
                    </a:lnTo>
                    <a:lnTo>
                      <a:pt x="33586" y="36390"/>
                    </a:lnTo>
                    <a:lnTo>
                      <a:pt x="33098" y="35902"/>
                    </a:lnTo>
                    <a:lnTo>
                      <a:pt x="32550" y="35415"/>
                    </a:lnTo>
                    <a:lnTo>
                      <a:pt x="32184" y="35293"/>
                    </a:lnTo>
                    <a:lnTo>
                      <a:pt x="31879" y="35110"/>
                    </a:lnTo>
                    <a:lnTo>
                      <a:pt x="31392" y="35110"/>
                    </a:lnTo>
                    <a:lnTo>
                      <a:pt x="31270" y="34988"/>
                    </a:lnTo>
                    <a:lnTo>
                      <a:pt x="31148" y="34805"/>
                    </a:lnTo>
                    <a:lnTo>
                      <a:pt x="31026" y="34439"/>
                    </a:lnTo>
                    <a:lnTo>
                      <a:pt x="30721" y="33647"/>
                    </a:lnTo>
                    <a:lnTo>
                      <a:pt x="30538" y="32794"/>
                    </a:lnTo>
                    <a:lnTo>
                      <a:pt x="30112" y="31026"/>
                    </a:lnTo>
                    <a:lnTo>
                      <a:pt x="29868" y="29990"/>
                    </a:lnTo>
                    <a:lnTo>
                      <a:pt x="29563" y="28954"/>
                    </a:lnTo>
                    <a:lnTo>
                      <a:pt x="29380" y="28405"/>
                    </a:lnTo>
                    <a:lnTo>
                      <a:pt x="29136" y="27917"/>
                    </a:lnTo>
                    <a:lnTo>
                      <a:pt x="28893" y="27430"/>
                    </a:lnTo>
                    <a:lnTo>
                      <a:pt x="28588" y="27003"/>
                    </a:lnTo>
                    <a:lnTo>
                      <a:pt x="28222" y="26515"/>
                    </a:lnTo>
                    <a:lnTo>
                      <a:pt x="28039" y="26272"/>
                    </a:lnTo>
                    <a:lnTo>
                      <a:pt x="27856" y="25967"/>
                    </a:lnTo>
                    <a:lnTo>
                      <a:pt x="27674" y="25479"/>
                    </a:lnTo>
                    <a:lnTo>
                      <a:pt x="27552" y="24931"/>
                    </a:lnTo>
                    <a:lnTo>
                      <a:pt x="27308" y="23468"/>
                    </a:lnTo>
                    <a:lnTo>
                      <a:pt x="27003" y="22066"/>
                    </a:lnTo>
                    <a:lnTo>
                      <a:pt x="26698" y="20664"/>
                    </a:lnTo>
                    <a:lnTo>
                      <a:pt x="26455" y="19262"/>
                    </a:lnTo>
                    <a:lnTo>
                      <a:pt x="26333" y="18470"/>
                    </a:lnTo>
                    <a:lnTo>
                      <a:pt x="26272" y="17616"/>
                    </a:lnTo>
                    <a:lnTo>
                      <a:pt x="26211" y="17129"/>
                    </a:lnTo>
                    <a:lnTo>
                      <a:pt x="26211" y="16580"/>
                    </a:lnTo>
                    <a:lnTo>
                      <a:pt x="26028" y="15849"/>
                    </a:lnTo>
                    <a:lnTo>
                      <a:pt x="25906" y="15483"/>
                    </a:lnTo>
                    <a:lnTo>
                      <a:pt x="25784" y="15178"/>
                    </a:lnTo>
                    <a:lnTo>
                      <a:pt x="25540" y="14812"/>
                    </a:lnTo>
                    <a:lnTo>
                      <a:pt x="25357" y="14508"/>
                    </a:lnTo>
                    <a:lnTo>
                      <a:pt x="24809" y="13959"/>
                    </a:lnTo>
                    <a:lnTo>
                      <a:pt x="24199" y="13471"/>
                    </a:lnTo>
                    <a:lnTo>
                      <a:pt x="23468" y="13106"/>
                    </a:lnTo>
                    <a:lnTo>
                      <a:pt x="22797" y="12801"/>
                    </a:lnTo>
                    <a:lnTo>
                      <a:pt x="22005" y="12557"/>
                    </a:lnTo>
                    <a:lnTo>
                      <a:pt x="21273" y="12374"/>
                    </a:lnTo>
                    <a:lnTo>
                      <a:pt x="20908" y="12313"/>
                    </a:lnTo>
                    <a:lnTo>
                      <a:pt x="20542" y="12191"/>
                    </a:lnTo>
                    <a:lnTo>
                      <a:pt x="20237" y="12009"/>
                    </a:lnTo>
                    <a:lnTo>
                      <a:pt x="19993" y="11765"/>
                    </a:lnTo>
                    <a:lnTo>
                      <a:pt x="19811" y="11521"/>
                    </a:lnTo>
                    <a:lnTo>
                      <a:pt x="19750" y="11155"/>
                    </a:lnTo>
                    <a:lnTo>
                      <a:pt x="19689" y="10850"/>
                    </a:lnTo>
                    <a:lnTo>
                      <a:pt x="19689" y="10485"/>
                    </a:lnTo>
                    <a:lnTo>
                      <a:pt x="19689" y="10119"/>
                    </a:lnTo>
                    <a:lnTo>
                      <a:pt x="19750" y="9997"/>
                    </a:lnTo>
                    <a:lnTo>
                      <a:pt x="19872" y="9875"/>
                    </a:lnTo>
                    <a:lnTo>
                      <a:pt x="20359" y="9327"/>
                    </a:lnTo>
                    <a:lnTo>
                      <a:pt x="20664" y="8717"/>
                    </a:lnTo>
                    <a:lnTo>
                      <a:pt x="21030" y="8047"/>
                    </a:lnTo>
                    <a:lnTo>
                      <a:pt x="21273" y="7315"/>
                    </a:lnTo>
                    <a:lnTo>
                      <a:pt x="21395" y="6523"/>
                    </a:lnTo>
                    <a:lnTo>
                      <a:pt x="21517" y="5730"/>
                    </a:lnTo>
                    <a:lnTo>
                      <a:pt x="21578" y="4938"/>
                    </a:lnTo>
                    <a:lnTo>
                      <a:pt x="21578" y="4085"/>
                    </a:lnTo>
                    <a:lnTo>
                      <a:pt x="21456" y="3292"/>
                    </a:lnTo>
                    <a:lnTo>
                      <a:pt x="21273" y="2500"/>
                    </a:lnTo>
                    <a:lnTo>
                      <a:pt x="21030" y="1951"/>
                    </a:lnTo>
                    <a:lnTo>
                      <a:pt x="20725" y="1403"/>
                    </a:lnTo>
                    <a:lnTo>
                      <a:pt x="20298" y="976"/>
                    </a:lnTo>
                    <a:lnTo>
                      <a:pt x="19811" y="610"/>
                    </a:lnTo>
                    <a:lnTo>
                      <a:pt x="19506" y="428"/>
                    </a:lnTo>
                    <a:lnTo>
                      <a:pt x="19140" y="245"/>
                    </a:lnTo>
                    <a:lnTo>
                      <a:pt x="18774" y="123"/>
                    </a:lnTo>
                    <a:lnTo>
                      <a:pt x="18348" y="62"/>
                    </a:lnTo>
                    <a:lnTo>
                      <a:pt x="17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7;p20"/>
              <p:cNvSpPr/>
              <p:nvPr/>
            </p:nvSpPr>
            <p:spPr>
              <a:xfrm>
                <a:off x="6310600" y="1679550"/>
                <a:ext cx="883850" cy="1933775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77351" extrusionOk="0">
                    <a:moveTo>
                      <a:pt x="17433" y="367"/>
                    </a:moveTo>
                    <a:lnTo>
                      <a:pt x="18165" y="428"/>
                    </a:lnTo>
                    <a:lnTo>
                      <a:pt x="18896" y="549"/>
                    </a:lnTo>
                    <a:lnTo>
                      <a:pt x="19201" y="671"/>
                    </a:lnTo>
                    <a:lnTo>
                      <a:pt x="19567" y="854"/>
                    </a:lnTo>
                    <a:lnTo>
                      <a:pt x="19872" y="1037"/>
                    </a:lnTo>
                    <a:lnTo>
                      <a:pt x="20115" y="1281"/>
                    </a:lnTo>
                    <a:lnTo>
                      <a:pt x="20359" y="1525"/>
                    </a:lnTo>
                    <a:lnTo>
                      <a:pt x="20542" y="1768"/>
                    </a:lnTo>
                    <a:lnTo>
                      <a:pt x="20847" y="2378"/>
                    </a:lnTo>
                    <a:lnTo>
                      <a:pt x="21091" y="3048"/>
                    </a:lnTo>
                    <a:lnTo>
                      <a:pt x="21213" y="3719"/>
                    </a:lnTo>
                    <a:lnTo>
                      <a:pt x="21273" y="4389"/>
                    </a:lnTo>
                    <a:lnTo>
                      <a:pt x="21273" y="5121"/>
                    </a:lnTo>
                    <a:lnTo>
                      <a:pt x="21273" y="5852"/>
                    </a:lnTo>
                    <a:lnTo>
                      <a:pt x="21152" y="6584"/>
                    </a:lnTo>
                    <a:lnTo>
                      <a:pt x="21030" y="7315"/>
                    </a:lnTo>
                    <a:lnTo>
                      <a:pt x="20786" y="7986"/>
                    </a:lnTo>
                    <a:lnTo>
                      <a:pt x="20481" y="8656"/>
                    </a:lnTo>
                    <a:lnTo>
                      <a:pt x="20115" y="9266"/>
                    </a:lnTo>
                    <a:lnTo>
                      <a:pt x="19628" y="9814"/>
                    </a:lnTo>
                    <a:lnTo>
                      <a:pt x="19018" y="10302"/>
                    </a:lnTo>
                    <a:lnTo>
                      <a:pt x="18470" y="10607"/>
                    </a:lnTo>
                    <a:lnTo>
                      <a:pt x="18104" y="10729"/>
                    </a:lnTo>
                    <a:lnTo>
                      <a:pt x="17799" y="10790"/>
                    </a:lnTo>
                    <a:lnTo>
                      <a:pt x="17251" y="10668"/>
                    </a:lnTo>
                    <a:lnTo>
                      <a:pt x="16946" y="10607"/>
                    </a:lnTo>
                    <a:lnTo>
                      <a:pt x="16702" y="10485"/>
                    </a:lnTo>
                    <a:lnTo>
                      <a:pt x="16336" y="10302"/>
                    </a:lnTo>
                    <a:lnTo>
                      <a:pt x="16031" y="10058"/>
                    </a:lnTo>
                    <a:lnTo>
                      <a:pt x="15483" y="9570"/>
                    </a:lnTo>
                    <a:lnTo>
                      <a:pt x="15056" y="8961"/>
                    </a:lnTo>
                    <a:lnTo>
                      <a:pt x="14751" y="8351"/>
                    </a:lnTo>
                    <a:lnTo>
                      <a:pt x="14508" y="7742"/>
                    </a:lnTo>
                    <a:lnTo>
                      <a:pt x="14325" y="7071"/>
                    </a:lnTo>
                    <a:lnTo>
                      <a:pt x="14142" y="6340"/>
                    </a:lnTo>
                    <a:lnTo>
                      <a:pt x="14081" y="5548"/>
                    </a:lnTo>
                    <a:lnTo>
                      <a:pt x="14081" y="4816"/>
                    </a:lnTo>
                    <a:lnTo>
                      <a:pt x="14081" y="4085"/>
                    </a:lnTo>
                    <a:lnTo>
                      <a:pt x="14203" y="3414"/>
                    </a:lnTo>
                    <a:lnTo>
                      <a:pt x="14386" y="2744"/>
                    </a:lnTo>
                    <a:lnTo>
                      <a:pt x="14630" y="2134"/>
                    </a:lnTo>
                    <a:lnTo>
                      <a:pt x="14812" y="1829"/>
                    </a:lnTo>
                    <a:lnTo>
                      <a:pt x="14995" y="1525"/>
                    </a:lnTo>
                    <a:lnTo>
                      <a:pt x="15239" y="1281"/>
                    </a:lnTo>
                    <a:lnTo>
                      <a:pt x="15483" y="1037"/>
                    </a:lnTo>
                    <a:lnTo>
                      <a:pt x="15788" y="854"/>
                    </a:lnTo>
                    <a:lnTo>
                      <a:pt x="16092" y="671"/>
                    </a:lnTo>
                    <a:lnTo>
                      <a:pt x="16763" y="488"/>
                    </a:lnTo>
                    <a:lnTo>
                      <a:pt x="17433" y="367"/>
                    </a:lnTo>
                    <a:close/>
                    <a:moveTo>
                      <a:pt x="17494" y="29197"/>
                    </a:moveTo>
                    <a:lnTo>
                      <a:pt x="17372" y="29319"/>
                    </a:lnTo>
                    <a:lnTo>
                      <a:pt x="17311" y="29502"/>
                    </a:lnTo>
                    <a:lnTo>
                      <a:pt x="17311" y="29685"/>
                    </a:lnTo>
                    <a:lnTo>
                      <a:pt x="17311" y="29807"/>
                    </a:lnTo>
                    <a:lnTo>
                      <a:pt x="17433" y="29929"/>
                    </a:lnTo>
                    <a:lnTo>
                      <a:pt x="17738" y="29929"/>
                    </a:lnTo>
                    <a:lnTo>
                      <a:pt x="17799" y="29807"/>
                    </a:lnTo>
                    <a:lnTo>
                      <a:pt x="17799" y="29746"/>
                    </a:lnTo>
                    <a:lnTo>
                      <a:pt x="17799" y="29563"/>
                    </a:lnTo>
                    <a:lnTo>
                      <a:pt x="17677" y="29746"/>
                    </a:lnTo>
                    <a:lnTo>
                      <a:pt x="17555" y="29746"/>
                    </a:lnTo>
                    <a:lnTo>
                      <a:pt x="17494" y="29563"/>
                    </a:lnTo>
                    <a:lnTo>
                      <a:pt x="17494" y="29380"/>
                    </a:lnTo>
                    <a:lnTo>
                      <a:pt x="17555" y="29319"/>
                    </a:lnTo>
                    <a:lnTo>
                      <a:pt x="17616" y="29258"/>
                    </a:lnTo>
                    <a:lnTo>
                      <a:pt x="17555" y="29197"/>
                    </a:lnTo>
                    <a:close/>
                    <a:moveTo>
                      <a:pt x="30599" y="35963"/>
                    </a:moveTo>
                    <a:lnTo>
                      <a:pt x="30599" y="35963"/>
                    </a:lnTo>
                    <a:lnTo>
                      <a:pt x="30599" y="35963"/>
                    </a:lnTo>
                    <a:close/>
                    <a:moveTo>
                      <a:pt x="4755" y="35963"/>
                    </a:moveTo>
                    <a:lnTo>
                      <a:pt x="4511" y="36268"/>
                    </a:lnTo>
                    <a:lnTo>
                      <a:pt x="4206" y="36695"/>
                    </a:lnTo>
                    <a:lnTo>
                      <a:pt x="3841" y="37121"/>
                    </a:lnTo>
                    <a:lnTo>
                      <a:pt x="3414" y="37426"/>
                    </a:lnTo>
                    <a:lnTo>
                      <a:pt x="3170" y="37548"/>
                    </a:lnTo>
                    <a:lnTo>
                      <a:pt x="2926" y="37670"/>
                    </a:lnTo>
                    <a:lnTo>
                      <a:pt x="3292" y="37670"/>
                    </a:lnTo>
                    <a:lnTo>
                      <a:pt x="3597" y="37609"/>
                    </a:lnTo>
                    <a:lnTo>
                      <a:pt x="3902" y="37426"/>
                    </a:lnTo>
                    <a:lnTo>
                      <a:pt x="4146" y="37182"/>
                    </a:lnTo>
                    <a:lnTo>
                      <a:pt x="4328" y="36877"/>
                    </a:lnTo>
                    <a:lnTo>
                      <a:pt x="4511" y="36573"/>
                    </a:lnTo>
                    <a:lnTo>
                      <a:pt x="4633" y="36268"/>
                    </a:lnTo>
                    <a:lnTo>
                      <a:pt x="4755" y="35963"/>
                    </a:lnTo>
                    <a:close/>
                    <a:moveTo>
                      <a:pt x="30599" y="35963"/>
                    </a:moveTo>
                    <a:lnTo>
                      <a:pt x="30721" y="36268"/>
                    </a:lnTo>
                    <a:lnTo>
                      <a:pt x="30843" y="36573"/>
                    </a:lnTo>
                    <a:lnTo>
                      <a:pt x="31026" y="36877"/>
                    </a:lnTo>
                    <a:lnTo>
                      <a:pt x="31209" y="37182"/>
                    </a:lnTo>
                    <a:lnTo>
                      <a:pt x="31453" y="37365"/>
                    </a:lnTo>
                    <a:lnTo>
                      <a:pt x="31757" y="37548"/>
                    </a:lnTo>
                    <a:lnTo>
                      <a:pt x="32123" y="37670"/>
                    </a:lnTo>
                    <a:lnTo>
                      <a:pt x="32428" y="37670"/>
                    </a:lnTo>
                    <a:lnTo>
                      <a:pt x="32123" y="37548"/>
                    </a:lnTo>
                    <a:lnTo>
                      <a:pt x="31879" y="37426"/>
                    </a:lnTo>
                    <a:lnTo>
                      <a:pt x="31514" y="37121"/>
                    </a:lnTo>
                    <a:lnTo>
                      <a:pt x="31209" y="36755"/>
                    </a:lnTo>
                    <a:lnTo>
                      <a:pt x="30599" y="35963"/>
                    </a:lnTo>
                    <a:close/>
                    <a:moveTo>
                      <a:pt x="17860" y="37487"/>
                    </a:moveTo>
                    <a:lnTo>
                      <a:pt x="17799" y="39681"/>
                    </a:lnTo>
                    <a:lnTo>
                      <a:pt x="17738" y="41815"/>
                    </a:lnTo>
                    <a:lnTo>
                      <a:pt x="17738" y="41876"/>
                    </a:lnTo>
                    <a:lnTo>
                      <a:pt x="17677" y="42302"/>
                    </a:lnTo>
                    <a:lnTo>
                      <a:pt x="17616" y="39925"/>
                    </a:lnTo>
                    <a:lnTo>
                      <a:pt x="17555" y="37487"/>
                    </a:lnTo>
                    <a:close/>
                    <a:moveTo>
                      <a:pt x="18774" y="54980"/>
                    </a:moveTo>
                    <a:lnTo>
                      <a:pt x="18774" y="54980"/>
                    </a:lnTo>
                    <a:lnTo>
                      <a:pt x="18774" y="54980"/>
                    </a:lnTo>
                    <a:close/>
                    <a:moveTo>
                      <a:pt x="13959" y="53457"/>
                    </a:moveTo>
                    <a:lnTo>
                      <a:pt x="13898" y="53761"/>
                    </a:lnTo>
                    <a:lnTo>
                      <a:pt x="13837" y="54066"/>
                    </a:lnTo>
                    <a:lnTo>
                      <a:pt x="13837" y="54432"/>
                    </a:lnTo>
                    <a:lnTo>
                      <a:pt x="13898" y="54737"/>
                    </a:lnTo>
                    <a:lnTo>
                      <a:pt x="14020" y="55041"/>
                    </a:lnTo>
                    <a:lnTo>
                      <a:pt x="14142" y="55346"/>
                    </a:lnTo>
                    <a:lnTo>
                      <a:pt x="14386" y="55590"/>
                    </a:lnTo>
                    <a:lnTo>
                      <a:pt x="14690" y="55712"/>
                    </a:lnTo>
                    <a:lnTo>
                      <a:pt x="14934" y="55834"/>
                    </a:lnTo>
                    <a:lnTo>
                      <a:pt x="15483" y="55834"/>
                    </a:lnTo>
                    <a:lnTo>
                      <a:pt x="15788" y="55773"/>
                    </a:lnTo>
                    <a:lnTo>
                      <a:pt x="16092" y="55651"/>
                    </a:lnTo>
                    <a:lnTo>
                      <a:pt x="16336" y="55468"/>
                    </a:lnTo>
                    <a:lnTo>
                      <a:pt x="16458" y="55285"/>
                    </a:lnTo>
                    <a:lnTo>
                      <a:pt x="16580" y="54980"/>
                    </a:lnTo>
                    <a:lnTo>
                      <a:pt x="16458" y="55163"/>
                    </a:lnTo>
                    <a:lnTo>
                      <a:pt x="16336" y="55285"/>
                    </a:lnTo>
                    <a:lnTo>
                      <a:pt x="16092" y="55468"/>
                    </a:lnTo>
                    <a:lnTo>
                      <a:pt x="15849" y="55590"/>
                    </a:lnTo>
                    <a:lnTo>
                      <a:pt x="14934" y="55590"/>
                    </a:lnTo>
                    <a:lnTo>
                      <a:pt x="14690" y="55468"/>
                    </a:lnTo>
                    <a:lnTo>
                      <a:pt x="14508" y="55346"/>
                    </a:lnTo>
                    <a:lnTo>
                      <a:pt x="14325" y="55163"/>
                    </a:lnTo>
                    <a:lnTo>
                      <a:pt x="14142" y="54798"/>
                    </a:lnTo>
                    <a:lnTo>
                      <a:pt x="14020" y="54371"/>
                    </a:lnTo>
                    <a:lnTo>
                      <a:pt x="13959" y="53883"/>
                    </a:lnTo>
                    <a:lnTo>
                      <a:pt x="13959" y="53457"/>
                    </a:lnTo>
                    <a:close/>
                    <a:moveTo>
                      <a:pt x="21395" y="53457"/>
                    </a:moveTo>
                    <a:lnTo>
                      <a:pt x="21395" y="54005"/>
                    </a:lnTo>
                    <a:lnTo>
                      <a:pt x="21334" y="54554"/>
                    </a:lnTo>
                    <a:lnTo>
                      <a:pt x="21213" y="54798"/>
                    </a:lnTo>
                    <a:lnTo>
                      <a:pt x="21091" y="55041"/>
                    </a:lnTo>
                    <a:lnTo>
                      <a:pt x="20908" y="55285"/>
                    </a:lnTo>
                    <a:lnTo>
                      <a:pt x="20725" y="55468"/>
                    </a:lnTo>
                    <a:lnTo>
                      <a:pt x="20481" y="55529"/>
                    </a:lnTo>
                    <a:lnTo>
                      <a:pt x="20237" y="55590"/>
                    </a:lnTo>
                    <a:lnTo>
                      <a:pt x="19933" y="55651"/>
                    </a:lnTo>
                    <a:lnTo>
                      <a:pt x="19628" y="55590"/>
                    </a:lnTo>
                    <a:lnTo>
                      <a:pt x="19384" y="55529"/>
                    </a:lnTo>
                    <a:lnTo>
                      <a:pt x="19140" y="55407"/>
                    </a:lnTo>
                    <a:lnTo>
                      <a:pt x="18957" y="55224"/>
                    </a:lnTo>
                    <a:lnTo>
                      <a:pt x="18774" y="54980"/>
                    </a:lnTo>
                    <a:lnTo>
                      <a:pt x="18896" y="55285"/>
                    </a:lnTo>
                    <a:lnTo>
                      <a:pt x="19079" y="55468"/>
                    </a:lnTo>
                    <a:lnTo>
                      <a:pt x="19262" y="55651"/>
                    </a:lnTo>
                    <a:lnTo>
                      <a:pt x="19567" y="55773"/>
                    </a:lnTo>
                    <a:lnTo>
                      <a:pt x="19872" y="55834"/>
                    </a:lnTo>
                    <a:lnTo>
                      <a:pt x="20420" y="55834"/>
                    </a:lnTo>
                    <a:lnTo>
                      <a:pt x="20725" y="55712"/>
                    </a:lnTo>
                    <a:lnTo>
                      <a:pt x="20969" y="55590"/>
                    </a:lnTo>
                    <a:lnTo>
                      <a:pt x="21213" y="55346"/>
                    </a:lnTo>
                    <a:lnTo>
                      <a:pt x="21334" y="55041"/>
                    </a:lnTo>
                    <a:lnTo>
                      <a:pt x="21456" y="54737"/>
                    </a:lnTo>
                    <a:lnTo>
                      <a:pt x="21517" y="54432"/>
                    </a:lnTo>
                    <a:lnTo>
                      <a:pt x="21517" y="54066"/>
                    </a:lnTo>
                    <a:lnTo>
                      <a:pt x="21456" y="53761"/>
                    </a:lnTo>
                    <a:lnTo>
                      <a:pt x="21395" y="53457"/>
                    </a:lnTo>
                    <a:close/>
                    <a:moveTo>
                      <a:pt x="17677" y="44436"/>
                    </a:moveTo>
                    <a:lnTo>
                      <a:pt x="17738" y="45837"/>
                    </a:lnTo>
                    <a:lnTo>
                      <a:pt x="17799" y="47178"/>
                    </a:lnTo>
                    <a:lnTo>
                      <a:pt x="17799" y="48641"/>
                    </a:lnTo>
                    <a:lnTo>
                      <a:pt x="17738" y="50043"/>
                    </a:lnTo>
                    <a:lnTo>
                      <a:pt x="17738" y="51628"/>
                    </a:lnTo>
                    <a:lnTo>
                      <a:pt x="17799" y="53213"/>
                    </a:lnTo>
                    <a:lnTo>
                      <a:pt x="17982" y="54737"/>
                    </a:lnTo>
                    <a:lnTo>
                      <a:pt x="18043" y="55102"/>
                    </a:lnTo>
                    <a:lnTo>
                      <a:pt x="17982" y="55529"/>
                    </a:lnTo>
                    <a:lnTo>
                      <a:pt x="17921" y="56321"/>
                    </a:lnTo>
                    <a:lnTo>
                      <a:pt x="17799" y="57967"/>
                    </a:lnTo>
                    <a:lnTo>
                      <a:pt x="17738" y="59552"/>
                    </a:lnTo>
                    <a:lnTo>
                      <a:pt x="17677" y="61198"/>
                    </a:lnTo>
                    <a:lnTo>
                      <a:pt x="17738" y="62782"/>
                    </a:lnTo>
                    <a:lnTo>
                      <a:pt x="17860" y="64306"/>
                    </a:lnTo>
                    <a:lnTo>
                      <a:pt x="17982" y="65891"/>
                    </a:lnTo>
                    <a:lnTo>
                      <a:pt x="18104" y="67476"/>
                    </a:lnTo>
                    <a:lnTo>
                      <a:pt x="18165" y="69061"/>
                    </a:lnTo>
                    <a:lnTo>
                      <a:pt x="18104" y="70828"/>
                    </a:lnTo>
                    <a:lnTo>
                      <a:pt x="18104" y="71438"/>
                    </a:lnTo>
                    <a:lnTo>
                      <a:pt x="18104" y="71743"/>
                    </a:lnTo>
                    <a:lnTo>
                      <a:pt x="18043" y="71986"/>
                    </a:lnTo>
                    <a:lnTo>
                      <a:pt x="17677" y="72535"/>
                    </a:lnTo>
                    <a:lnTo>
                      <a:pt x="17616" y="72474"/>
                    </a:lnTo>
                    <a:lnTo>
                      <a:pt x="17555" y="72352"/>
                    </a:lnTo>
                    <a:lnTo>
                      <a:pt x="17433" y="72108"/>
                    </a:lnTo>
                    <a:lnTo>
                      <a:pt x="17311" y="71864"/>
                    </a:lnTo>
                    <a:lnTo>
                      <a:pt x="17251" y="71743"/>
                    </a:lnTo>
                    <a:lnTo>
                      <a:pt x="17251" y="71499"/>
                    </a:lnTo>
                    <a:lnTo>
                      <a:pt x="17251" y="71133"/>
                    </a:lnTo>
                    <a:lnTo>
                      <a:pt x="17251" y="69792"/>
                    </a:lnTo>
                    <a:lnTo>
                      <a:pt x="17251" y="68329"/>
                    </a:lnTo>
                    <a:lnTo>
                      <a:pt x="17311" y="66805"/>
                    </a:lnTo>
                    <a:lnTo>
                      <a:pt x="17433" y="65221"/>
                    </a:lnTo>
                    <a:lnTo>
                      <a:pt x="17616" y="63636"/>
                    </a:lnTo>
                    <a:lnTo>
                      <a:pt x="17677" y="62051"/>
                    </a:lnTo>
                    <a:lnTo>
                      <a:pt x="17677" y="60405"/>
                    </a:lnTo>
                    <a:lnTo>
                      <a:pt x="17616" y="58820"/>
                    </a:lnTo>
                    <a:lnTo>
                      <a:pt x="17494" y="57175"/>
                    </a:lnTo>
                    <a:lnTo>
                      <a:pt x="17372" y="55529"/>
                    </a:lnTo>
                    <a:lnTo>
                      <a:pt x="17311" y="55163"/>
                    </a:lnTo>
                    <a:lnTo>
                      <a:pt x="17372" y="54798"/>
                    </a:lnTo>
                    <a:lnTo>
                      <a:pt x="17433" y="54066"/>
                    </a:lnTo>
                    <a:lnTo>
                      <a:pt x="17616" y="52481"/>
                    </a:lnTo>
                    <a:lnTo>
                      <a:pt x="17677" y="50897"/>
                    </a:lnTo>
                    <a:lnTo>
                      <a:pt x="17616" y="49129"/>
                    </a:lnTo>
                    <a:lnTo>
                      <a:pt x="17555" y="48215"/>
                    </a:lnTo>
                    <a:lnTo>
                      <a:pt x="17555" y="47300"/>
                    </a:lnTo>
                    <a:lnTo>
                      <a:pt x="17616" y="45898"/>
                    </a:lnTo>
                    <a:lnTo>
                      <a:pt x="17677" y="44436"/>
                    </a:lnTo>
                    <a:close/>
                    <a:moveTo>
                      <a:pt x="15788" y="10180"/>
                    </a:moveTo>
                    <a:lnTo>
                      <a:pt x="16214" y="10485"/>
                    </a:lnTo>
                    <a:lnTo>
                      <a:pt x="16702" y="10729"/>
                    </a:lnTo>
                    <a:lnTo>
                      <a:pt x="17190" y="10911"/>
                    </a:lnTo>
                    <a:lnTo>
                      <a:pt x="17677" y="10972"/>
                    </a:lnTo>
                    <a:lnTo>
                      <a:pt x="18165" y="10911"/>
                    </a:lnTo>
                    <a:lnTo>
                      <a:pt x="18652" y="10790"/>
                    </a:lnTo>
                    <a:lnTo>
                      <a:pt x="19079" y="10546"/>
                    </a:lnTo>
                    <a:lnTo>
                      <a:pt x="19506" y="10241"/>
                    </a:lnTo>
                    <a:lnTo>
                      <a:pt x="19506" y="11033"/>
                    </a:lnTo>
                    <a:lnTo>
                      <a:pt x="19567" y="11399"/>
                    </a:lnTo>
                    <a:lnTo>
                      <a:pt x="19750" y="11765"/>
                    </a:lnTo>
                    <a:lnTo>
                      <a:pt x="19993" y="12070"/>
                    </a:lnTo>
                    <a:lnTo>
                      <a:pt x="20298" y="12313"/>
                    </a:lnTo>
                    <a:lnTo>
                      <a:pt x="20664" y="12496"/>
                    </a:lnTo>
                    <a:lnTo>
                      <a:pt x="21030" y="12557"/>
                    </a:lnTo>
                    <a:lnTo>
                      <a:pt x="21883" y="12801"/>
                    </a:lnTo>
                    <a:lnTo>
                      <a:pt x="22736" y="13106"/>
                    </a:lnTo>
                    <a:lnTo>
                      <a:pt x="23468" y="13410"/>
                    </a:lnTo>
                    <a:lnTo>
                      <a:pt x="24138" y="13837"/>
                    </a:lnTo>
                    <a:lnTo>
                      <a:pt x="24748" y="14325"/>
                    </a:lnTo>
                    <a:lnTo>
                      <a:pt x="24992" y="14630"/>
                    </a:lnTo>
                    <a:lnTo>
                      <a:pt x="25235" y="14934"/>
                    </a:lnTo>
                    <a:lnTo>
                      <a:pt x="25479" y="15300"/>
                    </a:lnTo>
                    <a:lnTo>
                      <a:pt x="25601" y="15605"/>
                    </a:lnTo>
                    <a:lnTo>
                      <a:pt x="25723" y="15971"/>
                    </a:lnTo>
                    <a:lnTo>
                      <a:pt x="25845" y="16336"/>
                    </a:lnTo>
                    <a:lnTo>
                      <a:pt x="25906" y="16946"/>
                    </a:lnTo>
                    <a:lnTo>
                      <a:pt x="25906" y="17555"/>
                    </a:lnTo>
                    <a:lnTo>
                      <a:pt x="26028" y="18957"/>
                    </a:lnTo>
                    <a:lnTo>
                      <a:pt x="26272" y="20298"/>
                    </a:lnTo>
                    <a:lnTo>
                      <a:pt x="26820" y="22980"/>
                    </a:lnTo>
                    <a:lnTo>
                      <a:pt x="27186" y="24870"/>
                    </a:lnTo>
                    <a:lnTo>
                      <a:pt x="27308" y="25418"/>
                    </a:lnTo>
                    <a:lnTo>
                      <a:pt x="27491" y="25967"/>
                    </a:lnTo>
                    <a:lnTo>
                      <a:pt x="27735" y="26454"/>
                    </a:lnTo>
                    <a:lnTo>
                      <a:pt x="28039" y="26881"/>
                    </a:lnTo>
                    <a:lnTo>
                      <a:pt x="28405" y="27308"/>
                    </a:lnTo>
                    <a:lnTo>
                      <a:pt x="28649" y="27795"/>
                    </a:lnTo>
                    <a:lnTo>
                      <a:pt x="29076" y="28710"/>
                    </a:lnTo>
                    <a:lnTo>
                      <a:pt x="29441" y="29624"/>
                    </a:lnTo>
                    <a:lnTo>
                      <a:pt x="29685" y="30599"/>
                    </a:lnTo>
                    <a:lnTo>
                      <a:pt x="29929" y="31574"/>
                    </a:lnTo>
                    <a:lnTo>
                      <a:pt x="30477" y="33586"/>
                    </a:lnTo>
                    <a:lnTo>
                      <a:pt x="30782" y="34439"/>
                    </a:lnTo>
                    <a:lnTo>
                      <a:pt x="30965" y="34805"/>
                    </a:lnTo>
                    <a:lnTo>
                      <a:pt x="31148" y="35171"/>
                    </a:lnTo>
                    <a:lnTo>
                      <a:pt x="30843" y="35293"/>
                    </a:lnTo>
                    <a:lnTo>
                      <a:pt x="30721" y="35415"/>
                    </a:lnTo>
                    <a:lnTo>
                      <a:pt x="30660" y="35475"/>
                    </a:lnTo>
                    <a:lnTo>
                      <a:pt x="30660" y="35536"/>
                    </a:lnTo>
                    <a:lnTo>
                      <a:pt x="30721" y="35658"/>
                    </a:lnTo>
                    <a:lnTo>
                      <a:pt x="30782" y="35658"/>
                    </a:lnTo>
                    <a:lnTo>
                      <a:pt x="30965" y="35536"/>
                    </a:lnTo>
                    <a:lnTo>
                      <a:pt x="31209" y="35354"/>
                    </a:lnTo>
                    <a:lnTo>
                      <a:pt x="31514" y="35354"/>
                    </a:lnTo>
                    <a:lnTo>
                      <a:pt x="31818" y="35415"/>
                    </a:lnTo>
                    <a:lnTo>
                      <a:pt x="32123" y="35475"/>
                    </a:lnTo>
                    <a:lnTo>
                      <a:pt x="32550" y="35780"/>
                    </a:lnTo>
                    <a:lnTo>
                      <a:pt x="32977" y="36146"/>
                    </a:lnTo>
                    <a:lnTo>
                      <a:pt x="33708" y="36877"/>
                    </a:lnTo>
                    <a:lnTo>
                      <a:pt x="34013" y="37243"/>
                    </a:lnTo>
                    <a:lnTo>
                      <a:pt x="34378" y="37548"/>
                    </a:lnTo>
                    <a:lnTo>
                      <a:pt x="34805" y="37914"/>
                    </a:lnTo>
                    <a:lnTo>
                      <a:pt x="34988" y="37975"/>
                    </a:lnTo>
                    <a:lnTo>
                      <a:pt x="35110" y="38096"/>
                    </a:lnTo>
                    <a:lnTo>
                      <a:pt x="35110" y="38157"/>
                    </a:lnTo>
                    <a:lnTo>
                      <a:pt x="34988" y="38279"/>
                    </a:lnTo>
                    <a:lnTo>
                      <a:pt x="34805" y="38279"/>
                    </a:lnTo>
                    <a:lnTo>
                      <a:pt x="34500" y="38218"/>
                    </a:lnTo>
                    <a:lnTo>
                      <a:pt x="34257" y="38157"/>
                    </a:lnTo>
                    <a:lnTo>
                      <a:pt x="34013" y="38036"/>
                    </a:lnTo>
                    <a:lnTo>
                      <a:pt x="33708" y="37670"/>
                    </a:lnTo>
                    <a:lnTo>
                      <a:pt x="33525" y="37548"/>
                    </a:lnTo>
                    <a:lnTo>
                      <a:pt x="33342" y="37548"/>
                    </a:lnTo>
                    <a:lnTo>
                      <a:pt x="33220" y="37609"/>
                    </a:lnTo>
                    <a:lnTo>
                      <a:pt x="33159" y="37670"/>
                    </a:lnTo>
                    <a:lnTo>
                      <a:pt x="33159" y="37731"/>
                    </a:lnTo>
                    <a:lnTo>
                      <a:pt x="33220" y="38036"/>
                    </a:lnTo>
                    <a:lnTo>
                      <a:pt x="33281" y="38218"/>
                    </a:lnTo>
                    <a:lnTo>
                      <a:pt x="33647" y="38950"/>
                    </a:lnTo>
                    <a:lnTo>
                      <a:pt x="34074" y="39681"/>
                    </a:lnTo>
                    <a:lnTo>
                      <a:pt x="34439" y="40291"/>
                    </a:lnTo>
                    <a:lnTo>
                      <a:pt x="34683" y="40596"/>
                    </a:lnTo>
                    <a:lnTo>
                      <a:pt x="34805" y="40778"/>
                    </a:lnTo>
                    <a:lnTo>
                      <a:pt x="34805" y="40961"/>
                    </a:lnTo>
                    <a:lnTo>
                      <a:pt x="34805" y="41022"/>
                    </a:lnTo>
                    <a:lnTo>
                      <a:pt x="34744" y="41022"/>
                    </a:lnTo>
                    <a:lnTo>
                      <a:pt x="34683" y="40961"/>
                    </a:lnTo>
                    <a:lnTo>
                      <a:pt x="34500" y="40778"/>
                    </a:lnTo>
                    <a:lnTo>
                      <a:pt x="33830" y="39864"/>
                    </a:lnTo>
                    <a:lnTo>
                      <a:pt x="33464" y="39316"/>
                    </a:lnTo>
                    <a:lnTo>
                      <a:pt x="33342" y="39194"/>
                    </a:lnTo>
                    <a:lnTo>
                      <a:pt x="33220" y="39072"/>
                    </a:lnTo>
                    <a:lnTo>
                      <a:pt x="33098" y="39072"/>
                    </a:lnTo>
                    <a:lnTo>
                      <a:pt x="32977" y="39133"/>
                    </a:lnTo>
                    <a:lnTo>
                      <a:pt x="32977" y="39255"/>
                    </a:lnTo>
                    <a:lnTo>
                      <a:pt x="32977" y="39376"/>
                    </a:lnTo>
                    <a:lnTo>
                      <a:pt x="33038" y="39620"/>
                    </a:lnTo>
                    <a:lnTo>
                      <a:pt x="33281" y="40047"/>
                    </a:lnTo>
                    <a:lnTo>
                      <a:pt x="33708" y="40839"/>
                    </a:lnTo>
                    <a:lnTo>
                      <a:pt x="33891" y="41266"/>
                    </a:lnTo>
                    <a:lnTo>
                      <a:pt x="34013" y="41693"/>
                    </a:lnTo>
                    <a:lnTo>
                      <a:pt x="34074" y="41936"/>
                    </a:lnTo>
                    <a:lnTo>
                      <a:pt x="34013" y="41997"/>
                    </a:lnTo>
                    <a:lnTo>
                      <a:pt x="33891" y="41936"/>
                    </a:lnTo>
                    <a:lnTo>
                      <a:pt x="33769" y="41815"/>
                    </a:lnTo>
                    <a:lnTo>
                      <a:pt x="33647" y="41632"/>
                    </a:lnTo>
                    <a:lnTo>
                      <a:pt x="33525" y="41266"/>
                    </a:lnTo>
                    <a:lnTo>
                      <a:pt x="33098" y="40413"/>
                    </a:lnTo>
                    <a:lnTo>
                      <a:pt x="32916" y="39986"/>
                    </a:lnTo>
                    <a:lnTo>
                      <a:pt x="32672" y="39559"/>
                    </a:lnTo>
                    <a:lnTo>
                      <a:pt x="32489" y="39376"/>
                    </a:lnTo>
                    <a:lnTo>
                      <a:pt x="32367" y="39316"/>
                    </a:lnTo>
                    <a:lnTo>
                      <a:pt x="32245" y="39376"/>
                    </a:lnTo>
                    <a:lnTo>
                      <a:pt x="32184" y="39498"/>
                    </a:lnTo>
                    <a:lnTo>
                      <a:pt x="32184" y="39681"/>
                    </a:lnTo>
                    <a:lnTo>
                      <a:pt x="32245" y="40108"/>
                    </a:lnTo>
                    <a:lnTo>
                      <a:pt x="32428" y="40535"/>
                    </a:lnTo>
                    <a:lnTo>
                      <a:pt x="32794" y="41388"/>
                    </a:lnTo>
                    <a:lnTo>
                      <a:pt x="32916" y="41693"/>
                    </a:lnTo>
                    <a:lnTo>
                      <a:pt x="32977" y="41876"/>
                    </a:lnTo>
                    <a:lnTo>
                      <a:pt x="32977" y="42058"/>
                    </a:lnTo>
                    <a:lnTo>
                      <a:pt x="32916" y="42119"/>
                    </a:lnTo>
                    <a:lnTo>
                      <a:pt x="32855" y="42119"/>
                    </a:lnTo>
                    <a:lnTo>
                      <a:pt x="32733" y="42058"/>
                    </a:lnTo>
                    <a:lnTo>
                      <a:pt x="32611" y="41876"/>
                    </a:lnTo>
                    <a:lnTo>
                      <a:pt x="32489" y="41632"/>
                    </a:lnTo>
                    <a:lnTo>
                      <a:pt x="32367" y="41205"/>
                    </a:lnTo>
                    <a:lnTo>
                      <a:pt x="31940" y="40291"/>
                    </a:lnTo>
                    <a:lnTo>
                      <a:pt x="31757" y="39864"/>
                    </a:lnTo>
                    <a:lnTo>
                      <a:pt x="31697" y="39681"/>
                    </a:lnTo>
                    <a:lnTo>
                      <a:pt x="31514" y="39620"/>
                    </a:lnTo>
                    <a:lnTo>
                      <a:pt x="31392" y="39620"/>
                    </a:lnTo>
                    <a:lnTo>
                      <a:pt x="31331" y="39681"/>
                    </a:lnTo>
                    <a:lnTo>
                      <a:pt x="31331" y="39803"/>
                    </a:lnTo>
                    <a:lnTo>
                      <a:pt x="31331" y="39925"/>
                    </a:lnTo>
                    <a:lnTo>
                      <a:pt x="31453" y="40474"/>
                    </a:lnTo>
                    <a:lnTo>
                      <a:pt x="31514" y="40839"/>
                    </a:lnTo>
                    <a:lnTo>
                      <a:pt x="31575" y="41266"/>
                    </a:lnTo>
                    <a:lnTo>
                      <a:pt x="31575" y="41510"/>
                    </a:lnTo>
                    <a:lnTo>
                      <a:pt x="31514" y="41510"/>
                    </a:lnTo>
                    <a:lnTo>
                      <a:pt x="31453" y="41449"/>
                    </a:lnTo>
                    <a:lnTo>
                      <a:pt x="31209" y="40961"/>
                    </a:lnTo>
                    <a:lnTo>
                      <a:pt x="31087" y="40413"/>
                    </a:lnTo>
                    <a:lnTo>
                      <a:pt x="30965" y="39925"/>
                    </a:lnTo>
                    <a:lnTo>
                      <a:pt x="30782" y="39437"/>
                    </a:lnTo>
                    <a:lnTo>
                      <a:pt x="30417" y="38706"/>
                    </a:lnTo>
                    <a:lnTo>
                      <a:pt x="30051" y="38036"/>
                    </a:lnTo>
                    <a:lnTo>
                      <a:pt x="29807" y="37304"/>
                    </a:lnTo>
                    <a:lnTo>
                      <a:pt x="29746" y="36877"/>
                    </a:lnTo>
                    <a:lnTo>
                      <a:pt x="29746" y="36512"/>
                    </a:lnTo>
                    <a:lnTo>
                      <a:pt x="29868" y="36390"/>
                    </a:lnTo>
                    <a:lnTo>
                      <a:pt x="29990" y="36268"/>
                    </a:lnTo>
                    <a:lnTo>
                      <a:pt x="29990" y="36146"/>
                    </a:lnTo>
                    <a:lnTo>
                      <a:pt x="29990" y="36024"/>
                    </a:lnTo>
                    <a:lnTo>
                      <a:pt x="29807" y="36024"/>
                    </a:lnTo>
                    <a:lnTo>
                      <a:pt x="29685" y="36146"/>
                    </a:lnTo>
                    <a:lnTo>
                      <a:pt x="27978" y="33220"/>
                    </a:lnTo>
                    <a:lnTo>
                      <a:pt x="26820" y="31270"/>
                    </a:lnTo>
                    <a:lnTo>
                      <a:pt x="26333" y="30294"/>
                    </a:lnTo>
                    <a:lnTo>
                      <a:pt x="25906" y="29258"/>
                    </a:lnTo>
                    <a:lnTo>
                      <a:pt x="25723" y="28771"/>
                    </a:lnTo>
                    <a:lnTo>
                      <a:pt x="25601" y="28283"/>
                    </a:lnTo>
                    <a:lnTo>
                      <a:pt x="25479" y="27795"/>
                    </a:lnTo>
                    <a:lnTo>
                      <a:pt x="25357" y="27308"/>
                    </a:lnTo>
                    <a:lnTo>
                      <a:pt x="25114" y="26820"/>
                    </a:lnTo>
                    <a:lnTo>
                      <a:pt x="24870" y="26393"/>
                    </a:lnTo>
                    <a:lnTo>
                      <a:pt x="24626" y="25906"/>
                    </a:lnTo>
                    <a:lnTo>
                      <a:pt x="24382" y="25479"/>
                    </a:lnTo>
                    <a:lnTo>
                      <a:pt x="23955" y="24504"/>
                    </a:lnTo>
                    <a:lnTo>
                      <a:pt x="23590" y="23590"/>
                    </a:lnTo>
                    <a:lnTo>
                      <a:pt x="23346" y="22919"/>
                    </a:lnTo>
                    <a:lnTo>
                      <a:pt x="23285" y="22736"/>
                    </a:lnTo>
                    <a:lnTo>
                      <a:pt x="23224" y="22553"/>
                    </a:lnTo>
                    <a:lnTo>
                      <a:pt x="23224" y="22310"/>
                    </a:lnTo>
                    <a:lnTo>
                      <a:pt x="23285" y="22005"/>
                    </a:lnTo>
                    <a:lnTo>
                      <a:pt x="23346" y="21761"/>
                    </a:lnTo>
                    <a:lnTo>
                      <a:pt x="23407" y="21517"/>
                    </a:lnTo>
                    <a:lnTo>
                      <a:pt x="23651" y="20969"/>
                    </a:lnTo>
                    <a:lnTo>
                      <a:pt x="23773" y="20664"/>
                    </a:lnTo>
                    <a:lnTo>
                      <a:pt x="23834" y="20359"/>
                    </a:lnTo>
                    <a:lnTo>
                      <a:pt x="23834" y="19811"/>
                    </a:lnTo>
                    <a:lnTo>
                      <a:pt x="23773" y="19262"/>
                    </a:lnTo>
                    <a:lnTo>
                      <a:pt x="23651" y="18957"/>
                    </a:lnTo>
                    <a:lnTo>
                      <a:pt x="23590" y="18652"/>
                    </a:lnTo>
                    <a:lnTo>
                      <a:pt x="23651" y="18348"/>
                    </a:lnTo>
                    <a:lnTo>
                      <a:pt x="23712" y="18104"/>
                    </a:lnTo>
                    <a:lnTo>
                      <a:pt x="23529" y="18652"/>
                    </a:lnTo>
                    <a:lnTo>
                      <a:pt x="23468" y="18774"/>
                    </a:lnTo>
                    <a:lnTo>
                      <a:pt x="23529" y="18957"/>
                    </a:lnTo>
                    <a:lnTo>
                      <a:pt x="23590" y="19506"/>
                    </a:lnTo>
                    <a:lnTo>
                      <a:pt x="23590" y="20054"/>
                    </a:lnTo>
                    <a:lnTo>
                      <a:pt x="23468" y="20542"/>
                    </a:lnTo>
                    <a:lnTo>
                      <a:pt x="23285" y="21030"/>
                    </a:lnTo>
                    <a:lnTo>
                      <a:pt x="22980" y="21456"/>
                    </a:lnTo>
                    <a:lnTo>
                      <a:pt x="22675" y="21822"/>
                    </a:lnTo>
                    <a:lnTo>
                      <a:pt x="22249" y="22127"/>
                    </a:lnTo>
                    <a:lnTo>
                      <a:pt x="21883" y="22310"/>
                    </a:lnTo>
                    <a:lnTo>
                      <a:pt x="21395" y="22371"/>
                    </a:lnTo>
                    <a:lnTo>
                      <a:pt x="20969" y="22432"/>
                    </a:lnTo>
                    <a:lnTo>
                      <a:pt x="20664" y="22371"/>
                    </a:lnTo>
                    <a:lnTo>
                      <a:pt x="20359" y="22310"/>
                    </a:lnTo>
                    <a:lnTo>
                      <a:pt x="20054" y="22188"/>
                    </a:lnTo>
                    <a:lnTo>
                      <a:pt x="19811" y="22066"/>
                    </a:lnTo>
                    <a:lnTo>
                      <a:pt x="19323" y="21700"/>
                    </a:lnTo>
                    <a:lnTo>
                      <a:pt x="18896" y="21212"/>
                    </a:lnTo>
                    <a:lnTo>
                      <a:pt x="19079" y="21517"/>
                    </a:lnTo>
                    <a:lnTo>
                      <a:pt x="19262" y="21822"/>
                    </a:lnTo>
                    <a:lnTo>
                      <a:pt x="19445" y="22066"/>
                    </a:lnTo>
                    <a:lnTo>
                      <a:pt x="19689" y="22249"/>
                    </a:lnTo>
                    <a:lnTo>
                      <a:pt x="19993" y="22432"/>
                    </a:lnTo>
                    <a:lnTo>
                      <a:pt x="20237" y="22553"/>
                    </a:lnTo>
                    <a:lnTo>
                      <a:pt x="20542" y="22614"/>
                    </a:lnTo>
                    <a:lnTo>
                      <a:pt x="20847" y="22675"/>
                    </a:lnTo>
                    <a:lnTo>
                      <a:pt x="21456" y="22736"/>
                    </a:lnTo>
                    <a:lnTo>
                      <a:pt x="21761" y="22675"/>
                    </a:lnTo>
                    <a:lnTo>
                      <a:pt x="22066" y="22553"/>
                    </a:lnTo>
                    <a:lnTo>
                      <a:pt x="22310" y="22492"/>
                    </a:lnTo>
                    <a:lnTo>
                      <a:pt x="22614" y="22310"/>
                    </a:lnTo>
                    <a:lnTo>
                      <a:pt x="22858" y="22127"/>
                    </a:lnTo>
                    <a:lnTo>
                      <a:pt x="23102" y="21883"/>
                    </a:lnTo>
                    <a:lnTo>
                      <a:pt x="22858" y="23285"/>
                    </a:lnTo>
                    <a:lnTo>
                      <a:pt x="22493" y="24626"/>
                    </a:lnTo>
                    <a:lnTo>
                      <a:pt x="22310" y="25357"/>
                    </a:lnTo>
                    <a:lnTo>
                      <a:pt x="22188" y="26089"/>
                    </a:lnTo>
                    <a:lnTo>
                      <a:pt x="22188" y="26820"/>
                    </a:lnTo>
                    <a:lnTo>
                      <a:pt x="22310" y="27613"/>
                    </a:lnTo>
                    <a:lnTo>
                      <a:pt x="22432" y="28344"/>
                    </a:lnTo>
                    <a:lnTo>
                      <a:pt x="22675" y="29014"/>
                    </a:lnTo>
                    <a:lnTo>
                      <a:pt x="22980" y="29746"/>
                    </a:lnTo>
                    <a:lnTo>
                      <a:pt x="23224" y="30416"/>
                    </a:lnTo>
                    <a:lnTo>
                      <a:pt x="23834" y="31818"/>
                    </a:lnTo>
                    <a:lnTo>
                      <a:pt x="24260" y="33281"/>
                    </a:lnTo>
                    <a:lnTo>
                      <a:pt x="24626" y="34744"/>
                    </a:lnTo>
                    <a:lnTo>
                      <a:pt x="24748" y="35475"/>
                    </a:lnTo>
                    <a:lnTo>
                      <a:pt x="24809" y="36207"/>
                    </a:lnTo>
                    <a:lnTo>
                      <a:pt x="24870" y="36999"/>
                    </a:lnTo>
                    <a:lnTo>
                      <a:pt x="24870" y="37731"/>
                    </a:lnTo>
                    <a:lnTo>
                      <a:pt x="24748" y="39316"/>
                    </a:lnTo>
                    <a:lnTo>
                      <a:pt x="24504" y="40839"/>
                    </a:lnTo>
                    <a:lnTo>
                      <a:pt x="24199" y="42363"/>
                    </a:lnTo>
                    <a:lnTo>
                      <a:pt x="23773" y="43887"/>
                    </a:lnTo>
                    <a:lnTo>
                      <a:pt x="22980" y="46874"/>
                    </a:lnTo>
                    <a:lnTo>
                      <a:pt x="22554" y="48398"/>
                    </a:lnTo>
                    <a:lnTo>
                      <a:pt x="22249" y="49921"/>
                    </a:lnTo>
                    <a:lnTo>
                      <a:pt x="22005" y="51384"/>
                    </a:lnTo>
                    <a:lnTo>
                      <a:pt x="21944" y="52908"/>
                    </a:lnTo>
                    <a:lnTo>
                      <a:pt x="21944" y="54432"/>
                    </a:lnTo>
                    <a:lnTo>
                      <a:pt x="22066" y="55956"/>
                    </a:lnTo>
                    <a:lnTo>
                      <a:pt x="22310" y="57540"/>
                    </a:lnTo>
                    <a:lnTo>
                      <a:pt x="22371" y="58333"/>
                    </a:lnTo>
                    <a:lnTo>
                      <a:pt x="22432" y="59125"/>
                    </a:lnTo>
                    <a:lnTo>
                      <a:pt x="22432" y="59918"/>
                    </a:lnTo>
                    <a:lnTo>
                      <a:pt x="22371" y="60649"/>
                    </a:lnTo>
                    <a:lnTo>
                      <a:pt x="22127" y="62234"/>
                    </a:lnTo>
                    <a:lnTo>
                      <a:pt x="21395" y="65342"/>
                    </a:lnTo>
                    <a:lnTo>
                      <a:pt x="20725" y="68390"/>
                    </a:lnTo>
                    <a:lnTo>
                      <a:pt x="20359" y="69853"/>
                    </a:lnTo>
                    <a:lnTo>
                      <a:pt x="20115" y="71377"/>
                    </a:lnTo>
                    <a:lnTo>
                      <a:pt x="19993" y="72047"/>
                    </a:lnTo>
                    <a:lnTo>
                      <a:pt x="19993" y="72413"/>
                    </a:lnTo>
                    <a:lnTo>
                      <a:pt x="19993" y="72779"/>
                    </a:lnTo>
                    <a:lnTo>
                      <a:pt x="20054" y="73083"/>
                    </a:lnTo>
                    <a:lnTo>
                      <a:pt x="20176" y="73449"/>
                    </a:lnTo>
                    <a:lnTo>
                      <a:pt x="20420" y="74120"/>
                    </a:lnTo>
                    <a:lnTo>
                      <a:pt x="20725" y="74729"/>
                    </a:lnTo>
                    <a:lnTo>
                      <a:pt x="21030" y="75339"/>
                    </a:lnTo>
                    <a:lnTo>
                      <a:pt x="21273" y="75644"/>
                    </a:lnTo>
                    <a:lnTo>
                      <a:pt x="21456" y="75887"/>
                    </a:lnTo>
                    <a:lnTo>
                      <a:pt x="21639" y="76009"/>
                    </a:lnTo>
                    <a:lnTo>
                      <a:pt x="21822" y="76131"/>
                    </a:lnTo>
                    <a:lnTo>
                      <a:pt x="21883" y="76192"/>
                    </a:lnTo>
                    <a:lnTo>
                      <a:pt x="21883" y="76253"/>
                    </a:lnTo>
                    <a:lnTo>
                      <a:pt x="21822" y="76436"/>
                    </a:lnTo>
                    <a:lnTo>
                      <a:pt x="21700" y="76558"/>
                    </a:lnTo>
                    <a:lnTo>
                      <a:pt x="21517" y="76619"/>
                    </a:lnTo>
                    <a:lnTo>
                      <a:pt x="21091" y="76619"/>
                    </a:lnTo>
                    <a:lnTo>
                      <a:pt x="20908" y="76680"/>
                    </a:lnTo>
                    <a:lnTo>
                      <a:pt x="20725" y="76802"/>
                    </a:lnTo>
                    <a:lnTo>
                      <a:pt x="20359" y="76924"/>
                    </a:lnTo>
                    <a:lnTo>
                      <a:pt x="20054" y="76924"/>
                    </a:lnTo>
                    <a:lnTo>
                      <a:pt x="19689" y="76984"/>
                    </a:lnTo>
                    <a:lnTo>
                      <a:pt x="19384" y="76924"/>
                    </a:lnTo>
                    <a:lnTo>
                      <a:pt x="19384" y="76741"/>
                    </a:lnTo>
                    <a:lnTo>
                      <a:pt x="19384" y="76558"/>
                    </a:lnTo>
                    <a:lnTo>
                      <a:pt x="19384" y="76375"/>
                    </a:lnTo>
                    <a:lnTo>
                      <a:pt x="19323" y="76192"/>
                    </a:lnTo>
                    <a:lnTo>
                      <a:pt x="19201" y="76131"/>
                    </a:lnTo>
                    <a:lnTo>
                      <a:pt x="19140" y="76131"/>
                    </a:lnTo>
                    <a:lnTo>
                      <a:pt x="19079" y="76253"/>
                    </a:lnTo>
                    <a:lnTo>
                      <a:pt x="19140" y="76314"/>
                    </a:lnTo>
                    <a:lnTo>
                      <a:pt x="19201" y="76436"/>
                    </a:lnTo>
                    <a:lnTo>
                      <a:pt x="19201" y="76680"/>
                    </a:lnTo>
                    <a:lnTo>
                      <a:pt x="19140" y="76863"/>
                    </a:lnTo>
                    <a:lnTo>
                      <a:pt x="19018" y="76984"/>
                    </a:lnTo>
                    <a:lnTo>
                      <a:pt x="18774" y="77106"/>
                    </a:lnTo>
                    <a:lnTo>
                      <a:pt x="18226" y="77106"/>
                    </a:lnTo>
                    <a:lnTo>
                      <a:pt x="18104" y="77045"/>
                    </a:lnTo>
                    <a:lnTo>
                      <a:pt x="18043" y="76863"/>
                    </a:lnTo>
                    <a:lnTo>
                      <a:pt x="17982" y="76619"/>
                    </a:lnTo>
                    <a:lnTo>
                      <a:pt x="17982" y="76009"/>
                    </a:lnTo>
                    <a:lnTo>
                      <a:pt x="17921" y="74790"/>
                    </a:lnTo>
                    <a:lnTo>
                      <a:pt x="17921" y="73510"/>
                    </a:lnTo>
                    <a:lnTo>
                      <a:pt x="17921" y="73083"/>
                    </a:lnTo>
                    <a:lnTo>
                      <a:pt x="17921" y="72840"/>
                    </a:lnTo>
                    <a:lnTo>
                      <a:pt x="17982" y="72596"/>
                    </a:lnTo>
                    <a:lnTo>
                      <a:pt x="18287" y="72108"/>
                    </a:lnTo>
                    <a:lnTo>
                      <a:pt x="18348" y="71925"/>
                    </a:lnTo>
                    <a:lnTo>
                      <a:pt x="18348" y="71682"/>
                    </a:lnTo>
                    <a:lnTo>
                      <a:pt x="18409" y="70341"/>
                    </a:lnTo>
                    <a:lnTo>
                      <a:pt x="18409" y="68268"/>
                    </a:lnTo>
                    <a:lnTo>
                      <a:pt x="18348" y="66257"/>
                    </a:lnTo>
                    <a:lnTo>
                      <a:pt x="18104" y="63819"/>
                    </a:lnTo>
                    <a:lnTo>
                      <a:pt x="18043" y="62539"/>
                    </a:lnTo>
                    <a:lnTo>
                      <a:pt x="18043" y="61259"/>
                    </a:lnTo>
                    <a:lnTo>
                      <a:pt x="18104" y="58760"/>
                    </a:lnTo>
                    <a:lnTo>
                      <a:pt x="18287" y="56260"/>
                    </a:lnTo>
                    <a:lnTo>
                      <a:pt x="18348" y="55590"/>
                    </a:lnTo>
                    <a:lnTo>
                      <a:pt x="18409" y="54980"/>
                    </a:lnTo>
                    <a:lnTo>
                      <a:pt x="18348" y="54554"/>
                    </a:lnTo>
                    <a:lnTo>
                      <a:pt x="18287" y="54127"/>
                    </a:lnTo>
                    <a:lnTo>
                      <a:pt x="18165" y="52908"/>
                    </a:lnTo>
                    <a:lnTo>
                      <a:pt x="18043" y="51628"/>
                    </a:lnTo>
                    <a:lnTo>
                      <a:pt x="18043" y="50531"/>
                    </a:lnTo>
                    <a:lnTo>
                      <a:pt x="18104" y="49373"/>
                    </a:lnTo>
                    <a:lnTo>
                      <a:pt x="18104" y="48215"/>
                    </a:lnTo>
                    <a:lnTo>
                      <a:pt x="18104" y="47118"/>
                    </a:lnTo>
                    <a:lnTo>
                      <a:pt x="17982" y="44862"/>
                    </a:lnTo>
                    <a:lnTo>
                      <a:pt x="17982" y="42424"/>
                    </a:lnTo>
                    <a:lnTo>
                      <a:pt x="17982" y="39864"/>
                    </a:lnTo>
                    <a:lnTo>
                      <a:pt x="17982" y="38645"/>
                    </a:lnTo>
                    <a:lnTo>
                      <a:pt x="18043" y="38036"/>
                    </a:lnTo>
                    <a:lnTo>
                      <a:pt x="18043" y="37731"/>
                    </a:lnTo>
                    <a:lnTo>
                      <a:pt x="18043" y="37548"/>
                    </a:lnTo>
                    <a:lnTo>
                      <a:pt x="18043" y="37426"/>
                    </a:lnTo>
                    <a:lnTo>
                      <a:pt x="18226" y="37365"/>
                    </a:lnTo>
                    <a:lnTo>
                      <a:pt x="18409" y="37243"/>
                    </a:lnTo>
                    <a:lnTo>
                      <a:pt x="18652" y="36999"/>
                    </a:lnTo>
                    <a:lnTo>
                      <a:pt x="18165" y="37121"/>
                    </a:lnTo>
                    <a:lnTo>
                      <a:pt x="17677" y="37121"/>
                    </a:lnTo>
                    <a:lnTo>
                      <a:pt x="17129" y="37060"/>
                    </a:lnTo>
                    <a:lnTo>
                      <a:pt x="16641" y="36999"/>
                    </a:lnTo>
                    <a:lnTo>
                      <a:pt x="16885" y="37243"/>
                    </a:lnTo>
                    <a:lnTo>
                      <a:pt x="17068" y="37304"/>
                    </a:lnTo>
                    <a:lnTo>
                      <a:pt x="17251" y="37426"/>
                    </a:lnTo>
                    <a:lnTo>
                      <a:pt x="17311" y="37548"/>
                    </a:lnTo>
                    <a:lnTo>
                      <a:pt x="17311" y="37670"/>
                    </a:lnTo>
                    <a:lnTo>
                      <a:pt x="17311" y="37914"/>
                    </a:lnTo>
                    <a:lnTo>
                      <a:pt x="17372" y="38584"/>
                    </a:lnTo>
                    <a:lnTo>
                      <a:pt x="17372" y="41083"/>
                    </a:lnTo>
                    <a:lnTo>
                      <a:pt x="17433" y="43582"/>
                    </a:lnTo>
                    <a:lnTo>
                      <a:pt x="17311" y="46081"/>
                    </a:lnTo>
                    <a:lnTo>
                      <a:pt x="17251" y="46996"/>
                    </a:lnTo>
                    <a:lnTo>
                      <a:pt x="17251" y="47849"/>
                    </a:lnTo>
                    <a:lnTo>
                      <a:pt x="17311" y="49129"/>
                    </a:lnTo>
                    <a:lnTo>
                      <a:pt x="17311" y="50348"/>
                    </a:lnTo>
                    <a:lnTo>
                      <a:pt x="17311" y="51628"/>
                    </a:lnTo>
                    <a:lnTo>
                      <a:pt x="17251" y="52908"/>
                    </a:lnTo>
                    <a:lnTo>
                      <a:pt x="17129" y="54066"/>
                    </a:lnTo>
                    <a:lnTo>
                      <a:pt x="17007" y="54493"/>
                    </a:lnTo>
                    <a:lnTo>
                      <a:pt x="16946" y="54980"/>
                    </a:lnTo>
                    <a:lnTo>
                      <a:pt x="17007" y="55590"/>
                    </a:lnTo>
                    <a:lnTo>
                      <a:pt x="17068" y="56199"/>
                    </a:lnTo>
                    <a:lnTo>
                      <a:pt x="17190" y="57419"/>
                    </a:lnTo>
                    <a:lnTo>
                      <a:pt x="17311" y="59979"/>
                    </a:lnTo>
                    <a:lnTo>
                      <a:pt x="17311" y="61259"/>
                    </a:lnTo>
                    <a:lnTo>
                      <a:pt x="17311" y="62478"/>
                    </a:lnTo>
                    <a:lnTo>
                      <a:pt x="17251" y="63697"/>
                    </a:lnTo>
                    <a:lnTo>
                      <a:pt x="17129" y="64977"/>
                    </a:lnTo>
                    <a:lnTo>
                      <a:pt x="17007" y="66135"/>
                    </a:lnTo>
                    <a:lnTo>
                      <a:pt x="16946" y="67354"/>
                    </a:lnTo>
                    <a:lnTo>
                      <a:pt x="16946" y="68634"/>
                    </a:lnTo>
                    <a:lnTo>
                      <a:pt x="16946" y="69853"/>
                    </a:lnTo>
                    <a:lnTo>
                      <a:pt x="16946" y="70828"/>
                    </a:lnTo>
                    <a:lnTo>
                      <a:pt x="17007" y="71682"/>
                    </a:lnTo>
                    <a:lnTo>
                      <a:pt x="17007" y="71925"/>
                    </a:lnTo>
                    <a:lnTo>
                      <a:pt x="17068" y="72108"/>
                    </a:lnTo>
                    <a:lnTo>
                      <a:pt x="17372" y="72596"/>
                    </a:lnTo>
                    <a:lnTo>
                      <a:pt x="17433" y="72779"/>
                    </a:lnTo>
                    <a:lnTo>
                      <a:pt x="17433" y="73023"/>
                    </a:lnTo>
                    <a:lnTo>
                      <a:pt x="17433" y="73510"/>
                    </a:lnTo>
                    <a:lnTo>
                      <a:pt x="17433" y="74729"/>
                    </a:lnTo>
                    <a:lnTo>
                      <a:pt x="17433" y="76009"/>
                    </a:lnTo>
                    <a:lnTo>
                      <a:pt x="17372" y="76619"/>
                    </a:lnTo>
                    <a:lnTo>
                      <a:pt x="17311" y="76802"/>
                    </a:lnTo>
                    <a:lnTo>
                      <a:pt x="17251" y="77045"/>
                    </a:lnTo>
                    <a:lnTo>
                      <a:pt x="17129" y="77106"/>
                    </a:lnTo>
                    <a:lnTo>
                      <a:pt x="16580" y="77106"/>
                    </a:lnTo>
                    <a:lnTo>
                      <a:pt x="16336" y="76984"/>
                    </a:lnTo>
                    <a:lnTo>
                      <a:pt x="16214" y="76863"/>
                    </a:lnTo>
                    <a:lnTo>
                      <a:pt x="16153" y="76680"/>
                    </a:lnTo>
                    <a:lnTo>
                      <a:pt x="16214" y="76436"/>
                    </a:lnTo>
                    <a:lnTo>
                      <a:pt x="16275" y="76253"/>
                    </a:lnTo>
                    <a:lnTo>
                      <a:pt x="16214" y="76192"/>
                    </a:lnTo>
                    <a:lnTo>
                      <a:pt x="16214" y="76131"/>
                    </a:lnTo>
                    <a:lnTo>
                      <a:pt x="16153" y="76131"/>
                    </a:lnTo>
                    <a:lnTo>
                      <a:pt x="16092" y="76192"/>
                    </a:lnTo>
                    <a:lnTo>
                      <a:pt x="15971" y="76375"/>
                    </a:lnTo>
                    <a:lnTo>
                      <a:pt x="15971" y="76558"/>
                    </a:lnTo>
                    <a:lnTo>
                      <a:pt x="15971" y="76741"/>
                    </a:lnTo>
                    <a:lnTo>
                      <a:pt x="15971" y="76924"/>
                    </a:lnTo>
                    <a:lnTo>
                      <a:pt x="15666" y="76984"/>
                    </a:lnTo>
                    <a:lnTo>
                      <a:pt x="15300" y="76924"/>
                    </a:lnTo>
                    <a:lnTo>
                      <a:pt x="14934" y="76863"/>
                    </a:lnTo>
                    <a:lnTo>
                      <a:pt x="14630" y="76802"/>
                    </a:lnTo>
                    <a:lnTo>
                      <a:pt x="14447" y="76680"/>
                    </a:lnTo>
                    <a:lnTo>
                      <a:pt x="14264" y="76619"/>
                    </a:lnTo>
                    <a:lnTo>
                      <a:pt x="13837" y="76619"/>
                    </a:lnTo>
                    <a:lnTo>
                      <a:pt x="13715" y="76558"/>
                    </a:lnTo>
                    <a:lnTo>
                      <a:pt x="13532" y="76436"/>
                    </a:lnTo>
                    <a:lnTo>
                      <a:pt x="13471" y="76253"/>
                    </a:lnTo>
                    <a:lnTo>
                      <a:pt x="13532" y="76192"/>
                    </a:lnTo>
                    <a:lnTo>
                      <a:pt x="13532" y="76131"/>
                    </a:lnTo>
                    <a:lnTo>
                      <a:pt x="13837" y="75887"/>
                    </a:lnTo>
                    <a:lnTo>
                      <a:pt x="14142" y="75644"/>
                    </a:lnTo>
                    <a:lnTo>
                      <a:pt x="14325" y="75339"/>
                    </a:lnTo>
                    <a:lnTo>
                      <a:pt x="14690" y="74729"/>
                    </a:lnTo>
                    <a:lnTo>
                      <a:pt x="14934" y="74120"/>
                    </a:lnTo>
                    <a:lnTo>
                      <a:pt x="15239" y="73449"/>
                    </a:lnTo>
                    <a:lnTo>
                      <a:pt x="15300" y="73083"/>
                    </a:lnTo>
                    <a:lnTo>
                      <a:pt x="15361" y="72779"/>
                    </a:lnTo>
                    <a:lnTo>
                      <a:pt x="15422" y="72413"/>
                    </a:lnTo>
                    <a:lnTo>
                      <a:pt x="15361" y="72047"/>
                    </a:lnTo>
                    <a:lnTo>
                      <a:pt x="15239" y="71377"/>
                    </a:lnTo>
                    <a:lnTo>
                      <a:pt x="14995" y="69853"/>
                    </a:lnTo>
                    <a:lnTo>
                      <a:pt x="14325" y="66805"/>
                    </a:lnTo>
                    <a:lnTo>
                      <a:pt x="13593" y="63758"/>
                    </a:lnTo>
                    <a:lnTo>
                      <a:pt x="13228" y="62173"/>
                    </a:lnTo>
                    <a:lnTo>
                      <a:pt x="12984" y="60649"/>
                    </a:lnTo>
                    <a:lnTo>
                      <a:pt x="12923" y="59857"/>
                    </a:lnTo>
                    <a:lnTo>
                      <a:pt x="12923" y="59064"/>
                    </a:lnTo>
                    <a:lnTo>
                      <a:pt x="12984" y="58272"/>
                    </a:lnTo>
                    <a:lnTo>
                      <a:pt x="13106" y="57480"/>
                    </a:lnTo>
                    <a:lnTo>
                      <a:pt x="13289" y="55956"/>
                    </a:lnTo>
                    <a:lnTo>
                      <a:pt x="13410" y="54432"/>
                    </a:lnTo>
                    <a:lnTo>
                      <a:pt x="13471" y="52908"/>
                    </a:lnTo>
                    <a:lnTo>
                      <a:pt x="13410" y="52116"/>
                    </a:lnTo>
                    <a:lnTo>
                      <a:pt x="13350" y="51384"/>
                    </a:lnTo>
                    <a:lnTo>
                      <a:pt x="13106" y="49860"/>
                    </a:lnTo>
                    <a:lnTo>
                      <a:pt x="12801" y="48337"/>
                    </a:lnTo>
                    <a:lnTo>
                      <a:pt x="11948" y="45350"/>
                    </a:lnTo>
                    <a:lnTo>
                      <a:pt x="11582" y="43887"/>
                    </a:lnTo>
                    <a:lnTo>
                      <a:pt x="11155" y="42363"/>
                    </a:lnTo>
                    <a:lnTo>
                      <a:pt x="10850" y="40778"/>
                    </a:lnTo>
                    <a:lnTo>
                      <a:pt x="10607" y="39255"/>
                    </a:lnTo>
                    <a:lnTo>
                      <a:pt x="10546" y="37731"/>
                    </a:lnTo>
                    <a:lnTo>
                      <a:pt x="10546" y="36207"/>
                    </a:lnTo>
                    <a:lnTo>
                      <a:pt x="10668" y="35475"/>
                    </a:lnTo>
                    <a:lnTo>
                      <a:pt x="10789" y="34683"/>
                    </a:lnTo>
                    <a:lnTo>
                      <a:pt x="10911" y="33952"/>
                    </a:lnTo>
                    <a:lnTo>
                      <a:pt x="11094" y="33220"/>
                    </a:lnTo>
                    <a:lnTo>
                      <a:pt x="11521" y="31818"/>
                    </a:lnTo>
                    <a:lnTo>
                      <a:pt x="12130" y="30416"/>
                    </a:lnTo>
                    <a:lnTo>
                      <a:pt x="12435" y="29746"/>
                    </a:lnTo>
                    <a:lnTo>
                      <a:pt x="12679" y="29014"/>
                    </a:lnTo>
                    <a:lnTo>
                      <a:pt x="12923" y="28283"/>
                    </a:lnTo>
                    <a:lnTo>
                      <a:pt x="13045" y="27552"/>
                    </a:lnTo>
                    <a:lnTo>
                      <a:pt x="13167" y="26942"/>
                    </a:lnTo>
                    <a:lnTo>
                      <a:pt x="13167" y="26333"/>
                    </a:lnTo>
                    <a:lnTo>
                      <a:pt x="13106" y="25723"/>
                    </a:lnTo>
                    <a:lnTo>
                      <a:pt x="12984" y="25113"/>
                    </a:lnTo>
                    <a:lnTo>
                      <a:pt x="12557" y="23346"/>
                    </a:lnTo>
                    <a:lnTo>
                      <a:pt x="12252" y="21883"/>
                    </a:lnTo>
                    <a:lnTo>
                      <a:pt x="12496" y="22127"/>
                    </a:lnTo>
                    <a:lnTo>
                      <a:pt x="12740" y="22310"/>
                    </a:lnTo>
                    <a:lnTo>
                      <a:pt x="13045" y="22492"/>
                    </a:lnTo>
                    <a:lnTo>
                      <a:pt x="13289" y="22553"/>
                    </a:lnTo>
                    <a:lnTo>
                      <a:pt x="13593" y="22675"/>
                    </a:lnTo>
                    <a:lnTo>
                      <a:pt x="13898" y="22736"/>
                    </a:lnTo>
                    <a:lnTo>
                      <a:pt x="14508" y="22675"/>
                    </a:lnTo>
                    <a:lnTo>
                      <a:pt x="14812" y="22614"/>
                    </a:lnTo>
                    <a:lnTo>
                      <a:pt x="15117" y="22553"/>
                    </a:lnTo>
                    <a:lnTo>
                      <a:pt x="15422" y="22432"/>
                    </a:lnTo>
                    <a:lnTo>
                      <a:pt x="15666" y="22249"/>
                    </a:lnTo>
                    <a:lnTo>
                      <a:pt x="15910" y="22066"/>
                    </a:lnTo>
                    <a:lnTo>
                      <a:pt x="16092" y="21822"/>
                    </a:lnTo>
                    <a:lnTo>
                      <a:pt x="16275" y="21517"/>
                    </a:lnTo>
                    <a:lnTo>
                      <a:pt x="16458" y="21212"/>
                    </a:lnTo>
                    <a:lnTo>
                      <a:pt x="16153" y="21517"/>
                    </a:lnTo>
                    <a:lnTo>
                      <a:pt x="15910" y="21822"/>
                    </a:lnTo>
                    <a:lnTo>
                      <a:pt x="15544" y="22066"/>
                    </a:lnTo>
                    <a:lnTo>
                      <a:pt x="15178" y="22249"/>
                    </a:lnTo>
                    <a:lnTo>
                      <a:pt x="14812" y="22371"/>
                    </a:lnTo>
                    <a:lnTo>
                      <a:pt x="14386" y="22432"/>
                    </a:lnTo>
                    <a:lnTo>
                      <a:pt x="14020" y="22432"/>
                    </a:lnTo>
                    <a:lnTo>
                      <a:pt x="13593" y="22310"/>
                    </a:lnTo>
                    <a:lnTo>
                      <a:pt x="13289" y="22188"/>
                    </a:lnTo>
                    <a:lnTo>
                      <a:pt x="12984" y="22005"/>
                    </a:lnTo>
                    <a:lnTo>
                      <a:pt x="12679" y="21822"/>
                    </a:lnTo>
                    <a:lnTo>
                      <a:pt x="12435" y="21578"/>
                    </a:lnTo>
                    <a:lnTo>
                      <a:pt x="12252" y="21273"/>
                    </a:lnTo>
                    <a:lnTo>
                      <a:pt x="12069" y="20969"/>
                    </a:lnTo>
                    <a:lnTo>
                      <a:pt x="11948" y="20664"/>
                    </a:lnTo>
                    <a:lnTo>
                      <a:pt x="11826" y="20359"/>
                    </a:lnTo>
                    <a:lnTo>
                      <a:pt x="11765" y="19750"/>
                    </a:lnTo>
                    <a:lnTo>
                      <a:pt x="11826" y="19140"/>
                    </a:lnTo>
                    <a:lnTo>
                      <a:pt x="11887" y="18957"/>
                    </a:lnTo>
                    <a:lnTo>
                      <a:pt x="11887" y="18774"/>
                    </a:lnTo>
                    <a:lnTo>
                      <a:pt x="11887" y="18592"/>
                    </a:lnTo>
                    <a:lnTo>
                      <a:pt x="11826" y="18409"/>
                    </a:lnTo>
                    <a:lnTo>
                      <a:pt x="11643" y="18104"/>
                    </a:lnTo>
                    <a:lnTo>
                      <a:pt x="11765" y="18592"/>
                    </a:lnTo>
                    <a:lnTo>
                      <a:pt x="11765" y="18713"/>
                    </a:lnTo>
                    <a:lnTo>
                      <a:pt x="11765" y="18835"/>
                    </a:lnTo>
                    <a:lnTo>
                      <a:pt x="11643" y="19079"/>
                    </a:lnTo>
                    <a:lnTo>
                      <a:pt x="11521" y="19567"/>
                    </a:lnTo>
                    <a:lnTo>
                      <a:pt x="11521" y="20115"/>
                    </a:lnTo>
                    <a:lnTo>
                      <a:pt x="11582" y="20603"/>
                    </a:lnTo>
                    <a:lnTo>
                      <a:pt x="11765" y="21091"/>
                    </a:lnTo>
                    <a:lnTo>
                      <a:pt x="12009" y="21578"/>
                    </a:lnTo>
                    <a:lnTo>
                      <a:pt x="12069" y="21822"/>
                    </a:lnTo>
                    <a:lnTo>
                      <a:pt x="12069" y="22127"/>
                    </a:lnTo>
                    <a:lnTo>
                      <a:pt x="12130" y="22371"/>
                    </a:lnTo>
                    <a:lnTo>
                      <a:pt x="12130" y="22553"/>
                    </a:lnTo>
                    <a:lnTo>
                      <a:pt x="12130" y="22675"/>
                    </a:lnTo>
                    <a:lnTo>
                      <a:pt x="11887" y="23163"/>
                    </a:lnTo>
                    <a:lnTo>
                      <a:pt x="11216" y="24992"/>
                    </a:lnTo>
                    <a:lnTo>
                      <a:pt x="10729" y="25906"/>
                    </a:lnTo>
                    <a:lnTo>
                      <a:pt x="10241" y="26820"/>
                    </a:lnTo>
                    <a:lnTo>
                      <a:pt x="10058" y="27308"/>
                    </a:lnTo>
                    <a:lnTo>
                      <a:pt x="9875" y="27795"/>
                    </a:lnTo>
                    <a:lnTo>
                      <a:pt x="9631" y="28771"/>
                    </a:lnTo>
                    <a:lnTo>
                      <a:pt x="9448" y="29319"/>
                    </a:lnTo>
                    <a:lnTo>
                      <a:pt x="9266" y="29807"/>
                    </a:lnTo>
                    <a:lnTo>
                      <a:pt x="8778" y="30843"/>
                    </a:lnTo>
                    <a:lnTo>
                      <a:pt x="7681" y="32733"/>
                    </a:lnTo>
                    <a:lnTo>
                      <a:pt x="5669" y="36146"/>
                    </a:lnTo>
                    <a:lnTo>
                      <a:pt x="5487" y="36024"/>
                    </a:lnTo>
                    <a:lnTo>
                      <a:pt x="5426" y="36085"/>
                    </a:lnTo>
                    <a:lnTo>
                      <a:pt x="5365" y="36146"/>
                    </a:lnTo>
                    <a:lnTo>
                      <a:pt x="5426" y="36268"/>
                    </a:lnTo>
                    <a:lnTo>
                      <a:pt x="5547" y="36451"/>
                    </a:lnTo>
                    <a:lnTo>
                      <a:pt x="5608" y="36634"/>
                    </a:lnTo>
                    <a:lnTo>
                      <a:pt x="5608" y="36816"/>
                    </a:lnTo>
                    <a:lnTo>
                      <a:pt x="5608" y="37060"/>
                    </a:lnTo>
                    <a:lnTo>
                      <a:pt x="5487" y="37487"/>
                    </a:lnTo>
                    <a:lnTo>
                      <a:pt x="5121" y="38401"/>
                    </a:lnTo>
                    <a:lnTo>
                      <a:pt x="4633" y="39316"/>
                    </a:lnTo>
                    <a:lnTo>
                      <a:pt x="4511" y="39559"/>
                    </a:lnTo>
                    <a:lnTo>
                      <a:pt x="4450" y="39864"/>
                    </a:lnTo>
                    <a:lnTo>
                      <a:pt x="4267" y="40413"/>
                    </a:lnTo>
                    <a:lnTo>
                      <a:pt x="4085" y="41022"/>
                    </a:lnTo>
                    <a:lnTo>
                      <a:pt x="4024" y="41266"/>
                    </a:lnTo>
                    <a:lnTo>
                      <a:pt x="3902" y="41510"/>
                    </a:lnTo>
                    <a:lnTo>
                      <a:pt x="3841" y="41571"/>
                    </a:lnTo>
                    <a:lnTo>
                      <a:pt x="3780" y="41510"/>
                    </a:lnTo>
                    <a:lnTo>
                      <a:pt x="3780" y="41388"/>
                    </a:lnTo>
                    <a:lnTo>
                      <a:pt x="3780" y="41022"/>
                    </a:lnTo>
                    <a:lnTo>
                      <a:pt x="4024" y="39986"/>
                    </a:lnTo>
                    <a:lnTo>
                      <a:pt x="4024" y="39742"/>
                    </a:lnTo>
                    <a:lnTo>
                      <a:pt x="4024" y="39620"/>
                    </a:lnTo>
                    <a:lnTo>
                      <a:pt x="3902" y="39559"/>
                    </a:lnTo>
                    <a:lnTo>
                      <a:pt x="3780" y="39620"/>
                    </a:lnTo>
                    <a:lnTo>
                      <a:pt x="3719" y="39742"/>
                    </a:lnTo>
                    <a:lnTo>
                      <a:pt x="3536" y="39986"/>
                    </a:lnTo>
                    <a:lnTo>
                      <a:pt x="3414" y="40291"/>
                    </a:lnTo>
                    <a:lnTo>
                      <a:pt x="2926" y="41449"/>
                    </a:lnTo>
                    <a:lnTo>
                      <a:pt x="2744" y="41876"/>
                    </a:lnTo>
                    <a:lnTo>
                      <a:pt x="2622" y="42119"/>
                    </a:lnTo>
                    <a:lnTo>
                      <a:pt x="2439" y="42119"/>
                    </a:lnTo>
                    <a:lnTo>
                      <a:pt x="2378" y="42058"/>
                    </a:lnTo>
                    <a:lnTo>
                      <a:pt x="2378" y="41997"/>
                    </a:lnTo>
                    <a:lnTo>
                      <a:pt x="2439" y="41815"/>
                    </a:lnTo>
                    <a:lnTo>
                      <a:pt x="2622" y="41266"/>
                    </a:lnTo>
                    <a:lnTo>
                      <a:pt x="2866" y="40778"/>
                    </a:lnTo>
                    <a:lnTo>
                      <a:pt x="3048" y="40230"/>
                    </a:lnTo>
                    <a:lnTo>
                      <a:pt x="3170" y="39681"/>
                    </a:lnTo>
                    <a:lnTo>
                      <a:pt x="3170" y="39498"/>
                    </a:lnTo>
                    <a:lnTo>
                      <a:pt x="3109" y="39437"/>
                    </a:lnTo>
                    <a:lnTo>
                      <a:pt x="3048" y="39376"/>
                    </a:lnTo>
                    <a:lnTo>
                      <a:pt x="2987" y="39316"/>
                    </a:lnTo>
                    <a:lnTo>
                      <a:pt x="2926" y="39376"/>
                    </a:lnTo>
                    <a:lnTo>
                      <a:pt x="2744" y="39437"/>
                    </a:lnTo>
                    <a:lnTo>
                      <a:pt x="2561" y="39742"/>
                    </a:lnTo>
                    <a:lnTo>
                      <a:pt x="2317" y="40291"/>
                    </a:lnTo>
                    <a:lnTo>
                      <a:pt x="2073" y="40778"/>
                    </a:lnTo>
                    <a:lnTo>
                      <a:pt x="1829" y="41327"/>
                    </a:lnTo>
                    <a:lnTo>
                      <a:pt x="1585" y="41815"/>
                    </a:lnTo>
                    <a:lnTo>
                      <a:pt x="1403" y="41997"/>
                    </a:lnTo>
                    <a:lnTo>
                      <a:pt x="1281" y="41936"/>
                    </a:lnTo>
                    <a:lnTo>
                      <a:pt x="1281" y="41815"/>
                    </a:lnTo>
                    <a:lnTo>
                      <a:pt x="1342" y="41571"/>
                    </a:lnTo>
                    <a:lnTo>
                      <a:pt x="1403" y="41388"/>
                    </a:lnTo>
                    <a:lnTo>
                      <a:pt x="1646" y="40961"/>
                    </a:lnTo>
                    <a:lnTo>
                      <a:pt x="2195" y="39864"/>
                    </a:lnTo>
                    <a:lnTo>
                      <a:pt x="2317" y="39559"/>
                    </a:lnTo>
                    <a:lnTo>
                      <a:pt x="2378" y="39255"/>
                    </a:lnTo>
                    <a:lnTo>
                      <a:pt x="2378" y="39133"/>
                    </a:lnTo>
                    <a:lnTo>
                      <a:pt x="2195" y="39072"/>
                    </a:lnTo>
                    <a:lnTo>
                      <a:pt x="2134" y="39072"/>
                    </a:lnTo>
                    <a:lnTo>
                      <a:pt x="2012" y="39133"/>
                    </a:lnTo>
                    <a:lnTo>
                      <a:pt x="1890" y="39316"/>
                    </a:lnTo>
                    <a:lnTo>
                      <a:pt x="1646" y="39742"/>
                    </a:lnTo>
                    <a:lnTo>
                      <a:pt x="915" y="40717"/>
                    </a:lnTo>
                    <a:lnTo>
                      <a:pt x="671" y="40961"/>
                    </a:lnTo>
                    <a:lnTo>
                      <a:pt x="549" y="41022"/>
                    </a:lnTo>
                    <a:lnTo>
                      <a:pt x="549" y="40961"/>
                    </a:lnTo>
                    <a:lnTo>
                      <a:pt x="549" y="40839"/>
                    </a:lnTo>
                    <a:lnTo>
                      <a:pt x="671" y="40656"/>
                    </a:lnTo>
                    <a:lnTo>
                      <a:pt x="732" y="40474"/>
                    </a:lnTo>
                    <a:lnTo>
                      <a:pt x="976" y="40169"/>
                    </a:lnTo>
                    <a:lnTo>
                      <a:pt x="1464" y="39376"/>
                    </a:lnTo>
                    <a:lnTo>
                      <a:pt x="1890" y="38645"/>
                    </a:lnTo>
                    <a:lnTo>
                      <a:pt x="2073" y="38218"/>
                    </a:lnTo>
                    <a:lnTo>
                      <a:pt x="2195" y="37853"/>
                    </a:lnTo>
                    <a:lnTo>
                      <a:pt x="2195" y="37670"/>
                    </a:lnTo>
                    <a:lnTo>
                      <a:pt x="2073" y="37548"/>
                    </a:lnTo>
                    <a:lnTo>
                      <a:pt x="1890" y="37548"/>
                    </a:lnTo>
                    <a:lnTo>
                      <a:pt x="1707" y="37670"/>
                    </a:lnTo>
                    <a:lnTo>
                      <a:pt x="1342" y="37975"/>
                    </a:lnTo>
                    <a:lnTo>
                      <a:pt x="1037" y="38157"/>
                    </a:lnTo>
                    <a:lnTo>
                      <a:pt x="732" y="38279"/>
                    </a:lnTo>
                    <a:lnTo>
                      <a:pt x="549" y="38279"/>
                    </a:lnTo>
                    <a:lnTo>
                      <a:pt x="366" y="38218"/>
                    </a:lnTo>
                    <a:lnTo>
                      <a:pt x="305" y="38218"/>
                    </a:lnTo>
                    <a:lnTo>
                      <a:pt x="245" y="38157"/>
                    </a:lnTo>
                    <a:lnTo>
                      <a:pt x="305" y="38096"/>
                    </a:lnTo>
                    <a:lnTo>
                      <a:pt x="366" y="37975"/>
                    </a:lnTo>
                    <a:lnTo>
                      <a:pt x="976" y="37609"/>
                    </a:lnTo>
                    <a:lnTo>
                      <a:pt x="1403" y="37182"/>
                    </a:lnTo>
                    <a:lnTo>
                      <a:pt x="2317" y="36207"/>
                    </a:lnTo>
                    <a:lnTo>
                      <a:pt x="2805" y="35780"/>
                    </a:lnTo>
                    <a:lnTo>
                      <a:pt x="3048" y="35597"/>
                    </a:lnTo>
                    <a:lnTo>
                      <a:pt x="3353" y="35415"/>
                    </a:lnTo>
                    <a:lnTo>
                      <a:pt x="3780" y="35354"/>
                    </a:lnTo>
                    <a:lnTo>
                      <a:pt x="4024" y="35354"/>
                    </a:lnTo>
                    <a:lnTo>
                      <a:pt x="4206" y="35415"/>
                    </a:lnTo>
                    <a:lnTo>
                      <a:pt x="4389" y="35536"/>
                    </a:lnTo>
                    <a:lnTo>
                      <a:pt x="4511" y="35658"/>
                    </a:lnTo>
                    <a:lnTo>
                      <a:pt x="4633" y="35658"/>
                    </a:lnTo>
                    <a:lnTo>
                      <a:pt x="4694" y="35597"/>
                    </a:lnTo>
                    <a:lnTo>
                      <a:pt x="4694" y="35475"/>
                    </a:lnTo>
                    <a:lnTo>
                      <a:pt x="4633" y="35415"/>
                    </a:lnTo>
                    <a:lnTo>
                      <a:pt x="4450" y="35232"/>
                    </a:lnTo>
                    <a:lnTo>
                      <a:pt x="4206" y="35171"/>
                    </a:lnTo>
                    <a:lnTo>
                      <a:pt x="4389" y="34866"/>
                    </a:lnTo>
                    <a:lnTo>
                      <a:pt x="4511" y="34500"/>
                    </a:lnTo>
                    <a:lnTo>
                      <a:pt x="4755" y="33830"/>
                    </a:lnTo>
                    <a:lnTo>
                      <a:pt x="5060" y="32915"/>
                    </a:lnTo>
                    <a:lnTo>
                      <a:pt x="5304" y="32001"/>
                    </a:lnTo>
                    <a:lnTo>
                      <a:pt x="5730" y="30294"/>
                    </a:lnTo>
                    <a:lnTo>
                      <a:pt x="5974" y="29380"/>
                    </a:lnTo>
                    <a:lnTo>
                      <a:pt x="6340" y="28588"/>
                    </a:lnTo>
                    <a:lnTo>
                      <a:pt x="6584" y="27978"/>
                    </a:lnTo>
                    <a:lnTo>
                      <a:pt x="6949" y="27369"/>
                    </a:lnTo>
                    <a:lnTo>
                      <a:pt x="7498" y="26637"/>
                    </a:lnTo>
                    <a:lnTo>
                      <a:pt x="7742" y="26333"/>
                    </a:lnTo>
                    <a:lnTo>
                      <a:pt x="7864" y="25967"/>
                    </a:lnTo>
                    <a:lnTo>
                      <a:pt x="8108" y="25296"/>
                    </a:lnTo>
                    <a:lnTo>
                      <a:pt x="8351" y="23833"/>
                    </a:lnTo>
                    <a:lnTo>
                      <a:pt x="9144" y="20054"/>
                    </a:lnTo>
                    <a:lnTo>
                      <a:pt x="9327" y="18957"/>
                    </a:lnTo>
                    <a:lnTo>
                      <a:pt x="9448" y="17799"/>
                    </a:lnTo>
                    <a:lnTo>
                      <a:pt x="9448" y="17007"/>
                    </a:lnTo>
                    <a:lnTo>
                      <a:pt x="9570" y="16275"/>
                    </a:lnTo>
                    <a:lnTo>
                      <a:pt x="9631" y="15910"/>
                    </a:lnTo>
                    <a:lnTo>
                      <a:pt x="9753" y="15544"/>
                    </a:lnTo>
                    <a:lnTo>
                      <a:pt x="9936" y="15178"/>
                    </a:lnTo>
                    <a:lnTo>
                      <a:pt x="10180" y="14873"/>
                    </a:lnTo>
                    <a:lnTo>
                      <a:pt x="10424" y="14569"/>
                    </a:lnTo>
                    <a:lnTo>
                      <a:pt x="10668" y="14264"/>
                    </a:lnTo>
                    <a:lnTo>
                      <a:pt x="11338" y="13776"/>
                    </a:lnTo>
                    <a:lnTo>
                      <a:pt x="12009" y="13350"/>
                    </a:lnTo>
                    <a:lnTo>
                      <a:pt x="12862" y="12984"/>
                    </a:lnTo>
                    <a:lnTo>
                      <a:pt x="13776" y="12679"/>
                    </a:lnTo>
                    <a:lnTo>
                      <a:pt x="14690" y="12496"/>
                    </a:lnTo>
                    <a:lnTo>
                      <a:pt x="15117" y="12313"/>
                    </a:lnTo>
                    <a:lnTo>
                      <a:pt x="15300" y="12130"/>
                    </a:lnTo>
                    <a:lnTo>
                      <a:pt x="15483" y="11948"/>
                    </a:lnTo>
                    <a:lnTo>
                      <a:pt x="15605" y="11765"/>
                    </a:lnTo>
                    <a:lnTo>
                      <a:pt x="15727" y="11521"/>
                    </a:lnTo>
                    <a:lnTo>
                      <a:pt x="15788" y="11094"/>
                    </a:lnTo>
                    <a:lnTo>
                      <a:pt x="15849" y="10668"/>
                    </a:lnTo>
                    <a:lnTo>
                      <a:pt x="15788" y="10180"/>
                    </a:lnTo>
                    <a:close/>
                    <a:moveTo>
                      <a:pt x="17555" y="1"/>
                    </a:moveTo>
                    <a:lnTo>
                      <a:pt x="16824" y="123"/>
                    </a:lnTo>
                    <a:lnTo>
                      <a:pt x="16214" y="245"/>
                    </a:lnTo>
                    <a:lnTo>
                      <a:pt x="15666" y="488"/>
                    </a:lnTo>
                    <a:lnTo>
                      <a:pt x="15178" y="854"/>
                    </a:lnTo>
                    <a:lnTo>
                      <a:pt x="14751" y="1281"/>
                    </a:lnTo>
                    <a:lnTo>
                      <a:pt x="14508" y="1586"/>
                    </a:lnTo>
                    <a:lnTo>
                      <a:pt x="14325" y="1951"/>
                    </a:lnTo>
                    <a:lnTo>
                      <a:pt x="14020" y="2683"/>
                    </a:lnTo>
                    <a:lnTo>
                      <a:pt x="13837" y="3475"/>
                    </a:lnTo>
                    <a:lnTo>
                      <a:pt x="13776" y="4268"/>
                    </a:lnTo>
                    <a:lnTo>
                      <a:pt x="13776" y="5060"/>
                    </a:lnTo>
                    <a:lnTo>
                      <a:pt x="13837" y="5852"/>
                    </a:lnTo>
                    <a:lnTo>
                      <a:pt x="13959" y="6645"/>
                    </a:lnTo>
                    <a:lnTo>
                      <a:pt x="14142" y="7376"/>
                    </a:lnTo>
                    <a:lnTo>
                      <a:pt x="14386" y="8108"/>
                    </a:lnTo>
                    <a:lnTo>
                      <a:pt x="14751" y="8839"/>
                    </a:lnTo>
                    <a:lnTo>
                      <a:pt x="15056" y="9388"/>
                    </a:lnTo>
                    <a:lnTo>
                      <a:pt x="15300" y="9631"/>
                    </a:lnTo>
                    <a:lnTo>
                      <a:pt x="15544" y="9875"/>
                    </a:lnTo>
                    <a:lnTo>
                      <a:pt x="15605" y="9997"/>
                    </a:lnTo>
                    <a:lnTo>
                      <a:pt x="15605" y="10119"/>
                    </a:lnTo>
                    <a:lnTo>
                      <a:pt x="15605" y="10424"/>
                    </a:lnTo>
                    <a:lnTo>
                      <a:pt x="15605" y="11155"/>
                    </a:lnTo>
                    <a:lnTo>
                      <a:pt x="15544" y="11399"/>
                    </a:lnTo>
                    <a:lnTo>
                      <a:pt x="15422" y="11643"/>
                    </a:lnTo>
                    <a:lnTo>
                      <a:pt x="15239" y="11887"/>
                    </a:lnTo>
                    <a:lnTo>
                      <a:pt x="15056" y="12070"/>
                    </a:lnTo>
                    <a:lnTo>
                      <a:pt x="14690" y="12252"/>
                    </a:lnTo>
                    <a:lnTo>
                      <a:pt x="14325" y="12313"/>
                    </a:lnTo>
                    <a:lnTo>
                      <a:pt x="13532" y="12496"/>
                    </a:lnTo>
                    <a:lnTo>
                      <a:pt x="12801" y="12740"/>
                    </a:lnTo>
                    <a:lnTo>
                      <a:pt x="12069" y="12984"/>
                    </a:lnTo>
                    <a:lnTo>
                      <a:pt x="11399" y="13350"/>
                    </a:lnTo>
                    <a:lnTo>
                      <a:pt x="10729" y="13776"/>
                    </a:lnTo>
                    <a:lnTo>
                      <a:pt x="10180" y="14325"/>
                    </a:lnTo>
                    <a:lnTo>
                      <a:pt x="9753" y="14873"/>
                    </a:lnTo>
                    <a:lnTo>
                      <a:pt x="9570" y="15239"/>
                    </a:lnTo>
                    <a:lnTo>
                      <a:pt x="9388" y="15544"/>
                    </a:lnTo>
                    <a:lnTo>
                      <a:pt x="9266" y="15971"/>
                    </a:lnTo>
                    <a:lnTo>
                      <a:pt x="9205" y="16336"/>
                    </a:lnTo>
                    <a:lnTo>
                      <a:pt x="9144" y="16946"/>
                    </a:lnTo>
                    <a:lnTo>
                      <a:pt x="9083" y="17555"/>
                    </a:lnTo>
                    <a:lnTo>
                      <a:pt x="9022" y="18348"/>
                    </a:lnTo>
                    <a:lnTo>
                      <a:pt x="8961" y="19140"/>
                    </a:lnTo>
                    <a:lnTo>
                      <a:pt x="8778" y="19932"/>
                    </a:lnTo>
                    <a:lnTo>
                      <a:pt x="8108" y="23102"/>
                    </a:lnTo>
                    <a:lnTo>
                      <a:pt x="7803" y="24687"/>
                    </a:lnTo>
                    <a:lnTo>
                      <a:pt x="7742" y="25235"/>
                    </a:lnTo>
                    <a:lnTo>
                      <a:pt x="7559" y="25784"/>
                    </a:lnTo>
                    <a:lnTo>
                      <a:pt x="7376" y="26211"/>
                    </a:lnTo>
                    <a:lnTo>
                      <a:pt x="7071" y="26637"/>
                    </a:lnTo>
                    <a:lnTo>
                      <a:pt x="6767" y="27003"/>
                    </a:lnTo>
                    <a:lnTo>
                      <a:pt x="6523" y="27430"/>
                    </a:lnTo>
                    <a:lnTo>
                      <a:pt x="6218" y="27917"/>
                    </a:lnTo>
                    <a:lnTo>
                      <a:pt x="5974" y="28405"/>
                    </a:lnTo>
                    <a:lnTo>
                      <a:pt x="5608" y="29502"/>
                    </a:lnTo>
                    <a:lnTo>
                      <a:pt x="5304" y="30599"/>
                    </a:lnTo>
                    <a:lnTo>
                      <a:pt x="5060" y="31696"/>
                    </a:lnTo>
                    <a:lnTo>
                      <a:pt x="4755" y="33037"/>
                    </a:lnTo>
                    <a:lnTo>
                      <a:pt x="4572" y="33647"/>
                    </a:lnTo>
                    <a:lnTo>
                      <a:pt x="4389" y="34256"/>
                    </a:lnTo>
                    <a:lnTo>
                      <a:pt x="4267" y="34561"/>
                    </a:lnTo>
                    <a:lnTo>
                      <a:pt x="4085" y="34927"/>
                    </a:lnTo>
                    <a:lnTo>
                      <a:pt x="4024" y="35049"/>
                    </a:lnTo>
                    <a:lnTo>
                      <a:pt x="3902" y="35110"/>
                    </a:lnTo>
                    <a:lnTo>
                      <a:pt x="3597" y="35110"/>
                    </a:lnTo>
                    <a:lnTo>
                      <a:pt x="3292" y="35232"/>
                    </a:lnTo>
                    <a:lnTo>
                      <a:pt x="2987" y="35354"/>
                    </a:lnTo>
                    <a:lnTo>
                      <a:pt x="2683" y="35536"/>
                    </a:lnTo>
                    <a:lnTo>
                      <a:pt x="2439" y="35719"/>
                    </a:lnTo>
                    <a:lnTo>
                      <a:pt x="1890" y="36268"/>
                    </a:lnTo>
                    <a:lnTo>
                      <a:pt x="1464" y="36755"/>
                    </a:lnTo>
                    <a:lnTo>
                      <a:pt x="1037" y="37243"/>
                    </a:lnTo>
                    <a:lnTo>
                      <a:pt x="793" y="37426"/>
                    </a:lnTo>
                    <a:lnTo>
                      <a:pt x="488" y="37609"/>
                    </a:lnTo>
                    <a:lnTo>
                      <a:pt x="245" y="37792"/>
                    </a:lnTo>
                    <a:lnTo>
                      <a:pt x="123" y="37914"/>
                    </a:lnTo>
                    <a:lnTo>
                      <a:pt x="1" y="38036"/>
                    </a:lnTo>
                    <a:lnTo>
                      <a:pt x="1" y="38218"/>
                    </a:lnTo>
                    <a:lnTo>
                      <a:pt x="123" y="38401"/>
                    </a:lnTo>
                    <a:lnTo>
                      <a:pt x="366" y="38523"/>
                    </a:lnTo>
                    <a:lnTo>
                      <a:pt x="671" y="38523"/>
                    </a:lnTo>
                    <a:lnTo>
                      <a:pt x="976" y="38462"/>
                    </a:lnTo>
                    <a:lnTo>
                      <a:pt x="1220" y="38401"/>
                    </a:lnTo>
                    <a:lnTo>
                      <a:pt x="1464" y="38218"/>
                    </a:lnTo>
                    <a:lnTo>
                      <a:pt x="1646" y="38036"/>
                    </a:lnTo>
                    <a:lnTo>
                      <a:pt x="1829" y="37853"/>
                    </a:lnTo>
                    <a:lnTo>
                      <a:pt x="1890" y="37792"/>
                    </a:lnTo>
                    <a:lnTo>
                      <a:pt x="1951" y="37792"/>
                    </a:lnTo>
                    <a:lnTo>
                      <a:pt x="1890" y="38036"/>
                    </a:lnTo>
                    <a:lnTo>
                      <a:pt x="1829" y="38218"/>
                    </a:lnTo>
                    <a:lnTo>
                      <a:pt x="1403" y="39011"/>
                    </a:lnTo>
                    <a:lnTo>
                      <a:pt x="915" y="39803"/>
                    </a:lnTo>
                    <a:lnTo>
                      <a:pt x="427" y="40596"/>
                    </a:lnTo>
                    <a:lnTo>
                      <a:pt x="366" y="40778"/>
                    </a:lnTo>
                    <a:lnTo>
                      <a:pt x="305" y="40961"/>
                    </a:lnTo>
                    <a:lnTo>
                      <a:pt x="366" y="41144"/>
                    </a:lnTo>
                    <a:lnTo>
                      <a:pt x="488" y="41266"/>
                    </a:lnTo>
                    <a:lnTo>
                      <a:pt x="671" y="41266"/>
                    </a:lnTo>
                    <a:lnTo>
                      <a:pt x="854" y="41144"/>
                    </a:lnTo>
                    <a:lnTo>
                      <a:pt x="1098" y="40900"/>
                    </a:lnTo>
                    <a:lnTo>
                      <a:pt x="2012" y="39620"/>
                    </a:lnTo>
                    <a:lnTo>
                      <a:pt x="1281" y="41083"/>
                    </a:lnTo>
                    <a:lnTo>
                      <a:pt x="1098" y="41510"/>
                    </a:lnTo>
                    <a:lnTo>
                      <a:pt x="1037" y="41754"/>
                    </a:lnTo>
                    <a:lnTo>
                      <a:pt x="1037" y="41997"/>
                    </a:lnTo>
                    <a:lnTo>
                      <a:pt x="1098" y="42119"/>
                    </a:lnTo>
                    <a:lnTo>
                      <a:pt x="1220" y="42241"/>
                    </a:lnTo>
                    <a:lnTo>
                      <a:pt x="1403" y="42241"/>
                    </a:lnTo>
                    <a:lnTo>
                      <a:pt x="1525" y="42180"/>
                    </a:lnTo>
                    <a:lnTo>
                      <a:pt x="1707" y="42058"/>
                    </a:lnTo>
                    <a:lnTo>
                      <a:pt x="1829" y="41936"/>
                    </a:lnTo>
                    <a:lnTo>
                      <a:pt x="2012" y="41571"/>
                    </a:lnTo>
                    <a:lnTo>
                      <a:pt x="2317" y="40839"/>
                    </a:lnTo>
                    <a:lnTo>
                      <a:pt x="2561" y="40230"/>
                    </a:lnTo>
                    <a:lnTo>
                      <a:pt x="2744" y="39925"/>
                    </a:lnTo>
                    <a:lnTo>
                      <a:pt x="2926" y="39620"/>
                    </a:lnTo>
                    <a:lnTo>
                      <a:pt x="2866" y="39925"/>
                    </a:lnTo>
                    <a:lnTo>
                      <a:pt x="2805" y="40230"/>
                    </a:lnTo>
                    <a:lnTo>
                      <a:pt x="2561" y="40778"/>
                    </a:lnTo>
                    <a:lnTo>
                      <a:pt x="2256" y="41571"/>
                    </a:lnTo>
                    <a:lnTo>
                      <a:pt x="2134" y="41876"/>
                    </a:lnTo>
                    <a:lnTo>
                      <a:pt x="2134" y="42058"/>
                    </a:lnTo>
                    <a:lnTo>
                      <a:pt x="2195" y="42241"/>
                    </a:lnTo>
                    <a:lnTo>
                      <a:pt x="2317" y="42363"/>
                    </a:lnTo>
                    <a:lnTo>
                      <a:pt x="2622" y="42363"/>
                    </a:lnTo>
                    <a:lnTo>
                      <a:pt x="2744" y="42241"/>
                    </a:lnTo>
                    <a:lnTo>
                      <a:pt x="2926" y="41997"/>
                    </a:lnTo>
                    <a:lnTo>
                      <a:pt x="3109" y="41693"/>
                    </a:lnTo>
                    <a:lnTo>
                      <a:pt x="3414" y="40900"/>
                    </a:lnTo>
                    <a:lnTo>
                      <a:pt x="3719" y="40108"/>
                    </a:lnTo>
                    <a:lnTo>
                      <a:pt x="3597" y="40717"/>
                    </a:lnTo>
                    <a:lnTo>
                      <a:pt x="3536" y="41022"/>
                    </a:lnTo>
                    <a:lnTo>
                      <a:pt x="3536" y="41388"/>
                    </a:lnTo>
                    <a:lnTo>
                      <a:pt x="3536" y="41571"/>
                    </a:lnTo>
                    <a:lnTo>
                      <a:pt x="3597" y="41754"/>
                    </a:lnTo>
                    <a:lnTo>
                      <a:pt x="3780" y="41815"/>
                    </a:lnTo>
                    <a:lnTo>
                      <a:pt x="3902" y="41815"/>
                    </a:lnTo>
                    <a:lnTo>
                      <a:pt x="3963" y="41754"/>
                    </a:lnTo>
                    <a:lnTo>
                      <a:pt x="4085" y="41632"/>
                    </a:lnTo>
                    <a:lnTo>
                      <a:pt x="4206" y="41449"/>
                    </a:lnTo>
                    <a:lnTo>
                      <a:pt x="4328" y="41144"/>
                    </a:lnTo>
                    <a:lnTo>
                      <a:pt x="4694" y="39864"/>
                    </a:lnTo>
                    <a:lnTo>
                      <a:pt x="4938" y="39316"/>
                    </a:lnTo>
                    <a:lnTo>
                      <a:pt x="5243" y="38767"/>
                    </a:lnTo>
                    <a:lnTo>
                      <a:pt x="5547" y="37975"/>
                    </a:lnTo>
                    <a:lnTo>
                      <a:pt x="5730" y="37548"/>
                    </a:lnTo>
                    <a:lnTo>
                      <a:pt x="5852" y="37121"/>
                    </a:lnTo>
                    <a:lnTo>
                      <a:pt x="5852" y="36755"/>
                    </a:lnTo>
                    <a:lnTo>
                      <a:pt x="5852" y="36390"/>
                    </a:lnTo>
                    <a:lnTo>
                      <a:pt x="5791" y="36329"/>
                    </a:lnTo>
                    <a:lnTo>
                      <a:pt x="5791" y="36268"/>
                    </a:lnTo>
                    <a:lnTo>
                      <a:pt x="5913" y="36085"/>
                    </a:lnTo>
                    <a:lnTo>
                      <a:pt x="6218" y="35597"/>
                    </a:lnTo>
                    <a:lnTo>
                      <a:pt x="7620" y="33464"/>
                    </a:lnTo>
                    <a:lnTo>
                      <a:pt x="8351" y="32245"/>
                    </a:lnTo>
                    <a:lnTo>
                      <a:pt x="9083" y="30965"/>
                    </a:lnTo>
                    <a:lnTo>
                      <a:pt x="9388" y="30355"/>
                    </a:lnTo>
                    <a:lnTo>
                      <a:pt x="9692" y="29746"/>
                    </a:lnTo>
                    <a:lnTo>
                      <a:pt x="9936" y="29075"/>
                    </a:lnTo>
                    <a:lnTo>
                      <a:pt x="10119" y="28405"/>
                    </a:lnTo>
                    <a:lnTo>
                      <a:pt x="10241" y="27673"/>
                    </a:lnTo>
                    <a:lnTo>
                      <a:pt x="10363" y="27369"/>
                    </a:lnTo>
                    <a:lnTo>
                      <a:pt x="10546" y="27003"/>
                    </a:lnTo>
                    <a:lnTo>
                      <a:pt x="10911" y="26333"/>
                    </a:lnTo>
                    <a:lnTo>
                      <a:pt x="11277" y="25601"/>
                    </a:lnTo>
                    <a:lnTo>
                      <a:pt x="11765" y="24321"/>
                    </a:lnTo>
                    <a:lnTo>
                      <a:pt x="12252" y="22980"/>
                    </a:lnTo>
                    <a:lnTo>
                      <a:pt x="12496" y="24016"/>
                    </a:lnTo>
                    <a:lnTo>
                      <a:pt x="12740" y="25113"/>
                    </a:lnTo>
                    <a:lnTo>
                      <a:pt x="12862" y="25662"/>
                    </a:lnTo>
                    <a:lnTo>
                      <a:pt x="12923" y="26272"/>
                    </a:lnTo>
                    <a:lnTo>
                      <a:pt x="12923" y="26881"/>
                    </a:lnTo>
                    <a:lnTo>
                      <a:pt x="12801" y="27430"/>
                    </a:lnTo>
                    <a:lnTo>
                      <a:pt x="12618" y="28222"/>
                    </a:lnTo>
                    <a:lnTo>
                      <a:pt x="12374" y="29014"/>
                    </a:lnTo>
                    <a:lnTo>
                      <a:pt x="11765" y="30477"/>
                    </a:lnTo>
                    <a:lnTo>
                      <a:pt x="11155" y="32001"/>
                    </a:lnTo>
                    <a:lnTo>
                      <a:pt x="10729" y="33525"/>
                    </a:lnTo>
                    <a:lnTo>
                      <a:pt x="10546" y="34317"/>
                    </a:lnTo>
                    <a:lnTo>
                      <a:pt x="10363" y="35171"/>
                    </a:lnTo>
                    <a:lnTo>
                      <a:pt x="10302" y="35963"/>
                    </a:lnTo>
                    <a:lnTo>
                      <a:pt x="10241" y="36755"/>
                    </a:lnTo>
                    <a:lnTo>
                      <a:pt x="10180" y="37609"/>
                    </a:lnTo>
                    <a:lnTo>
                      <a:pt x="10241" y="38401"/>
                    </a:lnTo>
                    <a:lnTo>
                      <a:pt x="10302" y="39255"/>
                    </a:lnTo>
                    <a:lnTo>
                      <a:pt x="10424" y="40047"/>
                    </a:lnTo>
                    <a:lnTo>
                      <a:pt x="10668" y="41693"/>
                    </a:lnTo>
                    <a:lnTo>
                      <a:pt x="11033" y="43338"/>
                    </a:lnTo>
                    <a:lnTo>
                      <a:pt x="11948" y="46508"/>
                    </a:lnTo>
                    <a:lnTo>
                      <a:pt x="12374" y="48093"/>
                    </a:lnTo>
                    <a:lnTo>
                      <a:pt x="12740" y="49678"/>
                    </a:lnTo>
                    <a:lnTo>
                      <a:pt x="12984" y="51323"/>
                    </a:lnTo>
                    <a:lnTo>
                      <a:pt x="13045" y="52116"/>
                    </a:lnTo>
                    <a:lnTo>
                      <a:pt x="13106" y="52908"/>
                    </a:lnTo>
                    <a:lnTo>
                      <a:pt x="13045" y="54249"/>
                    </a:lnTo>
                    <a:lnTo>
                      <a:pt x="12984" y="55529"/>
                    </a:lnTo>
                    <a:lnTo>
                      <a:pt x="12801" y="57175"/>
                    </a:lnTo>
                    <a:lnTo>
                      <a:pt x="12679" y="58028"/>
                    </a:lnTo>
                    <a:lnTo>
                      <a:pt x="12618" y="58820"/>
                    </a:lnTo>
                    <a:lnTo>
                      <a:pt x="12618" y="59674"/>
                    </a:lnTo>
                    <a:lnTo>
                      <a:pt x="12679" y="60527"/>
                    </a:lnTo>
                    <a:lnTo>
                      <a:pt x="12801" y="61320"/>
                    </a:lnTo>
                    <a:lnTo>
                      <a:pt x="12923" y="62173"/>
                    </a:lnTo>
                    <a:lnTo>
                      <a:pt x="13289" y="63819"/>
                    </a:lnTo>
                    <a:lnTo>
                      <a:pt x="13654" y="65464"/>
                    </a:lnTo>
                    <a:lnTo>
                      <a:pt x="14447" y="68756"/>
                    </a:lnTo>
                    <a:lnTo>
                      <a:pt x="14812" y="70402"/>
                    </a:lnTo>
                    <a:lnTo>
                      <a:pt x="14934" y="71255"/>
                    </a:lnTo>
                    <a:lnTo>
                      <a:pt x="15056" y="72047"/>
                    </a:lnTo>
                    <a:lnTo>
                      <a:pt x="15117" y="72474"/>
                    </a:lnTo>
                    <a:lnTo>
                      <a:pt x="15056" y="72840"/>
                    </a:lnTo>
                    <a:lnTo>
                      <a:pt x="14873" y="73632"/>
                    </a:lnTo>
                    <a:lnTo>
                      <a:pt x="14569" y="74363"/>
                    </a:lnTo>
                    <a:lnTo>
                      <a:pt x="14203" y="75034"/>
                    </a:lnTo>
                    <a:lnTo>
                      <a:pt x="13837" y="75522"/>
                    </a:lnTo>
                    <a:lnTo>
                      <a:pt x="13410" y="75887"/>
                    </a:lnTo>
                    <a:lnTo>
                      <a:pt x="13289" y="76070"/>
                    </a:lnTo>
                    <a:lnTo>
                      <a:pt x="13289" y="76253"/>
                    </a:lnTo>
                    <a:lnTo>
                      <a:pt x="13289" y="76497"/>
                    </a:lnTo>
                    <a:lnTo>
                      <a:pt x="13410" y="76619"/>
                    </a:lnTo>
                    <a:lnTo>
                      <a:pt x="13593" y="76741"/>
                    </a:lnTo>
                    <a:lnTo>
                      <a:pt x="13776" y="76802"/>
                    </a:lnTo>
                    <a:lnTo>
                      <a:pt x="14264" y="76802"/>
                    </a:lnTo>
                    <a:lnTo>
                      <a:pt x="14508" y="76984"/>
                    </a:lnTo>
                    <a:lnTo>
                      <a:pt x="14812" y="77045"/>
                    </a:lnTo>
                    <a:lnTo>
                      <a:pt x="15239" y="77167"/>
                    </a:lnTo>
                    <a:lnTo>
                      <a:pt x="15605" y="77167"/>
                    </a:lnTo>
                    <a:lnTo>
                      <a:pt x="15971" y="77106"/>
                    </a:lnTo>
                    <a:lnTo>
                      <a:pt x="16092" y="77106"/>
                    </a:lnTo>
                    <a:lnTo>
                      <a:pt x="16214" y="77167"/>
                    </a:lnTo>
                    <a:lnTo>
                      <a:pt x="16397" y="77289"/>
                    </a:lnTo>
                    <a:lnTo>
                      <a:pt x="16580" y="77289"/>
                    </a:lnTo>
                    <a:lnTo>
                      <a:pt x="16946" y="77350"/>
                    </a:lnTo>
                    <a:lnTo>
                      <a:pt x="17311" y="77289"/>
                    </a:lnTo>
                    <a:lnTo>
                      <a:pt x="17433" y="77228"/>
                    </a:lnTo>
                    <a:lnTo>
                      <a:pt x="17494" y="77106"/>
                    </a:lnTo>
                    <a:lnTo>
                      <a:pt x="17555" y="76863"/>
                    </a:lnTo>
                    <a:lnTo>
                      <a:pt x="17677" y="76131"/>
                    </a:lnTo>
                    <a:lnTo>
                      <a:pt x="17677" y="75339"/>
                    </a:lnTo>
                    <a:lnTo>
                      <a:pt x="17738" y="76131"/>
                    </a:lnTo>
                    <a:lnTo>
                      <a:pt x="17799" y="76924"/>
                    </a:lnTo>
                    <a:lnTo>
                      <a:pt x="17860" y="77106"/>
                    </a:lnTo>
                    <a:lnTo>
                      <a:pt x="17921" y="77228"/>
                    </a:lnTo>
                    <a:lnTo>
                      <a:pt x="18043" y="77289"/>
                    </a:lnTo>
                    <a:lnTo>
                      <a:pt x="18226" y="77350"/>
                    </a:lnTo>
                    <a:lnTo>
                      <a:pt x="18470" y="77350"/>
                    </a:lnTo>
                    <a:lnTo>
                      <a:pt x="18835" y="77289"/>
                    </a:lnTo>
                    <a:lnTo>
                      <a:pt x="19140" y="77167"/>
                    </a:lnTo>
                    <a:lnTo>
                      <a:pt x="19262" y="77106"/>
                    </a:lnTo>
                    <a:lnTo>
                      <a:pt x="19384" y="77106"/>
                    </a:lnTo>
                    <a:lnTo>
                      <a:pt x="19750" y="77167"/>
                    </a:lnTo>
                    <a:lnTo>
                      <a:pt x="20176" y="77167"/>
                    </a:lnTo>
                    <a:lnTo>
                      <a:pt x="20542" y="77106"/>
                    </a:lnTo>
                    <a:lnTo>
                      <a:pt x="20847" y="76924"/>
                    </a:lnTo>
                    <a:lnTo>
                      <a:pt x="21152" y="76802"/>
                    </a:lnTo>
                    <a:lnTo>
                      <a:pt x="21578" y="76802"/>
                    </a:lnTo>
                    <a:lnTo>
                      <a:pt x="21761" y="76741"/>
                    </a:lnTo>
                    <a:lnTo>
                      <a:pt x="21944" y="76619"/>
                    </a:lnTo>
                    <a:lnTo>
                      <a:pt x="22066" y="76436"/>
                    </a:lnTo>
                    <a:lnTo>
                      <a:pt x="22127" y="76253"/>
                    </a:lnTo>
                    <a:lnTo>
                      <a:pt x="22066" y="76070"/>
                    </a:lnTo>
                    <a:lnTo>
                      <a:pt x="21883" y="75887"/>
                    </a:lnTo>
                    <a:lnTo>
                      <a:pt x="21639" y="75704"/>
                    </a:lnTo>
                    <a:lnTo>
                      <a:pt x="21395" y="75461"/>
                    </a:lnTo>
                    <a:lnTo>
                      <a:pt x="21030" y="74851"/>
                    </a:lnTo>
                    <a:lnTo>
                      <a:pt x="20725" y="74242"/>
                    </a:lnTo>
                    <a:lnTo>
                      <a:pt x="20481" y="73571"/>
                    </a:lnTo>
                    <a:lnTo>
                      <a:pt x="20298" y="72901"/>
                    </a:lnTo>
                    <a:lnTo>
                      <a:pt x="20237" y="72718"/>
                    </a:lnTo>
                    <a:lnTo>
                      <a:pt x="20237" y="72474"/>
                    </a:lnTo>
                    <a:lnTo>
                      <a:pt x="20298" y="72047"/>
                    </a:lnTo>
                    <a:lnTo>
                      <a:pt x="20420" y="71194"/>
                    </a:lnTo>
                    <a:lnTo>
                      <a:pt x="20603" y="70402"/>
                    </a:lnTo>
                    <a:lnTo>
                      <a:pt x="20908" y="68756"/>
                    </a:lnTo>
                    <a:lnTo>
                      <a:pt x="21334" y="67110"/>
                    </a:lnTo>
                    <a:lnTo>
                      <a:pt x="22127" y="63819"/>
                    </a:lnTo>
                    <a:lnTo>
                      <a:pt x="22432" y="62173"/>
                    </a:lnTo>
                    <a:lnTo>
                      <a:pt x="22736" y="60527"/>
                    </a:lnTo>
                    <a:lnTo>
                      <a:pt x="22736" y="59674"/>
                    </a:lnTo>
                    <a:lnTo>
                      <a:pt x="22736" y="58820"/>
                    </a:lnTo>
                    <a:lnTo>
                      <a:pt x="22675" y="57967"/>
                    </a:lnTo>
                    <a:lnTo>
                      <a:pt x="22554" y="57114"/>
                    </a:lnTo>
                    <a:lnTo>
                      <a:pt x="22371" y="55468"/>
                    </a:lnTo>
                    <a:lnTo>
                      <a:pt x="22310" y="53822"/>
                    </a:lnTo>
                    <a:lnTo>
                      <a:pt x="22310" y="52359"/>
                    </a:lnTo>
                    <a:lnTo>
                      <a:pt x="22432" y="50958"/>
                    </a:lnTo>
                    <a:lnTo>
                      <a:pt x="22675" y="49556"/>
                    </a:lnTo>
                    <a:lnTo>
                      <a:pt x="22980" y="48154"/>
                    </a:lnTo>
                    <a:lnTo>
                      <a:pt x="23894" y="44923"/>
                    </a:lnTo>
                    <a:lnTo>
                      <a:pt x="24321" y="43338"/>
                    </a:lnTo>
                    <a:lnTo>
                      <a:pt x="24687" y="41693"/>
                    </a:lnTo>
                    <a:lnTo>
                      <a:pt x="24931" y="40047"/>
                    </a:lnTo>
                    <a:lnTo>
                      <a:pt x="25114" y="38401"/>
                    </a:lnTo>
                    <a:lnTo>
                      <a:pt x="25175" y="37609"/>
                    </a:lnTo>
                    <a:lnTo>
                      <a:pt x="25175" y="36755"/>
                    </a:lnTo>
                    <a:lnTo>
                      <a:pt x="25114" y="35902"/>
                    </a:lnTo>
                    <a:lnTo>
                      <a:pt x="24992" y="35049"/>
                    </a:lnTo>
                    <a:lnTo>
                      <a:pt x="24870" y="34256"/>
                    </a:lnTo>
                    <a:lnTo>
                      <a:pt x="24626" y="33464"/>
                    </a:lnTo>
                    <a:lnTo>
                      <a:pt x="24199" y="31940"/>
                    </a:lnTo>
                    <a:lnTo>
                      <a:pt x="23894" y="31209"/>
                    </a:lnTo>
                    <a:lnTo>
                      <a:pt x="23590" y="30477"/>
                    </a:lnTo>
                    <a:lnTo>
                      <a:pt x="23285" y="29746"/>
                    </a:lnTo>
                    <a:lnTo>
                      <a:pt x="22980" y="29014"/>
                    </a:lnTo>
                    <a:lnTo>
                      <a:pt x="22736" y="28222"/>
                    </a:lnTo>
                    <a:lnTo>
                      <a:pt x="22554" y="27430"/>
                    </a:lnTo>
                    <a:lnTo>
                      <a:pt x="22432" y="26576"/>
                    </a:lnTo>
                    <a:lnTo>
                      <a:pt x="22493" y="25784"/>
                    </a:lnTo>
                    <a:lnTo>
                      <a:pt x="22614" y="25174"/>
                    </a:lnTo>
                    <a:lnTo>
                      <a:pt x="22736" y="24565"/>
                    </a:lnTo>
                    <a:lnTo>
                      <a:pt x="23163" y="22980"/>
                    </a:lnTo>
                    <a:lnTo>
                      <a:pt x="23529" y="24138"/>
                    </a:lnTo>
                    <a:lnTo>
                      <a:pt x="23955" y="25296"/>
                    </a:lnTo>
                    <a:lnTo>
                      <a:pt x="24260" y="25967"/>
                    </a:lnTo>
                    <a:lnTo>
                      <a:pt x="24565" y="26576"/>
                    </a:lnTo>
                    <a:lnTo>
                      <a:pt x="24870" y="27125"/>
                    </a:lnTo>
                    <a:lnTo>
                      <a:pt x="25114" y="27734"/>
                    </a:lnTo>
                    <a:lnTo>
                      <a:pt x="25418" y="29075"/>
                    </a:lnTo>
                    <a:lnTo>
                      <a:pt x="25662" y="29685"/>
                    </a:lnTo>
                    <a:lnTo>
                      <a:pt x="25967" y="30355"/>
                    </a:lnTo>
                    <a:lnTo>
                      <a:pt x="26637" y="31635"/>
                    </a:lnTo>
                    <a:lnTo>
                      <a:pt x="27369" y="32855"/>
                    </a:lnTo>
                    <a:lnTo>
                      <a:pt x="28832" y="35171"/>
                    </a:lnTo>
                    <a:lnTo>
                      <a:pt x="29441" y="36085"/>
                    </a:lnTo>
                    <a:lnTo>
                      <a:pt x="29563" y="36207"/>
                    </a:lnTo>
                    <a:lnTo>
                      <a:pt x="29563" y="36329"/>
                    </a:lnTo>
                    <a:lnTo>
                      <a:pt x="29502" y="36390"/>
                    </a:lnTo>
                    <a:lnTo>
                      <a:pt x="29502" y="36755"/>
                    </a:lnTo>
                    <a:lnTo>
                      <a:pt x="29502" y="37121"/>
                    </a:lnTo>
                    <a:lnTo>
                      <a:pt x="29624" y="37487"/>
                    </a:lnTo>
                    <a:lnTo>
                      <a:pt x="29868" y="38157"/>
                    </a:lnTo>
                    <a:lnTo>
                      <a:pt x="30538" y="39498"/>
                    </a:lnTo>
                    <a:lnTo>
                      <a:pt x="30660" y="39803"/>
                    </a:lnTo>
                    <a:lnTo>
                      <a:pt x="30721" y="40108"/>
                    </a:lnTo>
                    <a:lnTo>
                      <a:pt x="30904" y="40717"/>
                    </a:lnTo>
                    <a:lnTo>
                      <a:pt x="31026" y="41205"/>
                    </a:lnTo>
                    <a:lnTo>
                      <a:pt x="31148" y="41449"/>
                    </a:lnTo>
                    <a:lnTo>
                      <a:pt x="31270" y="41632"/>
                    </a:lnTo>
                    <a:lnTo>
                      <a:pt x="31453" y="41754"/>
                    </a:lnTo>
                    <a:lnTo>
                      <a:pt x="31636" y="41815"/>
                    </a:lnTo>
                    <a:lnTo>
                      <a:pt x="31757" y="41693"/>
                    </a:lnTo>
                    <a:lnTo>
                      <a:pt x="31879" y="41449"/>
                    </a:lnTo>
                    <a:lnTo>
                      <a:pt x="31818" y="41144"/>
                    </a:lnTo>
                    <a:lnTo>
                      <a:pt x="31757" y="40778"/>
                    </a:lnTo>
                    <a:lnTo>
                      <a:pt x="31636" y="40108"/>
                    </a:lnTo>
                    <a:lnTo>
                      <a:pt x="31940" y="40900"/>
                    </a:lnTo>
                    <a:lnTo>
                      <a:pt x="32245" y="41632"/>
                    </a:lnTo>
                    <a:lnTo>
                      <a:pt x="32428" y="41997"/>
                    </a:lnTo>
                    <a:lnTo>
                      <a:pt x="32611" y="42241"/>
                    </a:lnTo>
                    <a:lnTo>
                      <a:pt x="32733" y="42363"/>
                    </a:lnTo>
                    <a:lnTo>
                      <a:pt x="33038" y="42363"/>
                    </a:lnTo>
                    <a:lnTo>
                      <a:pt x="33159" y="42241"/>
                    </a:lnTo>
                    <a:lnTo>
                      <a:pt x="33220" y="42058"/>
                    </a:lnTo>
                    <a:lnTo>
                      <a:pt x="33220" y="41876"/>
                    </a:lnTo>
                    <a:lnTo>
                      <a:pt x="33098" y="41571"/>
                    </a:lnTo>
                    <a:lnTo>
                      <a:pt x="32794" y="40778"/>
                    </a:lnTo>
                    <a:lnTo>
                      <a:pt x="32550" y="40230"/>
                    </a:lnTo>
                    <a:lnTo>
                      <a:pt x="32489" y="39925"/>
                    </a:lnTo>
                    <a:lnTo>
                      <a:pt x="32428" y="39620"/>
                    </a:lnTo>
                    <a:lnTo>
                      <a:pt x="32611" y="39925"/>
                    </a:lnTo>
                    <a:lnTo>
                      <a:pt x="32794" y="40230"/>
                    </a:lnTo>
                    <a:lnTo>
                      <a:pt x="33098" y="40900"/>
                    </a:lnTo>
                    <a:lnTo>
                      <a:pt x="33403" y="41632"/>
                    </a:lnTo>
                    <a:lnTo>
                      <a:pt x="33586" y="41936"/>
                    </a:lnTo>
                    <a:lnTo>
                      <a:pt x="33708" y="42119"/>
                    </a:lnTo>
                    <a:lnTo>
                      <a:pt x="33830" y="42180"/>
                    </a:lnTo>
                    <a:lnTo>
                      <a:pt x="34013" y="42241"/>
                    </a:lnTo>
                    <a:lnTo>
                      <a:pt x="34135" y="42180"/>
                    </a:lnTo>
                    <a:lnTo>
                      <a:pt x="34257" y="42119"/>
                    </a:lnTo>
                    <a:lnTo>
                      <a:pt x="34318" y="41936"/>
                    </a:lnTo>
                    <a:lnTo>
                      <a:pt x="34318" y="41754"/>
                    </a:lnTo>
                    <a:lnTo>
                      <a:pt x="34257" y="41510"/>
                    </a:lnTo>
                    <a:lnTo>
                      <a:pt x="34074" y="41083"/>
                    </a:lnTo>
                    <a:lnTo>
                      <a:pt x="33342" y="39620"/>
                    </a:lnTo>
                    <a:lnTo>
                      <a:pt x="34257" y="40839"/>
                    </a:lnTo>
                    <a:lnTo>
                      <a:pt x="34500" y="41144"/>
                    </a:lnTo>
                    <a:lnTo>
                      <a:pt x="34683" y="41266"/>
                    </a:lnTo>
                    <a:lnTo>
                      <a:pt x="34866" y="41266"/>
                    </a:lnTo>
                    <a:lnTo>
                      <a:pt x="34927" y="41205"/>
                    </a:lnTo>
                    <a:lnTo>
                      <a:pt x="34988" y="41144"/>
                    </a:lnTo>
                    <a:lnTo>
                      <a:pt x="35049" y="40961"/>
                    </a:lnTo>
                    <a:lnTo>
                      <a:pt x="34988" y="40778"/>
                    </a:lnTo>
                    <a:lnTo>
                      <a:pt x="34927" y="40596"/>
                    </a:lnTo>
                    <a:lnTo>
                      <a:pt x="34439" y="39803"/>
                    </a:lnTo>
                    <a:lnTo>
                      <a:pt x="34013" y="39011"/>
                    </a:lnTo>
                    <a:lnTo>
                      <a:pt x="33586" y="38218"/>
                    </a:lnTo>
                    <a:lnTo>
                      <a:pt x="33464" y="38036"/>
                    </a:lnTo>
                    <a:lnTo>
                      <a:pt x="33403" y="37792"/>
                    </a:lnTo>
                    <a:lnTo>
                      <a:pt x="33525" y="37792"/>
                    </a:lnTo>
                    <a:lnTo>
                      <a:pt x="33647" y="37914"/>
                    </a:lnTo>
                    <a:lnTo>
                      <a:pt x="33830" y="38218"/>
                    </a:lnTo>
                    <a:lnTo>
                      <a:pt x="34074" y="38340"/>
                    </a:lnTo>
                    <a:lnTo>
                      <a:pt x="34257" y="38401"/>
                    </a:lnTo>
                    <a:lnTo>
                      <a:pt x="34744" y="38523"/>
                    </a:lnTo>
                    <a:lnTo>
                      <a:pt x="35049" y="38523"/>
                    </a:lnTo>
                    <a:lnTo>
                      <a:pt x="35171" y="38462"/>
                    </a:lnTo>
                    <a:lnTo>
                      <a:pt x="35293" y="38340"/>
                    </a:lnTo>
                    <a:lnTo>
                      <a:pt x="35354" y="38157"/>
                    </a:lnTo>
                    <a:lnTo>
                      <a:pt x="35293" y="38036"/>
                    </a:lnTo>
                    <a:lnTo>
                      <a:pt x="35232" y="37853"/>
                    </a:lnTo>
                    <a:lnTo>
                      <a:pt x="35049" y="37731"/>
                    </a:lnTo>
                    <a:lnTo>
                      <a:pt x="34744" y="37548"/>
                    </a:lnTo>
                    <a:lnTo>
                      <a:pt x="34500" y="37365"/>
                    </a:lnTo>
                    <a:lnTo>
                      <a:pt x="34013" y="36877"/>
                    </a:lnTo>
                    <a:lnTo>
                      <a:pt x="33586" y="36390"/>
                    </a:lnTo>
                    <a:lnTo>
                      <a:pt x="33098" y="35902"/>
                    </a:lnTo>
                    <a:lnTo>
                      <a:pt x="32550" y="35415"/>
                    </a:lnTo>
                    <a:lnTo>
                      <a:pt x="32184" y="35293"/>
                    </a:lnTo>
                    <a:lnTo>
                      <a:pt x="31879" y="35110"/>
                    </a:lnTo>
                    <a:lnTo>
                      <a:pt x="31392" y="35110"/>
                    </a:lnTo>
                    <a:lnTo>
                      <a:pt x="31270" y="34988"/>
                    </a:lnTo>
                    <a:lnTo>
                      <a:pt x="31148" y="34805"/>
                    </a:lnTo>
                    <a:lnTo>
                      <a:pt x="31026" y="34439"/>
                    </a:lnTo>
                    <a:lnTo>
                      <a:pt x="30721" y="33647"/>
                    </a:lnTo>
                    <a:lnTo>
                      <a:pt x="30538" y="32794"/>
                    </a:lnTo>
                    <a:lnTo>
                      <a:pt x="30112" y="31026"/>
                    </a:lnTo>
                    <a:lnTo>
                      <a:pt x="29868" y="29990"/>
                    </a:lnTo>
                    <a:lnTo>
                      <a:pt x="29563" y="28954"/>
                    </a:lnTo>
                    <a:lnTo>
                      <a:pt x="29380" y="28405"/>
                    </a:lnTo>
                    <a:lnTo>
                      <a:pt x="29136" y="27917"/>
                    </a:lnTo>
                    <a:lnTo>
                      <a:pt x="28893" y="27430"/>
                    </a:lnTo>
                    <a:lnTo>
                      <a:pt x="28588" y="27003"/>
                    </a:lnTo>
                    <a:lnTo>
                      <a:pt x="28222" y="26515"/>
                    </a:lnTo>
                    <a:lnTo>
                      <a:pt x="28039" y="26272"/>
                    </a:lnTo>
                    <a:lnTo>
                      <a:pt x="27856" y="25967"/>
                    </a:lnTo>
                    <a:lnTo>
                      <a:pt x="27674" y="25479"/>
                    </a:lnTo>
                    <a:lnTo>
                      <a:pt x="27552" y="24931"/>
                    </a:lnTo>
                    <a:lnTo>
                      <a:pt x="27308" y="23468"/>
                    </a:lnTo>
                    <a:lnTo>
                      <a:pt x="27003" y="22066"/>
                    </a:lnTo>
                    <a:lnTo>
                      <a:pt x="26698" y="20664"/>
                    </a:lnTo>
                    <a:lnTo>
                      <a:pt x="26455" y="19262"/>
                    </a:lnTo>
                    <a:lnTo>
                      <a:pt x="26333" y="18470"/>
                    </a:lnTo>
                    <a:lnTo>
                      <a:pt x="26272" y="17616"/>
                    </a:lnTo>
                    <a:lnTo>
                      <a:pt x="26211" y="17129"/>
                    </a:lnTo>
                    <a:lnTo>
                      <a:pt x="26211" y="16580"/>
                    </a:lnTo>
                    <a:lnTo>
                      <a:pt x="26028" y="15849"/>
                    </a:lnTo>
                    <a:lnTo>
                      <a:pt x="25906" y="15483"/>
                    </a:lnTo>
                    <a:lnTo>
                      <a:pt x="25784" y="15178"/>
                    </a:lnTo>
                    <a:lnTo>
                      <a:pt x="25540" y="14812"/>
                    </a:lnTo>
                    <a:lnTo>
                      <a:pt x="25357" y="14508"/>
                    </a:lnTo>
                    <a:lnTo>
                      <a:pt x="24809" y="13959"/>
                    </a:lnTo>
                    <a:lnTo>
                      <a:pt x="24199" y="13471"/>
                    </a:lnTo>
                    <a:lnTo>
                      <a:pt x="23468" y="13106"/>
                    </a:lnTo>
                    <a:lnTo>
                      <a:pt x="22797" y="12801"/>
                    </a:lnTo>
                    <a:lnTo>
                      <a:pt x="22005" y="12557"/>
                    </a:lnTo>
                    <a:lnTo>
                      <a:pt x="21273" y="12374"/>
                    </a:lnTo>
                    <a:lnTo>
                      <a:pt x="20908" y="12313"/>
                    </a:lnTo>
                    <a:lnTo>
                      <a:pt x="20542" y="12191"/>
                    </a:lnTo>
                    <a:lnTo>
                      <a:pt x="20237" y="12009"/>
                    </a:lnTo>
                    <a:lnTo>
                      <a:pt x="19993" y="11765"/>
                    </a:lnTo>
                    <a:lnTo>
                      <a:pt x="19811" y="11521"/>
                    </a:lnTo>
                    <a:lnTo>
                      <a:pt x="19750" y="11155"/>
                    </a:lnTo>
                    <a:lnTo>
                      <a:pt x="19689" y="10850"/>
                    </a:lnTo>
                    <a:lnTo>
                      <a:pt x="19689" y="10485"/>
                    </a:lnTo>
                    <a:lnTo>
                      <a:pt x="19689" y="10119"/>
                    </a:lnTo>
                    <a:lnTo>
                      <a:pt x="19750" y="9997"/>
                    </a:lnTo>
                    <a:lnTo>
                      <a:pt x="19872" y="9875"/>
                    </a:lnTo>
                    <a:lnTo>
                      <a:pt x="20359" y="9327"/>
                    </a:lnTo>
                    <a:lnTo>
                      <a:pt x="20664" y="8717"/>
                    </a:lnTo>
                    <a:lnTo>
                      <a:pt x="21030" y="8047"/>
                    </a:lnTo>
                    <a:lnTo>
                      <a:pt x="21273" y="7315"/>
                    </a:lnTo>
                    <a:lnTo>
                      <a:pt x="21395" y="6523"/>
                    </a:lnTo>
                    <a:lnTo>
                      <a:pt x="21517" y="5730"/>
                    </a:lnTo>
                    <a:lnTo>
                      <a:pt x="21578" y="4938"/>
                    </a:lnTo>
                    <a:lnTo>
                      <a:pt x="21578" y="4085"/>
                    </a:lnTo>
                    <a:lnTo>
                      <a:pt x="21456" y="3292"/>
                    </a:lnTo>
                    <a:lnTo>
                      <a:pt x="21273" y="2500"/>
                    </a:lnTo>
                    <a:lnTo>
                      <a:pt x="21030" y="1951"/>
                    </a:lnTo>
                    <a:lnTo>
                      <a:pt x="20725" y="1403"/>
                    </a:lnTo>
                    <a:lnTo>
                      <a:pt x="20298" y="976"/>
                    </a:lnTo>
                    <a:lnTo>
                      <a:pt x="19811" y="610"/>
                    </a:lnTo>
                    <a:lnTo>
                      <a:pt x="19506" y="428"/>
                    </a:lnTo>
                    <a:lnTo>
                      <a:pt x="19140" y="245"/>
                    </a:lnTo>
                    <a:lnTo>
                      <a:pt x="18774" y="123"/>
                    </a:lnTo>
                    <a:lnTo>
                      <a:pt x="18348" y="62"/>
                    </a:lnTo>
                    <a:lnTo>
                      <a:pt x="17555" y="1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88;p20"/>
            <p:cNvGrpSpPr/>
            <p:nvPr/>
          </p:nvGrpSpPr>
          <p:grpSpPr>
            <a:xfrm>
              <a:off x="8341889" y="2276000"/>
              <a:ext cx="433800" cy="433800"/>
              <a:chOff x="5382800" y="412975"/>
              <a:chExt cx="433800" cy="433800"/>
            </a:xfrm>
          </p:grpSpPr>
          <p:sp>
            <p:nvSpPr>
              <p:cNvPr id="22" name="Google Shape;189;p20"/>
              <p:cNvSpPr/>
              <p:nvPr/>
            </p:nvSpPr>
            <p:spPr>
              <a:xfrm>
                <a:off x="5382800" y="412975"/>
                <a:ext cx="433800" cy="433800"/>
              </a:xfrm>
              <a:prstGeom prst="ellipse">
                <a:avLst/>
              </a:prstGeom>
              <a:solidFill>
                <a:srgbClr val="F24745">
                  <a:alpha val="3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0;p20"/>
              <p:cNvSpPr/>
              <p:nvPr/>
            </p:nvSpPr>
            <p:spPr>
              <a:xfrm>
                <a:off x="5495482" y="525658"/>
                <a:ext cx="208200" cy="208200"/>
              </a:xfrm>
              <a:prstGeom prst="ellipse">
                <a:avLst/>
              </a:prstGeom>
              <a:solidFill>
                <a:srgbClr val="F24745">
                  <a:alpha val="3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1;p20"/>
              <p:cNvSpPr/>
              <p:nvPr/>
            </p:nvSpPr>
            <p:spPr>
              <a:xfrm>
                <a:off x="5544573" y="574748"/>
                <a:ext cx="110100" cy="110100"/>
              </a:xfrm>
              <a:prstGeom prst="ellipse">
                <a:avLst/>
              </a:prstGeom>
              <a:solidFill>
                <a:srgbClr val="F24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92;p20"/>
            <p:cNvGrpSpPr/>
            <p:nvPr/>
          </p:nvGrpSpPr>
          <p:grpSpPr>
            <a:xfrm>
              <a:off x="7429251" y="3727838"/>
              <a:ext cx="273901" cy="273901"/>
              <a:chOff x="5382800" y="412975"/>
              <a:chExt cx="433800" cy="433800"/>
            </a:xfrm>
          </p:grpSpPr>
          <p:sp>
            <p:nvSpPr>
              <p:cNvPr id="19" name="Google Shape;193;p20"/>
              <p:cNvSpPr/>
              <p:nvPr/>
            </p:nvSpPr>
            <p:spPr>
              <a:xfrm>
                <a:off x="5382800" y="412975"/>
                <a:ext cx="433800" cy="433800"/>
              </a:xfrm>
              <a:prstGeom prst="ellipse">
                <a:avLst/>
              </a:prstGeom>
              <a:solidFill>
                <a:srgbClr val="F24745">
                  <a:alpha val="3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4;p20"/>
              <p:cNvSpPr/>
              <p:nvPr/>
            </p:nvSpPr>
            <p:spPr>
              <a:xfrm>
                <a:off x="5495482" y="525658"/>
                <a:ext cx="208200" cy="208200"/>
              </a:xfrm>
              <a:prstGeom prst="ellipse">
                <a:avLst/>
              </a:prstGeom>
              <a:solidFill>
                <a:srgbClr val="F24745">
                  <a:alpha val="3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5;p20"/>
              <p:cNvSpPr/>
              <p:nvPr/>
            </p:nvSpPr>
            <p:spPr>
              <a:xfrm>
                <a:off x="5544573" y="574748"/>
                <a:ext cx="110100" cy="110100"/>
              </a:xfrm>
              <a:prstGeom prst="ellipse">
                <a:avLst/>
              </a:prstGeom>
              <a:solidFill>
                <a:srgbClr val="F24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96;p20"/>
            <p:cNvGrpSpPr/>
            <p:nvPr/>
          </p:nvGrpSpPr>
          <p:grpSpPr>
            <a:xfrm>
              <a:off x="7147751" y="1087654"/>
              <a:ext cx="538389" cy="538389"/>
              <a:chOff x="5382800" y="412975"/>
              <a:chExt cx="433800" cy="433800"/>
            </a:xfrm>
          </p:grpSpPr>
          <p:sp>
            <p:nvSpPr>
              <p:cNvPr id="16" name="Google Shape;197;p20"/>
              <p:cNvSpPr/>
              <p:nvPr/>
            </p:nvSpPr>
            <p:spPr>
              <a:xfrm>
                <a:off x="5382800" y="412975"/>
                <a:ext cx="433800" cy="433800"/>
              </a:xfrm>
              <a:prstGeom prst="ellipse">
                <a:avLst/>
              </a:prstGeom>
              <a:solidFill>
                <a:srgbClr val="F24745">
                  <a:alpha val="3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8;p20"/>
              <p:cNvSpPr/>
              <p:nvPr/>
            </p:nvSpPr>
            <p:spPr>
              <a:xfrm>
                <a:off x="5495482" y="525658"/>
                <a:ext cx="208200" cy="208200"/>
              </a:xfrm>
              <a:prstGeom prst="ellipse">
                <a:avLst/>
              </a:prstGeom>
              <a:solidFill>
                <a:srgbClr val="F24745">
                  <a:alpha val="3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9;p20"/>
              <p:cNvSpPr/>
              <p:nvPr/>
            </p:nvSpPr>
            <p:spPr>
              <a:xfrm>
                <a:off x="5544573" y="574748"/>
                <a:ext cx="110100" cy="110100"/>
              </a:xfrm>
              <a:prstGeom prst="ellipse">
                <a:avLst/>
              </a:prstGeom>
              <a:solidFill>
                <a:srgbClr val="F24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" name="Retângulo 27"/>
          <p:cNvSpPr/>
          <p:nvPr/>
        </p:nvSpPr>
        <p:spPr>
          <a:xfrm>
            <a:off x="107504" y="5003313"/>
            <a:ext cx="6864893" cy="92333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pt-BR" sz="5400" b="1" dirty="0" smtClean="0"/>
              <a:t>MP DOS ESPECIALISTAS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52525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24" y="6193879"/>
            <a:ext cx="4580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149057974"/>
              </p:ext>
            </p:extLst>
          </p:nvPr>
        </p:nvGraphicFramePr>
        <p:xfrm>
          <a:off x="18281" y="1412776"/>
          <a:ext cx="9134475" cy="528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3175" y="643335"/>
            <a:ext cx="914082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Tunga" panose="020B0502040204020203" pitchFamily="34" charset="0"/>
                <a:cs typeface="Tunga" panose="020B0502040204020203" pitchFamily="34" charset="0"/>
              </a:rPr>
              <a:t>Receita </a:t>
            </a:r>
            <a:r>
              <a:rPr lang="pt-BR" sz="4400" b="1" dirty="0" smtClean="0">
                <a:latin typeface="Tunga" panose="020B0502040204020203" pitchFamily="34" charset="0"/>
                <a:cs typeface="Tunga" panose="020B0502040204020203" pitchFamily="34" charset="0"/>
              </a:rPr>
              <a:t>Realizada Saúde 1º Quad. 2019</a:t>
            </a:r>
            <a:endParaRPr lang="pt-BR" sz="4400" b="1" dirty="0">
              <a:solidFill>
                <a:prstClr val="black"/>
              </a:solidFill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24" y="6193879"/>
            <a:ext cx="4580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166463741"/>
              </p:ext>
            </p:extLst>
          </p:nvPr>
        </p:nvGraphicFramePr>
        <p:xfrm>
          <a:off x="18281" y="764704"/>
          <a:ext cx="913447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3175" y="25460"/>
            <a:ext cx="914082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prstClr val="black"/>
                </a:solidFill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Receita </a:t>
            </a:r>
            <a:r>
              <a:rPr lang="pt-BR" sz="4400" b="1" dirty="0">
                <a:solidFill>
                  <a:prstClr val="black"/>
                </a:solidFill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Própria </a:t>
            </a:r>
            <a:r>
              <a:rPr lang="pt-BR" sz="4400" b="1" dirty="0" smtClean="0">
                <a:solidFill>
                  <a:prstClr val="black"/>
                </a:solidFill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Tocantins  2019</a:t>
            </a:r>
            <a:endParaRPr lang="pt-BR" sz="4400" b="1" dirty="0">
              <a:solidFill>
                <a:prstClr val="black"/>
              </a:solidFill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3794825"/>
              </p:ext>
            </p:extLst>
          </p:nvPr>
        </p:nvGraphicFramePr>
        <p:xfrm>
          <a:off x="35496" y="5013176"/>
          <a:ext cx="928903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-36512" y="6597352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 smtClean="0">
                <a:solidFill>
                  <a:prstClr val="black"/>
                </a:solidFill>
                <a:cs typeface="Arial" charset="0"/>
              </a:rPr>
              <a:t>Fonte: </a:t>
            </a:r>
            <a:r>
              <a:rPr lang="en-US" sz="1050" dirty="0">
                <a:solidFill>
                  <a:prstClr val="black"/>
                </a:solidFill>
                <a:cs typeface="Arial" charset="0"/>
              </a:rPr>
              <a:t>RREO – ANEXO 12 (LC 141/2012, art. 35</a:t>
            </a:r>
            <a:r>
              <a:rPr lang="en-US" sz="1050" dirty="0" smtClean="0">
                <a:solidFill>
                  <a:prstClr val="black"/>
                </a:solidFill>
                <a:cs typeface="Arial" charset="0"/>
              </a:rPr>
              <a:t>) </a:t>
            </a:r>
            <a:endParaRPr lang="pt-BR" sz="105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/>
      <p:bldGraphic spid="3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1"/>
          <p:cNvSpPr>
            <a:spLocks noChangeArrowheads="1"/>
          </p:cNvSpPr>
          <p:nvPr/>
        </p:nvSpPr>
        <p:spPr bwMode="auto">
          <a:xfrm>
            <a:off x="35496" y="5085184"/>
            <a:ext cx="40324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1200" b="1" dirty="0">
                <a:solidFill>
                  <a:prstClr val="black"/>
                </a:solidFill>
                <a:cs typeface="Times New Roman" pitchFamily="18" charset="0"/>
              </a:rPr>
              <a:t>Contatos: </a:t>
            </a: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Gabinete do Secretário da Saúde</a:t>
            </a: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Telefones: (63) 3218-1757</a:t>
            </a: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latin typeface="Arial" charset="0"/>
              </a:rPr>
              <a:t>e-mail: </a:t>
            </a:r>
            <a:r>
              <a:rPr lang="pt-BR" sz="1200" dirty="0">
                <a:solidFill>
                  <a:prstClr val="black"/>
                </a:solidFill>
                <a:latin typeface="Arial" charset="0"/>
                <a:hlinkClick r:id="rId2"/>
              </a:rPr>
              <a:t>gabsec@saude.to.gov.br</a:t>
            </a:r>
            <a:r>
              <a:rPr lang="pt-BR" sz="1200" dirty="0">
                <a:solidFill>
                  <a:prstClr val="black"/>
                </a:solidFill>
                <a:latin typeface="Arial" charset="0"/>
              </a:rPr>
              <a:t>            </a:t>
            </a:r>
            <a:endParaRPr lang="pt-BR" sz="12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just" eaLnBrk="0" hangingPunct="0"/>
            <a:endParaRPr lang="pt-BR" sz="12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Superintendência de </a:t>
            </a:r>
            <a:r>
              <a:rPr lang="pt-BR" sz="1200" dirty="0" smtClean="0">
                <a:solidFill>
                  <a:prstClr val="black"/>
                </a:solidFill>
                <a:cs typeface="Times New Roman" pitchFamily="18" charset="0"/>
              </a:rPr>
              <a:t>Gestão e Acompanhamento Estratégico</a:t>
            </a:r>
            <a:endParaRPr lang="pt-BR" sz="12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Luiza Regina Dias </a:t>
            </a:r>
            <a:r>
              <a:rPr lang="pt-BR" sz="1200" dirty="0" err="1">
                <a:solidFill>
                  <a:prstClr val="black"/>
                </a:solidFill>
                <a:cs typeface="Times New Roman" pitchFamily="18" charset="0"/>
              </a:rPr>
              <a:t>Noleto</a:t>
            </a:r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Telefones: (63) 3218-3265 / 1737 / 2806            Cel. 9243-7653</a:t>
            </a:r>
          </a:p>
          <a:p>
            <a:pPr eaLnBrk="0" hangingPunct="0"/>
            <a:r>
              <a:rPr lang="pt-BR" sz="12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e-mail:   </a:t>
            </a:r>
            <a:r>
              <a:rPr lang="pt-BR" sz="1200" dirty="0">
                <a:solidFill>
                  <a:prstClr val="black"/>
                </a:solidFill>
                <a:latin typeface="Arial" charset="0"/>
                <a:cs typeface="Times New Roman" pitchFamily="18" charset="0"/>
                <a:hlinkClick r:id="rId3"/>
              </a:rPr>
              <a:t>planejamento.saude.to@gmail.com</a:t>
            </a:r>
            <a:endParaRPr lang="pt-BR" sz="12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027" name="Picture 3" descr="X:\Planejamento\LOGOMARCAS\Logo SU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" y="29769"/>
            <a:ext cx="1383009" cy="5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107505" y="2420888"/>
            <a:ext cx="900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pt-BR" sz="1600" b="1" dirty="0" smtClean="0">
                <a:solidFill>
                  <a:prstClr val="black"/>
                </a:solidFill>
                <a:latin typeface="Arial Rounded MT Bold" pitchFamily="34" charset="0"/>
              </a:rPr>
              <a:t>MAURO CARLESSE</a:t>
            </a:r>
          </a:p>
          <a:p>
            <a:pPr algn="r" eaLnBrk="0" hangingPunct="0"/>
            <a:r>
              <a:rPr lang="pt-BR" sz="1600" dirty="0">
                <a:solidFill>
                  <a:prstClr val="black"/>
                </a:solidFill>
                <a:latin typeface="Arial Rounded MT Bold" pitchFamily="34" charset="0"/>
              </a:rPr>
              <a:t>Governador do Estado do Tocantins</a:t>
            </a:r>
          </a:p>
          <a:p>
            <a:pPr algn="r" eaLnBrk="0" hangingPunct="0"/>
            <a:r>
              <a:rPr lang="pt-BR" sz="1600" dirty="0" smtClean="0">
                <a:solidFill>
                  <a:prstClr val="black"/>
                </a:solidFill>
                <a:latin typeface="Arial Rounded MT Bold" pitchFamily="34" charset="0"/>
              </a:rPr>
              <a:t/>
            </a:r>
            <a:br>
              <a:rPr lang="pt-BR" sz="1600" dirty="0" smtClean="0">
                <a:solidFill>
                  <a:prstClr val="black"/>
                </a:solidFill>
                <a:latin typeface="Arial Rounded MT Bold" pitchFamily="34" charset="0"/>
              </a:rPr>
            </a:br>
            <a:endParaRPr lang="pt-BR" sz="1600" b="1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r>
              <a:rPr lang="pt-BR" sz="1600" b="1" dirty="0">
                <a:solidFill>
                  <a:prstClr val="black"/>
                </a:solidFill>
                <a:latin typeface="Arial Rounded MT Bold" pitchFamily="34" charset="0"/>
              </a:rPr>
              <a:t>LUIZ EDGAR LEÃO TOLINI</a:t>
            </a:r>
          </a:p>
          <a:p>
            <a:pPr algn="r" eaLnBrk="0" hangingPunct="0"/>
            <a:r>
              <a:rPr lang="pt-BR" sz="1600" dirty="0" smtClean="0">
                <a:solidFill>
                  <a:prstClr val="black"/>
                </a:solidFill>
                <a:latin typeface="Arial Rounded MT Bold" pitchFamily="34" charset="0"/>
              </a:rPr>
              <a:t>Secretário </a:t>
            </a:r>
            <a:r>
              <a:rPr lang="pt-BR" sz="1600" dirty="0">
                <a:solidFill>
                  <a:prstClr val="black"/>
                </a:solidFill>
                <a:latin typeface="Arial Rounded MT Bold" pitchFamily="34" charset="0"/>
              </a:rPr>
              <a:t>de Estado da Saúde</a:t>
            </a:r>
          </a:p>
          <a:p>
            <a:pPr algn="r" eaLnBrk="0" hangingPunct="0"/>
            <a:endParaRPr lang="pt-BR" sz="1600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endParaRPr lang="pt-BR" sz="16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endParaRPr lang="pt-BR" sz="1600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r>
              <a:rPr lang="pt-BR" sz="1600" dirty="0" smtClean="0">
                <a:solidFill>
                  <a:prstClr val="black"/>
                </a:solidFill>
                <a:latin typeface="Arial Rounded MT Bold" pitchFamily="34" charset="0"/>
              </a:rPr>
              <a:t>Elaboração: Equipes das Superintendências da SES-TO</a:t>
            </a:r>
            <a:endParaRPr lang="pt-BR" sz="2000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6810" y="692697"/>
            <a:ext cx="8929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Audiência Pública na Assembleia Legislativa 10/09/2019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MUITO </a:t>
            </a:r>
            <a:r>
              <a:rPr lang="pt-BR" sz="2400" b="1" dirty="0"/>
              <a:t>OBRIGADO</a:t>
            </a:r>
            <a:r>
              <a:rPr lang="pt-BR" sz="2400" b="1" dirty="0" smtClean="0"/>
              <a:t>!!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3542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467544" y="149587"/>
            <a:ext cx="8277225" cy="731837"/>
            <a:chOff x="381000" y="5486400"/>
            <a:chExt cx="8276652" cy="731758"/>
          </a:xfrm>
        </p:grpSpPr>
        <p:pic>
          <p:nvPicPr>
            <p:cNvPr id="28" name="Picture 5" descr="C:\Users\hkushnir\AppData\Local\Microsoft\Windows\Temporary Internet Files\Content.IE5\38KG5HZ0\MC900432625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999" y="5486638"/>
              <a:ext cx="704088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C:\Users\hkushnir\AppData\Local\Microsoft\Windows\Temporary Internet Files\Content.IE5\FC2S1LCA\MC90043262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283" y="5486638"/>
              <a:ext cx="73152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4" descr="C:\Users\hkushnir\AppData\Local\Microsoft\Windows\Temporary Internet Files\Content.IE5\38KG5HZ0\MC900432621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000" y="5486638"/>
              <a:ext cx="704088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" descr="C:\Users\hkushnir\AppData\Local\Microsoft\Windows\Temporary Internet Files\Content.IE5\6IQL6FRJ\MC900432623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7283" y="5486638"/>
              <a:ext cx="73152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 descr="C:\Users\hkushnir\AppData\Local\Microsoft\Windows\Temporary Internet Files\Content.IE5\FC2S1LCA\MC900432622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99" y="5486638"/>
              <a:ext cx="704088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 descr="C:\Users\hkushnir\AppData\Local\Microsoft\Windows\Temporary Internet Files\Content.IE5\FC2S1LCA\MC900432622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716" y="5486638"/>
              <a:ext cx="704088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" descr="C:\Users\hkushnir\AppData\Local\Microsoft\Windows\Temporary Internet Files\Content.IE5\38KG5HZ0\MC900432625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7283" y="5486638"/>
              <a:ext cx="704088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4" descr="C:\Users\hkushnir\AppData\Local\Microsoft\Windows\Temporary Internet Files\Content.IE5\38KG5HZ0\MC900432621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564" y="5486638"/>
              <a:ext cx="704088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9" descr="C:\Users\hkushnir\AppData\Local\Microsoft\Windows\Temporary Internet Files\Content.IE5\6IQL6FRJ\MC900432623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486400"/>
              <a:ext cx="73152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50688912"/>
              </p:ext>
            </p:extLst>
          </p:nvPr>
        </p:nvGraphicFramePr>
        <p:xfrm>
          <a:off x="35496" y="980728"/>
          <a:ext cx="903649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412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25" y="6193879"/>
            <a:ext cx="4580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80373702"/>
              </p:ext>
            </p:extLst>
          </p:nvPr>
        </p:nvGraphicFramePr>
        <p:xfrm>
          <a:off x="107504" y="1196752"/>
          <a:ext cx="888324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rapezoide 5"/>
          <p:cNvSpPr/>
          <p:nvPr/>
        </p:nvSpPr>
        <p:spPr>
          <a:xfrm>
            <a:off x="107504" y="404664"/>
            <a:ext cx="9007432" cy="864096"/>
          </a:xfrm>
          <a:prstGeom prst="trapezoid">
            <a:avLst>
              <a:gd name="adj" fmla="val 290935"/>
            </a:avLst>
          </a:prstGeom>
          <a:solidFill>
            <a:srgbClr val="008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ângulo 2"/>
          <p:cNvSpPr/>
          <p:nvPr/>
        </p:nvSpPr>
        <p:spPr>
          <a:xfrm>
            <a:off x="1745095" y="764704"/>
            <a:ext cx="579152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solidFill>
                  <a:schemeClr val="bg1"/>
                </a:solidFill>
              </a:rPr>
              <a:t>CAPACITAÇÃO DE PROFISSIONAIS DA SAÚDE</a:t>
            </a:r>
          </a:p>
        </p:txBody>
      </p:sp>
    </p:spTree>
    <p:extLst>
      <p:ext uri="{BB962C8B-B14F-4D97-AF65-F5344CB8AC3E}">
        <p14:creationId xmlns:p14="http://schemas.microsoft.com/office/powerpoint/2010/main" val="40733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8200" y="-13736"/>
            <a:ext cx="9135800" cy="6871736"/>
            <a:chOff x="8200" y="-13736"/>
            <a:chExt cx="9135800" cy="6871736"/>
          </a:xfrm>
        </p:grpSpPr>
        <p:pic>
          <p:nvPicPr>
            <p:cNvPr id="29" name="Picture 1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1"/>
            <a:stretch/>
          </p:blipFill>
          <p:spPr bwMode="auto">
            <a:xfrm>
              <a:off x="107504" y="1101954"/>
              <a:ext cx="8928992" cy="129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348880"/>
              <a:ext cx="8928992" cy="126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8"/>
            <a:stretch/>
          </p:blipFill>
          <p:spPr bwMode="auto">
            <a:xfrm>
              <a:off x="166134" y="3330391"/>
              <a:ext cx="8870362" cy="140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" t="-4102" r="1130" b="4102"/>
            <a:stretch/>
          </p:blipFill>
          <p:spPr bwMode="auto">
            <a:xfrm>
              <a:off x="107504" y="4509120"/>
              <a:ext cx="8784976" cy="125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0"/>
            <a:stretch/>
          </p:blipFill>
          <p:spPr bwMode="auto">
            <a:xfrm>
              <a:off x="8200" y="-13736"/>
              <a:ext cx="9028296" cy="122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98" y="5715298"/>
              <a:ext cx="9036102" cy="114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58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68260" y="1111163"/>
            <a:ext cx="3312367" cy="8792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900430" algn="l"/>
              </a:tabLst>
            </a:pPr>
            <a:r>
              <a:rPr lang="pt-BR" b="1" dirty="0">
                <a:solidFill>
                  <a:schemeClr val="tx1"/>
                </a:solidFill>
              </a:rPr>
              <a:t>Cobertura populacional estimada pelas equipes de Atenção Básica</a:t>
            </a:r>
            <a:endParaRPr lang="pt-BR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3604094" y="1082733"/>
            <a:ext cx="2268252" cy="885348"/>
          </a:xfrm>
          <a:prstGeom prst="rightArrow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895219" y="1093525"/>
            <a:ext cx="2964120" cy="881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79513" y="2063505"/>
            <a:ext cx="3312367" cy="8480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900430" algn="l"/>
              </a:tabLst>
            </a:pPr>
            <a:r>
              <a:rPr lang="pt-BR" b="1" dirty="0">
                <a:solidFill>
                  <a:schemeClr val="tx1"/>
                </a:solidFill>
              </a:rPr>
              <a:t>Cobertura de acompanhamento condicionalidades saúde do Programa Bolsa Família</a:t>
            </a:r>
            <a:endParaRPr lang="pt-BR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57005" y="2984273"/>
            <a:ext cx="3334876" cy="8586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900430" algn="l"/>
              </a:tabLst>
              <a:defRPr/>
            </a:pPr>
            <a:r>
              <a:rPr lang="pt-BR" b="1" dirty="0">
                <a:solidFill>
                  <a:schemeClr val="tx1"/>
                </a:solidFill>
              </a:rPr>
              <a:t>Proporção de nascidos vivos de mães com 7 ou mais consultas de pré-natal</a:t>
            </a:r>
            <a:endParaRPr lang="pt-BR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3582824" y="3054589"/>
            <a:ext cx="2253597" cy="79351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3585313" y="3920527"/>
            <a:ext cx="2273318" cy="8585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911766" y="2072225"/>
            <a:ext cx="2965909" cy="8392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911762" y="2997893"/>
            <a:ext cx="2964666" cy="8450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6318535" y="1334412"/>
            <a:ext cx="225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93,30</a:t>
            </a:r>
            <a:endParaRPr lang="pt-BR" sz="24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157005" y="3891117"/>
            <a:ext cx="3334876" cy="8879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900430" algn="l"/>
              </a:tabLst>
              <a:defRPr/>
            </a:pPr>
            <a:r>
              <a:rPr lang="pt-BR" b="1" dirty="0">
                <a:solidFill>
                  <a:schemeClr val="tx1"/>
                </a:solidFill>
              </a:rPr>
              <a:t>Proporção de internações por condições sensíveis à Atenção Básica – </a:t>
            </a:r>
            <a:r>
              <a:rPr lang="pt-BR" b="1" dirty="0" err="1">
                <a:solidFill>
                  <a:schemeClr val="tx1"/>
                </a:solidFill>
              </a:rPr>
              <a:t>Icsab</a:t>
            </a:r>
            <a:r>
              <a:rPr lang="pt-BR" b="1" baseline="30000" dirty="0">
                <a:solidFill>
                  <a:schemeClr val="tx1"/>
                </a:solidFill>
              </a:rPr>
              <a:t>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5911766" y="3892980"/>
            <a:ext cx="2965909" cy="8861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a direita 33"/>
          <p:cNvSpPr/>
          <p:nvPr/>
        </p:nvSpPr>
        <p:spPr>
          <a:xfrm>
            <a:off x="3579307" y="2099754"/>
            <a:ext cx="2273318" cy="8309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3602408" y="1334412"/>
            <a:ext cx="210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b="1" dirty="0" smtClean="0"/>
              <a:t>90%</a:t>
            </a:r>
            <a:endParaRPr lang="pt-BR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527885" y="2315189"/>
            <a:ext cx="226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b="1" dirty="0" smtClean="0"/>
              <a:t>75,50%</a:t>
            </a:r>
            <a:endParaRPr lang="pt-BR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590380" y="3251293"/>
            <a:ext cx="226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b="1" dirty="0" smtClean="0"/>
              <a:t>69,90%</a:t>
            </a:r>
            <a:endParaRPr lang="pt-BR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599032" y="4135041"/>
            <a:ext cx="226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b="1" dirty="0" smtClean="0"/>
              <a:t>30,10%</a:t>
            </a:r>
            <a:endParaRPr lang="pt-BR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6310210" y="2206605"/>
            <a:ext cx="221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Apurado somente de 6 em 6 meses</a:t>
            </a:r>
            <a:endParaRPr lang="pt-BR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6318535" y="3220515"/>
            <a:ext cx="2217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68,23</a:t>
            </a:r>
            <a:endParaRPr lang="pt-BR" sz="2400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6318534" y="4104263"/>
            <a:ext cx="2217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30,10</a:t>
            </a:r>
            <a:endParaRPr lang="pt-BR" sz="2400" b="1" dirty="0"/>
          </a:p>
        </p:txBody>
      </p:sp>
      <p:sp>
        <p:nvSpPr>
          <p:cNvPr id="46" name="Retângulo de cantos arredondados 45"/>
          <p:cNvSpPr/>
          <p:nvPr/>
        </p:nvSpPr>
        <p:spPr>
          <a:xfrm>
            <a:off x="135194" y="4826554"/>
            <a:ext cx="3334876" cy="8879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solidFill>
                  <a:schemeClr val="tx1"/>
                </a:solidFill>
              </a:rPr>
              <a:t>Número de óbitos maternos no Estado do Tocantins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135194" y="5751497"/>
            <a:ext cx="3334876" cy="8879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solidFill>
                  <a:schemeClr val="tx1"/>
                </a:solidFill>
              </a:rPr>
              <a:t>Taxa de mortalidade infantil</a:t>
            </a:r>
          </a:p>
        </p:txBody>
      </p:sp>
      <p:sp>
        <p:nvSpPr>
          <p:cNvPr id="48" name="Seta para a direita 47"/>
          <p:cNvSpPr/>
          <p:nvPr/>
        </p:nvSpPr>
        <p:spPr>
          <a:xfrm>
            <a:off x="3579307" y="4892957"/>
            <a:ext cx="2273318" cy="8215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>
            <a:off x="3593962" y="5783259"/>
            <a:ext cx="2273318" cy="8585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3491880" y="5103675"/>
            <a:ext cx="226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b="1" dirty="0" smtClean="0"/>
              <a:t>7</a:t>
            </a:r>
            <a:endParaRPr lang="pt-BR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3593964" y="6012478"/>
            <a:ext cx="226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b="1" dirty="0" smtClean="0"/>
              <a:t>11,15%</a:t>
            </a:r>
            <a:endParaRPr lang="pt-BR" b="1" dirty="0"/>
          </a:p>
        </p:txBody>
      </p:sp>
      <p:sp>
        <p:nvSpPr>
          <p:cNvPr id="52" name="Retângulo de cantos arredondados 51"/>
          <p:cNvSpPr/>
          <p:nvPr/>
        </p:nvSpPr>
        <p:spPr>
          <a:xfrm>
            <a:off x="5944118" y="4826562"/>
            <a:ext cx="2965909" cy="8861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961422" y="5783267"/>
            <a:ext cx="2965909" cy="8861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353151" y="5097084"/>
            <a:ext cx="2217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3</a:t>
            </a:r>
            <a:endParaRPr lang="pt-BR" sz="2400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6353150" y="5981700"/>
            <a:ext cx="2217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12,47</a:t>
            </a:r>
            <a:endParaRPr lang="pt-BR" sz="2400" b="1" dirty="0"/>
          </a:p>
        </p:txBody>
      </p:sp>
      <p:sp>
        <p:nvSpPr>
          <p:cNvPr id="39" name="Retângulo 38"/>
          <p:cNvSpPr/>
          <p:nvPr/>
        </p:nvSpPr>
        <p:spPr>
          <a:xfrm>
            <a:off x="0" y="5421"/>
            <a:ext cx="918051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00430" algn="l"/>
              </a:tabLst>
            </a:pP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Indicadores da Atenção Básica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927058" y="692696"/>
            <a:ext cx="3325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 1</a:t>
            </a:r>
            <a:r>
              <a:rPr lang="pt-BR" sz="2400" b="1" dirty="0"/>
              <a:t>° Quad. </a:t>
            </a:r>
            <a:r>
              <a:rPr lang="pt-BR" sz="2400" b="1" dirty="0" smtClean="0"/>
              <a:t>2019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3740246" y="692696"/>
            <a:ext cx="1623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Meta </a:t>
            </a:r>
            <a:r>
              <a:rPr lang="pt-BR" sz="2400" b="1" dirty="0" smtClean="0"/>
              <a:t>2019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949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67664133"/>
              </p:ext>
            </p:extLst>
          </p:nvPr>
        </p:nvGraphicFramePr>
        <p:xfrm>
          <a:off x="504056" y="188640"/>
          <a:ext cx="8639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5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1809</Words>
  <Application>Microsoft Office PowerPoint</Application>
  <PresentationFormat>Apresentação na tela (4:3)</PresentationFormat>
  <Paragraphs>445</Paragraphs>
  <Slides>42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slides</vt:lpstr>
      </vt:variant>
      <vt:variant>
        <vt:i4>42</vt:i4>
      </vt:variant>
    </vt:vector>
  </HeadingPairs>
  <TitlesOfParts>
    <vt:vector size="53" baseType="lpstr">
      <vt:lpstr>Tema do Office</vt:lpstr>
      <vt:lpstr>2_Tema do Office</vt:lpstr>
      <vt:lpstr>1_Personalizar design</vt:lpstr>
      <vt:lpstr>Personalizar design</vt:lpstr>
      <vt:lpstr>3_Personalizar design</vt:lpstr>
      <vt:lpstr>Office Theme</vt:lpstr>
      <vt:lpstr>1_Tema do Office</vt:lpstr>
      <vt:lpstr>3_Tema do Office</vt:lpstr>
      <vt:lpstr>4_Tema do Office</vt:lpstr>
      <vt:lpstr>7_Tema do Office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Situação Vacinal Contra a Influenza 2019  Meta Preconizada pelo MS: 90%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EXECUÇÃO ORÇAMENTO SAÚDE, 1º QUAD. 2019 POR GRUPO DE DESPESA  EMPENHADO: R$534.423.443,18 </vt:lpstr>
      <vt:lpstr>Apresentação do PowerPoint</vt:lpstr>
      <vt:lpstr>Total Orçamento Saúde  Empenhado no 1º Quad. 2019 por Grupo de Despesa, R$534.423.443,16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Regina Dias Noleto</dc:creator>
  <cp:lastModifiedBy>Luiza Regina Dias Noleto</cp:lastModifiedBy>
  <cp:revision>293</cp:revision>
  <cp:lastPrinted>2019-09-09T23:14:31Z</cp:lastPrinted>
  <dcterms:created xsi:type="dcterms:W3CDTF">2019-04-26T19:01:58Z</dcterms:created>
  <dcterms:modified xsi:type="dcterms:W3CDTF">2019-09-10T18:53:04Z</dcterms:modified>
</cp:coreProperties>
</file>