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5"/>
  </p:notesMasterIdLst>
  <p:sldIdLst>
    <p:sldId id="402" r:id="rId2"/>
    <p:sldId id="339" r:id="rId3"/>
    <p:sldId id="340" r:id="rId4"/>
    <p:sldId id="341" r:id="rId5"/>
    <p:sldId id="398" r:id="rId6"/>
    <p:sldId id="343" r:id="rId7"/>
    <p:sldId id="401" r:id="rId8"/>
    <p:sldId id="381" r:id="rId9"/>
    <p:sldId id="382" r:id="rId10"/>
    <p:sldId id="386" r:id="rId11"/>
    <p:sldId id="387" r:id="rId12"/>
    <p:sldId id="388" r:id="rId13"/>
    <p:sldId id="389" r:id="rId14"/>
    <p:sldId id="396" r:id="rId15"/>
    <p:sldId id="397" r:id="rId16"/>
    <p:sldId id="365" r:id="rId17"/>
    <p:sldId id="366" r:id="rId18"/>
    <p:sldId id="390" r:id="rId19"/>
    <p:sldId id="391" r:id="rId20"/>
    <p:sldId id="392" r:id="rId21"/>
    <p:sldId id="370" r:id="rId22"/>
    <p:sldId id="371" r:id="rId23"/>
    <p:sldId id="40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F74CB711-F270-4739-814C-F5FC646365D5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Notas explicativas com informações insuficientes, que não justificam os saldos existentes, e sem detalhes que  resultem em justificativas válidas</a:t>
          </a:r>
        </a:p>
      </dgm:t>
    </dgm:pt>
    <dgm:pt modelId="{00739F6F-1D22-4E0F-B14B-67A218E97A38}" type="par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10AED-6DF8-4296-8D94-ED8D5B146F79}" type="sib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3E37C-F0FB-48C3-88BF-A92A76AD2CE8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Falta dos demonstrativos contábeis, ou demonstrativos incompletos</a:t>
          </a:r>
        </a:p>
      </dgm:t>
    </dgm:pt>
    <dgm:pt modelId="{6B53D25E-F134-48C8-ACDA-A146172E9382}" type="par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7D0C5-97A7-4E75-A9A0-172375F7B3B5}" type="sib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Ausência das assinaturas e carimbo de identificação dos responsáveis nos documentos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F168A-5D2E-4F06-8FAF-B2102F9F57C8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da despesa com valores divergentes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6EBC6-9883-4618-9939-38181C3BC6FB}" type="par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65B09-9A9E-4D12-9E17-A01BBF2E5172}" type="sib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E3ECD1-8504-4807-9D8C-64DE65F8B834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Demonstrativos contábeis impressos antes do fechamento do SIAFE/TO</a:t>
          </a:r>
        </a:p>
      </dgm:t>
    </dgm:pt>
    <dgm:pt modelId="{669293F0-F749-4C2B-9456-B9843B629D1D}" type="par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A7A15-862D-44CD-8054-DF196FE2A215}" type="sib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8BA39D-F5E4-4676-9EE7-7FB02FB0D873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Déficit orçamentário </a:t>
          </a:r>
          <a:r>
            <a:rPr lang="pt-BR" altLang="pt-BR" sz="1800" b="1">
              <a:latin typeface="Arial" panose="020B0604020202020204" pitchFamily="34" charset="0"/>
              <a:cs typeface="Arial" panose="020B0604020202020204" pitchFamily="34" charset="0"/>
            </a:rPr>
            <a:t>e Déficit </a:t>
          </a:r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Financeiro sem nota explicativa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88A361-AD3F-4100-8CB0-743F01556B0A}" type="par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A7A669-B169-4A74-A061-A77983CF39E8}" type="sib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49804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91A29E-6C91-40AE-881B-B2BDC1521AC8}" type="pres">
      <dgm:prSet presAssocID="{F74CB711-F270-4739-814C-F5FC646365D5}" presName="circ2" presStyleLbl="vennNode1" presStyleIdx="1" presStyleCnt="6"/>
      <dgm:spPr>
        <a:solidFill>
          <a:srgbClr val="FFCC00">
            <a:alpha val="49804"/>
          </a:srgbClr>
        </a:solidFill>
      </dgm:spPr>
    </dgm:pt>
    <dgm:pt modelId="{D88908C8-1107-4730-9DB0-7CC811E6B84B}" type="pres">
      <dgm:prSet presAssocID="{F74CB711-F270-4739-814C-F5FC646365D5}" presName="circ2Tx" presStyleLbl="revTx" presStyleIdx="0" presStyleCnt="0" custScaleY="1506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D7C1B7-C008-414E-A0DA-2342D7F3C930}" type="pres">
      <dgm:prSet presAssocID="{B293E37C-F0FB-48C3-88BF-A92A76AD2CE8}" presName="circ3" presStyleLbl="vennNode1" presStyleIdx="2" presStyleCnt="6"/>
      <dgm:spPr>
        <a:solidFill>
          <a:srgbClr val="FFCC00">
            <a:alpha val="49804"/>
          </a:srgbClr>
        </a:solidFill>
      </dgm:spPr>
    </dgm:pt>
    <dgm:pt modelId="{D9C31D86-452A-4B0E-92DF-23BB0E34AC43}" type="pres">
      <dgm:prSet presAssocID="{B293E37C-F0FB-48C3-88BF-A92A76AD2C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6A6952-C13F-45D3-BB64-6B89287CD470}" type="pres">
      <dgm:prSet presAssocID="{E5FF168A-5D2E-4F06-8FAF-B2102F9F57C8}" presName="circ4" presStyleLbl="vennNode1" presStyleIdx="3" presStyleCnt="6"/>
      <dgm:spPr>
        <a:solidFill>
          <a:srgbClr val="FFCC00">
            <a:alpha val="49804"/>
          </a:srgbClr>
        </a:solidFill>
      </dgm:spPr>
    </dgm:pt>
    <dgm:pt modelId="{5BF864B2-FCE3-4E41-991F-2EA050225214}" type="pres">
      <dgm:prSet presAssocID="{E5FF168A-5D2E-4F06-8FAF-B2102F9F57C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A8E23C-259C-4C99-AFB6-7C8D3AEA5FA3}" type="pres">
      <dgm:prSet presAssocID="{81E3ECD1-8504-4807-9D8C-64DE65F8B834}" presName="circ5" presStyleLbl="vennNode1" presStyleIdx="4" presStyleCnt="6"/>
      <dgm:spPr>
        <a:solidFill>
          <a:srgbClr val="FFCC00">
            <a:alpha val="49804"/>
          </a:srgbClr>
        </a:solidFill>
      </dgm:spPr>
    </dgm:pt>
    <dgm:pt modelId="{5C3872CB-948E-4205-89B3-648BBF4E025C}" type="pres">
      <dgm:prSet presAssocID="{81E3ECD1-8504-4807-9D8C-64DE65F8B83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03CFFF-F37C-4C55-B929-398C9BCF485F}" type="pres">
      <dgm:prSet presAssocID="{A58BA39D-F5E4-4676-9EE7-7FB02FB0D873}" presName="circ6" presStyleLbl="vennNode1" presStyleIdx="5" presStyleCnt="6"/>
      <dgm:spPr>
        <a:solidFill>
          <a:srgbClr val="FFCC00">
            <a:alpha val="49804"/>
          </a:srgbClr>
        </a:solidFill>
      </dgm:spPr>
    </dgm:pt>
    <dgm:pt modelId="{B26421FD-BE17-41B6-B0DA-62CABC2AAF62}" type="pres">
      <dgm:prSet presAssocID="{A58BA39D-F5E4-4676-9EE7-7FB02FB0D87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C2EB2D8-6B5C-4B51-9CE0-51CC25551D6B}" type="presOf" srcId="{F74CB711-F270-4739-814C-F5FC646365D5}" destId="{D88908C8-1107-4730-9DB0-7CC811E6B84B}" srcOrd="0" destOrd="0" presId="urn:microsoft.com/office/officeart/2005/8/layout/venn1"/>
    <dgm:cxn modelId="{D68AD27D-795C-460F-841D-499EE8CC75A4}" srcId="{FF647B11-AB8D-475C-8209-39E5774418E8}" destId="{A58BA39D-F5E4-4676-9EE7-7FB02FB0D873}" srcOrd="5" destOrd="0" parTransId="{0D88A361-AD3F-4100-8CB0-743F01556B0A}" sibTransId="{8FA7A669-B169-4A74-A061-A77983CF39E8}"/>
    <dgm:cxn modelId="{05A3B7C1-120A-425A-A669-142D5C61D5DA}" srcId="{FF647B11-AB8D-475C-8209-39E5774418E8}" destId="{B293E37C-F0FB-48C3-88BF-A92A76AD2CE8}" srcOrd="2" destOrd="0" parTransId="{6B53D25E-F134-48C8-ACDA-A146172E9382}" sibTransId="{8017D0C5-97A7-4E75-A9A0-172375F7B3B5}"/>
    <dgm:cxn modelId="{B5D12664-212C-48C7-88BE-B571DEFAAAB2}" type="presOf" srcId="{E5FF168A-5D2E-4F06-8FAF-B2102F9F57C8}" destId="{5BF864B2-FCE3-4E41-991F-2EA050225214}" srcOrd="0" destOrd="0" presId="urn:microsoft.com/office/officeart/2005/8/layout/venn1"/>
    <dgm:cxn modelId="{E02AA8D4-F616-4016-9201-FEA2A43534BD}" srcId="{FF647B11-AB8D-475C-8209-39E5774418E8}" destId="{81E3ECD1-8504-4807-9D8C-64DE65F8B834}" srcOrd="4" destOrd="0" parTransId="{669293F0-F749-4C2B-9456-B9843B629D1D}" sibTransId="{5F1A7A15-862D-44CD-8054-DF196FE2A215}"/>
    <dgm:cxn modelId="{64F62F62-6427-49C7-99D0-9149DD6A466C}" type="presOf" srcId="{A58BA39D-F5E4-4676-9EE7-7FB02FB0D873}" destId="{B26421FD-BE17-41B6-B0DA-62CABC2AAF62}" srcOrd="0" destOrd="0" presId="urn:microsoft.com/office/officeart/2005/8/layout/venn1"/>
    <dgm:cxn modelId="{A8733970-EE36-4163-9623-EE103886CD64}" type="presOf" srcId="{81E3ECD1-8504-4807-9D8C-64DE65F8B834}" destId="{5C3872CB-948E-4205-89B3-648BBF4E025C}" srcOrd="0" destOrd="0" presId="urn:microsoft.com/office/officeart/2005/8/layout/venn1"/>
    <dgm:cxn modelId="{83826694-5D00-43BE-8E26-A1364F5CDCB6}" type="presOf" srcId="{B293E37C-F0FB-48C3-88BF-A92A76AD2CE8}" destId="{D9C31D86-452A-4B0E-92DF-23BB0E34AC43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544DDF91-1EB4-498C-AAFE-3BEE7FDC7708}" type="presOf" srcId="{3E2E571B-9E2B-4BC9-BC1B-CA8766D67827}" destId="{2FA1A03C-BFCC-49EC-8FCA-6DE40BA70177}" srcOrd="0" destOrd="0" presId="urn:microsoft.com/office/officeart/2005/8/layout/venn1"/>
    <dgm:cxn modelId="{87CB1FB8-E38A-4B49-B764-573033216727}" type="presOf" srcId="{FF647B11-AB8D-475C-8209-39E5774418E8}" destId="{8FFC19BA-8445-48E3-841E-384720537439}" srcOrd="0" destOrd="0" presId="urn:microsoft.com/office/officeart/2005/8/layout/venn1"/>
    <dgm:cxn modelId="{F7F38E9A-9437-4577-8003-1A39FF316DC3}" srcId="{FF647B11-AB8D-475C-8209-39E5774418E8}" destId="{E5FF168A-5D2E-4F06-8FAF-B2102F9F57C8}" srcOrd="3" destOrd="0" parTransId="{5486EBC6-9883-4618-9939-38181C3BC6FB}" sibTransId="{63065B09-9A9E-4D12-9E17-A01BBF2E5172}"/>
    <dgm:cxn modelId="{150ED183-105E-4EB9-96D4-25728E4AB235}" srcId="{FF647B11-AB8D-475C-8209-39E5774418E8}" destId="{F74CB711-F270-4739-814C-F5FC646365D5}" srcOrd="1" destOrd="0" parTransId="{00739F6F-1D22-4E0F-B14B-67A218E97A38}" sibTransId="{AB010AED-6DF8-4296-8D94-ED8D5B146F79}"/>
    <dgm:cxn modelId="{61EE172C-F353-45D3-91B7-F7F88B97430E}" type="presParOf" srcId="{8FFC19BA-8445-48E3-841E-384720537439}" destId="{800844AF-1E88-4FD3-89B8-5F119239E365}" srcOrd="0" destOrd="0" presId="urn:microsoft.com/office/officeart/2005/8/layout/venn1"/>
    <dgm:cxn modelId="{57595986-4475-4484-8E9F-00BD9F36AB8E}" type="presParOf" srcId="{8FFC19BA-8445-48E3-841E-384720537439}" destId="{2FA1A03C-BFCC-49EC-8FCA-6DE40BA70177}" srcOrd="1" destOrd="0" presId="urn:microsoft.com/office/officeart/2005/8/layout/venn1"/>
    <dgm:cxn modelId="{3B419773-A249-47C5-9A2A-A65BAE6B3AD2}" type="presParOf" srcId="{8FFC19BA-8445-48E3-841E-384720537439}" destId="{0591A29E-6C91-40AE-881B-B2BDC1521AC8}" srcOrd="2" destOrd="0" presId="urn:microsoft.com/office/officeart/2005/8/layout/venn1"/>
    <dgm:cxn modelId="{1D98CDDC-358B-4F7C-AA75-B5E47FE37E76}" type="presParOf" srcId="{8FFC19BA-8445-48E3-841E-384720537439}" destId="{D88908C8-1107-4730-9DB0-7CC811E6B84B}" srcOrd="3" destOrd="0" presId="urn:microsoft.com/office/officeart/2005/8/layout/venn1"/>
    <dgm:cxn modelId="{73BDFFA2-86A6-4498-AF4C-6912B87D11CA}" type="presParOf" srcId="{8FFC19BA-8445-48E3-841E-384720537439}" destId="{4CD7C1B7-C008-414E-A0DA-2342D7F3C930}" srcOrd="4" destOrd="0" presId="urn:microsoft.com/office/officeart/2005/8/layout/venn1"/>
    <dgm:cxn modelId="{DEDB4953-F0D4-426F-BCBB-5B59EE8706C3}" type="presParOf" srcId="{8FFC19BA-8445-48E3-841E-384720537439}" destId="{D9C31D86-452A-4B0E-92DF-23BB0E34AC43}" srcOrd="5" destOrd="0" presId="urn:microsoft.com/office/officeart/2005/8/layout/venn1"/>
    <dgm:cxn modelId="{2D61498E-9712-4339-A00D-50B80430CEFB}" type="presParOf" srcId="{8FFC19BA-8445-48E3-841E-384720537439}" destId="{8C6A6952-C13F-45D3-BB64-6B89287CD470}" srcOrd="6" destOrd="0" presId="urn:microsoft.com/office/officeart/2005/8/layout/venn1"/>
    <dgm:cxn modelId="{155A2868-C13F-4893-9AA3-3631F6C48F89}" type="presParOf" srcId="{8FFC19BA-8445-48E3-841E-384720537439}" destId="{5BF864B2-FCE3-4E41-991F-2EA050225214}" srcOrd="7" destOrd="0" presId="urn:microsoft.com/office/officeart/2005/8/layout/venn1"/>
    <dgm:cxn modelId="{9B7488AB-1629-4B6C-8476-1CE14F1DFD01}" type="presParOf" srcId="{8FFC19BA-8445-48E3-841E-384720537439}" destId="{32A8E23C-259C-4C99-AFB6-7C8D3AEA5FA3}" srcOrd="8" destOrd="0" presId="urn:microsoft.com/office/officeart/2005/8/layout/venn1"/>
    <dgm:cxn modelId="{9A56339E-9684-4EA8-85F2-207486F17D97}" type="presParOf" srcId="{8FFC19BA-8445-48E3-841E-384720537439}" destId="{5C3872CB-948E-4205-89B3-648BBF4E025C}" srcOrd="9" destOrd="0" presId="urn:microsoft.com/office/officeart/2005/8/layout/venn1"/>
    <dgm:cxn modelId="{BA630048-8798-4196-8BC0-42A84960A23D}" type="presParOf" srcId="{8FFC19BA-8445-48E3-841E-384720537439}" destId="{6503CFFF-F37C-4C55-B929-398C9BCF485F}" srcOrd="10" destOrd="0" presId="urn:microsoft.com/office/officeart/2005/8/layout/venn1"/>
    <dgm:cxn modelId="{94A6772F-8A5C-4F42-A01D-ACDB06AAF688}" type="presParOf" srcId="{8FFC19BA-8445-48E3-841E-384720537439}" destId="{B26421FD-BE17-41B6-B0DA-62CABC2AAF6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Falta de justificativas dos saldos nas contas de bens em processos de localização e quanto a baixa de bens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justificativa e da composição detalhada do cancelamento de restos a pagar processados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Divergências entre os extratos e o demonstrativo de rendimentos; divergência na conciliação bancária</a:t>
          </a: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extrato e justificativa de saldo na conta “C”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E43256EB-ECC2-489A-9F85-C9F125C0AFED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contábeis mensais, quando deveria ser anuais</a:t>
          </a:r>
        </a:p>
      </dgm:t>
    </dgm:pt>
    <dgm:pt modelId="{DDB6F2A3-EBE9-4ED0-B76D-8D4DBD4EBFBC}" type="parTrans" cxnId="{2B6785F6-45B6-4F9A-8CFA-E77776253701}">
      <dgm:prSet/>
      <dgm:spPr/>
      <dgm:t>
        <a:bodyPr/>
        <a:lstStyle/>
        <a:p>
          <a:endParaRPr lang="pt-BR"/>
        </a:p>
      </dgm:t>
    </dgm:pt>
    <dgm:pt modelId="{7B215750-6AAC-41FB-B5FE-BA0FD31BCFA5}" type="sibTrans" cxnId="{2B6785F6-45B6-4F9A-8CFA-E77776253701}">
      <dgm:prSet/>
      <dgm:spPr/>
      <dgm:t>
        <a:bodyPr/>
        <a:lstStyle/>
        <a:p>
          <a:endParaRPr lang="pt-BR"/>
        </a:p>
      </dgm:t>
    </dgm:pt>
    <dgm:pt modelId="{DAC95B64-8E4B-4364-B0B1-667AE5E1A454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conciliação bancária e dos respectivos extratos dos rendimentos, referentes aos meses de janeiro a dezembro</a:t>
          </a:r>
        </a:p>
      </dgm:t>
    </dgm:pt>
    <dgm:pt modelId="{03F2DDF1-187E-4E3D-979D-30051B12E79D}" type="parTrans" cxnId="{9119CB2A-A127-4C2D-A390-3E99656264E1}">
      <dgm:prSet/>
      <dgm:spPr/>
      <dgm:t>
        <a:bodyPr/>
        <a:lstStyle/>
        <a:p>
          <a:endParaRPr lang="pt-BR"/>
        </a:p>
      </dgm:t>
    </dgm:pt>
    <dgm:pt modelId="{98596C74-9DB3-4565-95FE-E98D5D9FD1AB}" type="sibTrans" cxnId="{9119CB2A-A127-4C2D-A390-3E99656264E1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 custScaleX="111203" custScaleY="129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24A39-8691-46A0-AA53-A8CA5596BB56}" type="pres">
      <dgm:prSet presAssocID="{8ED3B636-DD9B-4853-8034-7B74F3DC98A6}" presName="circ2" presStyleLbl="vennNode1" presStyleIdx="1" presStyleCnt="6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243839-2B88-46E4-8C70-8D8A2879C982}" type="pres">
      <dgm:prSet presAssocID="{524784BE-02D7-4696-8D66-95976D26264B}" presName="circ3" presStyleLbl="vennNode1" presStyleIdx="2" presStyleCnt="6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 custLinFactX="-100000" custLinFactNeighborX="-152577" custLinFactNeighborY="-48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3C8DDC-77C5-4286-B0D5-9D706BF14271}" type="pres">
      <dgm:prSet presAssocID="{2504AF8F-F9F6-4715-B152-C266253846E9}" presName="circ4" presStyleLbl="vennNode1" presStyleIdx="3" presStyleCnt="6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A9B40E-1358-488A-9F44-25075EECCEBA}" type="pres">
      <dgm:prSet presAssocID="{E43256EB-ECC2-489A-9F85-C9F125C0AFED}" presName="circ5" presStyleLbl="vennNode1" presStyleIdx="4" presStyleCnt="6"/>
      <dgm:spPr>
        <a:solidFill>
          <a:srgbClr val="FFCC00">
            <a:alpha val="50000"/>
          </a:srgbClr>
        </a:solidFill>
      </dgm:spPr>
    </dgm:pt>
    <dgm:pt modelId="{7F0A3B60-0261-4A7D-A9DA-C6149D2EA43E}" type="pres">
      <dgm:prSet presAssocID="{E43256EB-ECC2-489A-9F85-C9F125C0AFED}" presName="circ5Tx" presStyleLbl="revTx" presStyleIdx="0" presStyleCnt="0" custLinFactX="100000" custLinFactNeighborX="154401" custLinFactNeighborY="-48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B81F2A-4CB5-4267-9DB5-D8E651D66A9A}" type="pres">
      <dgm:prSet presAssocID="{DAC95B64-8E4B-4364-B0B1-667AE5E1A454}" presName="circ6" presStyleLbl="vennNode1" presStyleIdx="5" presStyleCnt="6"/>
      <dgm:spPr>
        <a:solidFill>
          <a:srgbClr val="FFCC00">
            <a:alpha val="50000"/>
          </a:srgbClr>
        </a:solidFill>
      </dgm:spPr>
    </dgm:pt>
    <dgm:pt modelId="{1C517A91-BF44-4B70-A3B1-167BA414DE63}" type="pres">
      <dgm:prSet presAssocID="{DAC95B64-8E4B-4364-B0B1-667AE5E1A454}" presName="circ6Tx" presStyleLbl="revTx" presStyleIdx="0" presStyleCnt="0" custScaleX="122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C79AFFE-4E06-4B68-B9D0-BE1EEB69FF99}" type="presOf" srcId="{2504AF8F-F9F6-4715-B152-C266253846E9}" destId="{9BB4632F-E611-4FC8-AAB7-7561045F34D1}" srcOrd="0" destOrd="0" presId="urn:microsoft.com/office/officeart/2005/8/layout/venn1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2B6785F6-45B6-4F9A-8CFA-E77776253701}" srcId="{FF647B11-AB8D-475C-8209-39E5774418E8}" destId="{E43256EB-ECC2-489A-9F85-C9F125C0AFED}" srcOrd="4" destOrd="0" parTransId="{DDB6F2A3-EBE9-4ED0-B76D-8D4DBD4EBFBC}" sibTransId="{7B215750-6AAC-41FB-B5FE-BA0FD31BCFA5}"/>
    <dgm:cxn modelId="{7BE54222-74DB-41F2-B4F7-C4C32CB36E71}" type="presOf" srcId="{8ED3B636-DD9B-4853-8034-7B74F3DC98A6}" destId="{19A2681E-7309-468C-B64A-BDE5720D85A1}" srcOrd="0" destOrd="0" presId="urn:microsoft.com/office/officeart/2005/8/layout/venn1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0A5CAA96-928C-40BF-8BAC-309F7F8B5968}" type="presOf" srcId="{E43256EB-ECC2-489A-9F85-C9F125C0AFED}" destId="{7F0A3B60-0261-4A7D-A9DA-C6149D2EA43E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88CED090-00FC-4699-8C56-54C86B21CE5A}" type="presOf" srcId="{FF647B11-AB8D-475C-8209-39E5774418E8}" destId="{8FFC19BA-8445-48E3-841E-384720537439}" srcOrd="0" destOrd="0" presId="urn:microsoft.com/office/officeart/2005/8/layout/venn1"/>
    <dgm:cxn modelId="{2B464308-493C-48D4-8534-2A8FDF03A007}" type="presOf" srcId="{3E2E571B-9E2B-4BC9-BC1B-CA8766D67827}" destId="{2FA1A03C-BFCC-49EC-8FCA-6DE40BA70177}" srcOrd="0" destOrd="0" presId="urn:microsoft.com/office/officeart/2005/8/layout/venn1"/>
    <dgm:cxn modelId="{DD6A728A-4447-440E-B0F8-89AE35034599}" type="presOf" srcId="{DAC95B64-8E4B-4364-B0B1-667AE5E1A454}" destId="{1C517A91-BF44-4B70-A3B1-167BA414DE63}" srcOrd="0" destOrd="0" presId="urn:microsoft.com/office/officeart/2005/8/layout/venn1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4BFD1184-3AF4-46DE-8FA9-F8F83307B390}" type="presOf" srcId="{524784BE-02D7-4696-8D66-95976D26264B}" destId="{86F75E5C-7F98-46ED-B345-42BE5CD6D9D3}" srcOrd="0" destOrd="0" presId="urn:microsoft.com/office/officeart/2005/8/layout/venn1"/>
    <dgm:cxn modelId="{9119CB2A-A127-4C2D-A390-3E99656264E1}" srcId="{FF647B11-AB8D-475C-8209-39E5774418E8}" destId="{DAC95B64-8E4B-4364-B0B1-667AE5E1A454}" srcOrd="5" destOrd="0" parTransId="{03F2DDF1-187E-4E3D-979D-30051B12E79D}" sibTransId="{98596C74-9DB3-4565-95FE-E98D5D9FD1AB}"/>
    <dgm:cxn modelId="{73C5CE69-16DB-4AFF-9F3D-38BE00F60359}" type="presParOf" srcId="{8FFC19BA-8445-48E3-841E-384720537439}" destId="{800844AF-1E88-4FD3-89B8-5F119239E365}" srcOrd="0" destOrd="0" presId="urn:microsoft.com/office/officeart/2005/8/layout/venn1"/>
    <dgm:cxn modelId="{4092E1EE-50D7-4CE6-BAEA-93E9ADE6F699}" type="presParOf" srcId="{8FFC19BA-8445-48E3-841E-384720537439}" destId="{2FA1A03C-BFCC-49EC-8FCA-6DE40BA70177}" srcOrd="1" destOrd="0" presId="urn:microsoft.com/office/officeart/2005/8/layout/venn1"/>
    <dgm:cxn modelId="{0E7B1D5D-878A-441C-B0CB-C5C4C3427E00}" type="presParOf" srcId="{8FFC19BA-8445-48E3-841E-384720537439}" destId="{6D624A39-8691-46A0-AA53-A8CA5596BB56}" srcOrd="2" destOrd="0" presId="urn:microsoft.com/office/officeart/2005/8/layout/venn1"/>
    <dgm:cxn modelId="{8561ED6B-73A9-421C-835D-3798F072F2E5}" type="presParOf" srcId="{8FFC19BA-8445-48E3-841E-384720537439}" destId="{19A2681E-7309-468C-B64A-BDE5720D85A1}" srcOrd="3" destOrd="0" presId="urn:microsoft.com/office/officeart/2005/8/layout/venn1"/>
    <dgm:cxn modelId="{28B612BA-BE30-436D-9BBF-1D58D522A971}" type="presParOf" srcId="{8FFC19BA-8445-48E3-841E-384720537439}" destId="{52243839-2B88-46E4-8C70-8D8A2879C982}" srcOrd="4" destOrd="0" presId="urn:microsoft.com/office/officeart/2005/8/layout/venn1"/>
    <dgm:cxn modelId="{88F6C3DF-9983-43F0-8708-165A2C530A71}" type="presParOf" srcId="{8FFC19BA-8445-48E3-841E-384720537439}" destId="{86F75E5C-7F98-46ED-B345-42BE5CD6D9D3}" srcOrd="5" destOrd="0" presId="urn:microsoft.com/office/officeart/2005/8/layout/venn1"/>
    <dgm:cxn modelId="{49DD9445-1212-4AAC-B009-2462514A697B}" type="presParOf" srcId="{8FFC19BA-8445-48E3-841E-384720537439}" destId="{C03C8DDC-77C5-4286-B0D5-9D706BF14271}" srcOrd="6" destOrd="0" presId="urn:microsoft.com/office/officeart/2005/8/layout/venn1"/>
    <dgm:cxn modelId="{6C9FCEF4-0FCE-4E7B-A033-60590BD7D269}" type="presParOf" srcId="{8FFC19BA-8445-48E3-841E-384720537439}" destId="{9BB4632F-E611-4FC8-AAB7-7561045F34D1}" srcOrd="7" destOrd="0" presId="urn:microsoft.com/office/officeart/2005/8/layout/venn1"/>
    <dgm:cxn modelId="{29ADE2AB-C668-4F08-9CE2-83858C301CC7}" type="presParOf" srcId="{8FFC19BA-8445-48E3-841E-384720537439}" destId="{CBA9B40E-1358-488A-9F44-25075EECCEBA}" srcOrd="8" destOrd="0" presId="urn:microsoft.com/office/officeart/2005/8/layout/venn1"/>
    <dgm:cxn modelId="{CD8A5D6D-B68A-4495-9F63-304B9DC91888}" type="presParOf" srcId="{8FFC19BA-8445-48E3-841E-384720537439}" destId="{7F0A3B60-0261-4A7D-A9DA-C6149D2EA43E}" srcOrd="9" destOrd="0" presId="urn:microsoft.com/office/officeart/2005/8/layout/venn1"/>
    <dgm:cxn modelId="{34B78431-D96D-46AD-A3AF-CFDE0437EEB7}" type="presParOf" srcId="{8FFC19BA-8445-48E3-841E-384720537439}" destId="{EFB81F2A-4CB5-4267-9DB5-D8E651D66A9A}" srcOrd="10" destOrd="0" presId="urn:microsoft.com/office/officeart/2005/8/layout/venn1"/>
    <dgm:cxn modelId="{A039321A-1C22-47F6-9A08-0F7277E22FEA}" type="presParOf" srcId="{8FFC19BA-8445-48E3-841E-384720537439}" destId="{1C517A91-BF44-4B70-A3B1-167BA414DE6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relatório dos bens móveis alienados, baixados, adquiridos e doados não confere com as demonstrações contábeis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do relatório físico dos bens de terceiros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relação dos bens doados ou nota explicativa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Relatórios do almoxarifado incompletos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7B7817F9-B4B0-404F-A864-6BDFF613856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 entre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Siato</a:t>
          </a:r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Siafe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20453-E0B6-4C21-836B-538529663147}" type="parTrans" cxnId="{05CF532C-7A96-445D-A890-C52EBF7DA845}">
      <dgm:prSet/>
      <dgm:spPr/>
      <dgm:t>
        <a:bodyPr/>
        <a:lstStyle/>
        <a:p>
          <a:endParaRPr lang="pt-BR"/>
        </a:p>
      </dgm:t>
    </dgm:pt>
    <dgm:pt modelId="{5B563624-09FD-426A-B068-A0F5390FD6E4}" type="sibTrans" cxnId="{05CF532C-7A96-445D-A890-C52EBF7DA845}">
      <dgm:prSet/>
      <dgm:spPr/>
      <dgm:t>
        <a:bodyPr/>
        <a:lstStyle/>
        <a:p>
          <a:endParaRPr lang="pt-BR"/>
        </a:p>
      </dgm:t>
    </dgm:pt>
    <dgm:pt modelId="{A8362746-2256-4D48-808F-AB26E3505EEB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dos Créditos Adicionais Abertos - ANEXO – 11-A, elaborado de forma incorreta</a:t>
          </a:r>
        </a:p>
      </dgm:t>
    </dgm:pt>
    <dgm:pt modelId="{5B2F1F3D-B8BA-42DC-9805-C67F50EC167E}" type="parTrans" cxnId="{C88DB96D-9FBC-4E49-A43A-74F4DC8970FC}">
      <dgm:prSet/>
      <dgm:spPr/>
      <dgm:t>
        <a:bodyPr/>
        <a:lstStyle/>
        <a:p>
          <a:endParaRPr lang="pt-BR"/>
        </a:p>
      </dgm:t>
    </dgm:pt>
    <dgm:pt modelId="{546888DE-5B5A-4518-BA66-B35489F71713}" type="sibTrans" cxnId="{C88DB96D-9FBC-4E49-A43A-74F4DC8970FC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 custLinFactX="-26822" custLinFactNeighborX="-100000" custLinFactNeighborY="93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24A39-8691-46A0-AA53-A8CA5596BB56}" type="pres">
      <dgm:prSet presAssocID="{8ED3B636-DD9B-4853-8034-7B74F3DC98A6}" presName="circ2" presStyleLbl="vennNode1" presStyleIdx="1" presStyleCnt="6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 custScaleY="128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243839-2B88-46E4-8C70-8D8A2879C982}" type="pres">
      <dgm:prSet presAssocID="{524784BE-02D7-4696-8D66-95976D26264B}" presName="circ3" presStyleLbl="vennNode1" presStyleIdx="2" presStyleCnt="6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3C8DDC-77C5-4286-B0D5-9D706BF14271}" type="pres">
      <dgm:prSet presAssocID="{2504AF8F-F9F6-4715-B152-C266253846E9}" presName="circ4" presStyleLbl="vennNode1" presStyleIdx="3" presStyleCnt="6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4CD2F3-D59B-4E15-9532-CBB4AD5F5CAD}" type="pres">
      <dgm:prSet presAssocID="{7B7817F9-B4B0-404F-A864-6BDFF6138569}" presName="circ5" presStyleLbl="vennNode1" presStyleIdx="4" presStyleCnt="6"/>
      <dgm:spPr>
        <a:solidFill>
          <a:srgbClr val="FFCC00">
            <a:alpha val="50000"/>
          </a:srgbClr>
        </a:solidFill>
      </dgm:spPr>
    </dgm:pt>
    <dgm:pt modelId="{1B33FCED-16DE-4ADF-B100-78C54576D5C1}" type="pres">
      <dgm:prSet presAssocID="{7B7817F9-B4B0-404F-A864-6BDFF6138569}" presName="circ5Tx" presStyleLbl="revTx" presStyleIdx="0" presStyleCnt="0" custScaleY="60536" custLinFactX="25871" custLinFactY="-100000" custLinFactNeighborX="100000" custLinFactNeighborY="-1190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A778B0-4834-46AA-A087-94FA039979EA}" type="pres">
      <dgm:prSet presAssocID="{A8362746-2256-4D48-808F-AB26E3505EEB}" presName="circ6" presStyleLbl="vennNode1" presStyleIdx="5" presStyleCnt="6"/>
      <dgm:spPr/>
    </dgm:pt>
    <dgm:pt modelId="{8FFAD882-ACCD-4BDA-AC7E-05200BF58B97}" type="pres">
      <dgm:prSet presAssocID="{A8362746-2256-4D48-808F-AB26E3505EEB}" presName="circ6Tx" presStyleLbl="revTx" presStyleIdx="0" presStyleCnt="0" custLinFactY="31085" custLinFactNeighborX="-1097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29549-4537-40A7-A641-F5781C4BDAE5}" type="presOf" srcId="{8ED3B636-DD9B-4853-8034-7B74F3DC98A6}" destId="{19A2681E-7309-468C-B64A-BDE5720D85A1}" srcOrd="0" destOrd="0" presId="urn:microsoft.com/office/officeart/2005/8/layout/venn1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4C9AAF8A-1536-4A91-B212-D425DC07705D}" type="presOf" srcId="{524784BE-02D7-4696-8D66-95976D26264B}" destId="{86F75E5C-7F98-46ED-B345-42BE5CD6D9D3}" srcOrd="0" destOrd="0" presId="urn:microsoft.com/office/officeart/2005/8/layout/venn1"/>
    <dgm:cxn modelId="{D9DBC86E-2B98-428F-A4C0-FADF79BC6D0D}" type="presOf" srcId="{7B7817F9-B4B0-404F-A864-6BDFF6138569}" destId="{1B33FCED-16DE-4ADF-B100-78C54576D5C1}" srcOrd="0" destOrd="0" presId="urn:microsoft.com/office/officeart/2005/8/layout/venn1"/>
    <dgm:cxn modelId="{05CF532C-7A96-445D-A890-C52EBF7DA845}" srcId="{FF647B11-AB8D-475C-8209-39E5774418E8}" destId="{7B7817F9-B4B0-404F-A864-6BDFF6138569}" srcOrd="4" destOrd="0" parTransId="{48720453-E0B6-4C21-836B-538529663147}" sibTransId="{5B563624-09FD-426A-B068-A0F5390FD6E4}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6124BCAE-B119-4289-98D2-D0D0B1DD66E1}" type="presOf" srcId="{2504AF8F-F9F6-4715-B152-C266253846E9}" destId="{9BB4632F-E611-4FC8-AAB7-7561045F34D1}" srcOrd="0" destOrd="0" presId="urn:microsoft.com/office/officeart/2005/8/layout/venn1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D17BDA10-5327-4973-8205-DFB12334ADF5}" type="presOf" srcId="{FF647B11-AB8D-475C-8209-39E5774418E8}" destId="{8FFC19BA-8445-48E3-841E-384720537439}" srcOrd="0" destOrd="0" presId="urn:microsoft.com/office/officeart/2005/8/layout/venn1"/>
    <dgm:cxn modelId="{C88DB96D-9FBC-4E49-A43A-74F4DC8970FC}" srcId="{FF647B11-AB8D-475C-8209-39E5774418E8}" destId="{A8362746-2256-4D48-808F-AB26E3505EEB}" srcOrd="5" destOrd="0" parTransId="{5B2F1F3D-B8BA-42DC-9805-C67F50EC167E}" sibTransId="{546888DE-5B5A-4518-BA66-B35489F71713}"/>
    <dgm:cxn modelId="{FD548AC2-4C57-4A25-B58D-30DC78893B83}" type="presOf" srcId="{A8362746-2256-4D48-808F-AB26E3505EEB}" destId="{8FFAD882-ACCD-4BDA-AC7E-05200BF58B97}" srcOrd="0" destOrd="0" presId="urn:microsoft.com/office/officeart/2005/8/layout/venn1"/>
    <dgm:cxn modelId="{1E88DDB0-ED2C-4DFD-B6BA-413CD918D182}" type="presOf" srcId="{3E2E571B-9E2B-4BC9-BC1B-CA8766D67827}" destId="{2FA1A03C-BFCC-49EC-8FCA-6DE40BA70177}" srcOrd="0" destOrd="0" presId="urn:microsoft.com/office/officeart/2005/8/layout/venn1"/>
    <dgm:cxn modelId="{53E2B164-A386-4169-AD21-78329589BD27}" type="presParOf" srcId="{8FFC19BA-8445-48E3-841E-384720537439}" destId="{800844AF-1E88-4FD3-89B8-5F119239E365}" srcOrd="0" destOrd="0" presId="urn:microsoft.com/office/officeart/2005/8/layout/venn1"/>
    <dgm:cxn modelId="{3EF37C96-9176-4A6D-BD36-3DE78073A39A}" type="presParOf" srcId="{8FFC19BA-8445-48E3-841E-384720537439}" destId="{2FA1A03C-BFCC-49EC-8FCA-6DE40BA70177}" srcOrd="1" destOrd="0" presId="urn:microsoft.com/office/officeart/2005/8/layout/venn1"/>
    <dgm:cxn modelId="{043C0FF3-6F11-429A-9B3E-C75CF8849913}" type="presParOf" srcId="{8FFC19BA-8445-48E3-841E-384720537439}" destId="{6D624A39-8691-46A0-AA53-A8CA5596BB56}" srcOrd="2" destOrd="0" presId="urn:microsoft.com/office/officeart/2005/8/layout/venn1"/>
    <dgm:cxn modelId="{10B36FD1-195F-4FE8-B183-09A5DF73BA6F}" type="presParOf" srcId="{8FFC19BA-8445-48E3-841E-384720537439}" destId="{19A2681E-7309-468C-B64A-BDE5720D85A1}" srcOrd="3" destOrd="0" presId="urn:microsoft.com/office/officeart/2005/8/layout/venn1"/>
    <dgm:cxn modelId="{BA71EF3E-33D4-4189-B279-5A8293BEFB2B}" type="presParOf" srcId="{8FFC19BA-8445-48E3-841E-384720537439}" destId="{52243839-2B88-46E4-8C70-8D8A2879C982}" srcOrd="4" destOrd="0" presId="urn:microsoft.com/office/officeart/2005/8/layout/venn1"/>
    <dgm:cxn modelId="{D3AF3676-354F-4F8D-ACC8-70D84FDBA7A2}" type="presParOf" srcId="{8FFC19BA-8445-48E3-841E-384720537439}" destId="{86F75E5C-7F98-46ED-B345-42BE5CD6D9D3}" srcOrd="5" destOrd="0" presId="urn:microsoft.com/office/officeart/2005/8/layout/venn1"/>
    <dgm:cxn modelId="{BB0A7C06-D7E5-4DD7-938A-4086F43E7AB8}" type="presParOf" srcId="{8FFC19BA-8445-48E3-841E-384720537439}" destId="{C03C8DDC-77C5-4286-B0D5-9D706BF14271}" srcOrd="6" destOrd="0" presId="urn:microsoft.com/office/officeart/2005/8/layout/venn1"/>
    <dgm:cxn modelId="{24722348-F6BE-445E-B6E5-DE79DF50EAA1}" type="presParOf" srcId="{8FFC19BA-8445-48E3-841E-384720537439}" destId="{9BB4632F-E611-4FC8-AAB7-7561045F34D1}" srcOrd="7" destOrd="0" presId="urn:microsoft.com/office/officeart/2005/8/layout/venn1"/>
    <dgm:cxn modelId="{079A1092-107F-48EA-961D-A3735E0F2E0B}" type="presParOf" srcId="{8FFC19BA-8445-48E3-841E-384720537439}" destId="{304CD2F3-D59B-4E15-9532-CBB4AD5F5CAD}" srcOrd="8" destOrd="0" presId="urn:microsoft.com/office/officeart/2005/8/layout/venn1"/>
    <dgm:cxn modelId="{83D17B9F-950F-4A2D-AB9B-AF47FF3DC109}" type="presParOf" srcId="{8FFC19BA-8445-48E3-841E-384720537439}" destId="{1B33FCED-16DE-4ADF-B100-78C54576D5C1}" srcOrd="9" destOrd="0" presId="urn:microsoft.com/office/officeart/2005/8/layout/venn1"/>
    <dgm:cxn modelId="{3FF8477A-7DD7-4FAC-B5D8-0D6E92BF2F58}" type="presParOf" srcId="{8FFC19BA-8445-48E3-841E-384720537439}" destId="{3FA778B0-4834-46AA-A087-94FA039979EA}" srcOrd="10" destOrd="0" presId="urn:microsoft.com/office/officeart/2005/8/layout/venn1"/>
    <dgm:cxn modelId="{23EE7543-8A42-4324-99A3-334C5859061C}" type="presParOf" srcId="{8FFC19BA-8445-48E3-841E-384720537439}" destId="{8FFAD882-ACCD-4BDA-AC7E-05200BF58B9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FD0D4-8428-4554-BC0B-5E50B795D8C1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8BB2-AE62-4F49-81C3-1AA172C81B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54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6" name="CaixaDeTexto 25"/>
          <p:cNvSpPr txBox="1"/>
          <p:nvPr userDrawn="1"/>
        </p:nvSpPr>
        <p:spPr>
          <a:xfrm>
            <a:off x="457200" y="635635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4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57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93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10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48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561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503548" y="6344056"/>
            <a:ext cx="81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7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4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503547" y="6344056"/>
            <a:ext cx="7991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2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9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3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8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3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Controladoria-Geral do Estado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2019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9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93D9-7339-409B-AFEE-9F2119C12E6B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72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ouro.fazenda.gov.br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-814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l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16273"/>
            <a:ext cx="8229600" cy="5326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    </a:t>
            </a:r>
          </a:p>
          <a:p>
            <a:pPr algn="ctr">
              <a:spcBef>
                <a:spcPct val="0"/>
              </a:spcBef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</a:t>
            </a:r>
            <a:endParaRPr lang="pt-BR" kern="10" dirty="0" smtClean="0">
              <a:solidFill>
                <a:schemeClr val="tx2"/>
              </a:solidFill>
              <a:latin typeface="Arial Black"/>
            </a:endParaRPr>
          </a:p>
          <a:p>
            <a:pPr algn="ctr">
              <a:spcBef>
                <a:spcPct val="0"/>
              </a:spcBef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algn="ctr">
              <a:spcBef>
                <a:spcPct val="0"/>
              </a:spcBef>
              <a:buNone/>
            </a:pPr>
            <a:endParaRPr lang="pt-BR" kern="10" dirty="0" smtClean="0">
              <a:solidFill>
                <a:schemeClr val="tx2"/>
              </a:solidFill>
              <a:latin typeface="Arial Black"/>
            </a:endParaRPr>
          </a:p>
          <a:p>
            <a:pPr algn="ctr">
              <a:spcBef>
                <a:spcPct val="0"/>
              </a:spcBef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algn="ctr">
              <a:spcBef>
                <a:spcPct val="0"/>
              </a:spcBef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kern="10" dirty="0" smtClean="0">
                <a:solidFill>
                  <a:schemeClr val="tx2"/>
                </a:solidFill>
                <a:latin typeface="Arial Black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PRESTAÇÃO 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DE CONTAS 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2019</a:t>
            </a:r>
            <a:endParaRPr lang="pt-B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pt-BR" sz="4400" dirty="0"/>
          </a:p>
        </p:txBody>
      </p:sp>
      <p:sp>
        <p:nvSpPr>
          <p:cNvPr id="7" name="Retângulo 6"/>
          <p:cNvSpPr/>
          <p:nvPr/>
        </p:nvSpPr>
        <p:spPr>
          <a:xfrm>
            <a:off x="2775876" y="112564"/>
            <a:ext cx="56125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pt-BR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8" name="Picture 6" descr="Resultado de imagem para figuras para prestar co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5606" y="224568"/>
            <a:ext cx="3086000" cy="2506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105824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7564" y="1196752"/>
            <a:ext cx="7848872" cy="576064"/>
          </a:xfrm>
        </p:spPr>
        <p:txBody>
          <a:bodyPr/>
          <a:lstStyle/>
          <a:p>
            <a:pPr algn="ctr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DVP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48422"/>
            <a:ext cx="820891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2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DVP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deverá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acompanhada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quando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os itens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que compõem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 </a:t>
            </a:r>
            <a:r>
              <a:rPr lang="pt-BR" sz="2000" spc="-70" dirty="0">
                <a:solidFill>
                  <a:prstClr val="black"/>
                </a:solidFill>
                <a:latin typeface="Arial Black"/>
                <a:cs typeface="Arial Black"/>
              </a:rPr>
              <a:t>VPA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as VPD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forem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5455" lvl="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Algumas circunstâncias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poderão ser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apresentadas 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explicativas,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ainda  que seus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valores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sejam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latin typeface="Arial Black"/>
                <a:cs typeface="Arial Black"/>
              </a:rPr>
              <a:t>Baixas </a:t>
            </a:r>
            <a:r>
              <a:rPr lang="pt-BR" sz="2000" spc="-10" dirty="0">
                <a:latin typeface="Arial Black"/>
                <a:cs typeface="Arial Black"/>
              </a:rPr>
              <a:t>de </a:t>
            </a:r>
            <a:r>
              <a:rPr lang="pt-BR" sz="2000" spc="-15" dirty="0">
                <a:latin typeface="Arial Black"/>
                <a:cs typeface="Arial Black"/>
              </a:rPr>
              <a:t>investimento;</a:t>
            </a:r>
            <a:endParaRPr lang="pt-BR" sz="2000" dirty="0"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Constituição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ou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reversão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provisões;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darão destaque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à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origem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ao destino dos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recursos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provenientes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alienação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ativos,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atendimento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disposto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no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art.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50,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VI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 Lei Complementar  101/2000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(LRF).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75140346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720080"/>
          </a:xfrm>
        </p:spPr>
        <p:txBody>
          <a:bodyPr/>
          <a:lstStyle/>
          <a:p>
            <a:pPr algn="ctr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DFC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132856"/>
            <a:ext cx="770485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solidFill>
                  <a:prstClr val="black"/>
                </a:solidFill>
                <a:latin typeface="Arial Black"/>
              </a:rPr>
              <a:t>A DFC deverá ser acompanhada de notas explicativas quando os itens que compõem os  fluxos de caixa forem relevantes.</a:t>
            </a:r>
          </a:p>
          <a:p>
            <a:pPr marL="355600" marR="5080" lvl="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latin typeface="Arial Black"/>
              </a:rPr>
              <a:t>O </a:t>
            </a:r>
            <a:r>
              <a:rPr lang="pt-BR" sz="2000" kern="0" spc="-5" dirty="0">
                <a:latin typeface="Arial Black"/>
              </a:rPr>
              <a:t>ente </a:t>
            </a:r>
            <a:r>
              <a:rPr lang="pt-BR" sz="2000" kern="0" spc="-25" dirty="0">
                <a:latin typeface="Arial Black"/>
              </a:rPr>
              <a:t>deverá </a:t>
            </a:r>
            <a:r>
              <a:rPr lang="pt-BR" sz="2000" kern="0" spc="-5" dirty="0">
                <a:latin typeface="Arial Black"/>
              </a:rPr>
              <a:t>divulgar os saldos </a:t>
            </a:r>
            <a:r>
              <a:rPr lang="pt-BR" sz="2000" kern="0" spc="-10" dirty="0">
                <a:latin typeface="Arial Black"/>
              </a:rPr>
              <a:t>significativos  </a:t>
            </a:r>
            <a:r>
              <a:rPr lang="pt-BR" sz="2000" kern="0" spc="-5" dirty="0">
                <a:latin typeface="Arial Black"/>
              </a:rPr>
              <a:t>de caixa </a:t>
            </a:r>
            <a:r>
              <a:rPr lang="pt-BR" sz="2000" kern="0" dirty="0">
                <a:latin typeface="Arial Black"/>
              </a:rPr>
              <a:t>e </a:t>
            </a:r>
            <a:r>
              <a:rPr lang="pt-BR" sz="2000" kern="0" spc="-5" dirty="0">
                <a:latin typeface="Arial Black"/>
              </a:rPr>
              <a:t>equivalentes de caixa mantidos  pelo ente, </a:t>
            </a:r>
            <a:r>
              <a:rPr lang="pt-BR" sz="2000" kern="0" dirty="0">
                <a:latin typeface="Arial Black"/>
              </a:rPr>
              <a:t>mas </a:t>
            </a:r>
            <a:r>
              <a:rPr lang="pt-BR" sz="2000" kern="0" spc="-5" dirty="0">
                <a:latin typeface="Arial Black"/>
              </a:rPr>
              <a:t>que não estejam </a:t>
            </a:r>
            <a:r>
              <a:rPr lang="pt-BR" sz="2000" kern="0" spc="-10" dirty="0">
                <a:latin typeface="Arial Black"/>
              </a:rPr>
              <a:t>disponíveis  </a:t>
            </a:r>
            <a:r>
              <a:rPr lang="pt-BR" sz="2000" kern="0" spc="5" dirty="0">
                <a:latin typeface="Arial Black"/>
              </a:rPr>
              <a:t>para </a:t>
            </a:r>
            <a:r>
              <a:rPr lang="pt-BR" sz="2000" kern="0" dirty="0">
                <a:latin typeface="Arial Black"/>
              </a:rPr>
              <a:t>uso </a:t>
            </a:r>
            <a:r>
              <a:rPr lang="pt-BR" sz="2000" kern="0" spc="-10" dirty="0">
                <a:latin typeface="Arial Black"/>
              </a:rPr>
              <a:t>imediato. </a:t>
            </a:r>
            <a:r>
              <a:rPr lang="pt-BR" sz="2000" kern="0" dirty="0">
                <a:latin typeface="Arial Black"/>
              </a:rPr>
              <a:t>As circunstâncias </a:t>
            </a:r>
            <a:r>
              <a:rPr lang="pt-BR" sz="2000" kern="0" spc="5" dirty="0">
                <a:latin typeface="Arial Black"/>
              </a:rPr>
              <a:t>da  </a:t>
            </a:r>
            <a:r>
              <a:rPr lang="pt-BR" sz="2000" kern="0" spc="-5" dirty="0">
                <a:latin typeface="Arial Black"/>
              </a:rPr>
              <a:t>indisponibilidade desses </a:t>
            </a:r>
            <a:r>
              <a:rPr lang="pt-BR" sz="2000" kern="0" spc="5" dirty="0">
                <a:latin typeface="Arial Black"/>
              </a:rPr>
              <a:t>recursos </a:t>
            </a:r>
            <a:r>
              <a:rPr lang="pt-BR" sz="2000" kern="0" spc="-25" dirty="0">
                <a:latin typeface="Arial Black"/>
              </a:rPr>
              <a:t>envolvem,  </a:t>
            </a:r>
            <a:r>
              <a:rPr lang="pt-BR" sz="2000" kern="0" spc="-5" dirty="0">
                <a:latin typeface="Arial Black"/>
              </a:rPr>
              <a:t>por </a:t>
            </a:r>
            <a:r>
              <a:rPr lang="pt-BR" sz="2000" kern="0" spc="-20" dirty="0">
                <a:latin typeface="Arial Black"/>
              </a:rPr>
              <a:t>exemplo, </a:t>
            </a:r>
            <a:r>
              <a:rPr lang="pt-BR" sz="2000" kern="0" dirty="0">
                <a:latin typeface="Arial Black"/>
              </a:rPr>
              <a:t>restrições </a:t>
            </a:r>
            <a:r>
              <a:rPr lang="pt-BR" sz="2000" kern="0" spc="5" dirty="0">
                <a:latin typeface="Arial Black"/>
              </a:rPr>
              <a:t>legais </a:t>
            </a:r>
            <a:r>
              <a:rPr lang="pt-BR" sz="2000" kern="0" spc="-5" dirty="0">
                <a:latin typeface="Arial Black"/>
              </a:rPr>
              <a:t>ou </a:t>
            </a:r>
            <a:r>
              <a:rPr lang="pt-BR" sz="2000" kern="0" dirty="0">
                <a:latin typeface="Arial Black"/>
              </a:rPr>
              <a:t>controle  </a:t>
            </a:r>
            <a:r>
              <a:rPr lang="pt-BR" sz="2000" kern="0" spc="-5" dirty="0">
                <a:latin typeface="Arial Black"/>
              </a:rPr>
              <a:t>cambial.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1327193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196752"/>
            <a:ext cx="7416824" cy="576064"/>
          </a:xfrm>
        </p:spPr>
        <p:txBody>
          <a:bodyPr/>
          <a:lstStyle/>
          <a:p>
            <a:pPr algn="ctr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Imobilizado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Depreciação, Perda, Ajustes de Exercícios Anteriores e Reavaliação.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demonstrações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devem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divulgar, 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para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cada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classe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imobilizado, 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nota  explicativa: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(a)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método utilizado,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 utilizada para depreciação;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(b)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valor contábil 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bruto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depreciação,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amortização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exaustão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acumuladas no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início 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 fim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do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período;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(c) as mudanças nas estimativas 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relação a valores residuais,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econômica, método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utilizados.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9645619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8" cy="720080"/>
          </a:xfrm>
        </p:spPr>
        <p:txBody>
          <a:bodyPr>
            <a:normAutofit/>
          </a:bodyPr>
          <a:lstStyle/>
          <a:p>
            <a:pPr algn="ctr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1580" y="2204864"/>
            <a:ext cx="7560840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reconhecimento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ajustes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decorrentes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omissões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erros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registros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ocorridos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anos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anteriores ou 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mudanças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critérios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5" dirty="0">
                <a:solidFill>
                  <a:prstClr val="black"/>
                </a:solidFill>
                <a:latin typeface="Arial Black"/>
                <a:cs typeface="Arial Black"/>
              </a:rPr>
              <a:t>deve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evidenciado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explicativas.</a:t>
            </a: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7359" lvl="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Manual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Contabilidade Aplicada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Público, 8</a:t>
            </a:r>
            <a:r>
              <a:rPr lang="pt-BR" sz="2000" dirty="0" smtClean="0">
                <a:solidFill>
                  <a:prstClr val="black"/>
                </a:solidFill>
                <a:latin typeface="Arial Black"/>
                <a:cs typeface="Arial Black"/>
              </a:rPr>
              <a:t>ª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Edição,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Parte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 - Demonstrações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Aplicadas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</a:t>
            </a: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lvl="0" algn="just">
              <a:spcBef>
                <a:spcPts val="10"/>
              </a:spcBef>
              <a:buFont typeface="Arial"/>
              <a:buChar char="•"/>
            </a:pPr>
            <a:endParaRPr lang="pt-BR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lvl="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  <a:hlinkClick r:id="rId2"/>
              </a:rPr>
              <a:t>http://www.tesouro.fazenda.gov.br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89584382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052736"/>
            <a:ext cx="7416824" cy="576064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BENS PATRIMONIAIS</a:t>
            </a:r>
          </a:p>
        </p:txBody>
      </p:sp>
      <p:sp>
        <p:nvSpPr>
          <p:cNvPr id="5" name="Retângulo 4"/>
          <p:cNvSpPr/>
          <p:nvPr/>
        </p:nvSpPr>
        <p:spPr>
          <a:xfrm>
            <a:off x="554129" y="1196752"/>
            <a:ext cx="77175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5113">
              <a:spcBef>
                <a:spcPts val="1195"/>
              </a:spcBef>
            </a:pPr>
            <a:r>
              <a:rPr lang="pt-BR" sz="2400" dirty="0">
                <a:solidFill>
                  <a:prstClr val="black"/>
                </a:solidFill>
                <a:latin typeface="Arial Black"/>
                <a:cs typeface="Arial Black"/>
              </a:rPr>
              <a:t>Demonstrativo dos valores físico/financeiro do 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Almoxarifado</a:t>
            </a:r>
          </a:p>
          <a:p>
            <a:pPr marL="457200" indent="-457200" defTabSz="265113">
              <a:spcBef>
                <a:spcPts val="1195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Posição em 01/01 e 31/12 - SIATO</a:t>
            </a: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5113">
              <a:spcBef>
                <a:spcPts val="1195"/>
              </a:spcBef>
            </a:pP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Demonstrativos dos Bens </a:t>
            </a:r>
            <a:r>
              <a:rPr lang="pt-BR" sz="2400" dirty="0">
                <a:solidFill>
                  <a:prstClr val="black"/>
                </a:solidFill>
                <a:latin typeface="Arial Black"/>
                <a:cs typeface="Arial Black"/>
              </a:rPr>
              <a:t>Adquiridos e Alienados ou Baixados no 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exercício </a:t>
            </a:r>
          </a:p>
          <a:p>
            <a:pPr marL="457200" indent="-457200" algn="just" defTabSz="265113">
              <a:spcBef>
                <a:spcPts val="1195"/>
              </a:spcBef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bens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Adquiridos, os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Baixados no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exercício (movimentação) e o Relatório Sintético (posição acumulada) – Disponibilizado pela SISPAT/SECAD</a:t>
            </a: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5113">
              <a:spcBef>
                <a:spcPts val="1195"/>
              </a:spcBef>
            </a:pP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a entidade tenha recebido bens em doação, ou doado bens, observar o artigo 9º, Inc. XX, ou art. 10, Inc. XXVI da IN 06/2003 TCE.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5532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00066"/>
          </a:xfrm>
        </p:spPr>
        <p:txBody>
          <a:bodyPr>
            <a:normAutofit/>
          </a:bodyPr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Bens Doados ou Recebidos em Doação</a:t>
            </a:r>
          </a:p>
        </p:txBody>
      </p:sp>
      <p:graphicFrame>
        <p:nvGraphicFramePr>
          <p:cNvPr id="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47889"/>
              </p:ext>
            </p:extLst>
          </p:nvPr>
        </p:nvGraphicFramePr>
        <p:xfrm>
          <a:off x="762000" y="1928802"/>
          <a:ext cx="7620000" cy="431622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99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55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44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9286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 DOADOS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00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 do Bem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00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37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01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RECEBIDOS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00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Bem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Doador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0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3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2867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943562"/>
            <a:ext cx="6770713" cy="4573670"/>
          </a:xfrm>
        </p:spPr>
        <p:txBody>
          <a:bodyPr>
            <a:normAutofit fontScale="25000" lnSpcReduction="20000"/>
          </a:bodyPr>
          <a:lstStyle/>
          <a:p>
            <a:r>
              <a:rPr lang="pt-BR" alt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Termo de Conferência de Saldo de Caixa</a:t>
            </a:r>
          </a:p>
          <a:p>
            <a:pPr marL="0" indent="0">
              <a:buNone/>
            </a:pPr>
            <a:endParaRPr lang="pt-BR" alt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Aos 31 dias do mês de dezembro de 2019 procedeu-se em todas as contas bancárias do ..........., levantamento e verificação dos saldos existentes nas mesmas, tendo sido encontrado os seguintes saldos transferidos para o exercício de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2020: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  Saldo em Caixa em 31/12</a:t>
            </a:r>
            <a:r>
              <a:rPr lang="pt-BR" sz="600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t-BR" sz="600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R$</a:t>
            </a:r>
            <a:r>
              <a:rPr lang="pt-BR" sz="6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XX.XXX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Saldo Bancário: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Banco do Brasil: Agência XXXX-X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CAIXA ...............................................................................................R$ 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BANCOS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TOTAL GERAL </a:t>
            </a:r>
            <a:r>
              <a:rPr lang="pt-BR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</a:t>
            </a:r>
            <a:r>
              <a:rPr 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R$ XX.XXX,XX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Palmas, 31 de dezembro de 2019.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Diretor de Administração e Finanças                                 Contador CRC-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85069440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5904656" cy="2308324"/>
          </a:xfr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PRINCIPAIS FALHAS ENCONTRADAS NA PRESTAÇÃO DE CONTAS</a:t>
            </a:r>
          </a:p>
        </p:txBody>
      </p:sp>
      <p:pic>
        <p:nvPicPr>
          <p:cNvPr id="12" name="Picture 3" descr="C:\Users\6873758\Documents\2018\figur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612" y="188640"/>
            <a:ext cx="3990028" cy="2212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867810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789744"/>
              </p:ext>
            </p:extLst>
          </p:nvPr>
        </p:nvGraphicFramePr>
        <p:xfrm>
          <a:off x="-1185162" y="120900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23326"/>
              </p:ext>
            </p:extLst>
          </p:nvPr>
        </p:nvGraphicFramePr>
        <p:xfrm>
          <a:off x="-1185162" y="-27384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332076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45" y="-10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ctr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064896" cy="52579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600" kern="10" dirty="0" smtClean="0">
                <a:solidFill>
                  <a:schemeClr val="tx2"/>
                </a:solidFill>
                <a:latin typeface="Arial Black"/>
              </a:rPr>
              <a:t>DEMONSTRAÇÕES </a:t>
            </a:r>
            <a:r>
              <a:rPr lang="pt-BR" sz="2600" kern="10" dirty="0">
                <a:solidFill>
                  <a:schemeClr val="tx2"/>
                </a:solidFill>
                <a:latin typeface="Arial Black"/>
              </a:rPr>
              <a:t>CONTÁBEIS </a:t>
            </a:r>
            <a:endParaRPr lang="pt-BR" sz="2600" kern="10" dirty="0" smtClean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sz="2600" kern="10" dirty="0" smtClean="0">
                <a:solidFill>
                  <a:schemeClr val="tx2"/>
                </a:solidFill>
                <a:latin typeface="Arial Black"/>
              </a:rPr>
              <a:t>IN </a:t>
            </a:r>
            <a:r>
              <a:rPr lang="pt-BR" sz="2600" kern="10" dirty="0">
                <a:solidFill>
                  <a:schemeClr val="tx2"/>
                </a:solidFill>
                <a:latin typeface="Arial Black"/>
              </a:rPr>
              <a:t>006/2003 E NBC TSP 11</a:t>
            </a:r>
          </a:p>
          <a:p>
            <a:pPr marL="0" indent="0" algn="just">
              <a:buNone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Processo de Prestação de Contas Anual dos Órgãos da Administração Direta e Indireta Estadual deverão apresentar os demonstrativos contábeis conforme listados na IN TCE/TO Nº 006/2003.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Acrescentar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estes, outros demonstrativos obrigatórios segundo a NBC TSP 11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primeiro demonstrativo listado na IN TCE/TO Nº 006/2003 é o Demonstrativo do Orçamento Autorizado (inciso VI do art. 9º), que encontra-se no PPA e na Lei Orçamentária Anual - LOA, ambos publicados no Diário Oficial do Estado.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demais demonstrativos contábeis devem ser extraídos do SIAFE/TO,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após o seu fechamento.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775876" y="112564"/>
            <a:ext cx="56125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1634738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937832"/>
              </p:ext>
            </p:extLst>
          </p:nvPr>
        </p:nvGraphicFramePr>
        <p:xfrm>
          <a:off x="-1185162" y="0"/>
          <a:ext cx="11514324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1 - O Contador só deve assinar os demonstrativos contábeis, após a  montagem completa do processo;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2 - Fazer Cópia do Processo de Prestação de Contas completo para a Contabilidade.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786050" y="1052737"/>
            <a:ext cx="3315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DICAS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92213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7128792" cy="47177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Deve-se atentar para as seguintes Resoluções do TCE: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RESOLUÇÃO Nº 265/2018 – TCE/TO - Boletim Oficial N° 2085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RESOLUÇÃO TCE/TO Nº 370/2018 – TCE/TO - Boletim Oficial N° 2136</a:t>
            </a:r>
          </a:p>
          <a:p>
            <a:pPr>
              <a:buNone/>
            </a:pPr>
            <a:endParaRPr lang="pt-BR" sz="6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06222" y="332656"/>
            <a:ext cx="3160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ATENÇÃO!</a:t>
            </a:r>
          </a:p>
        </p:txBody>
      </p:sp>
    </p:spTree>
    <p:extLst>
      <p:ext uri="{BB962C8B-B14F-4D97-AF65-F5344CB8AC3E}">
        <p14:creationId xmlns:p14="http://schemas.microsoft.com/office/powerpoint/2010/main" val="3036515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33357"/>
            <a:ext cx="8640960" cy="474797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LÚCIA HELENA QUEIROZ LIMA CÂMARA</a:t>
            </a:r>
          </a:p>
          <a:p>
            <a:pPr algn="ctr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VERALÚCIA RODRIGUES BARROS</a:t>
            </a:r>
          </a:p>
          <a:p>
            <a:pPr algn="ctr">
              <a:buNone/>
            </a:pPr>
            <a:endParaRPr lang="pt-BR" sz="2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Gerência de Análise, Demonstração e Consolidação das Contas</a:t>
            </a:r>
          </a:p>
          <a:p>
            <a:pPr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Contato:</a:t>
            </a:r>
          </a:p>
          <a:p>
            <a:pPr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3218-2567</a:t>
            </a:r>
          </a:p>
          <a:p>
            <a:pPr>
              <a:buNone/>
            </a:pPr>
            <a:endParaRPr lang="pt-BR" sz="6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915816" y="332656"/>
            <a:ext cx="354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1185435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856256"/>
              </p:ext>
            </p:extLst>
          </p:nvPr>
        </p:nvGraphicFramePr>
        <p:xfrm>
          <a:off x="642910" y="1124744"/>
          <a:ext cx="7961538" cy="43860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06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92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9918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2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Demonstrativo da Receita e Despesa segundo as Categorias Econômicas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(OBS: apenas para Autarquias, Fundações e Fundos)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00" marR="6840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44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2 -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Despesa Segundo a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N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atureza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07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Anexo 10 - </a:t>
                      </a:r>
                      <a:r>
                        <a:rPr lang="pt-BR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Comparativo da Receita Orçada com a  Arrecadada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162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10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Receita Orçada com a Arrecadada – por fonte (corresponde ao Demonstrativo da Receita Segundo as Categorias Econômicas – Anexo 2 da Lei nº. 4.320/64)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OBS: apenas para Autarquias, Fundações e Fundos.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1742244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54420"/>
              </p:ext>
            </p:extLst>
          </p:nvPr>
        </p:nvGraphicFramePr>
        <p:xfrm>
          <a:off x="642910" y="1105018"/>
          <a:ext cx="7961538" cy="46282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75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21790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24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Comparativo da Despesa Autorizada com a Realizada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47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11-A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Despesa Autorizada com a Realizada, segundo os Desdobramentos por Espécie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(Créditos Adicionais)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5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Balanço Orçamentário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como “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Diversas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”, “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Outras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69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Anexo12RP1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(Anexo ao Balanço Orçamentário) – RP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Não Processados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489009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41503"/>
              </p:ext>
            </p:extLst>
          </p:nvPr>
        </p:nvGraphicFramePr>
        <p:xfrm>
          <a:off x="647565" y="1268760"/>
          <a:ext cx="7956883" cy="49090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898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8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044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37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Anexo12RP2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(Anexo ao Balanço Orçamentário) – RP Processados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e Não Processado Liquidado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6866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13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Financeiro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645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13 A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Quadro anexo ao Balanço Financeiro (Relaciona a Receita</a:t>
                      </a:r>
                      <a:r>
                        <a:rPr lang="pt-BR" sz="1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em Ordinária e vinculada)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Patrimonial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4323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1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(Quadro anexo do Balanço Patrimonial)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388040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74303"/>
              </p:ext>
            </p:extLst>
          </p:nvPr>
        </p:nvGraphicFramePr>
        <p:xfrm>
          <a:off x="827584" y="826970"/>
          <a:ext cx="7818662" cy="54823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4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75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3012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</a:t>
                      </a:r>
                      <a:r>
                        <a:rPr lang="pt-BR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15 -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DVP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Demonstrações das Variações Patrimoniais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70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 16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 Demonstrativo da Dívida Fundada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17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Dívida Flutuante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DFC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Demonstração de Fluxo de Caixa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NBC TSP 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03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Nota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Explicativa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NBC TSP 11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Balancete “mês 13”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Decreto Estadual sobre a Prestação de Contas Anual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254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 por</a:t>
                      </a:r>
                      <a:r>
                        <a:rPr lang="pt-BR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fonte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443230" algn="ctr" defTabSz="457200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Decreto Estadual sobre a Prestação de Contas Anual</a:t>
                      </a:r>
                    </a:p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75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</a:t>
                      </a:r>
                      <a:r>
                        <a:rPr lang="pt-BR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da Despesa por Categoria Econômica e Fonte (IMPBY)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443230" algn="ctr" defTabSz="457200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Decreto Estadual sobre a Prestação de Contas Anual</a:t>
                      </a:r>
                    </a:p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0966090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  <a:endParaRPr lang="pt-BR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="" xmlns:a16="http://schemas.microsoft.com/office/drawing/2014/main" id="{7BF06A3D-B758-4959-931E-2486FF16EFC1}"/>
              </a:ext>
            </a:extLst>
          </p:cNvPr>
          <p:cNvSpPr txBox="1">
            <a:spLocks/>
          </p:cNvSpPr>
          <p:nvPr/>
        </p:nvSpPr>
        <p:spPr>
          <a:xfrm>
            <a:off x="539552" y="1189484"/>
            <a:ext cx="7603778" cy="8309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Modelo do Anexo 11A</a:t>
            </a:r>
            <a:endParaRPr lang="pt-BR" b="1" dirty="0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E11E693A-D64B-44FF-99F3-E2D89B2A3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2141"/>
            <a:ext cx="9144000" cy="334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6523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720080"/>
          </a:xfrm>
        </p:spPr>
        <p:txBody>
          <a:bodyPr>
            <a:normAutofit/>
          </a:bodyPr>
          <a:lstStyle/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r>
              <a:rPr lang="pt-BR" sz="2400" u="sng" spc="-50" dirty="0">
                <a:solidFill>
                  <a:schemeClr val="tx1"/>
                </a:solidFill>
                <a:latin typeface="Arial Black"/>
                <a:ea typeface="+mj-ea"/>
                <a:cs typeface="Arial Black"/>
              </a:rPr>
              <a:t>NOTAS EXPLICATIVAS ÀS DCASP</a:t>
            </a:r>
          </a:p>
        </p:txBody>
      </p:sp>
      <p:sp>
        <p:nvSpPr>
          <p:cNvPr id="4" name="Retângulo 3"/>
          <p:cNvSpPr/>
          <p:nvPr/>
        </p:nvSpPr>
        <p:spPr>
          <a:xfrm>
            <a:off x="755576" y="2104810"/>
            <a:ext cx="7992888" cy="369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lang="pt-BR" sz="2000" b="1" i="1" u="heavy" spc="-60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Definição</a:t>
            </a:r>
            <a:endParaRPr lang="pt-BR" sz="2000" dirty="0">
              <a:latin typeface="Arial Black"/>
              <a:cs typeface="Arial Black"/>
            </a:endParaRPr>
          </a:p>
          <a:p>
            <a:pPr marL="12700" marR="5715" indent="914400" algn="just">
              <a:lnSpc>
                <a:spcPct val="100000"/>
              </a:lnSpc>
              <a:spcBef>
                <a:spcPts val="530"/>
              </a:spcBef>
            </a:pPr>
            <a:r>
              <a:rPr lang="pt-BR" sz="2000" dirty="0">
                <a:latin typeface="Arial Black"/>
                <a:cs typeface="Arial Black"/>
              </a:rPr>
              <a:t>Notas </a:t>
            </a:r>
            <a:r>
              <a:rPr lang="pt-BR" sz="2000" spc="-10" dirty="0">
                <a:latin typeface="Arial Black"/>
                <a:cs typeface="Arial Black"/>
              </a:rPr>
              <a:t>explicativas </a:t>
            </a:r>
            <a:r>
              <a:rPr lang="pt-BR" sz="2000" dirty="0">
                <a:latin typeface="Arial Black"/>
                <a:cs typeface="Arial Black"/>
              </a:rPr>
              <a:t>são </a:t>
            </a:r>
            <a:r>
              <a:rPr lang="pt-BR" sz="2000" spc="5" dirty="0">
                <a:latin typeface="Arial Black"/>
                <a:cs typeface="Arial Black"/>
              </a:rPr>
              <a:t>informações </a:t>
            </a:r>
            <a:r>
              <a:rPr lang="pt-BR" sz="2000" dirty="0">
                <a:latin typeface="Arial Black"/>
                <a:cs typeface="Arial Black"/>
              </a:rPr>
              <a:t>adicionais  às </a:t>
            </a:r>
            <a:r>
              <a:rPr lang="pt-BR" sz="2000" spc="5" dirty="0">
                <a:latin typeface="Arial Black"/>
                <a:cs typeface="Arial Black"/>
              </a:rPr>
              <a:t>apresentadas </a:t>
            </a:r>
            <a:r>
              <a:rPr lang="pt-BR" sz="2000" spc="-5" dirty="0">
                <a:latin typeface="Arial Black"/>
                <a:cs typeface="Arial Black"/>
              </a:rPr>
              <a:t>nos </a:t>
            </a:r>
            <a:r>
              <a:rPr lang="pt-BR" sz="2000" dirty="0">
                <a:latin typeface="Arial Black"/>
                <a:cs typeface="Arial Black"/>
              </a:rPr>
              <a:t>quadros </a:t>
            </a:r>
            <a:r>
              <a:rPr lang="pt-BR" sz="2000" spc="-5" dirty="0">
                <a:latin typeface="Arial Black"/>
                <a:cs typeface="Arial Black"/>
              </a:rPr>
              <a:t>das </a:t>
            </a:r>
            <a:r>
              <a:rPr lang="pt-BR" sz="2000" spc="-75" dirty="0">
                <a:latin typeface="Arial Black"/>
                <a:cs typeface="Arial Black"/>
              </a:rPr>
              <a:t>DCASP. </a:t>
            </a:r>
            <a:r>
              <a:rPr lang="pt-BR" sz="2000" spc="-5" dirty="0">
                <a:latin typeface="Arial Black"/>
                <a:cs typeface="Arial Black"/>
              </a:rPr>
              <a:t>São  </a:t>
            </a:r>
            <a:r>
              <a:rPr lang="pt-BR" sz="2000" dirty="0">
                <a:latin typeface="Arial Black"/>
                <a:cs typeface="Arial Black"/>
              </a:rPr>
              <a:t>consideradas </a:t>
            </a:r>
            <a:r>
              <a:rPr lang="pt-BR" sz="2000" spc="20" dirty="0">
                <a:latin typeface="Arial Black"/>
                <a:cs typeface="Arial Black"/>
              </a:rPr>
              <a:t>parte </a:t>
            </a:r>
            <a:r>
              <a:rPr lang="pt-BR" sz="2000" spc="10" dirty="0">
                <a:latin typeface="Arial Black"/>
                <a:cs typeface="Arial Black"/>
              </a:rPr>
              <a:t>integrante </a:t>
            </a:r>
            <a:r>
              <a:rPr lang="pt-BR" sz="2000" dirty="0">
                <a:latin typeface="Arial Black"/>
                <a:cs typeface="Arial Black"/>
              </a:rPr>
              <a:t>das</a:t>
            </a:r>
            <a:r>
              <a:rPr lang="pt-BR" sz="2000" spc="10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demonstrações.</a:t>
            </a:r>
          </a:p>
          <a:p>
            <a:pPr marL="12700" marR="6350" indent="914400" algn="just">
              <a:lnSpc>
                <a:spcPct val="100000"/>
              </a:lnSpc>
              <a:spcBef>
                <a:spcPts val="555"/>
              </a:spcBef>
            </a:pPr>
            <a:r>
              <a:rPr lang="pt-BR" sz="2000" spc="-5" dirty="0">
                <a:latin typeface="Arial Black"/>
                <a:cs typeface="Arial Black"/>
              </a:rPr>
              <a:t>Seu </a:t>
            </a:r>
            <a:r>
              <a:rPr lang="pt-BR" sz="2000" spc="-10" dirty="0">
                <a:latin typeface="Arial Black"/>
                <a:cs typeface="Arial Black"/>
              </a:rPr>
              <a:t>objetivo </a:t>
            </a:r>
            <a:r>
              <a:rPr lang="pt-BR" sz="2000" dirty="0">
                <a:latin typeface="Arial Black"/>
                <a:cs typeface="Arial Black"/>
              </a:rPr>
              <a:t>é </a:t>
            </a:r>
            <a:r>
              <a:rPr lang="pt-BR" sz="2000" spc="-5" dirty="0">
                <a:latin typeface="Arial Black"/>
                <a:cs typeface="Arial Black"/>
              </a:rPr>
              <a:t>facilitar </a:t>
            </a:r>
            <a:r>
              <a:rPr lang="pt-BR" sz="2000" dirty="0">
                <a:latin typeface="Arial Black"/>
                <a:cs typeface="Arial Black"/>
              </a:rPr>
              <a:t>a </a:t>
            </a:r>
            <a:r>
              <a:rPr lang="pt-BR" sz="2000" spc="5" dirty="0">
                <a:latin typeface="Arial Black"/>
                <a:cs typeface="Arial Black"/>
              </a:rPr>
              <a:t>compreensão </a:t>
            </a:r>
            <a:r>
              <a:rPr lang="pt-BR" sz="2000" spc="-5" dirty="0">
                <a:latin typeface="Arial Black"/>
                <a:cs typeface="Arial Black"/>
              </a:rPr>
              <a:t>das  </a:t>
            </a:r>
            <a:r>
              <a:rPr lang="pt-BR" sz="2000" dirty="0">
                <a:latin typeface="Arial Black"/>
                <a:cs typeface="Arial Black"/>
              </a:rPr>
              <a:t>demonstrações contábeis a seus </a:t>
            </a:r>
            <a:r>
              <a:rPr lang="pt-BR" sz="2000" spc="-5" dirty="0">
                <a:latin typeface="Arial Black"/>
                <a:cs typeface="Arial Black"/>
              </a:rPr>
              <a:t>diversos usuários.  </a:t>
            </a:r>
            <a:r>
              <a:rPr lang="pt-BR" sz="2000" dirty="0">
                <a:latin typeface="Arial Black"/>
                <a:cs typeface="Arial Black"/>
              </a:rPr>
              <a:t>Portanto, </a:t>
            </a:r>
            <a:r>
              <a:rPr lang="pt-BR" sz="2000" spc="-25" dirty="0">
                <a:latin typeface="Arial Black"/>
                <a:cs typeface="Arial Black"/>
              </a:rPr>
              <a:t>devem </a:t>
            </a:r>
            <a:r>
              <a:rPr lang="pt-BR" sz="2000" dirty="0">
                <a:latin typeface="Arial Black"/>
                <a:cs typeface="Arial Black"/>
              </a:rPr>
              <a:t>ser </a:t>
            </a:r>
            <a:r>
              <a:rPr lang="pt-BR" sz="2000" spc="-5" dirty="0">
                <a:latin typeface="Arial Black"/>
                <a:cs typeface="Arial Black"/>
              </a:rPr>
              <a:t>CLARAS, </a:t>
            </a:r>
            <a:r>
              <a:rPr lang="pt-BR" sz="2000" dirty="0">
                <a:latin typeface="Arial Black"/>
                <a:cs typeface="Arial Black"/>
              </a:rPr>
              <a:t>SINTÉTICAS e</a:t>
            </a:r>
            <a:r>
              <a:rPr lang="pt-BR" sz="2000" spc="-1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OBJETIVAS.</a:t>
            </a:r>
          </a:p>
          <a:p>
            <a:pPr indent="927100" algn="just">
              <a:lnSpc>
                <a:spcPct val="100000"/>
              </a:lnSpc>
              <a:spcBef>
                <a:spcPts val="555"/>
              </a:spcBef>
              <a:tabLst>
                <a:tab pos="2750185" algn="l"/>
                <a:tab pos="4982845" algn="l"/>
                <a:tab pos="5615305" algn="l"/>
                <a:tab pos="7255509" algn="l"/>
              </a:tabLst>
            </a:pPr>
            <a:r>
              <a:rPr lang="pt-BR" sz="2000" spc="-5" dirty="0">
                <a:latin typeface="Arial Black"/>
                <a:cs typeface="Arial Black"/>
              </a:rPr>
              <a:t>Devem seguir a estrutura apresentada no Item 8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,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Parte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</a:t>
            </a:r>
            <a:r>
              <a:rPr lang="pt-BR" sz="2000" spc="-5" dirty="0">
                <a:latin typeface="Arial Black"/>
                <a:cs typeface="Arial Black"/>
              </a:rPr>
              <a:t> do MCASP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 8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ª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Edição</a:t>
            </a:r>
            <a:r>
              <a:rPr lang="pt-BR" sz="2000" spc="-5" dirty="0">
                <a:latin typeface="Arial Black"/>
                <a:cs typeface="Arial Black"/>
              </a:rPr>
              <a:t>.</a:t>
            </a:r>
            <a:endParaRPr lang="pt-BR" sz="2000" spc="5" dirty="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tabLst>
                <a:tab pos="1533525" algn="l"/>
                <a:tab pos="2397760" algn="l"/>
                <a:tab pos="3065780" algn="l"/>
                <a:tab pos="4108450" algn="l"/>
                <a:tab pos="5490210" algn="l"/>
                <a:tab pos="7247890" algn="l"/>
                <a:tab pos="7624445" algn="l"/>
              </a:tabLst>
            </a:pPr>
            <a:endParaRPr lang="pt-BR" sz="2000" dirty="0"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23333591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484784"/>
            <a:ext cx="7416824" cy="864096"/>
          </a:xfrm>
        </p:spPr>
        <p:txBody>
          <a:bodyPr>
            <a:normAutofit lnSpcReduction="10000"/>
          </a:bodyPr>
          <a:lstStyle/>
          <a:p>
            <a:pPr marL="12700" lvl="0" algn="ctr">
              <a:spcBef>
                <a:spcPts val="100"/>
              </a:spcBef>
            </a:pPr>
            <a:r>
              <a:rPr lang="pt-BR" sz="5100" u="sng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5100" u="sng" spc="-10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</a:p>
          <a:p>
            <a:pPr marL="12700" lvl="0" algn="ctr">
              <a:spcBef>
                <a:spcPts val="100"/>
              </a:spcBef>
            </a:pPr>
            <a:endParaRPr lang="pt-BR" sz="2400" u="sng" spc="-5" dirty="0" smtClean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lvl="0">
              <a:spcBef>
                <a:spcPts val="100"/>
              </a:spcBef>
            </a:pPr>
            <a:endParaRPr lang="pt-BR" sz="2400" u="sng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endParaRPr lang="pt-BR" sz="2400" u="sng" spc="-5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852936"/>
            <a:ext cx="7704856" cy="241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91590" algn="l"/>
                <a:tab pos="3326129" algn="l"/>
                <a:tab pos="6294120" algn="l"/>
                <a:tab pos="8092440" algn="l"/>
              </a:tabLst>
            </a:pPr>
            <a:endParaRPr lang="pt-BR" sz="2000" dirty="0" smtClean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91590" algn="l"/>
                <a:tab pos="3326129" algn="l"/>
                <a:tab pos="6294120" algn="l"/>
                <a:tab pos="8092440" algn="l"/>
              </a:tabLst>
            </a:pP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Os Bal</a:t>
            </a:r>
            <a:r>
              <a:rPr lang="pt-BR" sz="2400" spc="-15" dirty="0" smtClean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n</a:t>
            </a:r>
            <a:r>
              <a:rPr lang="pt-BR" sz="2400" spc="-10" dirty="0" smtClean="0">
                <a:solidFill>
                  <a:prstClr val="black"/>
                </a:solidFill>
                <a:latin typeface="Arial Black"/>
                <a:cs typeface="Arial Black"/>
              </a:rPr>
              <a:t>ç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os Orç</a:t>
            </a:r>
            <a:r>
              <a:rPr lang="pt-BR" sz="2400" spc="-10" dirty="0" smtClean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mentário, Financeiro e Patrimonial  d</a:t>
            </a:r>
            <a:r>
              <a:rPr lang="pt-BR" sz="2400" spc="-70" dirty="0" smtClean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400" spc="-65" dirty="0" smtClean="0">
                <a:solidFill>
                  <a:prstClr val="black"/>
                </a:solidFill>
                <a:latin typeface="Arial Black"/>
                <a:cs typeface="Arial Black"/>
              </a:rPr>
              <a:t>v</a:t>
            </a:r>
            <a:r>
              <a:rPr lang="pt-BR" sz="2400" dirty="0" smtClean="0">
                <a:solidFill>
                  <a:prstClr val="black"/>
                </a:solidFill>
                <a:latin typeface="Arial Black"/>
                <a:cs typeface="Arial Black"/>
              </a:rPr>
              <a:t>erão </a:t>
            </a:r>
            <a:r>
              <a:rPr lang="pt-BR" sz="2400" dirty="0">
                <a:solidFill>
                  <a:prstClr val="black"/>
                </a:solidFill>
                <a:latin typeface="Arial Black"/>
                <a:cs typeface="Arial Black"/>
              </a:rPr>
              <a:t>s</a:t>
            </a:r>
            <a:r>
              <a:rPr lang="pt-BR" sz="2400" spc="-1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400" dirty="0">
                <a:solidFill>
                  <a:prstClr val="black"/>
                </a:solidFill>
                <a:latin typeface="Arial Black"/>
                <a:cs typeface="Arial Black"/>
              </a:rPr>
              <a:t>r  </a:t>
            </a:r>
            <a:r>
              <a:rPr lang="pt-BR" sz="2400" spc="-5" dirty="0" smtClean="0">
                <a:solidFill>
                  <a:prstClr val="black"/>
                </a:solidFill>
                <a:latin typeface="Arial Black"/>
                <a:cs typeface="Arial Black"/>
              </a:rPr>
              <a:t>acompanhados </a:t>
            </a:r>
            <a:r>
              <a:rPr lang="pt-BR" sz="2400" spc="-5" dirty="0">
                <a:solidFill>
                  <a:prstClr val="black"/>
                </a:solidFill>
                <a:latin typeface="Arial Black"/>
                <a:cs typeface="Arial Black"/>
              </a:rPr>
              <a:t>de notas</a:t>
            </a:r>
            <a:r>
              <a:rPr lang="pt-BR" sz="24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4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explicativas;</a:t>
            </a:r>
            <a:endParaRPr lang="pt-BR" sz="24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400" spc="-5" dirty="0">
                <a:solidFill>
                  <a:prstClr val="black"/>
                </a:solidFill>
                <a:latin typeface="Arial Black"/>
                <a:cs typeface="Arial Black"/>
              </a:rPr>
              <a:t>Principalmente quando </a:t>
            </a:r>
            <a:r>
              <a:rPr lang="pt-BR" sz="2400" spc="-5" dirty="0" smtClean="0">
                <a:solidFill>
                  <a:prstClr val="black"/>
                </a:solidFill>
                <a:latin typeface="Arial Black"/>
                <a:cs typeface="Arial Black"/>
              </a:rPr>
              <a:t>der déficit</a:t>
            </a:r>
            <a:r>
              <a:rPr lang="pt-BR" sz="2400" spc="50" dirty="0" smtClean="0">
                <a:solidFill>
                  <a:prstClr val="black"/>
                </a:solidFill>
                <a:latin typeface="Arial Black"/>
                <a:cs typeface="Arial Black"/>
              </a:rPr>
              <a:t>s</a:t>
            </a:r>
            <a:r>
              <a:rPr lang="pt-BR" sz="2800" spc="-5" dirty="0" smtClean="0">
                <a:solidFill>
                  <a:prstClr val="black"/>
                </a:solidFill>
                <a:latin typeface="Arial Black"/>
                <a:cs typeface="Arial Black"/>
              </a:rPr>
              <a:t>.</a:t>
            </a:r>
            <a:endParaRPr lang="pt-BR" sz="2800" spc="-5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651692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2121</TotalTime>
  <Words>1300</Words>
  <Application>Microsoft Office PowerPoint</Application>
  <PresentationFormat>Apresentação na tela (4:3)</PresentationFormat>
  <Paragraphs>220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2" baseType="lpstr">
      <vt:lpstr>Arial Unicode MS</vt:lpstr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Facetado</vt:lpstr>
      <vt:lpstr>                   </vt:lpstr>
      <vt:lpstr>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FALHAS ENCONTRADAS NA PRESTAÇÃO DE CONTAS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SHARLLES FERNANDO BEZERRALIMA</dc:creator>
  <cp:lastModifiedBy>VERALUCIA RODRIGUES BARROS</cp:lastModifiedBy>
  <cp:revision>343</cp:revision>
  <dcterms:created xsi:type="dcterms:W3CDTF">2016-01-11T18:49:39Z</dcterms:created>
  <dcterms:modified xsi:type="dcterms:W3CDTF">2020-01-10T16:07:56Z</dcterms:modified>
</cp:coreProperties>
</file>