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7" r:id="rId8"/>
    <p:sldId id="268" r:id="rId9"/>
    <p:sldId id="27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99320" y="5945040"/>
            <a:ext cx="4939920" cy="92052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40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485640" y="5938920"/>
            <a:ext cx="3689640" cy="93276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 rotWithShape="0">
            <a:blip r:embed="rId14"/>
            <a:tile/>
          </a:blipFill>
          <a:ln w="12600">
            <a:noFill/>
          </a:ln>
          <a:effectLst>
            <a:outerShdw dist="3816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 hidden="1"/>
          <p:cNvSpPr/>
          <p:nvPr/>
        </p:nvSpPr>
        <p:spPr>
          <a:xfrm>
            <a:off x="499320" y="5945040"/>
            <a:ext cx="4939920" cy="92052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40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 hidden="1"/>
          <p:cNvSpPr/>
          <p:nvPr/>
        </p:nvSpPr>
        <p:spPr>
          <a:xfrm>
            <a:off x="485640" y="5938920"/>
            <a:ext cx="3689640" cy="93276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3" hidden="1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 rotWithShape="0">
            <a:blip r:embed="rId14"/>
            <a:tile/>
          </a:blipFill>
          <a:ln w="12600">
            <a:noFill/>
          </a:ln>
          <a:effectLst>
            <a:outerShdw dist="3816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5"/>
          <p:cNvSpPr/>
          <p:nvPr/>
        </p:nvSpPr>
        <p:spPr>
          <a:xfrm>
            <a:off x="0" y="4664160"/>
            <a:ext cx="915048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>
                  <a:alpha val="0"/>
                </a:srgbClr>
              </a:gs>
            </a:gsLst>
            <a:lin ang="3000000"/>
          </a:gradFill>
          <a:ln w="12600">
            <a:noFill/>
          </a:ln>
          <a:effectLst>
            <a:outerShdw dist="3816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7" name="Group 6"/>
          <p:cNvGrpSpPr/>
          <p:nvPr/>
        </p:nvGrpSpPr>
        <p:grpSpPr>
          <a:xfrm>
            <a:off x="-3600" y="4952880"/>
            <a:ext cx="9147600" cy="1911600"/>
            <a:chOff x="-3600" y="4952880"/>
            <a:chExt cx="9147600" cy="1911600"/>
          </a:xfrm>
        </p:grpSpPr>
        <p:sp>
          <p:nvSpPr>
            <p:cNvPr id="48" name="CustomShape 7"/>
            <p:cNvSpPr/>
            <p:nvPr/>
          </p:nvSpPr>
          <p:spPr>
            <a:xfrm>
              <a:off x="1687680" y="4952880"/>
              <a:ext cx="7455600" cy="487440"/>
            </a:xfrm>
            <a:custGeom>
              <a:avLst/>
              <a:gdLst/>
              <a:ahLst/>
              <a:cxn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8"/>
            <p:cNvSpPr/>
            <p:nvPr/>
          </p:nvSpPr>
          <p:spPr>
            <a:xfrm>
              <a:off x="35280" y="5237640"/>
              <a:ext cx="9108000" cy="788040"/>
            </a:xfrm>
            <a:custGeom>
              <a:avLst/>
              <a:gdLst/>
              <a:ahLst/>
              <a:cxn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9"/>
            <p:cNvSpPr/>
            <p:nvPr/>
          </p:nvSpPr>
          <p:spPr>
            <a:xfrm>
              <a:off x="0" y="5001120"/>
              <a:ext cx="9143280" cy="1863360"/>
            </a:xfrm>
            <a:custGeom>
              <a:avLst/>
              <a:gdLst/>
              <a:ahLst/>
              <a:cxn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4"/>
              <a:tile/>
            </a:blipFill>
            <a:ln w="12600">
              <a:noFill/>
            </a:ln>
            <a:effectLst>
              <a:outerShdw dist="38160" dir="540000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Line 10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240">
              <a:solidFill>
                <a:srgbClr val="196F85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2" name="PlaceHolder 1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53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99320" y="5945040"/>
            <a:ext cx="4939920" cy="92052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40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485640" y="5938920"/>
            <a:ext cx="3689640" cy="93276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3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 rotWithShape="0">
            <a:blip r:embed="rId14"/>
            <a:tile/>
          </a:blipFill>
          <a:ln w="12600">
            <a:noFill/>
          </a:ln>
          <a:effectLst>
            <a:outerShdw dist="3816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83640" y="1556640"/>
            <a:ext cx="7771680" cy="137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u="sng" strike="noStrike" spc="-1">
                <a:solidFill>
                  <a:srgbClr val="464646"/>
                </a:solidFill>
                <a:uFillTx/>
                <a:latin typeface="Lucida Sans Unicode"/>
              </a:rPr>
              <a:t>PRESTAÇÃO DE CONTAS DOS ORDENADORES DE DESPESAS DO EXERCÍCIO DE 2019</a:t>
            </a:r>
            <a:r>
              <a:t/>
            </a:r>
            <a:br/>
            <a:endParaRPr lang="pt-BR" sz="2400" b="0" strike="noStrike" spc="-1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683640" y="2781000"/>
            <a:ext cx="7771680" cy="223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 fontScale="25000" lnSpcReduction="2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9600" b="1" u="sng" strike="noStrike" spc="-1" dirty="0">
                <a:solidFill>
                  <a:srgbClr val="464646"/>
                </a:solidFill>
                <a:uFillTx/>
                <a:latin typeface="Lucida Sans Unicode"/>
              </a:rPr>
              <a:t>EQUIPE CGE/GAPIS</a:t>
            </a:r>
            <a:r>
              <a:rPr lang="pt-BR" sz="9600" b="1" strike="noStrike" spc="-1" dirty="0">
                <a:solidFill>
                  <a:srgbClr val="464646"/>
                </a:solidFill>
                <a:latin typeface="Lucida Sans Unicode"/>
              </a:rPr>
              <a:t>:</a:t>
            </a:r>
            <a:endParaRPr lang="pt-BR" sz="9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t-BR" sz="9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9600" b="1" strike="noStrike" spc="-1" dirty="0">
                <a:solidFill>
                  <a:srgbClr val="464646"/>
                </a:solidFill>
                <a:latin typeface="Lucida Sans Unicode"/>
              </a:rPr>
              <a:t> </a:t>
            </a:r>
            <a:r>
              <a:rPr lang="pt-BR" sz="9600" b="1" strike="noStrike" spc="-1" dirty="0" err="1">
                <a:solidFill>
                  <a:srgbClr val="464646"/>
                </a:solidFill>
                <a:latin typeface="Lucida Sans Unicode"/>
              </a:rPr>
              <a:t>Sergivan</a:t>
            </a:r>
            <a:r>
              <a:rPr lang="pt-BR" sz="9600" b="1" strike="noStrike" spc="-1" dirty="0">
                <a:solidFill>
                  <a:srgbClr val="464646"/>
                </a:solidFill>
                <a:latin typeface="Lucida Sans Unicode"/>
              </a:rPr>
              <a:t> Sales de Brito</a:t>
            </a:r>
            <a:endParaRPr lang="pt-BR" sz="9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9600" b="1" strike="noStrike" spc="-1" dirty="0">
                <a:solidFill>
                  <a:srgbClr val="464646"/>
                </a:solidFill>
                <a:latin typeface="Lucida Sans Unicode"/>
              </a:rPr>
              <a:t>Alcimar Araújo </a:t>
            </a:r>
            <a:r>
              <a:rPr lang="pt-BR" sz="9600" b="1" strike="noStrike" spc="-1" dirty="0" err="1">
                <a:solidFill>
                  <a:srgbClr val="464646"/>
                </a:solidFill>
                <a:latin typeface="Lucida Sans Unicode"/>
              </a:rPr>
              <a:t>Milhomem</a:t>
            </a:r>
            <a:endParaRPr lang="pt-BR" sz="9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9600" b="1" strike="noStrike" spc="-1" dirty="0">
                <a:solidFill>
                  <a:srgbClr val="464646"/>
                </a:solidFill>
                <a:latin typeface="Lucida Sans Unicode"/>
              </a:rPr>
              <a:t>Matheus Gonçalves Brito</a:t>
            </a:r>
            <a:endParaRPr lang="pt-BR" sz="9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9600" b="1" strike="noStrike" spc="-1" dirty="0">
                <a:solidFill>
                  <a:srgbClr val="464646"/>
                </a:solidFill>
                <a:latin typeface="Lucida Sans Unicode"/>
              </a:rPr>
              <a:t>Maria Alice Vieira </a:t>
            </a:r>
            <a:r>
              <a:rPr lang="pt-BR" sz="9600" b="1" strike="noStrike" spc="-1" dirty="0" err="1">
                <a:solidFill>
                  <a:srgbClr val="464646"/>
                </a:solidFill>
                <a:latin typeface="Lucida Sans Unicode"/>
              </a:rPr>
              <a:t>Labres</a:t>
            </a:r>
            <a:endParaRPr lang="pt-BR" sz="9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9600" b="1" strike="noStrike" spc="-1" dirty="0">
                <a:solidFill>
                  <a:srgbClr val="464646"/>
                </a:solidFill>
                <a:latin typeface="Lucida Sans Unicode"/>
              </a:rPr>
              <a:t>Vinícius Albuquerque Leite</a:t>
            </a:r>
            <a:endParaRPr lang="pt-BR" sz="9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6400" b="1" strike="noStrike" spc="-1" dirty="0">
                <a:solidFill>
                  <a:srgbClr val="464646"/>
                </a:solidFill>
                <a:latin typeface="Lucida Sans Unicode"/>
              </a:rPr>
              <a:t> </a:t>
            </a:r>
            <a:endParaRPr lang="pt-BR" sz="6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6400" b="1" strike="noStrike" spc="-1" dirty="0">
                <a:solidFill>
                  <a:srgbClr val="464646"/>
                </a:solidFill>
                <a:latin typeface="Lucida Sans Unicode"/>
              </a:rPr>
              <a:t> </a:t>
            </a:r>
            <a:endParaRPr lang="pt-BR" sz="6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pt-BR" sz="6400" b="0" strike="noStrike" spc="-1" dirty="0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0" y="5517360"/>
            <a:ext cx="9143280" cy="133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 fontScale="99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2600" b="1" u="sng" strike="noStrike" spc="-1" dirty="0">
                <a:solidFill>
                  <a:srgbClr val="FF0000"/>
                </a:solidFill>
                <a:uFillTx/>
                <a:latin typeface="Lucida Sans Unicode"/>
                <a:ea typeface="DejaVu Sans"/>
              </a:rPr>
              <a:t>CONTATO: 3218-2566</a:t>
            </a: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pt-BR" sz="1400" b="1" strike="noStrike" spc="-1" dirty="0">
                <a:solidFill>
                  <a:srgbClr val="464646"/>
                </a:solidFill>
                <a:latin typeface="Lucida Sans Unicode"/>
                <a:ea typeface="DejaVu Sans"/>
              </a:rPr>
              <a:t> </a:t>
            </a: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2600" b="1" u="sng" strike="noStrike" spc="-1" dirty="0">
                <a:solidFill>
                  <a:srgbClr val="FF0000"/>
                </a:solidFill>
                <a:uFillTx/>
                <a:latin typeface="Lucida Sans Unicode"/>
                <a:ea typeface="DejaVu Sans"/>
              </a:rPr>
              <a:t>SITE: https://www.cge.to.gov.br/</a:t>
            </a:r>
            <a:endParaRPr lang="pt-BR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</p:txBody>
      </p:sp>
      <p:pic>
        <p:nvPicPr>
          <p:cNvPr id="135" name="Imagem 134"/>
          <p:cNvPicPr/>
          <p:nvPr/>
        </p:nvPicPr>
        <p:blipFill>
          <a:blip r:embed="rId2"/>
          <a:stretch/>
        </p:blipFill>
        <p:spPr>
          <a:xfrm>
            <a:off x="1225080" y="236888"/>
            <a:ext cx="6622920" cy="142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 </a:t>
            </a:r>
            <a:endParaRPr lang="pt-BR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>
                <a:solidFill>
                  <a:srgbClr val="464646"/>
                </a:solidFill>
                <a:latin typeface="Lucida Sans Unicode"/>
              </a:rPr>
              <a:t>APRESENTAÇÃO PPA</a:t>
            </a:r>
            <a:endParaRPr lang="pt-BR" sz="4100" b="0" strike="noStrike" spc="-1">
              <a:latin typeface="Arial"/>
            </a:endParaRPr>
          </a:p>
        </p:txBody>
      </p:sp>
      <p:pic>
        <p:nvPicPr>
          <p:cNvPr id="157" name="Imagem 156"/>
          <p:cNvPicPr/>
          <p:nvPr/>
        </p:nvPicPr>
        <p:blipFill>
          <a:blip r:embed="rId2"/>
          <a:stretch/>
        </p:blipFill>
        <p:spPr>
          <a:xfrm>
            <a:off x="4752000" y="583632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 </a:t>
            </a:r>
            <a:endParaRPr lang="pt-BR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>
                <a:solidFill>
                  <a:srgbClr val="464646"/>
                </a:solidFill>
                <a:latin typeface="Lucida Sans Unicode"/>
              </a:rPr>
              <a:t>APRESENTAÇÃO CONTABILIDADE</a:t>
            </a:r>
            <a:endParaRPr lang="pt-BR" sz="4100" b="0" strike="noStrike" spc="-1">
              <a:latin typeface="Arial"/>
            </a:endParaRPr>
          </a:p>
        </p:txBody>
      </p:sp>
      <p:pic>
        <p:nvPicPr>
          <p:cNvPr id="160" name="Imagem 159"/>
          <p:cNvPicPr/>
          <p:nvPr/>
        </p:nvPicPr>
        <p:blipFill>
          <a:blip r:embed="rId2"/>
          <a:stretch/>
        </p:blipFill>
        <p:spPr>
          <a:xfrm>
            <a:off x="4752000" y="583632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9500" lnSpcReduction="10000"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>
                <a:solidFill>
                  <a:srgbClr val="464646"/>
                </a:solidFill>
                <a:latin typeface="Lucida Sans Unicode"/>
              </a:rPr>
              <a:t>Encaminhamento do processo para a CGE: </a:t>
            </a:r>
            <a:endParaRPr lang="pt-BR" sz="4100" b="0" strike="noStrike" spc="-1">
              <a:latin typeface="Arial"/>
            </a:endParaRPr>
          </a:p>
        </p:txBody>
      </p:sp>
      <p:pic>
        <p:nvPicPr>
          <p:cNvPr id="162" name="Picture 2"/>
          <p:cNvPicPr/>
          <p:nvPr/>
        </p:nvPicPr>
        <p:blipFill>
          <a:blip r:embed="rId2"/>
          <a:stretch/>
        </p:blipFill>
        <p:spPr>
          <a:xfrm>
            <a:off x="1043640" y="1700640"/>
            <a:ext cx="3959640" cy="3455640"/>
          </a:xfrm>
          <a:prstGeom prst="rect">
            <a:avLst/>
          </a:prstGeom>
          <a:ln>
            <a:noFill/>
          </a:ln>
        </p:spPr>
      </p:pic>
      <p:sp>
        <p:nvSpPr>
          <p:cNvPr id="163" name="CustomShape 2"/>
          <p:cNvSpPr/>
          <p:nvPr/>
        </p:nvSpPr>
        <p:spPr>
          <a:xfrm>
            <a:off x="3996000" y="1633680"/>
            <a:ext cx="484272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3"/>
          <p:cNvSpPr/>
          <p:nvPr/>
        </p:nvSpPr>
        <p:spPr>
          <a:xfrm>
            <a:off x="5580000" y="1633680"/>
            <a:ext cx="325836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4"/>
          <p:cNvSpPr/>
          <p:nvPr/>
        </p:nvSpPr>
        <p:spPr>
          <a:xfrm>
            <a:off x="6057360" y="1615320"/>
            <a:ext cx="2303640" cy="203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Lucida Sans Unicode"/>
                <a:ea typeface="DejaVu Sans"/>
              </a:rPr>
              <a:t>PRAZO MÁXIMO VIA OFÍCIO</a:t>
            </a:r>
            <a:endParaRPr lang="pt-BR" sz="3200" b="0" strike="noStrike" spc="-1">
              <a:latin typeface="Arial"/>
            </a:endParaRPr>
          </a:p>
        </p:txBody>
      </p:sp>
      <p:pic>
        <p:nvPicPr>
          <p:cNvPr id="166" name="Imagem 165"/>
          <p:cNvPicPr/>
          <p:nvPr/>
        </p:nvPicPr>
        <p:blipFill>
          <a:blip r:embed="rId3"/>
          <a:stretch/>
        </p:blipFill>
        <p:spPr>
          <a:xfrm>
            <a:off x="4752000" y="5836680"/>
            <a:ext cx="4320000" cy="932040"/>
          </a:xfrm>
          <a:prstGeom prst="rect">
            <a:avLst/>
          </a:prstGeom>
          <a:ln>
            <a:noFill/>
          </a:ln>
        </p:spPr>
      </p:pic>
      <p:pic>
        <p:nvPicPr>
          <p:cNvPr id="167" name="Imagem 166"/>
          <p:cNvPicPr/>
          <p:nvPr/>
        </p:nvPicPr>
        <p:blipFill>
          <a:blip r:embed="rId4"/>
          <a:stretch/>
        </p:blipFill>
        <p:spPr>
          <a:xfrm>
            <a:off x="6552000" y="3888000"/>
            <a:ext cx="1357200" cy="1357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pt-BR" sz="1800" b="0" strike="noStrike" spc="-1" dirty="0"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 dirty="0">
                <a:solidFill>
                  <a:srgbClr val="000000"/>
                </a:solidFill>
                <a:latin typeface="Lucida Sans Unicode"/>
              </a:rPr>
              <a:t>Emitido pelo ordenador de despesa, em no máximo </a:t>
            </a:r>
            <a:r>
              <a:rPr lang="pt-BR" sz="2700" b="1" u="sng" strike="noStrike" spc="-1" dirty="0">
                <a:solidFill>
                  <a:srgbClr val="000000"/>
                </a:solidFill>
                <a:uFillTx/>
                <a:latin typeface="Lucida Sans Unicode"/>
              </a:rPr>
              <a:t>03 dias</a:t>
            </a:r>
            <a:r>
              <a:rPr lang="pt-BR" sz="2700" b="0" strike="noStrike" spc="-1" dirty="0">
                <a:solidFill>
                  <a:srgbClr val="000000"/>
                </a:solidFill>
                <a:latin typeface="Lucida Sans Unicode"/>
              </a:rPr>
              <a:t> após o recebimento do Parecer da Controladoria </a:t>
            </a:r>
            <a:r>
              <a:rPr lang="pt-BR" sz="2700" b="0" strike="noStrike" spc="-1" dirty="0" smtClean="0">
                <a:solidFill>
                  <a:srgbClr val="000000"/>
                </a:solidFill>
                <a:latin typeface="Lucida Sans Unicode"/>
              </a:rPr>
              <a:t>Geral do Estado. </a:t>
            </a:r>
            <a:endParaRPr lang="pt-BR" sz="2700" b="0" strike="noStrike" spc="-1" dirty="0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 dirty="0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9500" lnSpcReduction="10000"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>
                <a:solidFill>
                  <a:srgbClr val="464646"/>
                </a:solidFill>
                <a:latin typeface="Lucida Sans Unicode"/>
              </a:rPr>
              <a:t>PRONUNCIAMENTO DA AUTORIDADE </a:t>
            </a:r>
            <a:endParaRPr lang="pt-BR" sz="4100" b="0" strike="noStrike" spc="-1">
              <a:latin typeface="Arial"/>
            </a:endParaRPr>
          </a:p>
        </p:txBody>
      </p:sp>
      <p:pic>
        <p:nvPicPr>
          <p:cNvPr id="170" name="Imagem 169"/>
          <p:cNvPicPr/>
          <p:nvPr/>
        </p:nvPicPr>
        <p:blipFill>
          <a:blip r:embed="rId2"/>
          <a:stretch/>
        </p:blipFill>
        <p:spPr>
          <a:xfrm>
            <a:off x="4752000" y="583668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55093" y="1481399"/>
            <a:ext cx="8030987" cy="46600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7500" lnSpcReduction="20000"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Secretaria da Infraestrutura, Cidade e Educação (SEINFRA);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Fundo Estadual de Habitação e Interesse Social (FEHIS);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Fundo de Apoio e Moradia Popular, Desenvolvimento Urbano e Preservação Ambiental (FUNDEPAM);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Secretaria do Meio Ambiente e Recursos Hídricos (SEMARH); 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Fundo Estadual de Recursos Naturais;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Agência Tocantinense de Transportes e Obras (AGETO);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Agência Tocantinense de Saneamento (ATS);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Instituto de Terras do Estado do Tocantins (ITERTINS);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Instituto Natureza do Tocantins (NATURATINS);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Agência Tocantinense de Regulação, Controle e Fiscalização de Serviços Públicos (ATR);</a:t>
            </a:r>
            <a:endParaRPr lang="pt-BR" sz="2700" b="1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Fundo Estadual de Meio Ambiente;</a:t>
            </a:r>
            <a:endParaRPr lang="pt-BR" sz="2700" b="1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 dirty="0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100" b="1" u="sng" strike="noStrike" spc="-1">
                <a:solidFill>
                  <a:srgbClr val="464646"/>
                </a:solidFill>
                <a:uFillTx/>
                <a:latin typeface="Lucida Sans Unicode"/>
              </a:rPr>
              <a:t>ÓRGÃOS E ENTIDADES</a:t>
            </a:r>
            <a:r>
              <a:rPr lang="pt-BR" sz="4100" b="1" strike="noStrike" spc="-1">
                <a:solidFill>
                  <a:srgbClr val="464646"/>
                </a:solidFill>
                <a:latin typeface="Lucida Sans Unicode"/>
              </a:rPr>
              <a:t>:</a:t>
            </a:r>
            <a:endParaRPr lang="pt-BR" sz="4100" b="0" strike="noStrike" spc="-1">
              <a:latin typeface="Arial"/>
            </a:endParaRPr>
          </a:p>
        </p:txBody>
      </p:sp>
      <p:pic>
        <p:nvPicPr>
          <p:cNvPr id="138" name="Imagem 137"/>
          <p:cNvPicPr/>
          <p:nvPr/>
        </p:nvPicPr>
        <p:blipFill>
          <a:blip r:embed="rId2"/>
          <a:stretch/>
        </p:blipFill>
        <p:spPr>
          <a:xfrm>
            <a:off x="4680000" y="576000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504000" y="1481400"/>
            <a:ext cx="8182080" cy="442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1000" lnSpcReduction="20000"/>
          </a:bodyPr>
          <a:lstStyle/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INSTRUÇÃO NORMATIVA TCE Nº 06.2003 - Prestação de contas anual de ordenadores;</a:t>
            </a:r>
            <a:endParaRPr lang="pt-BR" sz="2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INSTRUÇÃO NORMATIVA TCE Nº 02.2013 - Critérios apreciação e julgamento das contas anuais de governo e gestão;</a:t>
            </a:r>
            <a:endParaRPr lang="pt-BR" sz="2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DECRETO Nº 5.364, DE 11 DE JANEIRO DE 2016 - Dispõe sobre a prestação de contas anual do Governador do Estado e dos gestores dos órgãos e entidades da Administração Direta e Indireta do Poder Executivo, e adota outras providências. (Alterado pelo Decreto nº 5.573, de 27 de janeiro de 2017);</a:t>
            </a:r>
            <a:endParaRPr lang="pt-BR" sz="2700" b="0" strike="noStrike" spc="-1"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lang="pt-BR" sz="2700" b="0" strike="noStrike" spc="-1"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1" strike="noStrike" spc="-1">
                <a:solidFill>
                  <a:srgbClr val="000000"/>
                </a:solidFill>
                <a:latin typeface="Lucida Sans Unicode"/>
              </a:rPr>
              <a:t>* Há um novo decreto já aprovado esperando publicação que deverá atualizar o decreto 5.364.</a:t>
            </a: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 </a:t>
            </a:r>
            <a:endParaRPr lang="pt-BR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100" b="1" u="sng" strike="noStrike" spc="-1">
                <a:solidFill>
                  <a:srgbClr val="464646"/>
                </a:solidFill>
                <a:uFillTx/>
                <a:latin typeface="Lucida Sans Unicode"/>
              </a:rPr>
              <a:t>LEGISLAÇÃO APLICADA:</a:t>
            </a:r>
            <a:endParaRPr lang="pt-BR" sz="4100" b="0" strike="noStrike" spc="-1">
              <a:latin typeface="Arial"/>
            </a:endParaRPr>
          </a:p>
        </p:txBody>
      </p:sp>
      <p:pic>
        <p:nvPicPr>
          <p:cNvPr id="141" name="Imagem 140"/>
          <p:cNvPicPr/>
          <p:nvPr/>
        </p:nvPicPr>
        <p:blipFill>
          <a:blip r:embed="rId2"/>
          <a:stretch/>
        </p:blipFill>
        <p:spPr>
          <a:xfrm>
            <a:off x="4752000" y="583596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Será elaborado pelo </a:t>
            </a:r>
            <a:r>
              <a:rPr lang="pt-BR" sz="2700" b="1" strike="noStrike" spc="-1">
                <a:solidFill>
                  <a:srgbClr val="000000"/>
                </a:solidFill>
                <a:latin typeface="Lucida Sans Unicode"/>
              </a:rPr>
              <a:t>Setor de Planejamento</a:t>
            </a: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, que instruirá</a:t>
            </a:r>
            <a:r>
              <a:rPr lang="pt-BR" sz="2700" b="0" strike="noStrike" spc="-1">
                <a:solidFill>
                  <a:srgbClr val="FF0000"/>
                </a:solidFill>
                <a:latin typeface="Lucida Sans Unicode"/>
              </a:rPr>
              <a:t> </a:t>
            </a: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todas as peças do processo inclusive o encaminhamento da prestação de contas à CGE. </a:t>
            </a:r>
            <a:r>
              <a:rPr lang="pt-BR" sz="2700" b="1" strike="noStrike" spc="-1">
                <a:solidFill>
                  <a:srgbClr val="000000"/>
                </a:solidFill>
                <a:latin typeface="Lucida Sans Unicode"/>
              </a:rPr>
              <a:t>(Decreto nº 5.364, de 11 de janeiro de 2016 alterado pelo Decreto nº 5.573, de 27 de janeiro de 2017).</a:t>
            </a:r>
            <a:endParaRPr lang="pt-BR" sz="2700" b="0" strike="noStrike" spc="-1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>
                <a:solidFill>
                  <a:srgbClr val="464646"/>
                </a:solidFill>
                <a:latin typeface="Lucida Sans Unicode"/>
              </a:rPr>
              <a:t>ÍNDICE</a:t>
            </a:r>
            <a:endParaRPr lang="pt-BR" sz="4100" b="0" strike="noStrike" spc="-1">
              <a:latin typeface="Arial"/>
            </a:endParaRPr>
          </a:p>
        </p:txBody>
      </p:sp>
      <p:pic>
        <p:nvPicPr>
          <p:cNvPr id="144" name="Imagem 143"/>
          <p:cNvPicPr/>
          <p:nvPr/>
        </p:nvPicPr>
        <p:blipFill>
          <a:blip r:embed="rId2"/>
          <a:stretch/>
        </p:blipFill>
        <p:spPr>
          <a:xfrm>
            <a:off x="4752000" y="583632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2"/>
          <p:cNvSpPr/>
          <p:nvPr/>
        </p:nvSpPr>
        <p:spPr>
          <a:xfrm>
            <a:off x="307075" y="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 dirty="0" smtClean="0">
                <a:solidFill>
                  <a:srgbClr val="464646"/>
                </a:solidFill>
                <a:latin typeface="Lucida Sans Unicode"/>
              </a:rPr>
              <a:t>CHECK LIST</a:t>
            </a:r>
            <a:endParaRPr lang="pt-BR" sz="4100" b="0" strike="noStrike" spc="-1" dirty="0">
              <a:latin typeface="Arial"/>
            </a:endParaRPr>
          </a:p>
        </p:txBody>
      </p:sp>
      <p:pic>
        <p:nvPicPr>
          <p:cNvPr id="144" name="Imagem 143"/>
          <p:cNvPicPr/>
          <p:nvPr/>
        </p:nvPicPr>
        <p:blipFill>
          <a:blip r:embed="rId2"/>
          <a:stretch/>
        </p:blipFill>
        <p:spPr>
          <a:xfrm>
            <a:off x="4752000" y="5836320"/>
            <a:ext cx="4320000" cy="932040"/>
          </a:xfrm>
          <a:prstGeom prst="rect">
            <a:avLst/>
          </a:prstGeom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8838"/>
            <a:ext cx="9144000" cy="504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9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708" y="135511"/>
            <a:ext cx="4587366" cy="68580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7075" y="2345716"/>
            <a:ext cx="3704508" cy="1218795"/>
          </a:xfrm>
        </p:spPr>
        <p:txBody>
          <a:bodyPr/>
          <a:lstStyle/>
          <a:p>
            <a:pPr algn="ctr"/>
            <a:r>
              <a:rPr lang="pt-BR" dirty="0" smtClean="0"/>
              <a:t>Administração Direta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33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7075" y="2345716"/>
            <a:ext cx="3704508" cy="1218795"/>
          </a:xfrm>
        </p:spPr>
        <p:txBody>
          <a:bodyPr/>
          <a:lstStyle/>
          <a:p>
            <a:pPr algn="ctr"/>
            <a:r>
              <a:rPr lang="pt-BR" dirty="0" smtClean="0"/>
              <a:t>Administração Indireta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905" y="135511"/>
            <a:ext cx="42338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464646"/>
                </a:solidFill>
                <a:latin typeface="Lucida Sans Unicode"/>
              </a:rPr>
              <a:t>ATOS DE NOMEAÇÃO DOS RESPONSÁVEIS E CERTIDÃO DO CRC DO CONTADOR 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149" name="Picture 5" descr="Resultado de imagem para crc tocantins"/>
          <p:cNvPicPr/>
          <p:nvPr/>
        </p:nvPicPr>
        <p:blipFill>
          <a:blip r:embed="rId2"/>
          <a:stretch/>
        </p:blipFill>
        <p:spPr>
          <a:xfrm>
            <a:off x="5364000" y="1297800"/>
            <a:ext cx="3047400" cy="4123440"/>
          </a:xfrm>
          <a:prstGeom prst="rect">
            <a:avLst/>
          </a:prstGeom>
          <a:ln>
            <a:noFill/>
          </a:ln>
        </p:spPr>
      </p:pic>
      <p:sp>
        <p:nvSpPr>
          <p:cNvPr id="150" name="CustomShape 2"/>
          <p:cNvSpPr/>
          <p:nvPr/>
        </p:nvSpPr>
        <p:spPr>
          <a:xfrm>
            <a:off x="107640" y="1484640"/>
            <a:ext cx="496800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Deverá constar cópia da certidão de regularidade do contador junto ao Conselho de Regional de Contabilidade - CRC. </a:t>
            </a:r>
            <a:endParaRPr lang="pt-BR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>
              <a:latin typeface="Arial"/>
            </a:endParaRPr>
          </a:p>
        </p:txBody>
      </p:sp>
      <p:pic>
        <p:nvPicPr>
          <p:cNvPr id="151" name="Imagem 150"/>
          <p:cNvPicPr/>
          <p:nvPr/>
        </p:nvPicPr>
        <p:blipFill>
          <a:blip r:embed="rId3"/>
          <a:stretch/>
        </p:blipFill>
        <p:spPr>
          <a:xfrm>
            <a:off x="4752000" y="583632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>
                <a:solidFill>
                  <a:srgbClr val="000000"/>
                </a:solidFill>
                <a:latin typeface="Lucida Sans Unicode"/>
              </a:rPr>
              <a:t> </a:t>
            </a:r>
            <a:endParaRPr lang="pt-BR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>
                <a:solidFill>
                  <a:srgbClr val="464646"/>
                </a:solidFill>
                <a:latin typeface="Lucida Sans Unicode"/>
              </a:rPr>
              <a:t>APRESENTAÇÃO RH</a:t>
            </a:r>
            <a:endParaRPr lang="pt-BR" sz="4100" b="0" strike="noStrike" spc="-1">
              <a:latin typeface="Arial"/>
            </a:endParaRPr>
          </a:p>
        </p:txBody>
      </p:sp>
      <p:pic>
        <p:nvPicPr>
          <p:cNvPr id="154" name="Imagem 153"/>
          <p:cNvPicPr/>
          <p:nvPr/>
        </p:nvPicPr>
        <p:blipFill>
          <a:blip r:embed="rId2"/>
          <a:stretch/>
        </p:blipFill>
        <p:spPr>
          <a:xfrm>
            <a:off x="4752000" y="583632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759</TotalTime>
  <Words>362</Words>
  <Application>Microsoft Office PowerPoint</Application>
  <PresentationFormat>Apresentação na tela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DejaVu Sans</vt:lpstr>
      <vt:lpstr>Lucida Sans Unicode</vt:lpstr>
      <vt:lpstr>Symbol</vt:lpstr>
      <vt:lpstr>Wingdings</vt:lpstr>
      <vt:lpstr>Wingdings 3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Administração Direta</vt:lpstr>
      <vt:lpstr>Administração Indireta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DOS ORDENADORES DE DESPESAS DO EXERCÍCIO DE 2018</dc:title>
  <dc:subject/>
  <dc:creator>Vinicius Albuquerque Leite</dc:creator>
  <dc:description/>
  <cp:lastModifiedBy>auditorio</cp:lastModifiedBy>
  <cp:revision>40</cp:revision>
  <dcterms:created xsi:type="dcterms:W3CDTF">2018-12-05T11:36:23Z</dcterms:created>
  <dcterms:modified xsi:type="dcterms:W3CDTF">2020-01-13T13:26:21Z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64</vt:i4>
  </property>
</Properties>
</file>