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926638" cy="67818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1734" y="-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39613-C269-4EB8-9DA1-5E86B9B4EF0E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41141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3372" y="6441141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90B4C-7003-4615-9676-A0927968D9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36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5740" y="1427353"/>
            <a:ext cx="6992518" cy="286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3073653"/>
            <a:ext cx="7219950" cy="201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9857" y="6596202"/>
            <a:ext cx="283209" cy="271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43.png"/><Relationship Id="rId4" Type="http://schemas.openxmlformats.org/officeDocument/2006/relationships/image" Target="../media/image119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7.png"/><Relationship Id="rId3" Type="http://schemas.openxmlformats.org/officeDocument/2006/relationships/image" Target="../media/image124.png"/><Relationship Id="rId21" Type="http://schemas.openxmlformats.org/officeDocument/2006/relationships/image" Target="../media/image42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95.png"/><Relationship Id="rId2" Type="http://schemas.openxmlformats.org/officeDocument/2006/relationships/image" Target="../media/image123.png"/><Relationship Id="rId16" Type="http://schemas.openxmlformats.org/officeDocument/2006/relationships/image" Target="../media/image13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138.png"/><Relationship Id="rId4" Type="http://schemas.openxmlformats.org/officeDocument/2006/relationships/image" Target="../media/image79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49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8.png"/><Relationship Id="rId17" Type="http://schemas.openxmlformats.org/officeDocument/2006/relationships/image" Target="../media/image43.png"/><Relationship Id="rId2" Type="http://schemas.openxmlformats.org/officeDocument/2006/relationships/image" Target="../media/image139.jp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3.png"/><Relationship Id="rId11" Type="http://schemas.openxmlformats.org/officeDocument/2006/relationships/image" Target="../media/image95.png"/><Relationship Id="rId5" Type="http://schemas.openxmlformats.org/officeDocument/2006/relationships/image" Target="../media/image142.png"/><Relationship Id="rId15" Type="http://schemas.openxmlformats.org/officeDocument/2006/relationships/image" Target="../media/image41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2.png"/><Relationship Id="rId7" Type="http://schemas.openxmlformats.org/officeDocument/2006/relationships/image" Target="../media/image155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10" Type="http://schemas.openxmlformats.org/officeDocument/2006/relationships/image" Target="../media/image43.png"/><Relationship Id="rId4" Type="http://schemas.openxmlformats.org/officeDocument/2006/relationships/image" Target="../media/image129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7.png"/><Relationship Id="rId7" Type="http://schemas.openxmlformats.org/officeDocument/2006/relationships/image" Target="../media/image160.pn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43.png"/><Relationship Id="rId4" Type="http://schemas.openxmlformats.org/officeDocument/2006/relationships/image" Target="../media/image129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2.png"/><Relationship Id="rId7" Type="http://schemas.openxmlformats.org/officeDocument/2006/relationships/image" Target="../media/image16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0" Type="http://schemas.openxmlformats.org/officeDocument/2006/relationships/image" Target="../media/image168.png"/><Relationship Id="rId4" Type="http://schemas.openxmlformats.org/officeDocument/2006/relationships/image" Target="../media/image119.png"/><Relationship Id="rId9" Type="http://schemas.openxmlformats.org/officeDocument/2006/relationships/image" Target="../media/image1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84.png"/><Relationship Id="rId7" Type="http://schemas.openxmlformats.org/officeDocument/2006/relationships/image" Target="../media/image4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hyperlink" Target="http://www.saude.gov.br/academiadasaude" TargetMode="External"/><Relationship Id="rId4" Type="http://schemas.openxmlformats.org/officeDocument/2006/relationships/image" Target="../media/image171.png"/><Relationship Id="rId9" Type="http://schemas.openxmlformats.org/officeDocument/2006/relationships/image" Target="../media/image1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41.png"/><Relationship Id="rId3" Type="http://schemas.openxmlformats.org/officeDocument/2006/relationships/image" Target="../media/image174.jp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43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3.png"/><Relationship Id="rId3" Type="http://schemas.openxmlformats.org/officeDocument/2006/relationships/image" Target="../media/image185.png"/><Relationship Id="rId7" Type="http://schemas.openxmlformats.org/officeDocument/2006/relationships/image" Target="../media/image188.png"/><Relationship Id="rId12" Type="http://schemas.openxmlformats.org/officeDocument/2006/relationships/image" Target="../media/image192.png"/><Relationship Id="rId2" Type="http://schemas.openxmlformats.org/officeDocument/2006/relationships/image" Target="../media/image184.jp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7.png"/><Relationship Id="rId11" Type="http://schemas.openxmlformats.org/officeDocument/2006/relationships/image" Target="../media/image191.png"/><Relationship Id="rId5" Type="http://schemas.openxmlformats.org/officeDocument/2006/relationships/image" Target="../media/image186.png"/><Relationship Id="rId15" Type="http://schemas.openxmlformats.org/officeDocument/2006/relationships/image" Target="../media/image42.png"/><Relationship Id="rId10" Type="http://schemas.openxmlformats.org/officeDocument/2006/relationships/image" Target="../media/image190.png"/><Relationship Id="rId4" Type="http://schemas.openxmlformats.org/officeDocument/2006/relationships/image" Target="../media/image79.png"/><Relationship Id="rId9" Type="http://schemas.openxmlformats.org/officeDocument/2006/relationships/image" Target="../media/image129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g"/><Relationship Id="rId7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43.png"/><Relationship Id="rId9" Type="http://schemas.openxmlformats.org/officeDocument/2006/relationships/image" Target="../media/image1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43.png"/><Relationship Id="rId9" Type="http://schemas.openxmlformats.org/officeDocument/2006/relationships/image" Target="../media/image1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jp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12" Type="http://schemas.openxmlformats.org/officeDocument/2006/relationships/image" Target="../media/image19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openxmlformats.org/officeDocument/2006/relationships/image" Target="../media/image196.png"/><Relationship Id="rId5" Type="http://schemas.openxmlformats.org/officeDocument/2006/relationships/image" Target="../media/image1.jpg"/><Relationship Id="rId10" Type="http://schemas.openxmlformats.org/officeDocument/2006/relationships/hyperlink" Target="http://www.saude.gov.br/SAIPS" TargetMode="External"/><Relationship Id="rId4" Type="http://schemas.openxmlformats.org/officeDocument/2006/relationships/image" Target="../media/image43.png"/><Relationship Id="rId9" Type="http://schemas.openxmlformats.org/officeDocument/2006/relationships/hyperlink" Target="mailto:academiadasaude@saude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4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42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g"/><Relationship Id="rId7" Type="http://schemas.openxmlformats.org/officeDocument/2006/relationships/image" Target="../media/image69.png"/><Relationship Id="rId12" Type="http://schemas.openxmlformats.org/officeDocument/2006/relationships/image" Target="../media/image4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42.png"/><Relationship Id="rId5" Type="http://schemas.openxmlformats.org/officeDocument/2006/relationships/image" Target="../media/image67.png"/><Relationship Id="rId10" Type="http://schemas.openxmlformats.org/officeDocument/2006/relationships/image" Target="../media/image4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42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jp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43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42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41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41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43.png"/><Relationship Id="rId10" Type="http://schemas.openxmlformats.org/officeDocument/2006/relationships/image" Target="../media/image106.png"/><Relationship Id="rId4" Type="http://schemas.openxmlformats.org/officeDocument/2006/relationships/image" Target="../media/image79.png"/><Relationship Id="rId9" Type="http://schemas.openxmlformats.org/officeDocument/2006/relationships/image" Target="../media/image105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41.png"/><Relationship Id="rId3" Type="http://schemas.openxmlformats.org/officeDocument/2006/relationships/image" Target="../media/image6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jpg"/><Relationship Id="rId15" Type="http://schemas.openxmlformats.org/officeDocument/2006/relationships/image" Target="../media/image43.png"/><Relationship Id="rId10" Type="http://schemas.openxmlformats.org/officeDocument/2006/relationships/image" Target="../media/image114.png"/><Relationship Id="rId4" Type="http://schemas.openxmlformats.org/officeDocument/2006/relationships/image" Target="../media/image68.png"/><Relationship Id="rId9" Type="http://schemas.openxmlformats.org/officeDocument/2006/relationships/image" Target="../media/image113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07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2729"/>
            <a:ext cx="9144000" cy="2065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0451" y="1308480"/>
            <a:ext cx="2672969" cy="1472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2325" y="6641490"/>
            <a:ext cx="19818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Atualizado </a:t>
            </a:r>
            <a:r>
              <a:rPr sz="1100" dirty="0" err="1">
                <a:latin typeface="Calibri"/>
                <a:cs typeface="Calibri"/>
              </a:rPr>
              <a:t>em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lang="pt-BR" sz="1100" dirty="0" smtClean="0">
                <a:latin typeface="Calibri"/>
                <a:cs typeface="Calibri"/>
              </a:rPr>
              <a:t>janeiro</a:t>
            </a:r>
            <a:r>
              <a:rPr sz="1100" dirty="0" smtClean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dirty="0" smtClean="0">
                <a:latin typeface="Calibri"/>
                <a:cs typeface="Calibri"/>
              </a:rPr>
              <a:t>201</a:t>
            </a:r>
            <a:r>
              <a:rPr lang="pt-BR" sz="1100" dirty="0" smtClean="0">
                <a:latin typeface="Calibri"/>
                <a:cs typeface="Calibri"/>
              </a:rPr>
              <a:t>7</a:t>
            </a:r>
            <a:r>
              <a:rPr sz="1100" dirty="0" smtClean="0"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3025" y="1241297"/>
            <a:ext cx="4143375" cy="1933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7139" y="3011297"/>
            <a:ext cx="3451225" cy="534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8123" y="3002533"/>
            <a:ext cx="3469513" cy="5519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5123" y="2642616"/>
            <a:ext cx="4375404" cy="1283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6103" y="3011297"/>
            <a:ext cx="609473" cy="411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6959" y="3002533"/>
            <a:ext cx="631189" cy="431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5959" y="2642616"/>
            <a:ext cx="1530095" cy="1283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1488" y="2642616"/>
            <a:ext cx="886968" cy="1283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4486" y="3733291"/>
            <a:ext cx="2663786" cy="527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5445" y="3724147"/>
            <a:ext cx="2682098" cy="5462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795" y="3374135"/>
            <a:ext cx="3595116" cy="1283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04488" y="3733291"/>
            <a:ext cx="2511933" cy="4215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95344" y="3724147"/>
            <a:ext cx="2530347" cy="4417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4344" y="3374135"/>
            <a:ext cx="3442715" cy="12832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00697" y="3859784"/>
            <a:ext cx="1197482" cy="4170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91554" y="3850894"/>
            <a:ext cx="1219200" cy="4351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22491" y="3374135"/>
            <a:ext cx="2106167" cy="12832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82711" y="3859784"/>
            <a:ext cx="260985" cy="29502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73568" y="3851528"/>
            <a:ext cx="279400" cy="3124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94092" y="3374135"/>
            <a:ext cx="1191768" cy="12832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51292" y="3374135"/>
            <a:ext cx="886968" cy="1283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1250" y="4474336"/>
            <a:ext cx="2604846" cy="5351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183" y="4465573"/>
            <a:ext cx="2626487" cy="5532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9184" y="4105655"/>
            <a:ext cx="3482340" cy="12832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48303" y="4460621"/>
            <a:ext cx="5126736" cy="4268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9159" y="4451477"/>
            <a:ext cx="5147945" cy="44589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6955" y="4105655"/>
            <a:ext cx="6036564" cy="12832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78952" y="4105655"/>
            <a:ext cx="765048" cy="12832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65903" y="4981955"/>
            <a:ext cx="187451" cy="2697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11476" y="5455920"/>
            <a:ext cx="119380" cy="635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11476" y="5414009"/>
            <a:ext cx="6096" cy="4190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11476" y="5407659"/>
            <a:ext cx="119380" cy="635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24760" y="5413883"/>
            <a:ext cx="6095" cy="4203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23669" y="5443220"/>
            <a:ext cx="94995" cy="635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23669" y="5426709"/>
            <a:ext cx="6095" cy="165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23669" y="5420359"/>
            <a:ext cx="94995" cy="635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12569" y="5426075"/>
            <a:ext cx="6095" cy="1765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61276" y="5064252"/>
            <a:ext cx="518159" cy="7498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6721"/>
            <a:ext cx="9144000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280" y="2891027"/>
            <a:ext cx="673608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714" y="2924936"/>
            <a:ext cx="576008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714" y="2924936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251079" y="0"/>
                </a:moveTo>
                <a:lnTo>
                  <a:pt x="576008" y="288036"/>
                </a:lnTo>
                <a:lnTo>
                  <a:pt x="251079" y="576072"/>
                </a:lnTo>
                <a:lnTo>
                  <a:pt x="251079" y="404367"/>
                </a:lnTo>
                <a:lnTo>
                  <a:pt x="0" y="404367"/>
                </a:lnTo>
                <a:lnTo>
                  <a:pt x="0" y="171703"/>
                </a:lnTo>
                <a:lnTo>
                  <a:pt x="251079" y="171703"/>
                </a:lnTo>
                <a:lnTo>
                  <a:pt x="251079" y="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0224" y="3605784"/>
            <a:ext cx="3145536" cy="850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5336" y="3413759"/>
            <a:ext cx="2543556" cy="1402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7531" y="3632580"/>
            <a:ext cx="3050984" cy="756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7531" y="3632580"/>
            <a:ext cx="3051175" cy="756920"/>
          </a:xfrm>
          <a:custGeom>
            <a:avLst/>
            <a:gdLst/>
            <a:ahLst/>
            <a:cxnLst/>
            <a:rect l="l" t="t" r="r" b="b"/>
            <a:pathLst>
              <a:path w="3051175" h="756920">
                <a:moveTo>
                  <a:pt x="386778" y="196469"/>
                </a:moveTo>
                <a:lnTo>
                  <a:pt x="395563" y="152874"/>
                </a:lnTo>
                <a:lnTo>
                  <a:pt x="419528" y="117268"/>
                </a:lnTo>
                <a:lnTo>
                  <a:pt x="455090" y="93259"/>
                </a:lnTo>
                <a:lnTo>
                  <a:pt x="498665" y="84455"/>
                </a:lnTo>
                <a:lnTo>
                  <a:pt x="830770" y="84455"/>
                </a:lnTo>
                <a:lnTo>
                  <a:pt x="1496885" y="84455"/>
                </a:lnTo>
                <a:lnTo>
                  <a:pt x="2938970" y="84455"/>
                </a:lnTo>
                <a:lnTo>
                  <a:pt x="2982565" y="93259"/>
                </a:lnTo>
                <a:lnTo>
                  <a:pt x="3018170" y="117268"/>
                </a:lnTo>
                <a:lnTo>
                  <a:pt x="3042179" y="152874"/>
                </a:lnTo>
                <a:lnTo>
                  <a:pt x="3050984" y="196469"/>
                </a:lnTo>
                <a:lnTo>
                  <a:pt x="3050984" y="364490"/>
                </a:lnTo>
                <a:lnTo>
                  <a:pt x="3050984" y="644398"/>
                </a:lnTo>
                <a:lnTo>
                  <a:pt x="3042179" y="687992"/>
                </a:lnTo>
                <a:lnTo>
                  <a:pt x="3018170" y="723598"/>
                </a:lnTo>
                <a:lnTo>
                  <a:pt x="2982565" y="747607"/>
                </a:lnTo>
                <a:lnTo>
                  <a:pt x="2938970" y="756412"/>
                </a:lnTo>
                <a:lnTo>
                  <a:pt x="1496885" y="756412"/>
                </a:lnTo>
                <a:lnTo>
                  <a:pt x="830770" y="756412"/>
                </a:lnTo>
                <a:lnTo>
                  <a:pt x="498665" y="756412"/>
                </a:lnTo>
                <a:lnTo>
                  <a:pt x="455090" y="747607"/>
                </a:lnTo>
                <a:lnTo>
                  <a:pt x="419528" y="723598"/>
                </a:lnTo>
                <a:lnTo>
                  <a:pt x="395563" y="687992"/>
                </a:lnTo>
                <a:lnTo>
                  <a:pt x="386778" y="644398"/>
                </a:lnTo>
                <a:lnTo>
                  <a:pt x="386778" y="364490"/>
                </a:lnTo>
                <a:lnTo>
                  <a:pt x="0" y="0"/>
                </a:lnTo>
                <a:lnTo>
                  <a:pt x="386778" y="196469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81733" y="3691635"/>
            <a:ext cx="222948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Selecione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30" dirty="0">
                <a:latin typeface="Calibri"/>
                <a:cs typeface="Calibri"/>
              </a:rPr>
              <a:t>CNPJ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qual </a:t>
            </a:r>
            <a:r>
              <a:rPr sz="1400" dirty="0">
                <a:latin typeface="Calibri"/>
                <a:cs typeface="Calibri"/>
              </a:rPr>
              <a:t>a  </a:t>
            </a:r>
            <a:r>
              <a:rPr sz="1400" spc="-10" dirty="0">
                <a:latin typeface="Calibri"/>
                <a:cs typeface="Calibri"/>
              </a:rPr>
              <a:t>proposta será </a:t>
            </a:r>
            <a:r>
              <a:rPr sz="1400" spc="-5" dirty="0">
                <a:latin typeface="Calibri"/>
                <a:cs typeface="Calibri"/>
              </a:rPr>
              <a:t>inserida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clique 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“Selecionar”.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7184" y="0"/>
            <a:ext cx="925194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 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82557" y="6613499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14603" r="13843" b="24904"/>
          <a:stretch/>
        </p:blipFill>
        <p:spPr bwMode="auto">
          <a:xfrm>
            <a:off x="10356" y="914400"/>
            <a:ext cx="9133644" cy="519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1621536"/>
            <a:ext cx="637032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8" y="1651635"/>
            <a:ext cx="576057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8" y="1651635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0" y="324992"/>
                </a:moveTo>
                <a:lnTo>
                  <a:pt x="288034" y="0"/>
                </a:lnTo>
                <a:lnTo>
                  <a:pt x="576057" y="324992"/>
                </a:lnTo>
                <a:lnTo>
                  <a:pt x="404340" y="324992"/>
                </a:lnTo>
                <a:lnTo>
                  <a:pt x="404340" y="576072"/>
                </a:lnTo>
                <a:lnTo>
                  <a:pt x="171727" y="576072"/>
                </a:lnTo>
                <a:lnTo>
                  <a:pt x="171727" y="324992"/>
                </a:lnTo>
                <a:lnTo>
                  <a:pt x="0" y="32499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53995"/>
            <a:ext cx="1379220" cy="1674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28" y="2676144"/>
            <a:ext cx="1309116" cy="1312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8" y="2280920"/>
            <a:ext cx="1323986" cy="15801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8" y="2280920"/>
            <a:ext cx="1323975" cy="1580515"/>
          </a:xfrm>
          <a:custGeom>
            <a:avLst/>
            <a:gdLst/>
            <a:ahLst/>
            <a:cxnLst/>
            <a:rect l="l" t="t" r="r" b="b"/>
            <a:pathLst>
              <a:path w="1323975" h="1580514">
                <a:moveTo>
                  <a:pt x="0" y="620013"/>
                </a:moveTo>
                <a:lnTo>
                  <a:pt x="5071" y="575986"/>
                </a:lnTo>
                <a:lnTo>
                  <a:pt x="19517" y="535569"/>
                </a:lnTo>
                <a:lnTo>
                  <a:pt x="42185" y="499915"/>
                </a:lnTo>
                <a:lnTo>
                  <a:pt x="71922" y="470177"/>
                </a:lnTo>
                <a:lnTo>
                  <a:pt x="107576" y="447508"/>
                </a:lnTo>
                <a:lnTo>
                  <a:pt x="147993" y="433061"/>
                </a:lnTo>
                <a:lnTo>
                  <a:pt x="192022" y="427989"/>
                </a:lnTo>
                <a:lnTo>
                  <a:pt x="220673" y="427989"/>
                </a:lnTo>
                <a:lnTo>
                  <a:pt x="190866" y="0"/>
                </a:lnTo>
                <a:lnTo>
                  <a:pt x="551686" y="427989"/>
                </a:lnTo>
                <a:lnTo>
                  <a:pt x="1132000" y="427989"/>
                </a:lnTo>
                <a:lnTo>
                  <a:pt x="1176029" y="433061"/>
                </a:lnTo>
                <a:lnTo>
                  <a:pt x="1216442" y="447508"/>
                </a:lnTo>
                <a:lnTo>
                  <a:pt x="1252088" y="470177"/>
                </a:lnTo>
                <a:lnTo>
                  <a:pt x="1281817" y="499915"/>
                </a:lnTo>
                <a:lnTo>
                  <a:pt x="1304477" y="535569"/>
                </a:lnTo>
                <a:lnTo>
                  <a:pt x="1318916" y="575986"/>
                </a:lnTo>
                <a:lnTo>
                  <a:pt x="1323986" y="620013"/>
                </a:lnTo>
                <a:lnTo>
                  <a:pt x="1323986" y="908050"/>
                </a:lnTo>
                <a:lnTo>
                  <a:pt x="1323986" y="1388109"/>
                </a:lnTo>
                <a:lnTo>
                  <a:pt x="1318916" y="1432137"/>
                </a:lnTo>
                <a:lnTo>
                  <a:pt x="1304477" y="1472554"/>
                </a:lnTo>
                <a:lnTo>
                  <a:pt x="1281817" y="1508208"/>
                </a:lnTo>
                <a:lnTo>
                  <a:pt x="1252088" y="1537946"/>
                </a:lnTo>
                <a:lnTo>
                  <a:pt x="1216442" y="1560615"/>
                </a:lnTo>
                <a:lnTo>
                  <a:pt x="1176029" y="1575062"/>
                </a:lnTo>
                <a:lnTo>
                  <a:pt x="1132000" y="1580133"/>
                </a:lnTo>
                <a:lnTo>
                  <a:pt x="551686" y="1580133"/>
                </a:lnTo>
                <a:lnTo>
                  <a:pt x="220673" y="1580133"/>
                </a:lnTo>
                <a:lnTo>
                  <a:pt x="192022" y="1580133"/>
                </a:lnTo>
                <a:lnTo>
                  <a:pt x="147993" y="1575062"/>
                </a:lnTo>
                <a:lnTo>
                  <a:pt x="107576" y="1560615"/>
                </a:lnTo>
                <a:lnTo>
                  <a:pt x="71922" y="1537946"/>
                </a:lnTo>
                <a:lnTo>
                  <a:pt x="42185" y="1508208"/>
                </a:lnTo>
                <a:lnTo>
                  <a:pt x="19517" y="1472554"/>
                </a:lnTo>
                <a:lnTo>
                  <a:pt x="5071" y="1432137"/>
                </a:lnTo>
                <a:lnTo>
                  <a:pt x="0" y="1388109"/>
                </a:lnTo>
                <a:lnTo>
                  <a:pt x="0" y="908050"/>
                </a:lnTo>
                <a:lnTo>
                  <a:pt x="0" y="620013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0789" y="2740659"/>
            <a:ext cx="997585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iniciar o  </a:t>
            </a:r>
            <a:r>
              <a:rPr sz="1400" spc="-10" dirty="0">
                <a:latin typeface="Calibri"/>
                <a:cs typeface="Calibri"/>
              </a:rPr>
              <a:t>cadastro,  </a:t>
            </a:r>
            <a:r>
              <a:rPr sz="1400" spc="-5" dirty="0">
                <a:latin typeface="Calibri"/>
                <a:cs typeface="Calibri"/>
              </a:rPr>
              <a:t>clique </a:t>
            </a:r>
            <a:r>
              <a:rPr sz="1400" dirty="0">
                <a:latin typeface="Calibri"/>
                <a:cs typeface="Calibri"/>
              </a:rPr>
              <a:t>em  </a:t>
            </a:r>
            <a:r>
              <a:rPr sz="1400" b="1" spc="-5" dirty="0">
                <a:latin typeface="Calibri"/>
                <a:cs typeface="Calibri"/>
              </a:rPr>
              <a:t>Proposta </a:t>
            </a:r>
            <a:r>
              <a:rPr sz="1400" dirty="0">
                <a:latin typeface="Calibri"/>
                <a:cs typeface="Calibri"/>
              </a:rPr>
              <a:t>e  em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Cadastro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21219" y="2445694"/>
            <a:ext cx="673608" cy="682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8027" y="2514658"/>
            <a:ext cx="576072" cy="576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8027" y="2532533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324993" y="576072"/>
                </a:moveTo>
                <a:lnTo>
                  <a:pt x="0" y="288036"/>
                </a:lnTo>
                <a:lnTo>
                  <a:pt x="324993" y="0"/>
                </a:lnTo>
                <a:lnTo>
                  <a:pt x="324993" y="171704"/>
                </a:lnTo>
                <a:lnTo>
                  <a:pt x="576072" y="171704"/>
                </a:lnTo>
                <a:lnTo>
                  <a:pt x="576072" y="404368"/>
                </a:lnTo>
                <a:lnTo>
                  <a:pt x="324993" y="404368"/>
                </a:lnTo>
                <a:lnTo>
                  <a:pt x="324993" y="57607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21808" y="2574035"/>
            <a:ext cx="3822191" cy="553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33871" y="2542032"/>
            <a:ext cx="3310128" cy="6720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69178" y="2601722"/>
            <a:ext cx="3774821" cy="4587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9178" y="2601722"/>
            <a:ext cx="3775075" cy="459105"/>
          </a:xfrm>
          <a:custGeom>
            <a:avLst/>
            <a:gdLst/>
            <a:ahLst/>
            <a:cxnLst/>
            <a:rect l="l" t="t" r="r" b="b"/>
            <a:pathLst>
              <a:path w="3775075" h="459105">
                <a:moveTo>
                  <a:pt x="426974" y="76453"/>
                </a:moveTo>
                <a:lnTo>
                  <a:pt x="432972" y="46720"/>
                </a:lnTo>
                <a:lnTo>
                  <a:pt x="449341" y="22415"/>
                </a:lnTo>
                <a:lnTo>
                  <a:pt x="473640" y="6016"/>
                </a:lnTo>
                <a:lnTo>
                  <a:pt x="503428" y="0"/>
                </a:lnTo>
                <a:lnTo>
                  <a:pt x="984885" y="0"/>
                </a:lnTo>
                <a:lnTo>
                  <a:pt x="1821942" y="0"/>
                </a:lnTo>
                <a:lnTo>
                  <a:pt x="3698367" y="0"/>
                </a:lnTo>
                <a:lnTo>
                  <a:pt x="3728100" y="6016"/>
                </a:lnTo>
                <a:lnTo>
                  <a:pt x="3752405" y="22415"/>
                </a:lnTo>
                <a:lnTo>
                  <a:pt x="3768804" y="46720"/>
                </a:lnTo>
                <a:lnTo>
                  <a:pt x="3774821" y="76453"/>
                </a:lnTo>
                <a:lnTo>
                  <a:pt x="3774821" y="191135"/>
                </a:lnTo>
                <a:lnTo>
                  <a:pt x="3774821" y="382269"/>
                </a:lnTo>
                <a:lnTo>
                  <a:pt x="3768804" y="412057"/>
                </a:lnTo>
                <a:lnTo>
                  <a:pt x="3752405" y="436356"/>
                </a:lnTo>
                <a:lnTo>
                  <a:pt x="3728100" y="452725"/>
                </a:lnTo>
                <a:lnTo>
                  <a:pt x="3698367" y="458724"/>
                </a:lnTo>
                <a:lnTo>
                  <a:pt x="1821942" y="458724"/>
                </a:lnTo>
                <a:lnTo>
                  <a:pt x="984885" y="458724"/>
                </a:lnTo>
                <a:lnTo>
                  <a:pt x="503428" y="458724"/>
                </a:lnTo>
                <a:lnTo>
                  <a:pt x="473640" y="452725"/>
                </a:lnTo>
                <a:lnTo>
                  <a:pt x="449341" y="436356"/>
                </a:lnTo>
                <a:lnTo>
                  <a:pt x="432972" y="412057"/>
                </a:lnTo>
                <a:lnTo>
                  <a:pt x="426974" y="382269"/>
                </a:lnTo>
                <a:lnTo>
                  <a:pt x="426974" y="191135"/>
                </a:lnTo>
                <a:lnTo>
                  <a:pt x="0" y="192912"/>
                </a:lnTo>
                <a:lnTo>
                  <a:pt x="426974" y="7645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71794" y="2606802"/>
            <a:ext cx="299783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Selecione </a:t>
            </a:r>
            <a:r>
              <a:rPr sz="1400" b="1" spc="-5" dirty="0">
                <a:latin typeface="Calibri"/>
                <a:cs typeface="Calibri"/>
              </a:rPr>
              <a:t>SIM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30" dirty="0">
                <a:latin typeface="Calibri"/>
                <a:cs typeface="Calibri"/>
              </a:rPr>
              <a:t>CNPJ </a:t>
            </a:r>
            <a:r>
              <a:rPr sz="1400" spc="-5" dirty="0">
                <a:latin typeface="Calibri"/>
                <a:cs typeface="Calibri"/>
              </a:rPr>
              <a:t>beneficiário,  pois </a:t>
            </a:r>
            <a:r>
              <a:rPr sz="1400" spc="-10" dirty="0">
                <a:latin typeface="Calibri"/>
                <a:cs typeface="Calibri"/>
              </a:rPr>
              <a:t>deve </a:t>
            </a:r>
            <a:r>
              <a:rPr sz="1400" dirty="0">
                <a:latin typeface="Calibri"/>
                <a:cs typeface="Calibri"/>
              </a:rPr>
              <a:t>ser o </a:t>
            </a:r>
            <a:r>
              <a:rPr sz="1400" spc="-5" dirty="0">
                <a:latin typeface="Calibri"/>
                <a:cs typeface="Calibri"/>
              </a:rPr>
              <a:t>mesmo </a:t>
            </a:r>
            <a:r>
              <a:rPr sz="1400" spc="-25" dirty="0">
                <a:latin typeface="Calibri"/>
                <a:cs typeface="Calibri"/>
              </a:rPr>
              <a:t>CNPJ </a:t>
            </a:r>
            <a:r>
              <a:rPr sz="1400" spc="-5" dirty="0">
                <a:latin typeface="Calibri"/>
                <a:cs typeface="Calibri"/>
              </a:rPr>
              <a:t>do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cadastro.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17008" y="3026664"/>
            <a:ext cx="673608" cy="6827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7553" y="3060445"/>
            <a:ext cx="575945" cy="5760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67553" y="3060445"/>
            <a:ext cx="575945" cy="576580"/>
          </a:xfrm>
          <a:custGeom>
            <a:avLst/>
            <a:gdLst/>
            <a:ahLst/>
            <a:cxnLst/>
            <a:rect l="l" t="t" r="r" b="b"/>
            <a:pathLst>
              <a:path w="575945" h="576579">
                <a:moveTo>
                  <a:pt x="324866" y="576071"/>
                </a:moveTo>
                <a:lnTo>
                  <a:pt x="0" y="288036"/>
                </a:lnTo>
                <a:lnTo>
                  <a:pt x="324866" y="0"/>
                </a:lnTo>
                <a:lnTo>
                  <a:pt x="324866" y="171830"/>
                </a:lnTo>
                <a:lnTo>
                  <a:pt x="575945" y="171830"/>
                </a:lnTo>
                <a:lnTo>
                  <a:pt x="575945" y="404367"/>
                </a:lnTo>
                <a:lnTo>
                  <a:pt x="324866" y="404367"/>
                </a:lnTo>
                <a:lnTo>
                  <a:pt x="324866" y="576071"/>
                </a:lnTo>
                <a:close/>
              </a:path>
            </a:pathLst>
          </a:custGeom>
          <a:ln w="952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7547" y="3250692"/>
            <a:ext cx="3616452" cy="1882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4288" y="3241548"/>
            <a:ext cx="3005327" cy="19522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4410" y="3277742"/>
            <a:ext cx="3569589" cy="17877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74410" y="3277742"/>
            <a:ext cx="3569970" cy="1788160"/>
          </a:xfrm>
          <a:custGeom>
            <a:avLst/>
            <a:gdLst/>
            <a:ahLst/>
            <a:cxnLst/>
            <a:rect l="l" t="t" r="r" b="b"/>
            <a:pathLst>
              <a:path w="3569970" h="1788160">
                <a:moveTo>
                  <a:pt x="509777" y="297942"/>
                </a:moveTo>
                <a:lnTo>
                  <a:pt x="513676" y="249603"/>
                </a:lnTo>
                <a:lnTo>
                  <a:pt x="524963" y="203752"/>
                </a:lnTo>
                <a:lnTo>
                  <a:pt x="543025" y="161001"/>
                </a:lnTo>
                <a:lnTo>
                  <a:pt x="567251" y="121962"/>
                </a:lnTo>
                <a:lnTo>
                  <a:pt x="597026" y="87249"/>
                </a:lnTo>
                <a:lnTo>
                  <a:pt x="631740" y="57473"/>
                </a:lnTo>
                <a:lnTo>
                  <a:pt x="670779" y="33247"/>
                </a:lnTo>
                <a:lnTo>
                  <a:pt x="713530" y="15185"/>
                </a:lnTo>
                <a:lnTo>
                  <a:pt x="759381" y="3898"/>
                </a:lnTo>
                <a:lnTo>
                  <a:pt x="807719" y="0"/>
                </a:lnTo>
                <a:lnTo>
                  <a:pt x="1019683" y="0"/>
                </a:lnTo>
                <a:lnTo>
                  <a:pt x="1784731" y="0"/>
                </a:lnTo>
                <a:lnTo>
                  <a:pt x="3271646" y="0"/>
                </a:lnTo>
                <a:lnTo>
                  <a:pt x="3319985" y="3898"/>
                </a:lnTo>
                <a:lnTo>
                  <a:pt x="3365836" y="15185"/>
                </a:lnTo>
                <a:lnTo>
                  <a:pt x="3408587" y="33247"/>
                </a:lnTo>
                <a:lnTo>
                  <a:pt x="3447626" y="57473"/>
                </a:lnTo>
                <a:lnTo>
                  <a:pt x="3482340" y="87248"/>
                </a:lnTo>
                <a:lnTo>
                  <a:pt x="3512115" y="121962"/>
                </a:lnTo>
                <a:lnTo>
                  <a:pt x="3536341" y="161001"/>
                </a:lnTo>
                <a:lnTo>
                  <a:pt x="3554403" y="203752"/>
                </a:lnTo>
                <a:lnTo>
                  <a:pt x="3565690" y="249603"/>
                </a:lnTo>
                <a:lnTo>
                  <a:pt x="3569589" y="297942"/>
                </a:lnTo>
                <a:lnTo>
                  <a:pt x="3569589" y="744855"/>
                </a:lnTo>
                <a:lnTo>
                  <a:pt x="3569589" y="1489837"/>
                </a:lnTo>
                <a:lnTo>
                  <a:pt x="3565690" y="1538175"/>
                </a:lnTo>
                <a:lnTo>
                  <a:pt x="3554403" y="1584026"/>
                </a:lnTo>
                <a:lnTo>
                  <a:pt x="3536341" y="1626777"/>
                </a:lnTo>
                <a:lnTo>
                  <a:pt x="3512115" y="1665816"/>
                </a:lnTo>
                <a:lnTo>
                  <a:pt x="3482340" y="1700530"/>
                </a:lnTo>
                <a:lnTo>
                  <a:pt x="3447626" y="1730305"/>
                </a:lnTo>
                <a:lnTo>
                  <a:pt x="3408587" y="1754531"/>
                </a:lnTo>
                <a:lnTo>
                  <a:pt x="3365836" y="1772593"/>
                </a:lnTo>
                <a:lnTo>
                  <a:pt x="3319985" y="1783880"/>
                </a:lnTo>
                <a:lnTo>
                  <a:pt x="3271646" y="1787779"/>
                </a:lnTo>
                <a:lnTo>
                  <a:pt x="1784731" y="1787779"/>
                </a:lnTo>
                <a:lnTo>
                  <a:pt x="1019683" y="1787779"/>
                </a:lnTo>
                <a:lnTo>
                  <a:pt x="807719" y="1787779"/>
                </a:lnTo>
                <a:lnTo>
                  <a:pt x="759381" y="1783880"/>
                </a:lnTo>
                <a:lnTo>
                  <a:pt x="713530" y="1772593"/>
                </a:lnTo>
                <a:lnTo>
                  <a:pt x="670779" y="1754531"/>
                </a:lnTo>
                <a:lnTo>
                  <a:pt x="631740" y="1730305"/>
                </a:lnTo>
                <a:lnTo>
                  <a:pt x="597026" y="1700530"/>
                </a:lnTo>
                <a:lnTo>
                  <a:pt x="567251" y="1665816"/>
                </a:lnTo>
                <a:lnTo>
                  <a:pt x="543025" y="1626777"/>
                </a:lnTo>
                <a:lnTo>
                  <a:pt x="524963" y="1584026"/>
                </a:lnTo>
                <a:lnTo>
                  <a:pt x="513676" y="1538175"/>
                </a:lnTo>
                <a:lnTo>
                  <a:pt x="509777" y="1489837"/>
                </a:lnTo>
                <a:lnTo>
                  <a:pt x="509777" y="744855"/>
                </a:lnTo>
                <a:lnTo>
                  <a:pt x="0" y="264795"/>
                </a:lnTo>
                <a:lnTo>
                  <a:pt x="509777" y="29794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51194" y="3307334"/>
            <a:ext cx="262953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Selecione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Rede/Programa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PROGRAMA ACADEMIA </a:t>
            </a:r>
            <a:r>
              <a:rPr sz="1400" b="1" spc="-15" dirty="0">
                <a:latin typeface="Calibri"/>
                <a:cs typeface="Calibri"/>
              </a:rPr>
              <a:t>DA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SAÚDE</a:t>
            </a:r>
            <a:r>
              <a:rPr sz="1400" spc="-10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51194" y="3947667"/>
            <a:ext cx="2696845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Essa </a:t>
            </a:r>
            <a:r>
              <a:rPr sz="1400" spc="-10" dirty="0">
                <a:latin typeface="Calibri"/>
                <a:cs typeface="Calibri"/>
              </a:rPr>
              <a:t>rede/programa </a:t>
            </a:r>
            <a:r>
              <a:rPr sz="1400" spc="-5" dirty="0">
                <a:latin typeface="Calibri"/>
                <a:cs typeface="Calibri"/>
              </a:rPr>
              <a:t>só </a:t>
            </a:r>
            <a:r>
              <a:rPr sz="1400" spc="-10" dirty="0">
                <a:latin typeface="Calibri"/>
                <a:cs typeface="Calibri"/>
              </a:rPr>
              <a:t>aparecerá </a:t>
            </a:r>
            <a:r>
              <a:rPr sz="1400" spc="-5" dirty="0">
                <a:latin typeface="Calibri"/>
                <a:cs typeface="Calibri"/>
              </a:rPr>
              <a:t>na  tela </a:t>
            </a:r>
            <a:r>
              <a:rPr sz="1400" dirty="0">
                <a:latin typeface="Calibri"/>
                <a:cs typeface="Calibri"/>
              </a:rPr>
              <a:t>se o </a:t>
            </a:r>
            <a:r>
              <a:rPr sz="1400" spc="-10" dirty="0">
                <a:latin typeface="Calibri"/>
                <a:cs typeface="Calibri"/>
              </a:rPr>
              <a:t>gestor </a:t>
            </a:r>
            <a:r>
              <a:rPr sz="1400" spc="-5" dirty="0">
                <a:latin typeface="Calibri"/>
                <a:cs typeface="Calibri"/>
              </a:rPr>
              <a:t>tiver liberado </a:t>
            </a:r>
            <a:r>
              <a:rPr sz="1400" dirty="0">
                <a:latin typeface="Calibri"/>
                <a:cs typeface="Calibri"/>
              </a:rPr>
              <a:t>o  </a:t>
            </a:r>
            <a:r>
              <a:rPr sz="1400" spc="-10" dirty="0">
                <a:latin typeface="Calibri"/>
                <a:cs typeface="Calibri"/>
              </a:rPr>
              <a:t>cadastrador para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área </a:t>
            </a:r>
            <a:r>
              <a:rPr sz="1400" spc="-10" dirty="0">
                <a:latin typeface="Calibri"/>
                <a:cs typeface="Calibri"/>
              </a:rPr>
              <a:t>técnica  </a:t>
            </a:r>
            <a:r>
              <a:rPr sz="1400" spc="-5" dirty="0">
                <a:latin typeface="Calibri"/>
                <a:cs typeface="Calibri"/>
              </a:rPr>
              <a:t>“</a:t>
            </a:r>
            <a:r>
              <a:rPr sz="1400" b="1" spc="-5" dirty="0">
                <a:latin typeface="Calibri"/>
                <a:cs typeface="Calibri"/>
              </a:rPr>
              <a:t>Coordenação </a:t>
            </a:r>
            <a:r>
              <a:rPr sz="1400" b="1" spc="-10" dirty="0">
                <a:latin typeface="Calibri"/>
                <a:cs typeface="Calibri"/>
              </a:rPr>
              <a:t>Geral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Alimentação 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Nutrição</a:t>
            </a:r>
            <a:r>
              <a:rPr sz="1400" spc="-30" dirty="0">
                <a:latin typeface="Calibri"/>
                <a:cs typeface="Calibri"/>
              </a:rPr>
              <a:t>”.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38727" y="4509643"/>
            <a:ext cx="576071" cy="5760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67022" y="5123270"/>
            <a:ext cx="1909572" cy="6720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14798" y="5033124"/>
            <a:ext cx="2200020" cy="8069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54664" y="5193792"/>
            <a:ext cx="15982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Clique </a:t>
            </a:r>
            <a:r>
              <a:rPr sz="1400" dirty="0" err="1">
                <a:latin typeface="Calibri"/>
                <a:cs typeface="Calibri"/>
              </a:rPr>
              <a:t>em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spc="-10" dirty="0" smtClean="0">
                <a:latin typeface="Calibri"/>
                <a:cs typeface="Calibri"/>
              </a:rPr>
              <a:t>Nov</a:t>
            </a:r>
            <a:r>
              <a:rPr lang="pt-BR" sz="1400" b="1" spc="-10" dirty="0" smtClean="0">
                <a:latin typeface="Calibri"/>
                <a:cs typeface="Calibri"/>
              </a:rPr>
              <a:t>o Estabelecimento de Saúde</a:t>
            </a:r>
            <a:r>
              <a:rPr sz="1400" spc="-5" dirty="0" smtClean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8496" y="0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7184" y="0"/>
            <a:ext cx="925194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 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1308856"/>
            <a:ext cx="9144000" cy="5553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4063" y="794004"/>
            <a:ext cx="682751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7530" y="821816"/>
            <a:ext cx="576071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7530" y="821816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071" y="251079"/>
                </a:moveTo>
                <a:lnTo>
                  <a:pt x="288035" y="576072"/>
                </a:lnTo>
                <a:lnTo>
                  <a:pt x="0" y="251079"/>
                </a:lnTo>
                <a:lnTo>
                  <a:pt x="171831" y="251079"/>
                </a:lnTo>
                <a:lnTo>
                  <a:pt x="171831" y="0"/>
                </a:lnTo>
                <a:lnTo>
                  <a:pt x="404368" y="0"/>
                </a:lnTo>
                <a:lnTo>
                  <a:pt x="404368" y="251079"/>
                </a:lnTo>
                <a:lnTo>
                  <a:pt x="576071" y="251079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7990" y="2430798"/>
            <a:ext cx="495153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4203" y="2055876"/>
            <a:ext cx="2391155" cy="885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07992" y="2403266"/>
            <a:ext cx="2759075" cy="648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3420" y="2394548"/>
            <a:ext cx="2759075" cy="648335"/>
          </a:xfrm>
          <a:custGeom>
            <a:avLst/>
            <a:gdLst/>
            <a:ahLst/>
            <a:cxnLst/>
            <a:rect l="l" t="t" r="r" b="b"/>
            <a:pathLst>
              <a:path w="2759075" h="648335">
                <a:moveTo>
                  <a:pt x="454787" y="107950"/>
                </a:moveTo>
                <a:lnTo>
                  <a:pt x="463278" y="65954"/>
                </a:lnTo>
                <a:lnTo>
                  <a:pt x="486425" y="31638"/>
                </a:lnTo>
                <a:lnTo>
                  <a:pt x="520741" y="8491"/>
                </a:lnTo>
                <a:lnTo>
                  <a:pt x="562737" y="0"/>
                </a:lnTo>
                <a:lnTo>
                  <a:pt x="838834" y="0"/>
                </a:lnTo>
                <a:lnTo>
                  <a:pt x="1414906" y="0"/>
                </a:lnTo>
                <a:lnTo>
                  <a:pt x="2650998" y="0"/>
                </a:lnTo>
                <a:lnTo>
                  <a:pt x="2693066" y="8491"/>
                </a:lnTo>
                <a:lnTo>
                  <a:pt x="2727420" y="31638"/>
                </a:lnTo>
                <a:lnTo>
                  <a:pt x="2750581" y="65954"/>
                </a:lnTo>
                <a:lnTo>
                  <a:pt x="2759075" y="107950"/>
                </a:lnTo>
                <a:lnTo>
                  <a:pt x="2759075" y="270002"/>
                </a:lnTo>
                <a:lnTo>
                  <a:pt x="2759075" y="540004"/>
                </a:lnTo>
                <a:lnTo>
                  <a:pt x="2750581" y="582072"/>
                </a:lnTo>
                <a:lnTo>
                  <a:pt x="2727420" y="616426"/>
                </a:lnTo>
                <a:lnTo>
                  <a:pt x="2693066" y="639587"/>
                </a:lnTo>
                <a:lnTo>
                  <a:pt x="2650998" y="648081"/>
                </a:lnTo>
                <a:lnTo>
                  <a:pt x="1414906" y="648081"/>
                </a:lnTo>
                <a:lnTo>
                  <a:pt x="838834" y="648081"/>
                </a:lnTo>
                <a:lnTo>
                  <a:pt x="562737" y="648081"/>
                </a:lnTo>
                <a:lnTo>
                  <a:pt x="520741" y="639587"/>
                </a:lnTo>
                <a:lnTo>
                  <a:pt x="486425" y="616426"/>
                </a:lnTo>
                <a:lnTo>
                  <a:pt x="463278" y="582072"/>
                </a:lnTo>
                <a:lnTo>
                  <a:pt x="454787" y="540004"/>
                </a:lnTo>
                <a:lnTo>
                  <a:pt x="454787" y="270002"/>
                </a:lnTo>
                <a:lnTo>
                  <a:pt x="0" y="313436"/>
                </a:lnTo>
                <a:lnTo>
                  <a:pt x="454787" y="10795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37791" y="2368557"/>
            <a:ext cx="207835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Insira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número </a:t>
            </a:r>
            <a:r>
              <a:rPr sz="1400" spc="-5" dirty="0">
                <a:latin typeface="Calibri"/>
                <a:cs typeface="Calibri"/>
              </a:rPr>
              <a:t>do CNES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u="heavy" spc="-5" dirty="0">
                <a:latin typeface="Calibri"/>
                <a:cs typeface="Calibri"/>
              </a:rPr>
              <a:t>DO  </a:t>
            </a:r>
            <a:r>
              <a:rPr sz="1400" b="1" u="heavy" spc="-10" dirty="0">
                <a:latin typeface="Calibri"/>
                <a:cs typeface="Calibri"/>
              </a:rPr>
              <a:t>POLO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ser beneficiado </a:t>
            </a:r>
            <a:r>
              <a:rPr sz="1400" dirty="0">
                <a:latin typeface="Calibri"/>
                <a:cs typeface="Calibri"/>
              </a:rPr>
              <a:t>e  </a:t>
            </a:r>
            <a:r>
              <a:rPr sz="1400" spc="-5" dirty="0">
                <a:latin typeface="Calibri"/>
                <a:cs typeface="Calibri"/>
              </a:rPr>
              <a:t>clique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validar.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86483" y="0"/>
            <a:ext cx="7557516" cy="1479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8839" y="0"/>
            <a:ext cx="6923531" cy="16885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3347" y="10922"/>
            <a:ext cx="7474966" cy="16776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3347" y="10921"/>
            <a:ext cx="7475220" cy="1677669"/>
          </a:xfrm>
          <a:custGeom>
            <a:avLst/>
            <a:gdLst/>
            <a:ahLst/>
            <a:cxnLst/>
            <a:rect l="l" t="t" r="r" b="b"/>
            <a:pathLst>
              <a:path w="7475220" h="1402080">
                <a:moveTo>
                  <a:pt x="490219" y="233679"/>
                </a:moveTo>
                <a:lnTo>
                  <a:pt x="494963" y="186592"/>
                </a:lnTo>
                <a:lnTo>
                  <a:pt x="508567" y="142732"/>
                </a:lnTo>
                <a:lnTo>
                  <a:pt x="530095" y="103038"/>
                </a:lnTo>
                <a:lnTo>
                  <a:pt x="558609" y="68452"/>
                </a:lnTo>
                <a:lnTo>
                  <a:pt x="593171" y="39915"/>
                </a:lnTo>
                <a:lnTo>
                  <a:pt x="632844" y="18367"/>
                </a:lnTo>
                <a:lnTo>
                  <a:pt x="676691" y="4748"/>
                </a:lnTo>
                <a:lnTo>
                  <a:pt x="723772" y="0"/>
                </a:lnTo>
                <a:lnTo>
                  <a:pt x="1654302" y="0"/>
                </a:lnTo>
                <a:lnTo>
                  <a:pt x="3400552" y="0"/>
                </a:lnTo>
                <a:lnTo>
                  <a:pt x="7241285" y="0"/>
                </a:lnTo>
                <a:lnTo>
                  <a:pt x="7288373" y="4748"/>
                </a:lnTo>
                <a:lnTo>
                  <a:pt x="7332233" y="18367"/>
                </a:lnTo>
                <a:lnTo>
                  <a:pt x="7371927" y="39915"/>
                </a:lnTo>
                <a:lnTo>
                  <a:pt x="7406512" y="68452"/>
                </a:lnTo>
                <a:lnTo>
                  <a:pt x="7435050" y="103038"/>
                </a:lnTo>
                <a:lnTo>
                  <a:pt x="7456598" y="142732"/>
                </a:lnTo>
                <a:lnTo>
                  <a:pt x="7470217" y="186592"/>
                </a:lnTo>
                <a:lnTo>
                  <a:pt x="7474966" y="233679"/>
                </a:lnTo>
                <a:lnTo>
                  <a:pt x="7474966" y="584073"/>
                </a:lnTo>
                <a:lnTo>
                  <a:pt x="7474966" y="1168145"/>
                </a:lnTo>
                <a:lnTo>
                  <a:pt x="7470217" y="1215269"/>
                </a:lnTo>
                <a:lnTo>
                  <a:pt x="7456598" y="1259147"/>
                </a:lnTo>
                <a:lnTo>
                  <a:pt x="7435050" y="1298843"/>
                </a:lnTo>
                <a:lnTo>
                  <a:pt x="7406513" y="1333420"/>
                </a:lnTo>
                <a:lnTo>
                  <a:pt x="7371927" y="1361943"/>
                </a:lnTo>
                <a:lnTo>
                  <a:pt x="7332233" y="1383476"/>
                </a:lnTo>
                <a:lnTo>
                  <a:pt x="7288373" y="1397082"/>
                </a:lnTo>
                <a:lnTo>
                  <a:pt x="7241285" y="1401826"/>
                </a:lnTo>
                <a:lnTo>
                  <a:pt x="3400552" y="1401826"/>
                </a:lnTo>
                <a:lnTo>
                  <a:pt x="1654302" y="1401826"/>
                </a:lnTo>
                <a:lnTo>
                  <a:pt x="723772" y="1401826"/>
                </a:lnTo>
                <a:lnTo>
                  <a:pt x="676691" y="1397082"/>
                </a:lnTo>
                <a:lnTo>
                  <a:pt x="632844" y="1383476"/>
                </a:lnTo>
                <a:lnTo>
                  <a:pt x="593171" y="1361943"/>
                </a:lnTo>
                <a:lnTo>
                  <a:pt x="558609" y="1333420"/>
                </a:lnTo>
                <a:lnTo>
                  <a:pt x="530095" y="1298843"/>
                </a:lnTo>
                <a:lnTo>
                  <a:pt x="508567" y="1259147"/>
                </a:lnTo>
                <a:lnTo>
                  <a:pt x="494963" y="1215269"/>
                </a:lnTo>
                <a:lnTo>
                  <a:pt x="490219" y="1168145"/>
                </a:lnTo>
                <a:lnTo>
                  <a:pt x="490219" y="584073"/>
                </a:lnTo>
                <a:lnTo>
                  <a:pt x="0" y="689482"/>
                </a:lnTo>
                <a:lnTo>
                  <a:pt x="490219" y="233679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71140" y="72764"/>
            <a:ext cx="680122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Selecione </a:t>
            </a:r>
            <a:r>
              <a:rPr sz="1100" dirty="0">
                <a:latin typeface="Times New Roman"/>
                <a:cs typeface="Times New Roman"/>
              </a:rPr>
              <a:t>o </a:t>
            </a:r>
            <a:r>
              <a:rPr sz="1100" spc="-5" dirty="0" err="1">
                <a:latin typeface="Times New Roman"/>
                <a:cs typeface="Times New Roman"/>
              </a:rPr>
              <a:t>Componente</a:t>
            </a:r>
            <a:r>
              <a:rPr sz="1100" spc="-5" dirty="0">
                <a:latin typeface="Times New Roman"/>
                <a:cs typeface="Times New Roman"/>
              </a:rPr>
              <a:t>/</a:t>
            </a:r>
            <a:r>
              <a:rPr sz="1100" spc="-5" dirty="0" err="1">
                <a:latin typeface="Times New Roman"/>
                <a:cs typeface="Times New Roman"/>
              </a:rPr>
              <a:t>Serviço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 err="1" smtClean="0">
                <a:latin typeface="Times New Roman"/>
                <a:cs typeface="Times New Roman"/>
              </a:rPr>
              <a:t>espec</a:t>
            </a:r>
            <a:r>
              <a:rPr lang="pt-BR" sz="1100" spc="-5" dirty="0" smtClean="0">
                <a:latin typeface="Times New Roman"/>
                <a:cs typeface="Times New Roman"/>
              </a:rPr>
              <a:t>í</a:t>
            </a:r>
            <a:r>
              <a:rPr sz="1100" spc="-5" dirty="0" smtClean="0">
                <a:latin typeface="Times New Roman"/>
                <a:cs typeface="Times New Roman"/>
              </a:rPr>
              <a:t>fico:</a:t>
            </a:r>
            <a:endParaRPr lang="pt-BR" sz="11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lang="pt-BR" sz="1100" dirty="0" smtClean="0">
                <a:latin typeface="Times New Roman"/>
                <a:cs typeface="Times New Roman"/>
              </a:rPr>
              <a:t>"Academia </a:t>
            </a:r>
            <a:r>
              <a:rPr lang="pt-BR" sz="1100" dirty="0">
                <a:latin typeface="Times New Roman"/>
                <a:cs typeface="Times New Roman"/>
              </a:rPr>
              <a:t>da Saúde – Novas solicitações” – para polos </a:t>
            </a:r>
            <a:r>
              <a:rPr lang="pt-BR" sz="1100" dirty="0" smtClean="0">
                <a:latin typeface="Times New Roman"/>
                <a:cs typeface="Times New Roman"/>
              </a:rPr>
              <a:t>construídos com a 3ª parcela favorável ou paga.</a:t>
            </a:r>
            <a:endParaRPr lang="pt-BR" sz="11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lang="pt-BR" sz="1100" dirty="0" smtClean="0">
                <a:latin typeface="Times New Roman"/>
                <a:cs typeface="Times New Roman"/>
              </a:rPr>
              <a:t>“Academia </a:t>
            </a:r>
            <a:r>
              <a:rPr lang="pt-BR" sz="1100" dirty="0">
                <a:latin typeface="Times New Roman"/>
                <a:cs typeface="Times New Roman"/>
              </a:rPr>
              <a:t>da Saúde – </a:t>
            </a:r>
            <a:r>
              <a:rPr lang="pt-BR" sz="1100" dirty="0" smtClean="0">
                <a:latin typeface="Times New Roman"/>
                <a:cs typeface="Times New Roman"/>
              </a:rPr>
              <a:t>Similaridade” –</a:t>
            </a:r>
            <a:r>
              <a:rPr lang="pt-BR" sz="11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t-BR" sz="1100" dirty="0">
                <a:latin typeface="Times New Roman"/>
                <a:cs typeface="Times New Roman"/>
              </a:rPr>
              <a:t>t</a:t>
            </a:r>
            <a:r>
              <a:rPr lang="pt-BR" sz="1100" dirty="0" smtClean="0">
                <a:latin typeface="Times New Roman"/>
                <a:cs typeface="Times New Roman"/>
              </a:rPr>
              <a:t>anto </a:t>
            </a:r>
            <a:r>
              <a:rPr lang="pt-BR" sz="1100" dirty="0">
                <a:latin typeface="Times New Roman"/>
                <a:cs typeface="Times New Roman"/>
              </a:rPr>
              <a:t>os que querem ser </a:t>
            </a:r>
            <a:r>
              <a:rPr lang="pt-BR" sz="1100" dirty="0" smtClean="0">
                <a:latin typeface="Times New Roman"/>
                <a:cs typeface="Times New Roman"/>
              </a:rPr>
              <a:t>reconhecidos, quanto os </a:t>
            </a:r>
            <a:r>
              <a:rPr lang="pt-BR" sz="1100" dirty="0">
                <a:latin typeface="Times New Roman"/>
                <a:cs typeface="Times New Roman"/>
              </a:rPr>
              <a:t>já </a:t>
            </a:r>
            <a:r>
              <a:rPr lang="pt-BR" sz="1100" dirty="0" smtClean="0">
                <a:latin typeface="Times New Roman"/>
                <a:cs typeface="Times New Roman"/>
              </a:rPr>
              <a:t>habilitados como similares mas ainda não estão cadastrados no SAIPS</a:t>
            </a:r>
            <a:endParaRPr lang="pt-BR" sz="11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lang="pt-BR" sz="1100" dirty="0" smtClean="0">
                <a:latin typeface="Times New Roman"/>
                <a:cs typeface="Times New Roman"/>
              </a:rPr>
              <a:t>“Academia </a:t>
            </a:r>
            <a:r>
              <a:rPr lang="pt-BR" sz="1100" dirty="0">
                <a:latin typeface="Times New Roman"/>
                <a:cs typeface="Times New Roman"/>
              </a:rPr>
              <a:t>da Saúde – Transição dos polos custeados da SVS para a </a:t>
            </a:r>
            <a:r>
              <a:rPr lang="pt-BR" sz="1100" dirty="0" smtClean="0">
                <a:latin typeface="Times New Roman"/>
                <a:cs typeface="Times New Roman"/>
              </a:rPr>
              <a:t>SAS” </a:t>
            </a:r>
            <a:r>
              <a:rPr lang="pt-BR" sz="1100" dirty="0">
                <a:latin typeface="Times New Roman"/>
                <a:cs typeface="Times New Roman"/>
              </a:rPr>
              <a:t>– para os 201 polos que </a:t>
            </a:r>
            <a:r>
              <a:rPr lang="pt-BR" sz="1100" dirty="0" smtClean="0">
                <a:latin typeface="Times New Roman"/>
                <a:cs typeface="Times New Roman"/>
              </a:rPr>
              <a:t>já recebiam </a:t>
            </a:r>
            <a:r>
              <a:rPr lang="pt-BR" sz="1100" dirty="0">
                <a:latin typeface="Times New Roman"/>
                <a:cs typeface="Times New Roman"/>
              </a:rPr>
              <a:t>custeio pela </a:t>
            </a:r>
            <a:r>
              <a:rPr lang="pt-BR" sz="1100" dirty="0" smtClean="0">
                <a:latin typeface="Times New Roman"/>
                <a:cs typeface="Times New Roman"/>
              </a:rPr>
              <a:t>SVS, mas passaram </a:t>
            </a:r>
            <a:r>
              <a:rPr lang="pt-BR" sz="1100" dirty="0">
                <a:latin typeface="Times New Roman"/>
                <a:cs typeface="Times New Roman"/>
              </a:rPr>
              <a:t>a receber pela </a:t>
            </a:r>
            <a:r>
              <a:rPr lang="pt-BR" sz="1100" dirty="0" smtClean="0">
                <a:latin typeface="Times New Roman"/>
                <a:cs typeface="Times New Roman"/>
              </a:rPr>
              <a:t>SAS</a:t>
            </a:r>
            <a:endParaRPr sz="1100" dirty="0">
              <a:latin typeface="Times New Roman"/>
              <a:cs typeface="Times New Roman"/>
            </a:endParaRPr>
          </a:p>
          <a:p>
            <a:pPr marL="184785" marR="69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lang="pt-BR" sz="1100" spc="-5" dirty="0" smtClean="0">
                <a:latin typeface="Times New Roman"/>
                <a:cs typeface="Times New Roman"/>
              </a:rPr>
              <a:t>"Habilitação </a:t>
            </a:r>
            <a:r>
              <a:rPr lang="pt-BR" sz="1100" spc="-5" dirty="0">
                <a:latin typeface="Times New Roman"/>
                <a:cs typeface="Times New Roman"/>
              </a:rPr>
              <a:t>para municípios </a:t>
            </a:r>
            <a:r>
              <a:rPr lang="pt-BR" sz="1100" dirty="0">
                <a:latin typeface="Times New Roman"/>
                <a:cs typeface="Times New Roman"/>
              </a:rPr>
              <a:t>COM </a:t>
            </a:r>
            <a:r>
              <a:rPr lang="pt-BR" sz="1100" spc="-5" dirty="0">
                <a:latin typeface="Times New Roman"/>
                <a:cs typeface="Times New Roman"/>
              </a:rPr>
              <a:t>NASF implantado  que </a:t>
            </a:r>
            <a:r>
              <a:rPr lang="pt-BR" sz="1100" dirty="0">
                <a:latin typeface="Times New Roman"/>
                <a:cs typeface="Times New Roman"/>
              </a:rPr>
              <a:t>já </a:t>
            </a:r>
            <a:r>
              <a:rPr lang="pt-BR" sz="1100" spc="-10" dirty="0">
                <a:latin typeface="Times New Roman"/>
                <a:cs typeface="Times New Roman"/>
              </a:rPr>
              <a:t>recebem </a:t>
            </a:r>
            <a:r>
              <a:rPr lang="pt-BR" sz="1100" spc="-5" dirty="0">
                <a:latin typeface="Times New Roman"/>
                <a:cs typeface="Times New Roman"/>
              </a:rPr>
              <a:t>Custeio </a:t>
            </a:r>
            <a:r>
              <a:rPr lang="pt-BR" sz="1100" dirty="0">
                <a:latin typeface="Times New Roman"/>
                <a:cs typeface="Times New Roman"/>
              </a:rPr>
              <a:t>do </a:t>
            </a:r>
            <a:r>
              <a:rPr lang="pt-BR" sz="1100" spc="-10" dirty="0">
                <a:latin typeface="Times New Roman"/>
                <a:cs typeface="Times New Roman"/>
              </a:rPr>
              <a:t>Programa </a:t>
            </a:r>
            <a:r>
              <a:rPr lang="pt-BR" sz="1100" spc="-5" dirty="0">
                <a:latin typeface="Times New Roman"/>
                <a:cs typeface="Times New Roman"/>
              </a:rPr>
              <a:t>Academia </a:t>
            </a:r>
            <a:r>
              <a:rPr lang="pt-BR" sz="1100" dirty="0">
                <a:latin typeface="Times New Roman"/>
                <a:cs typeface="Times New Roman"/>
              </a:rPr>
              <a:t>da</a:t>
            </a:r>
            <a:r>
              <a:rPr lang="pt-BR" sz="1100" spc="30" dirty="0">
                <a:latin typeface="Times New Roman"/>
                <a:cs typeface="Times New Roman"/>
              </a:rPr>
              <a:t> </a:t>
            </a:r>
            <a:r>
              <a:rPr lang="pt-BR" sz="1100" dirty="0" smtClean="0">
                <a:latin typeface="Times New Roman"/>
                <a:cs typeface="Times New Roman"/>
              </a:rPr>
              <a:t>Saúde” – </a:t>
            </a:r>
            <a:r>
              <a:rPr sz="1100" spc="-5" dirty="0" smtClean="0">
                <a:latin typeface="Times New Roman"/>
                <a:cs typeface="Times New Roman"/>
              </a:rPr>
              <a:t>Para </a:t>
            </a:r>
            <a:r>
              <a:rPr sz="1100" spc="-5" dirty="0">
                <a:latin typeface="Times New Roman"/>
                <a:cs typeface="Times New Roman"/>
              </a:rPr>
              <a:t>municípios </a:t>
            </a:r>
            <a:r>
              <a:rPr sz="1100" dirty="0">
                <a:latin typeface="Times New Roman"/>
                <a:cs typeface="Times New Roman"/>
              </a:rPr>
              <a:t>que </a:t>
            </a:r>
            <a:r>
              <a:rPr sz="1100" u="sng" dirty="0">
                <a:latin typeface="Times New Roman"/>
                <a:cs typeface="Times New Roman"/>
              </a:rPr>
              <a:t>já </a:t>
            </a:r>
            <a:r>
              <a:rPr sz="1100" u="sng" spc="-5" dirty="0">
                <a:latin typeface="Times New Roman"/>
                <a:cs typeface="Times New Roman"/>
              </a:rPr>
              <a:t>foram </a:t>
            </a:r>
            <a:r>
              <a:rPr sz="1100" u="sng" spc="-5" dirty="0" err="1">
                <a:latin typeface="Times New Roman"/>
                <a:cs typeface="Times New Roman"/>
              </a:rPr>
              <a:t>habilitados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lang="pt-BR" sz="1100" spc="-5" dirty="0" smtClean="0">
                <a:latin typeface="Times New Roman"/>
                <a:cs typeface="Times New Roman"/>
              </a:rPr>
              <a:t>ao custeio </a:t>
            </a:r>
            <a:r>
              <a:rPr sz="1100" spc="-5" dirty="0" err="1" smtClean="0">
                <a:latin typeface="Times New Roman"/>
                <a:cs typeface="Times New Roman"/>
              </a:rPr>
              <a:t>em</a:t>
            </a:r>
            <a:r>
              <a:rPr sz="1100" spc="-5" dirty="0" smtClean="0">
                <a:latin typeface="Times New Roman"/>
                <a:cs typeface="Times New Roman"/>
              </a:rPr>
              <a:t> </a:t>
            </a:r>
            <a:r>
              <a:rPr sz="1100" spc="-5" dirty="0" err="1">
                <a:latin typeface="Times New Roman"/>
                <a:cs typeface="Times New Roman"/>
              </a:rPr>
              <a:t>portarias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 err="1" smtClean="0">
                <a:latin typeface="Times New Roman"/>
                <a:cs typeface="Times New Roman"/>
              </a:rPr>
              <a:t>anteriores</a:t>
            </a:r>
            <a:r>
              <a:rPr lang="pt-BR" sz="1100" spc="-5" dirty="0" smtClean="0">
                <a:latin typeface="Times New Roman"/>
                <a:cs typeface="Times New Roman"/>
              </a:rPr>
              <a:t>, mas </a:t>
            </a:r>
            <a:r>
              <a:rPr lang="pt-BR" sz="1100" dirty="0">
                <a:latin typeface="Times New Roman"/>
                <a:cs typeface="Times New Roman"/>
              </a:rPr>
              <a:t>ainda não estão cadastrados no </a:t>
            </a:r>
            <a:r>
              <a:rPr lang="pt-BR" sz="1100" dirty="0" smtClean="0">
                <a:latin typeface="Times New Roman"/>
                <a:cs typeface="Times New Roman"/>
              </a:rPr>
              <a:t>SAIPS</a:t>
            </a:r>
            <a:endParaRPr sz="1400" strike="sngStrike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31689" y="3181348"/>
            <a:ext cx="576072" cy="5760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30011" y="3398520"/>
            <a:ext cx="3509772" cy="4876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5144" y="3474720"/>
            <a:ext cx="2804159" cy="4587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77636" y="3425825"/>
            <a:ext cx="3414903" cy="3935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77636" y="3425825"/>
            <a:ext cx="3415029" cy="393700"/>
          </a:xfrm>
          <a:custGeom>
            <a:avLst/>
            <a:gdLst/>
            <a:ahLst/>
            <a:cxnLst/>
            <a:rect l="l" t="t" r="r" b="b"/>
            <a:pathLst>
              <a:path w="3415029" h="393700">
                <a:moveTo>
                  <a:pt x="606551" y="123571"/>
                </a:moveTo>
                <a:lnTo>
                  <a:pt x="610788" y="102546"/>
                </a:lnTo>
                <a:lnTo>
                  <a:pt x="622347" y="85391"/>
                </a:lnTo>
                <a:lnTo>
                  <a:pt x="639502" y="73832"/>
                </a:lnTo>
                <a:lnTo>
                  <a:pt x="660526" y="69596"/>
                </a:lnTo>
                <a:lnTo>
                  <a:pt x="1074546" y="69596"/>
                </a:lnTo>
                <a:lnTo>
                  <a:pt x="1776603" y="69596"/>
                </a:lnTo>
                <a:lnTo>
                  <a:pt x="3360801" y="69596"/>
                </a:lnTo>
                <a:lnTo>
                  <a:pt x="3381845" y="73832"/>
                </a:lnTo>
                <a:lnTo>
                  <a:pt x="3399043" y="85391"/>
                </a:lnTo>
                <a:lnTo>
                  <a:pt x="3410646" y="102546"/>
                </a:lnTo>
                <a:lnTo>
                  <a:pt x="3414903" y="123571"/>
                </a:lnTo>
                <a:lnTo>
                  <a:pt x="3414903" y="204597"/>
                </a:lnTo>
                <a:lnTo>
                  <a:pt x="3414903" y="339598"/>
                </a:lnTo>
                <a:lnTo>
                  <a:pt x="3410646" y="360622"/>
                </a:lnTo>
                <a:lnTo>
                  <a:pt x="3399043" y="377777"/>
                </a:lnTo>
                <a:lnTo>
                  <a:pt x="3381845" y="389336"/>
                </a:lnTo>
                <a:lnTo>
                  <a:pt x="3360801" y="393573"/>
                </a:lnTo>
                <a:lnTo>
                  <a:pt x="1776603" y="393573"/>
                </a:lnTo>
                <a:lnTo>
                  <a:pt x="1074546" y="393573"/>
                </a:lnTo>
                <a:lnTo>
                  <a:pt x="660526" y="393573"/>
                </a:lnTo>
                <a:lnTo>
                  <a:pt x="639502" y="389336"/>
                </a:lnTo>
                <a:lnTo>
                  <a:pt x="622347" y="377777"/>
                </a:lnTo>
                <a:lnTo>
                  <a:pt x="610788" y="360622"/>
                </a:lnTo>
                <a:lnTo>
                  <a:pt x="606551" y="339598"/>
                </a:lnTo>
                <a:lnTo>
                  <a:pt x="606551" y="204597"/>
                </a:lnTo>
                <a:lnTo>
                  <a:pt x="0" y="0"/>
                </a:lnTo>
                <a:lnTo>
                  <a:pt x="606551" y="12357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42684" y="3539870"/>
            <a:ext cx="249047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abrangência deve </a:t>
            </a:r>
            <a:r>
              <a:rPr sz="1400" dirty="0">
                <a:latin typeface="Calibri"/>
                <a:cs typeface="Calibri"/>
              </a:rPr>
              <a:t>ser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municipal.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7184" y="0"/>
            <a:ext cx="925194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 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5" name="Retângulo 34"/>
          <p:cNvSpPr/>
          <p:nvPr/>
        </p:nvSpPr>
        <p:spPr>
          <a:xfrm>
            <a:off x="2438398" y="2031832"/>
            <a:ext cx="426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2431"/>
            <a:ext cx="9144000" cy="5033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6152" y="2587751"/>
            <a:ext cx="673608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6063" y="2621279"/>
            <a:ext cx="576072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6063" y="2621279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324992" y="576072"/>
                </a:moveTo>
                <a:lnTo>
                  <a:pt x="0" y="288036"/>
                </a:lnTo>
                <a:lnTo>
                  <a:pt x="324992" y="0"/>
                </a:lnTo>
                <a:lnTo>
                  <a:pt x="324992" y="171704"/>
                </a:lnTo>
                <a:lnTo>
                  <a:pt x="576072" y="171704"/>
                </a:lnTo>
                <a:lnTo>
                  <a:pt x="576072" y="404368"/>
                </a:lnTo>
                <a:lnTo>
                  <a:pt x="324992" y="404368"/>
                </a:lnTo>
                <a:lnTo>
                  <a:pt x="324992" y="57607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9740" y="1781555"/>
            <a:ext cx="3529584" cy="1453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7023" y="1812035"/>
            <a:ext cx="3101339" cy="1312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86729" y="1808860"/>
            <a:ext cx="3435730" cy="13586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6729" y="1808860"/>
            <a:ext cx="3435985" cy="1358900"/>
          </a:xfrm>
          <a:custGeom>
            <a:avLst/>
            <a:gdLst/>
            <a:ahLst/>
            <a:cxnLst/>
            <a:rect l="l" t="t" r="r" b="b"/>
            <a:pathLst>
              <a:path w="3435984" h="1358900">
                <a:moveTo>
                  <a:pt x="267335" y="203962"/>
                </a:moveTo>
                <a:lnTo>
                  <a:pt x="272721" y="157194"/>
                </a:lnTo>
                <a:lnTo>
                  <a:pt x="288068" y="114262"/>
                </a:lnTo>
                <a:lnTo>
                  <a:pt x="312151" y="76392"/>
                </a:lnTo>
                <a:lnTo>
                  <a:pt x="343751" y="44806"/>
                </a:lnTo>
                <a:lnTo>
                  <a:pt x="381644" y="20730"/>
                </a:lnTo>
                <a:lnTo>
                  <a:pt x="424609" y="5386"/>
                </a:lnTo>
                <a:lnTo>
                  <a:pt x="471424" y="0"/>
                </a:lnTo>
                <a:lnTo>
                  <a:pt x="795401" y="0"/>
                </a:lnTo>
                <a:lnTo>
                  <a:pt x="1587500" y="0"/>
                </a:lnTo>
                <a:lnTo>
                  <a:pt x="3231642" y="0"/>
                </a:lnTo>
                <a:lnTo>
                  <a:pt x="3278416" y="5386"/>
                </a:lnTo>
                <a:lnTo>
                  <a:pt x="3321366" y="20730"/>
                </a:lnTo>
                <a:lnTo>
                  <a:pt x="3359261" y="44806"/>
                </a:lnTo>
                <a:lnTo>
                  <a:pt x="3390874" y="76392"/>
                </a:lnTo>
                <a:lnTo>
                  <a:pt x="3414975" y="114262"/>
                </a:lnTo>
                <a:lnTo>
                  <a:pt x="3430337" y="157194"/>
                </a:lnTo>
                <a:lnTo>
                  <a:pt x="3435730" y="203962"/>
                </a:lnTo>
                <a:lnTo>
                  <a:pt x="3435730" y="713993"/>
                </a:lnTo>
                <a:lnTo>
                  <a:pt x="3435730" y="1020063"/>
                </a:lnTo>
                <a:lnTo>
                  <a:pt x="3430337" y="1066838"/>
                </a:lnTo>
                <a:lnTo>
                  <a:pt x="3414975" y="1109788"/>
                </a:lnTo>
                <a:lnTo>
                  <a:pt x="3390874" y="1147683"/>
                </a:lnTo>
                <a:lnTo>
                  <a:pt x="3359261" y="1179296"/>
                </a:lnTo>
                <a:lnTo>
                  <a:pt x="3321366" y="1203397"/>
                </a:lnTo>
                <a:lnTo>
                  <a:pt x="3278416" y="1218759"/>
                </a:lnTo>
                <a:lnTo>
                  <a:pt x="3231642" y="1224152"/>
                </a:lnTo>
                <a:lnTo>
                  <a:pt x="1587500" y="1224152"/>
                </a:lnTo>
                <a:lnTo>
                  <a:pt x="0" y="1358646"/>
                </a:lnTo>
                <a:lnTo>
                  <a:pt x="795401" y="1224152"/>
                </a:lnTo>
                <a:lnTo>
                  <a:pt x="471424" y="1224152"/>
                </a:lnTo>
                <a:lnTo>
                  <a:pt x="424609" y="1218759"/>
                </a:lnTo>
                <a:lnTo>
                  <a:pt x="381644" y="1203397"/>
                </a:lnTo>
                <a:lnTo>
                  <a:pt x="343751" y="1179296"/>
                </a:lnTo>
                <a:lnTo>
                  <a:pt x="312151" y="1147683"/>
                </a:lnTo>
                <a:lnTo>
                  <a:pt x="288068" y="1109788"/>
                </a:lnTo>
                <a:lnTo>
                  <a:pt x="272721" y="1066838"/>
                </a:lnTo>
                <a:lnTo>
                  <a:pt x="267335" y="1020063"/>
                </a:lnTo>
                <a:lnTo>
                  <a:pt x="267335" y="713993"/>
                </a:lnTo>
                <a:lnTo>
                  <a:pt x="267335" y="20396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43929" y="1876297"/>
            <a:ext cx="2789555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polo construído </a:t>
            </a:r>
            <a:r>
              <a:rPr sz="1400" spc="-10" dirty="0">
                <a:latin typeface="Calibri"/>
                <a:cs typeface="Calibri"/>
              </a:rPr>
              <a:t>com recurso </a:t>
            </a:r>
            <a:r>
              <a:rPr sz="1400" spc="-5" dirty="0">
                <a:latin typeface="Calibri"/>
                <a:cs typeface="Calibri"/>
              </a:rPr>
              <a:t>do  </a:t>
            </a:r>
            <a:r>
              <a:rPr sz="1400" dirty="0">
                <a:latin typeface="Calibri"/>
                <a:cs typeface="Calibri"/>
              </a:rPr>
              <a:t>MS, </a:t>
            </a:r>
            <a:r>
              <a:rPr sz="1400" spc="-5" dirty="0">
                <a:latin typeface="Calibri"/>
                <a:cs typeface="Calibri"/>
              </a:rPr>
              <a:t>selecionar </a:t>
            </a:r>
            <a:r>
              <a:rPr sz="1400" dirty="0">
                <a:latin typeface="Calibri"/>
                <a:cs typeface="Calibri"/>
              </a:rPr>
              <a:t>“</a:t>
            </a:r>
            <a:r>
              <a:rPr sz="1400" b="1" dirty="0">
                <a:latin typeface="Calibri"/>
                <a:cs typeface="Calibri"/>
              </a:rPr>
              <a:t>Ministério da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Saúde</a:t>
            </a:r>
            <a:r>
              <a:rPr sz="1400" spc="-20" dirty="0">
                <a:latin typeface="Calibri"/>
                <a:cs typeface="Calibri"/>
              </a:rPr>
              <a:t>”,  </a:t>
            </a:r>
            <a:r>
              <a:rPr sz="1400" spc="-5" dirty="0">
                <a:latin typeface="Calibri"/>
                <a:cs typeface="Calibri"/>
              </a:rPr>
              <a:t>inserir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u="heavy" spc="-10" dirty="0">
                <a:latin typeface="Calibri"/>
                <a:cs typeface="Calibri"/>
              </a:rPr>
              <a:t>número </a:t>
            </a:r>
            <a:r>
              <a:rPr sz="1400" u="heavy" spc="-5" dirty="0">
                <a:latin typeface="Calibri"/>
                <a:cs typeface="Calibri"/>
              </a:rPr>
              <a:t>da </a:t>
            </a:r>
            <a:r>
              <a:rPr sz="1400" b="1" u="heavy" spc="-5" dirty="0">
                <a:latin typeface="Calibri"/>
                <a:cs typeface="Calibri"/>
              </a:rPr>
              <a:t>proposta </a:t>
            </a:r>
            <a:r>
              <a:rPr sz="1400" b="1" u="heavy" dirty="0">
                <a:latin typeface="Calibri"/>
                <a:cs typeface="Calibri"/>
              </a:rPr>
              <a:t>de  </a:t>
            </a:r>
            <a:r>
              <a:rPr sz="1400" b="1" u="heavy" spc="-5" dirty="0">
                <a:latin typeface="Calibri"/>
                <a:cs typeface="Calibri"/>
              </a:rPr>
              <a:t>construção </a:t>
            </a:r>
            <a:r>
              <a:rPr sz="1400" spc="-5" dirty="0">
                <a:latin typeface="Calibri"/>
                <a:cs typeface="Calibri"/>
              </a:rPr>
              <a:t>ou do processo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clicar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  </a:t>
            </a:r>
            <a:r>
              <a:rPr sz="1400" spc="-25" dirty="0">
                <a:latin typeface="Calibri"/>
                <a:cs typeface="Calibri"/>
              </a:rPr>
              <a:t>validar. </a:t>
            </a:r>
            <a:r>
              <a:rPr sz="1400" spc="-5" dirty="0">
                <a:latin typeface="Calibri"/>
                <a:cs typeface="Calibri"/>
              </a:rPr>
              <a:t>(usar apenas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números)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7184" y="0"/>
            <a:ext cx="925194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 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1440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2915" y="2587751"/>
            <a:ext cx="673608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2319" y="2621279"/>
            <a:ext cx="576071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2319" y="2621279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324992" y="576072"/>
                </a:moveTo>
                <a:lnTo>
                  <a:pt x="0" y="288036"/>
                </a:lnTo>
                <a:lnTo>
                  <a:pt x="324992" y="0"/>
                </a:lnTo>
                <a:lnTo>
                  <a:pt x="324992" y="171704"/>
                </a:lnTo>
                <a:lnTo>
                  <a:pt x="576071" y="171704"/>
                </a:lnTo>
                <a:lnTo>
                  <a:pt x="576071" y="404368"/>
                </a:lnTo>
                <a:lnTo>
                  <a:pt x="324992" y="404368"/>
                </a:lnTo>
                <a:lnTo>
                  <a:pt x="324992" y="576072"/>
                </a:lnTo>
                <a:close/>
              </a:path>
            </a:pathLst>
          </a:custGeom>
          <a:ln w="952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7923" y="3012948"/>
            <a:ext cx="3451860" cy="1059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8255" y="3020567"/>
            <a:ext cx="3069336" cy="1098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5676" y="3040633"/>
            <a:ext cx="3356864" cy="9644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5676" y="3040633"/>
            <a:ext cx="3357245" cy="964565"/>
          </a:xfrm>
          <a:custGeom>
            <a:avLst/>
            <a:gdLst/>
            <a:ahLst/>
            <a:cxnLst/>
            <a:rect l="l" t="t" r="r" b="b"/>
            <a:pathLst>
              <a:path w="3357245" h="964564">
                <a:moveTo>
                  <a:pt x="318388" y="160781"/>
                </a:moveTo>
                <a:lnTo>
                  <a:pt x="326588" y="109971"/>
                </a:lnTo>
                <a:lnTo>
                  <a:pt x="349417" y="65836"/>
                </a:lnTo>
                <a:lnTo>
                  <a:pt x="384225" y="31028"/>
                </a:lnTo>
                <a:lnTo>
                  <a:pt x="428360" y="8199"/>
                </a:lnTo>
                <a:lnTo>
                  <a:pt x="479171" y="0"/>
                </a:lnTo>
                <a:lnTo>
                  <a:pt x="824738" y="0"/>
                </a:lnTo>
                <a:lnTo>
                  <a:pt x="1584452" y="0"/>
                </a:lnTo>
                <a:lnTo>
                  <a:pt x="3196081" y="0"/>
                </a:lnTo>
                <a:lnTo>
                  <a:pt x="3246892" y="8199"/>
                </a:lnTo>
                <a:lnTo>
                  <a:pt x="3291027" y="31028"/>
                </a:lnTo>
                <a:lnTo>
                  <a:pt x="3325835" y="65836"/>
                </a:lnTo>
                <a:lnTo>
                  <a:pt x="3348664" y="109971"/>
                </a:lnTo>
                <a:lnTo>
                  <a:pt x="3356864" y="160781"/>
                </a:lnTo>
                <a:lnTo>
                  <a:pt x="3356864" y="401827"/>
                </a:lnTo>
                <a:lnTo>
                  <a:pt x="3356864" y="803655"/>
                </a:lnTo>
                <a:lnTo>
                  <a:pt x="3348664" y="854466"/>
                </a:lnTo>
                <a:lnTo>
                  <a:pt x="3325835" y="898601"/>
                </a:lnTo>
                <a:lnTo>
                  <a:pt x="3291027" y="933409"/>
                </a:lnTo>
                <a:lnTo>
                  <a:pt x="3246892" y="956238"/>
                </a:lnTo>
                <a:lnTo>
                  <a:pt x="3196081" y="964438"/>
                </a:lnTo>
                <a:lnTo>
                  <a:pt x="1584452" y="964438"/>
                </a:lnTo>
                <a:lnTo>
                  <a:pt x="824738" y="964438"/>
                </a:lnTo>
                <a:lnTo>
                  <a:pt x="479171" y="964438"/>
                </a:lnTo>
                <a:lnTo>
                  <a:pt x="428360" y="956238"/>
                </a:lnTo>
                <a:lnTo>
                  <a:pt x="384225" y="933409"/>
                </a:lnTo>
                <a:lnTo>
                  <a:pt x="349417" y="898601"/>
                </a:lnTo>
                <a:lnTo>
                  <a:pt x="326588" y="854466"/>
                </a:lnTo>
                <a:lnTo>
                  <a:pt x="318388" y="803655"/>
                </a:lnTo>
                <a:lnTo>
                  <a:pt x="318388" y="401827"/>
                </a:lnTo>
                <a:lnTo>
                  <a:pt x="0" y="97916"/>
                </a:lnTo>
                <a:lnTo>
                  <a:pt x="318388" y="16078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96432" y="3085338"/>
            <a:ext cx="2754630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polo </a:t>
            </a:r>
            <a:r>
              <a:rPr sz="1400" spc="-10" dirty="0">
                <a:latin typeface="Calibri"/>
                <a:cs typeface="Calibri"/>
              </a:rPr>
              <a:t>reconhecido como </a:t>
            </a:r>
            <a:r>
              <a:rPr sz="1400" b="1" spc="-5" dirty="0">
                <a:latin typeface="Calibri"/>
                <a:cs typeface="Calibri"/>
              </a:rPr>
              <a:t>SIMILAR  </a:t>
            </a:r>
            <a:r>
              <a:rPr sz="1400" dirty="0">
                <a:latin typeface="Calibri"/>
                <a:cs typeface="Calibri"/>
              </a:rPr>
              <a:t>ao </a:t>
            </a:r>
            <a:r>
              <a:rPr sz="1400" spc="-10" dirty="0">
                <a:latin typeface="Calibri"/>
                <a:cs typeface="Calibri"/>
              </a:rPr>
              <a:t>Programa </a:t>
            </a:r>
            <a:r>
              <a:rPr sz="1400" spc="-5" dirty="0">
                <a:latin typeface="Calibri"/>
                <a:cs typeface="Calibri"/>
              </a:rPr>
              <a:t>Academia da Saúde pelo  Ministério da Saúde, selecionar  </a:t>
            </a:r>
            <a:r>
              <a:rPr sz="1400" dirty="0">
                <a:latin typeface="Calibri"/>
                <a:cs typeface="Calibri"/>
              </a:rPr>
              <a:t>“</a:t>
            </a:r>
            <a:r>
              <a:rPr sz="1400" b="1" dirty="0">
                <a:latin typeface="Calibri"/>
                <a:cs typeface="Calibri"/>
              </a:rPr>
              <a:t>Próprios</a:t>
            </a:r>
            <a:r>
              <a:rPr sz="1400" dirty="0">
                <a:latin typeface="Calibri"/>
                <a:cs typeface="Calibri"/>
              </a:rPr>
              <a:t>” ou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“</a:t>
            </a:r>
            <a:r>
              <a:rPr sz="1400" b="1" spc="-30" dirty="0">
                <a:latin typeface="Calibri"/>
                <a:cs typeface="Calibri"/>
              </a:rPr>
              <a:t>Outros</a:t>
            </a:r>
            <a:r>
              <a:rPr sz="1400" spc="-30" dirty="0">
                <a:latin typeface="Calibri"/>
                <a:cs typeface="Calibri"/>
              </a:rPr>
              <a:t>”.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7184" y="0"/>
            <a:ext cx="925194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 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3" b="16064"/>
          <a:stretch/>
        </p:blipFill>
        <p:spPr bwMode="auto">
          <a:xfrm>
            <a:off x="0" y="738383"/>
            <a:ext cx="9144508" cy="521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1335428" y="3232403"/>
            <a:ext cx="673607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4228" y="3265423"/>
            <a:ext cx="576008" cy="576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" y="2804160"/>
            <a:ext cx="1266444" cy="1539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776" y="2766060"/>
            <a:ext cx="1162812" cy="1312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116" y="2831083"/>
            <a:ext cx="1171520" cy="1444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116" y="2831083"/>
            <a:ext cx="1171575" cy="1445260"/>
          </a:xfrm>
          <a:custGeom>
            <a:avLst/>
            <a:gdLst/>
            <a:ahLst/>
            <a:cxnLst/>
            <a:rect l="l" t="t" r="r" b="b"/>
            <a:pathLst>
              <a:path w="1171575" h="1445260">
                <a:moveTo>
                  <a:pt x="0" y="181355"/>
                </a:moveTo>
                <a:lnTo>
                  <a:pt x="6474" y="133129"/>
                </a:lnTo>
                <a:lnTo>
                  <a:pt x="24746" y="89803"/>
                </a:lnTo>
                <a:lnTo>
                  <a:pt x="53088" y="53101"/>
                </a:lnTo>
                <a:lnTo>
                  <a:pt x="89773" y="24750"/>
                </a:lnTo>
                <a:lnTo>
                  <a:pt x="133074" y="6475"/>
                </a:lnTo>
                <a:lnTo>
                  <a:pt x="181263" y="0"/>
                </a:lnTo>
                <a:lnTo>
                  <a:pt x="195258" y="0"/>
                </a:lnTo>
                <a:lnTo>
                  <a:pt x="488133" y="0"/>
                </a:lnTo>
                <a:lnTo>
                  <a:pt x="990253" y="0"/>
                </a:lnTo>
                <a:lnTo>
                  <a:pt x="1038442" y="6475"/>
                </a:lnTo>
                <a:lnTo>
                  <a:pt x="1081743" y="24750"/>
                </a:lnTo>
                <a:lnTo>
                  <a:pt x="1118429" y="53101"/>
                </a:lnTo>
                <a:lnTo>
                  <a:pt x="1146772" y="89803"/>
                </a:lnTo>
                <a:lnTo>
                  <a:pt x="1165045" y="133129"/>
                </a:lnTo>
                <a:lnTo>
                  <a:pt x="1171520" y="181355"/>
                </a:lnTo>
                <a:lnTo>
                  <a:pt x="1171520" y="634491"/>
                </a:lnTo>
                <a:lnTo>
                  <a:pt x="1171520" y="906271"/>
                </a:lnTo>
                <a:lnTo>
                  <a:pt x="1165045" y="954498"/>
                </a:lnTo>
                <a:lnTo>
                  <a:pt x="1146772" y="997824"/>
                </a:lnTo>
                <a:lnTo>
                  <a:pt x="1118429" y="1034526"/>
                </a:lnTo>
                <a:lnTo>
                  <a:pt x="1081743" y="1062877"/>
                </a:lnTo>
                <a:lnTo>
                  <a:pt x="1038442" y="1081152"/>
                </a:lnTo>
                <a:lnTo>
                  <a:pt x="990253" y="1087627"/>
                </a:lnTo>
                <a:lnTo>
                  <a:pt x="488133" y="1087627"/>
                </a:lnTo>
                <a:lnTo>
                  <a:pt x="583218" y="1444752"/>
                </a:lnTo>
                <a:lnTo>
                  <a:pt x="195258" y="1087627"/>
                </a:lnTo>
                <a:lnTo>
                  <a:pt x="181263" y="1087627"/>
                </a:lnTo>
                <a:lnTo>
                  <a:pt x="133074" y="1081152"/>
                </a:lnTo>
                <a:lnTo>
                  <a:pt x="89773" y="1062877"/>
                </a:lnTo>
                <a:lnTo>
                  <a:pt x="53088" y="1034526"/>
                </a:lnTo>
                <a:lnTo>
                  <a:pt x="24746" y="997824"/>
                </a:lnTo>
                <a:lnTo>
                  <a:pt x="6474" y="954498"/>
                </a:lnTo>
                <a:lnTo>
                  <a:pt x="0" y="906271"/>
                </a:lnTo>
                <a:lnTo>
                  <a:pt x="0" y="634491"/>
                </a:lnTo>
                <a:lnTo>
                  <a:pt x="0" y="18135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9427" y="2830576"/>
            <a:ext cx="847090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Inserir </a:t>
            </a:r>
            <a:r>
              <a:rPr sz="1400" dirty="0">
                <a:latin typeface="Calibri"/>
                <a:cs typeface="Calibri"/>
              </a:rPr>
              <a:t>a  </a:t>
            </a:r>
            <a:r>
              <a:rPr sz="1400" spc="-5" dirty="0">
                <a:latin typeface="Calibri"/>
                <a:cs typeface="Calibri"/>
              </a:rPr>
              <a:t>ju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tifi</a:t>
            </a:r>
            <a:r>
              <a:rPr sz="1400" spc="-15" dirty="0">
                <a:latin typeface="Calibri"/>
                <a:cs typeface="Calibri"/>
              </a:rPr>
              <a:t>ca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 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a  </a:t>
            </a:r>
            <a:r>
              <a:rPr sz="1400" spc="-5" dirty="0">
                <a:latin typeface="Calibri"/>
                <a:cs typeface="Calibri"/>
              </a:rPr>
              <a:t>solicitação  de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custeio.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1731" y="5937502"/>
            <a:ext cx="9002268" cy="920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37809" y="663167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28888" y="6641590"/>
            <a:ext cx="515111" cy="2164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13647" y="6533388"/>
            <a:ext cx="530351" cy="3246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76513" y="6669354"/>
            <a:ext cx="467550" cy="1886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76513" y="6669354"/>
            <a:ext cx="467995" cy="189230"/>
          </a:xfrm>
          <a:custGeom>
            <a:avLst/>
            <a:gdLst/>
            <a:ahLst/>
            <a:cxnLst/>
            <a:rect l="l" t="t" r="r" b="b"/>
            <a:pathLst>
              <a:path w="467995" h="189229">
                <a:moveTo>
                  <a:pt x="0" y="188645"/>
                </a:moveTo>
                <a:lnTo>
                  <a:pt x="467550" y="188645"/>
                </a:lnTo>
                <a:lnTo>
                  <a:pt x="467550" y="0"/>
                </a:lnTo>
                <a:lnTo>
                  <a:pt x="0" y="0"/>
                </a:lnTo>
                <a:lnTo>
                  <a:pt x="0" y="188645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782557" y="6612940"/>
            <a:ext cx="25781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37184" y="0"/>
            <a:ext cx="925194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 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2" r="1637" b="3633"/>
          <a:stretch/>
        </p:blipFill>
        <p:spPr bwMode="auto">
          <a:xfrm>
            <a:off x="25893" y="8878"/>
            <a:ext cx="9161596" cy="65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/>
          <p:cNvSpPr/>
          <p:nvPr/>
        </p:nvSpPr>
        <p:spPr>
          <a:xfrm>
            <a:off x="1512221" y="4741169"/>
            <a:ext cx="288004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8273" y="4741169"/>
            <a:ext cx="267609" cy="283158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251078" y="0"/>
                </a:moveTo>
                <a:lnTo>
                  <a:pt x="576008" y="288036"/>
                </a:lnTo>
                <a:lnTo>
                  <a:pt x="251078" y="576072"/>
                </a:lnTo>
                <a:lnTo>
                  <a:pt x="251078" y="404342"/>
                </a:lnTo>
                <a:lnTo>
                  <a:pt x="0" y="404342"/>
                </a:lnTo>
                <a:lnTo>
                  <a:pt x="0" y="171729"/>
                </a:lnTo>
                <a:lnTo>
                  <a:pt x="251078" y="171729"/>
                </a:lnTo>
                <a:lnTo>
                  <a:pt x="251078" y="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9218" y="196024"/>
            <a:ext cx="4429866" cy="3079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31" y="2511266"/>
            <a:ext cx="1410070" cy="2975134"/>
          </a:xfrm>
          <a:custGeom>
            <a:avLst/>
            <a:gdLst/>
            <a:ahLst/>
            <a:cxnLst/>
            <a:rect l="l" t="t" r="r" b="b"/>
            <a:pathLst>
              <a:path w="6624955" h="1872614">
                <a:moveTo>
                  <a:pt x="0" y="312038"/>
                </a:moveTo>
                <a:lnTo>
                  <a:pt x="3383" y="265927"/>
                </a:lnTo>
                <a:lnTo>
                  <a:pt x="13211" y="221916"/>
                </a:lnTo>
                <a:lnTo>
                  <a:pt x="29000" y="180489"/>
                </a:lnTo>
                <a:lnTo>
                  <a:pt x="50270" y="142128"/>
                </a:lnTo>
                <a:lnTo>
                  <a:pt x="76536" y="107316"/>
                </a:lnTo>
                <a:lnTo>
                  <a:pt x="107316" y="76536"/>
                </a:lnTo>
                <a:lnTo>
                  <a:pt x="142128" y="50270"/>
                </a:lnTo>
                <a:lnTo>
                  <a:pt x="180489" y="29000"/>
                </a:lnTo>
                <a:lnTo>
                  <a:pt x="221916" y="13211"/>
                </a:lnTo>
                <a:lnTo>
                  <a:pt x="265927" y="3383"/>
                </a:lnTo>
                <a:lnTo>
                  <a:pt x="312038" y="0"/>
                </a:lnTo>
                <a:lnTo>
                  <a:pt x="1104137" y="0"/>
                </a:lnTo>
                <a:lnTo>
                  <a:pt x="2760345" y="0"/>
                </a:lnTo>
                <a:lnTo>
                  <a:pt x="6312662" y="0"/>
                </a:lnTo>
                <a:lnTo>
                  <a:pt x="6358776" y="3383"/>
                </a:lnTo>
                <a:lnTo>
                  <a:pt x="6402795" y="13211"/>
                </a:lnTo>
                <a:lnTo>
                  <a:pt x="6444234" y="29000"/>
                </a:lnTo>
                <a:lnTo>
                  <a:pt x="6482610" y="50270"/>
                </a:lnTo>
                <a:lnTo>
                  <a:pt x="6517439" y="76536"/>
                </a:lnTo>
                <a:lnTo>
                  <a:pt x="6548236" y="107316"/>
                </a:lnTo>
                <a:lnTo>
                  <a:pt x="6574519" y="142128"/>
                </a:lnTo>
                <a:lnTo>
                  <a:pt x="6595803" y="180489"/>
                </a:lnTo>
                <a:lnTo>
                  <a:pt x="6611605" y="221916"/>
                </a:lnTo>
                <a:lnTo>
                  <a:pt x="6621441" y="265927"/>
                </a:lnTo>
                <a:lnTo>
                  <a:pt x="6624828" y="312038"/>
                </a:lnTo>
                <a:lnTo>
                  <a:pt x="6624828" y="1092200"/>
                </a:lnTo>
                <a:lnTo>
                  <a:pt x="6624828" y="1560195"/>
                </a:lnTo>
                <a:lnTo>
                  <a:pt x="6621441" y="1606306"/>
                </a:lnTo>
                <a:lnTo>
                  <a:pt x="6611605" y="1650317"/>
                </a:lnTo>
                <a:lnTo>
                  <a:pt x="6595803" y="1691744"/>
                </a:lnTo>
                <a:lnTo>
                  <a:pt x="6574519" y="1730105"/>
                </a:lnTo>
                <a:lnTo>
                  <a:pt x="6548236" y="1764917"/>
                </a:lnTo>
                <a:lnTo>
                  <a:pt x="6517439" y="1795697"/>
                </a:lnTo>
                <a:lnTo>
                  <a:pt x="6482610" y="1821963"/>
                </a:lnTo>
                <a:lnTo>
                  <a:pt x="6444234" y="1843233"/>
                </a:lnTo>
                <a:lnTo>
                  <a:pt x="6402795" y="1859022"/>
                </a:lnTo>
                <a:lnTo>
                  <a:pt x="6358776" y="1868850"/>
                </a:lnTo>
                <a:lnTo>
                  <a:pt x="6312662" y="1872234"/>
                </a:lnTo>
                <a:lnTo>
                  <a:pt x="2760345" y="1872234"/>
                </a:lnTo>
                <a:lnTo>
                  <a:pt x="2959989" y="1872234"/>
                </a:lnTo>
                <a:lnTo>
                  <a:pt x="1104137" y="1872234"/>
                </a:lnTo>
                <a:lnTo>
                  <a:pt x="312038" y="1872234"/>
                </a:lnTo>
                <a:lnTo>
                  <a:pt x="265927" y="1868850"/>
                </a:lnTo>
                <a:lnTo>
                  <a:pt x="221916" y="1859022"/>
                </a:lnTo>
                <a:lnTo>
                  <a:pt x="180489" y="1843233"/>
                </a:lnTo>
                <a:lnTo>
                  <a:pt x="142128" y="1821963"/>
                </a:lnTo>
                <a:lnTo>
                  <a:pt x="107316" y="1795697"/>
                </a:lnTo>
                <a:lnTo>
                  <a:pt x="76536" y="1764917"/>
                </a:lnTo>
                <a:lnTo>
                  <a:pt x="50270" y="1730105"/>
                </a:lnTo>
                <a:lnTo>
                  <a:pt x="29000" y="1691744"/>
                </a:lnTo>
                <a:lnTo>
                  <a:pt x="13211" y="1650317"/>
                </a:lnTo>
                <a:lnTo>
                  <a:pt x="3383" y="1606306"/>
                </a:lnTo>
                <a:lnTo>
                  <a:pt x="0" y="1560195"/>
                </a:lnTo>
                <a:lnTo>
                  <a:pt x="0" y="1092200"/>
                </a:lnTo>
                <a:lnTo>
                  <a:pt x="0" y="31203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09448" y="224472"/>
            <a:ext cx="3824477" cy="2662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Responder </a:t>
            </a:r>
            <a:r>
              <a:rPr sz="1400" dirty="0">
                <a:latin typeface="Calibri"/>
                <a:cs typeface="Calibri"/>
              </a:rPr>
              <a:t>ao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questionário;</a:t>
            </a:r>
            <a:endParaRPr sz="1400" dirty="0">
              <a:latin typeface="Calibri"/>
              <a:cs typeface="Calibri"/>
            </a:endParaRPr>
          </a:p>
          <a:p>
            <a:pPr marL="299085" marR="123189" indent="-286385">
              <a:lnSpc>
                <a:spcPct val="100000"/>
              </a:lnSpc>
              <a:spcBef>
                <a:spcPts val="204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Clicar </a:t>
            </a:r>
            <a:r>
              <a:rPr sz="1400" dirty="0">
                <a:latin typeface="Calibri"/>
                <a:cs typeface="Calibri"/>
              </a:rPr>
              <a:t>em </a:t>
            </a:r>
            <a:r>
              <a:rPr sz="1400" b="1" spc="-5" dirty="0">
                <a:latin typeface="Calibri"/>
                <a:cs typeface="Calibri"/>
              </a:rPr>
              <a:t>salvar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salvar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proposta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poder </a:t>
            </a:r>
            <a:r>
              <a:rPr sz="1400" spc="-10" dirty="0">
                <a:latin typeface="Calibri"/>
                <a:cs typeface="Calibri"/>
              </a:rPr>
              <a:t>realizar </a:t>
            </a:r>
            <a:r>
              <a:rPr sz="1400" spc="-5" dirty="0">
                <a:latin typeface="Calibri"/>
                <a:cs typeface="Calibri"/>
              </a:rPr>
              <a:t>alguma alteração no  </a:t>
            </a:r>
            <a:r>
              <a:rPr sz="1400" spc="-10" dirty="0">
                <a:latin typeface="Calibri"/>
                <a:cs typeface="Calibri"/>
              </a:rPr>
              <a:t>cadastro antes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ser </a:t>
            </a:r>
            <a:r>
              <a:rPr sz="1400" spc="-5" dirty="0">
                <a:latin typeface="Calibri"/>
                <a:cs typeface="Calibri"/>
              </a:rPr>
              <a:t>enviada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análise,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ou;</a:t>
            </a:r>
            <a:endParaRPr sz="1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00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Clicar </a:t>
            </a:r>
            <a:r>
              <a:rPr sz="1400" dirty="0">
                <a:latin typeface="Calibri"/>
                <a:cs typeface="Calibri"/>
              </a:rPr>
              <a:t>em </a:t>
            </a:r>
            <a:r>
              <a:rPr sz="1400" b="1" spc="-5" dirty="0">
                <a:latin typeface="Calibri"/>
                <a:cs typeface="Calibri"/>
              </a:rPr>
              <a:t>Enviar </a:t>
            </a:r>
            <a:r>
              <a:rPr sz="1400" b="1" spc="-10" dirty="0">
                <a:latin typeface="Calibri"/>
                <a:cs typeface="Calibri"/>
              </a:rPr>
              <a:t>para </a:t>
            </a:r>
            <a:r>
              <a:rPr sz="1400" b="1" dirty="0">
                <a:latin typeface="Calibri"/>
                <a:cs typeface="Calibri"/>
              </a:rPr>
              <a:t>o MS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enviar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proposta para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análise.</a:t>
            </a:r>
          </a:p>
          <a:p>
            <a:pPr marL="299085" marR="5080" indent="-286385">
              <a:lnSpc>
                <a:spcPct val="100000"/>
              </a:lnSpc>
              <a:spcBef>
                <a:spcPts val="195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Caso </a:t>
            </a:r>
            <a:r>
              <a:rPr sz="1400" spc="-5" dirty="0">
                <a:latin typeface="Calibri"/>
                <a:cs typeface="Calibri"/>
              </a:rPr>
              <a:t>deseje, por </a:t>
            </a:r>
            <a:r>
              <a:rPr sz="1400" dirty="0">
                <a:latin typeface="Calibri"/>
                <a:cs typeface="Calibri"/>
              </a:rPr>
              <a:t>algum </a:t>
            </a:r>
            <a:r>
              <a:rPr sz="1400" spc="-10" dirty="0">
                <a:latin typeface="Calibri"/>
                <a:cs typeface="Calibri"/>
              </a:rPr>
              <a:t>motivo, </a:t>
            </a:r>
            <a:r>
              <a:rPr sz="1400" spc="-5" dirty="0">
                <a:latin typeface="Calibri"/>
                <a:cs typeface="Calibri"/>
              </a:rPr>
              <a:t>apagar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proposta </a:t>
            </a:r>
            <a:r>
              <a:rPr sz="1400" spc="-5" dirty="0">
                <a:latin typeface="Calibri"/>
                <a:cs typeface="Calibri"/>
              </a:rPr>
              <a:t>criada, clicar </a:t>
            </a:r>
            <a:r>
              <a:rPr sz="1400" dirty="0">
                <a:latin typeface="Calibri"/>
                <a:cs typeface="Calibri"/>
              </a:rPr>
              <a:t>em </a:t>
            </a:r>
            <a:r>
              <a:rPr sz="1400" b="1" spc="-5" dirty="0">
                <a:latin typeface="Calibri"/>
                <a:cs typeface="Calibri"/>
              </a:rPr>
              <a:t>Descartar  Proposta</a:t>
            </a:r>
            <a:r>
              <a:rPr sz="1400" spc="-5" dirty="0">
                <a:latin typeface="Calibri"/>
                <a:cs typeface="Calibri"/>
              </a:rPr>
              <a:t>. Essa opção só fica </a:t>
            </a:r>
            <a:r>
              <a:rPr sz="1400" spc="-10" dirty="0">
                <a:latin typeface="Calibri"/>
                <a:cs typeface="Calibri"/>
              </a:rPr>
              <a:t>ativa </a:t>
            </a:r>
            <a:r>
              <a:rPr sz="1400" spc="-5" dirty="0">
                <a:latin typeface="Calibri"/>
                <a:cs typeface="Calibri"/>
              </a:rPr>
              <a:t>caso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proposta </a:t>
            </a:r>
            <a:r>
              <a:rPr sz="1400" spc="-5" dirty="0">
                <a:latin typeface="Calibri"/>
                <a:cs typeface="Calibri"/>
              </a:rPr>
              <a:t>esteja </a:t>
            </a:r>
            <a:r>
              <a:rPr sz="1400" u="sng" spc="-10" dirty="0">
                <a:latin typeface="Calibri"/>
                <a:cs typeface="Calibri"/>
              </a:rPr>
              <a:t>incompleta </a:t>
            </a:r>
            <a:r>
              <a:rPr sz="1400" spc="-5" dirty="0">
                <a:latin typeface="Calibri"/>
                <a:cs typeface="Calibri"/>
              </a:rPr>
              <a:t>ou </a:t>
            </a:r>
            <a:r>
              <a:rPr sz="1400" u="sng" dirty="0">
                <a:latin typeface="Calibri"/>
                <a:cs typeface="Calibri"/>
              </a:rPr>
              <a:t>em  </a:t>
            </a:r>
            <a:r>
              <a:rPr sz="1400" u="sng" spc="-5" dirty="0">
                <a:latin typeface="Calibri"/>
                <a:cs typeface="Calibri"/>
              </a:rPr>
              <a:t>diligência </a:t>
            </a:r>
            <a:r>
              <a:rPr sz="1400" spc="-5" dirty="0">
                <a:latin typeface="Calibri"/>
                <a:cs typeface="Calibri"/>
              </a:rPr>
              <a:t>(caso </a:t>
            </a:r>
            <a:r>
              <a:rPr sz="1400" dirty="0">
                <a:latin typeface="Calibri"/>
                <a:cs typeface="Calibri"/>
              </a:rPr>
              <a:t>em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spc="-10" dirty="0">
                <a:latin typeface="Calibri"/>
                <a:cs typeface="Calibri"/>
              </a:rPr>
              <a:t>foi </a:t>
            </a:r>
            <a:r>
              <a:rPr sz="1400" spc="-5" dirty="0">
                <a:latin typeface="Calibri"/>
                <a:cs typeface="Calibri"/>
              </a:rPr>
              <a:t>enviada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o MS, </a:t>
            </a:r>
            <a:r>
              <a:rPr sz="1400" spc="-5" dirty="0">
                <a:latin typeface="Calibri"/>
                <a:cs typeface="Calibri"/>
              </a:rPr>
              <a:t>analisada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devolvida </a:t>
            </a:r>
            <a:r>
              <a:rPr sz="1400" spc="-10" dirty="0">
                <a:latin typeface="Calibri"/>
                <a:cs typeface="Calibri"/>
              </a:rPr>
              <a:t>para  </a:t>
            </a:r>
            <a:r>
              <a:rPr sz="1400" spc="-5" dirty="0">
                <a:latin typeface="Calibri"/>
                <a:cs typeface="Calibri"/>
              </a:rPr>
              <a:t>adequações).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82557" y="6569049"/>
            <a:ext cx="25781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7184" y="0"/>
            <a:ext cx="925194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 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64836" y="3581908"/>
            <a:ext cx="576072" cy="576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4328" y="358140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324993" y="576072"/>
                </a:moveTo>
                <a:lnTo>
                  <a:pt x="0" y="288036"/>
                </a:lnTo>
                <a:lnTo>
                  <a:pt x="324993" y="0"/>
                </a:lnTo>
                <a:lnTo>
                  <a:pt x="324993" y="171831"/>
                </a:lnTo>
                <a:lnTo>
                  <a:pt x="576072" y="171831"/>
                </a:lnTo>
                <a:lnTo>
                  <a:pt x="576072" y="404368"/>
                </a:lnTo>
                <a:lnTo>
                  <a:pt x="324993" y="404368"/>
                </a:lnTo>
                <a:lnTo>
                  <a:pt x="324993" y="57607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09488" y="3581400"/>
            <a:ext cx="3228847" cy="83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18441" y="3581400"/>
            <a:ext cx="3228975" cy="838200"/>
          </a:xfrm>
          <a:custGeom>
            <a:avLst/>
            <a:gdLst/>
            <a:ahLst/>
            <a:cxnLst/>
            <a:rect l="l" t="t" r="r" b="b"/>
            <a:pathLst>
              <a:path w="3228975" h="576579">
                <a:moveTo>
                  <a:pt x="532257" y="96012"/>
                </a:moveTo>
                <a:lnTo>
                  <a:pt x="539793" y="58614"/>
                </a:lnTo>
                <a:lnTo>
                  <a:pt x="560355" y="28098"/>
                </a:lnTo>
                <a:lnTo>
                  <a:pt x="590871" y="7536"/>
                </a:lnTo>
                <a:lnTo>
                  <a:pt x="628269" y="0"/>
                </a:lnTo>
                <a:lnTo>
                  <a:pt x="981710" y="0"/>
                </a:lnTo>
                <a:lnTo>
                  <a:pt x="1655826" y="0"/>
                </a:lnTo>
                <a:lnTo>
                  <a:pt x="3132836" y="0"/>
                </a:lnTo>
                <a:lnTo>
                  <a:pt x="3170179" y="7536"/>
                </a:lnTo>
                <a:lnTo>
                  <a:pt x="3200701" y="28098"/>
                </a:lnTo>
                <a:lnTo>
                  <a:pt x="3221293" y="58614"/>
                </a:lnTo>
                <a:lnTo>
                  <a:pt x="3228847" y="96012"/>
                </a:lnTo>
                <a:lnTo>
                  <a:pt x="3228847" y="240030"/>
                </a:lnTo>
                <a:lnTo>
                  <a:pt x="3228847" y="480060"/>
                </a:lnTo>
                <a:lnTo>
                  <a:pt x="3221293" y="517403"/>
                </a:lnTo>
                <a:lnTo>
                  <a:pt x="3200701" y="547925"/>
                </a:lnTo>
                <a:lnTo>
                  <a:pt x="3170179" y="568517"/>
                </a:lnTo>
                <a:lnTo>
                  <a:pt x="3132836" y="576072"/>
                </a:lnTo>
                <a:lnTo>
                  <a:pt x="1655826" y="576072"/>
                </a:lnTo>
                <a:lnTo>
                  <a:pt x="981710" y="576072"/>
                </a:lnTo>
                <a:lnTo>
                  <a:pt x="628269" y="576072"/>
                </a:lnTo>
                <a:lnTo>
                  <a:pt x="590871" y="568517"/>
                </a:lnTo>
                <a:lnTo>
                  <a:pt x="560355" y="547925"/>
                </a:lnTo>
                <a:lnTo>
                  <a:pt x="539793" y="517403"/>
                </a:lnTo>
                <a:lnTo>
                  <a:pt x="532257" y="480060"/>
                </a:lnTo>
                <a:lnTo>
                  <a:pt x="532257" y="240030"/>
                </a:lnTo>
                <a:lnTo>
                  <a:pt x="0" y="278638"/>
                </a:lnTo>
                <a:lnTo>
                  <a:pt x="532257" y="9601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04557" y="3645217"/>
            <a:ext cx="237299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Insira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número </a:t>
            </a:r>
            <a:r>
              <a:rPr sz="1400" spc="-5" dirty="0">
                <a:latin typeface="Calibri"/>
                <a:cs typeface="Calibri"/>
              </a:rPr>
              <a:t>do </a:t>
            </a:r>
            <a:r>
              <a:rPr sz="1400" b="1" u="heavy" spc="-5" dirty="0">
                <a:latin typeface="Calibri"/>
                <a:cs typeface="Calibri"/>
              </a:rPr>
              <a:t>CNES </a:t>
            </a:r>
            <a:r>
              <a:rPr sz="1400" b="1" u="heavy" dirty="0">
                <a:latin typeface="Calibri"/>
                <a:cs typeface="Calibri"/>
              </a:rPr>
              <a:t>da</a:t>
            </a:r>
            <a:r>
              <a:rPr sz="1400" b="1" u="heavy" spc="-50" dirty="0">
                <a:latin typeface="Calibri"/>
                <a:cs typeface="Calibri"/>
              </a:rPr>
              <a:t> </a:t>
            </a:r>
            <a:r>
              <a:rPr sz="1400" b="1" u="heavy" dirty="0">
                <a:latin typeface="Calibri"/>
                <a:cs typeface="Calibri"/>
              </a:rPr>
              <a:t>UBS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b="1" dirty="0">
                <a:latin typeface="Calibri"/>
                <a:cs typeface="Calibri"/>
              </a:rPr>
              <a:t>NASF </a:t>
            </a:r>
            <a:r>
              <a:rPr sz="1400" spc="-10" dirty="0">
                <a:latin typeface="Calibri"/>
                <a:cs typeface="Calibri"/>
              </a:rPr>
              <a:t>está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vinculado</a:t>
            </a:r>
            <a:r>
              <a:rPr sz="1400" spc="-5" dirty="0" smtClean="0">
                <a:latin typeface="Calibri"/>
                <a:cs typeface="Calibri"/>
              </a:rPr>
              <a:t>.</a:t>
            </a:r>
            <a:endParaRPr lang="pt-BR" sz="1400" spc="-5" dirty="0" smtClean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100" spc="-5" dirty="0" smtClean="0">
                <a:latin typeface="Calibri"/>
                <a:cs typeface="Calibri"/>
              </a:rPr>
              <a:t>*Este item aparece apenas para algumas propostas anteriores a 2017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8" name="object 8"/>
          <p:cNvSpPr/>
          <p:nvPr/>
        </p:nvSpPr>
        <p:spPr>
          <a:xfrm>
            <a:off x="45868" y="2521714"/>
            <a:ext cx="1401932" cy="2964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9"/>
          <p:cNvSpPr/>
          <p:nvPr/>
        </p:nvSpPr>
        <p:spPr>
          <a:xfrm>
            <a:off x="4759091" y="196976"/>
            <a:ext cx="4429993" cy="3079624"/>
          </a:xfrm>
          <a:custGeom>
            <a:avLst/>
            <a:gdLst/>
            <a:ahLst/>
            <a:cxnLst/>
            <a:rect l="l" t="t" r="r" b="b"/>
            <a:pathLst>
              <a:path w="6624955" h="1872614">
                <a:moveTo>
                  <a:pt x="0" y="312038"/>
                </a:moveTo>
                <a:lnTo>
                  <a:pt x="3383" y="265927"/>
                </a:lnTo>
                <a:lnTo>
                  <a:pt x="13211" y="221916"/>
                </a:lnTo>
                <a:lnTo>
                  <a:pt x="29000" y="180489"/>
                </a:lnTo>
                <a:lnTo>
                  <a:pt x="50270" y="142128"/>
                </a:lnTo>
                <a:lnTo>
                  <a:pt x="76536" y="107316"/>
                </a:lnTo>
                <a:lnTo>
                  <a:pt x="107316" y="76536"/>
                </a:lnTo>
                <a:lnTo>
                  <a:pt x="142128" y="50270"/>
                </a:lnTo>
                <a:lnTo>
                  <a:pt x="180489" y="29000"/>
                </a:lnTo>
                <a:lnTo>
                  <a:pt x="221916" y="13211"/>
                </a:lnTo>
                <a:lnTo>
                  <a:pt x="265927" y="3383"/>
                </a:lnTo>
                <a:lnTo>
                  <a:pt x="312038" y="0"/>
                </a:lnTo>
                <a:lnTo>
                  <a:pt x="1104137" y="0"/>
                </a:lnTo>
                <a:lnTo>
                  <a:pt x="2760345" y="0"/>
                </a:lnTo>
                <a:lnTo>
                  <a:pt x="6312662" y="0"/>
                </a:lnTo>
                <a:lnTo>
                  <a:pt x="6358776" y="3383"/>
                </a:lnTo>
                <a:lnTo>
                  <a:pt x="6402795" y="13211"/>
                </a:lnTo>
                <a:lnTo>
                  <a:pt x="6444234" y="29000"/>
                </a:lnTo>
                <a:lnTo>
                  <a:pt x="6482610" y="50270"/>
                </a:lnTo>
                <a:lnTo>
                  <a:pt x="6517439" y="76536"/>
                </a:lnTo>
                <a:lnTo>
                  <a:pt x="6548236" y="107316"/>
                </a:lnTo>
                <a:lnTo>
                  <a:pt x="6574519" y="142128"/>
                </a:lnTo>
                <a:lnTo>
                  <a:pt x="6595803" y="180489"/>
                </a:lnTo>
                <a:lnTo>
                  <a:pt x="6611605" y="221916"/>
                </a:lnTo>
                <a:lnTo>
                  <a:pt x="6621441" y="265927"/>
                </a:lnTo>
                <a:lnTo>
                  <a:pt x="6624828" y="312038"/>
                </a:lnTo>
                <a:lnTo>
                  <a:pt x="6624828" y="1092200"/>
                </a:lnTo>
                <a:lnTo>
                  <a:pt x="6624828" y="1560195"/>
                </a:lnTo>
                <a:lnTo>
                  <a:pt x="6621441" y="1606306"/>
                </a:lnTo>
                <a:lnTo>
                  <a:pt x="6611605" y="1650317"/>
                </a:lnTo>
                <a:lnTo>
                  <a:pt x="6595803" y="1691744"/>
                </a:lnTo>
                <a:lnTo>
                  <a:pt x="6574519" y="1730105"/>
                </a:lnTo>
                <a:lnTo>
                  <a:pt x="6548236" y="1764917"/>
                </a:lnTo>
                <a:lnTo>
                  <a:pt x="6517439" y="1795697"/>
                </a:lnTo>
                <a:lnTo>
                  <a:pt x="6482610" y="1821963"/>
                </a:lnTo>
                <a:lnTo>
                  <a:pt x="6444234" y="1843233"/>
                </a:lnTo>
                <a:lnTo>
                  <a:pt x="6402795" y="1859022"/>
                </a:lnTo>
                <a:lnTo>
                  <a:pt x="6358776" y="1868850"/>
                </a:lnTo>
                <a:lnTo>
                  <a:pt x="6312662" y="1872234"/>
                </a:lnTo>
                <a:lnTo>
                  <a:pt x="2760345" y="1872234"/>
                </a:lnTo>
                <a:lnTo>
                  <a:pt x="2959989" y="1872234"/>
                </a:lnTo>
                <a:lnTo>
                  <a:pt x="1104137" y="1872234"/>
                </a:lnTo>
                <a:lnTo>
                  <a:pt x="312038" y="1872234"/>
                </a:lnTo>
                <a:lnTo>
                  <a:pt x="265927" y="1868850"/>
                </a:lnTo>
                <a:lnTo>
                  <a:pt x="221916" y="1859022"/>
                </a:lnTo>
                <a:lnTo>
                  <a:pt x="180489" y="1843233"/>
                </a:lnTo>
                <a:lnTo>
                  <a:pt x="142128" y="1821963"/>
                </a:lnTo>
                <a:lnTo>
                  <a:pt x="107316" y="1795697"/>
                </a:lnTo>
                <a:lnTo>
                  <a:pt x="76536" y="1764917"/>
                </a:lnTo>
                <a:lnTo>
                  <a:pt x="50270" y="1730105"/>
                </a:lnTo>
                <a:lnTo>
                  <a:pt x="29000" y="1691744"/>
                </a:lnTo>
                <a:lnTo>
                  <a:pt x="13211" y="1650317"/>
                </a:lnTo>
                <a:lnTo>
                  <a:pt x="3383" y="1606306"/>
                </a:lnTo>
                <a:lnTo>
                  <a:pt x="0" y="1560195"/>
                </a:lnTo>
                <a:lnTo>
                  <a:pt x="0" y="1092200"/>
                </a:lnTo>
                <a:lnTo>
                  <a:pt x="0" y="31203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8"/>
          <p:cNvSpPr txBox="1"/>
          <p:nvPr/>
        </p:nvSpPr>
        <p:spPr>
          <a:xfrm>
            <a:off x="18534" y="2551532"/>
            <a:ext cx="1478132" cy="3093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/>
            <a:r>
              <a:rPr sz="1000" spc="-20" dirty="0">
                <a:latin typeface="Calibri"/>
                <a:cs typeface="Calibri"/>
              </a:rPr>
              <a:t>Inserir, </a:t>
            </a:r>
            <a:r>
              <a:rPr sz="1000" spc="-5" dirty="0">
                <a:latin typeface="Calibri"/>
                <a:cs typeface="Calibri"/>
              </a:rPr>
              <a:t>no mínimo, </a:t>
            </a:r>
            <a:r>
              <a:rPr sz="1000" dirty="0">
                <a:latin typeface="Calibri"/>
                <a:cs typeface="Calibri"/>
              </a:rPr>
              <a:t>3 </a:t>
            </a:r>
            <a:r>
              <a:rPr sz="1000" spc="-10" dirty="0">
                <a:latin typeface="Calibri"/>
                <a:cs typeface="Calibri"/>
              </a:rPr>
              <a:t>fotos </a:t>
            </a:r>
            <a:r>
              <a:rPr sz="1000" spc="-5" dirty="0">
                <a:latin typeface="Calibri"/>
                <a:cs typeface="Calibri"/>
              </a:rPr>
              <a:t>do polo </a:t>
            </a:r>
            <a:r>
              <a:rPr sz="1000" spc="-10" dirty="0">
                <a:latin typeface="Calibri"/>
                <a:cs typeface="Calibri"/>
              </a:rPr>
              <a:t>com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Identificação Visual do </a:t>
            </a:r>
            <a:r>
              <a:rPr sz="1000" spc="-10" dirty="0">
                <a:latin typeface="Calibri"/>
                <a:cs typeface="Calibri"/>
              </a:rPr>
              <a:t>Programa </a:t>
            </a:r>
            <a:r>
              <a:rPr sz="1000" spc="-5" dirty="0">
                <a:latin typeface="Calibri"/>
                <a:cs typeface="Calibri"/>
              </a:rPr>
              <a:t>Academia da Saúde. </a:t>
            </a:r>
            <a:r>
              <a:rPr sz="1000" dirty="0">
                <a:latin typeface="Calibri"/>
                <a:cs typeface="Calibri"/>
              </a:rPr>
              <a:t>(</a:t>
            </a:r>
            <a:r>
              <a:rPr sz="1000" b="1" dirty="0">
                <a:latin typeface="Calibri"/>
                <a:cs typeface="Calibri"/>
              </a:rPr>
              <a:t>Arquivo </a:t>
            </a:r>
            <a:r>
              <a:rPr sz="1000" b="1" spc="-5" dirty="0">
                <a:latin typeface="Calibri"/>
                <a:cs typeface="Calibri"/>
              </a:rPr>
              <a:t>único </a:t>
            </a:r>
            <a:r>
              <a:rPr sz="1000" spc="-5" dirty="0">
                <a:latin typeface="Calibri"/>
                <a:cs typeface="Calibri"/>
              </a:rPr>
              <a:t>de no  máximo </a:t>
            </a:r>
            <a:r>
              <a:rPr sz="1000" spc="-10" dirty="0">
                <a:latin typeface="Calibri"/>
                <a:cs typeface="Calibri"/>
              </a:rPr>
              <a:t>6MB, </a:t>
            </a:r>
            <a:r>
              <a:rPr sz="1000" b="1" dirty="0">
                <a:latin typeface="Calibri"/>
                <a:cs typeface="Calibri"/>
              </a:rPr>
              <a:t>em </a:t>
            </a:r>
            <a:r>
              <a:rPr sz="1000" b="1" spc="-5" dirty="0">
                <a:latin typeface="Calibri"/>
                <a:cs typeface="Calibri"/>
              </a:rPr>
              <a:t>PDF</a:t>
            </a:r>
            <a:r>
              <a:rPr sz="1000" spc="-5" dirty="0">
                <a:latin typeface="Calibri"/>
                <a:cs typeface="Calibri"/>
              </a:rPr>
              <a:t>), </a:t>
            </a:r>
            <a:r>
              <a:rPr sz="1000" spc="-10" dirty="0">
                <a:latin typeface="Calibri"/>
                <a:cs typeface="Calibri"/>
              </a:rPr>
              <a:t>conforme </a:t>
            </a:r>
            <a:r>
              <a:rPr sz="1000" spc="-5" dirty="0">
                <a:latin typeface="Calibri"/>
                <a:cs typeface="Calibri"/>
              </a:rPr>
              <a:t>padrões </a:t>
            </a:r>
            <a:r>
              <a:rPr sz="1000" dirty="0">
                <a:latin typeface="Calibri"/>
                <a:cs typeface="Calibri"/>
              </a:rPr>
              <a:t>visuais </a:t>
            </a:r>
            <a:r>
              <a:rPr sz="1000" spc="-10" dirty="0">
                <a:latin typeface="Calibri"/>
                <a:cs typeface="Calibri"/>
              </a:rPr>
              <a:t>apresentados </a:t>
            </a:r>
            <a:r>
              <a:rPr sz="1000" spc="-5" dirty="0">
                <a:latin typeface="Calibri"/>
                <a:cs typeface="Calibri"/>
              </a:rPr>
              <a:t>no Manual de Identidade Visual </a:t>
            </a:r>
            <a:r>
              <a:rPr sz="1000" dirty="0">
                <a:latin typeface="Calibri"/>
                <a:cs typeface="Calibri"/>
              </a:rPr>
              <a:t>- MIV </a:t>
            </a:r>
            <a:r>
              <a:rPr sz="1000" spc="-5" dirty="0">
                <a:latin typeface="Calibri"/>
                <a:cs typeface="Calibri"/>
              </a:rPr>
              <a:t>do Ministério da  Saúde, disponível </a:t>
            </a:r>
            <a:r>
              <a:rPr sz="1000" spc="-10" dirty="0">
                <a:latin typeface="Calibri"/>
                <a:cs typeface="Calibri"/>
              </a:rPr>
              <a:t>para consulta </a:t>
            </a:r>
            <a:r>
              <a:rPr sz="1000" spc="-5" dirty="0">
                <a:latin typeface="Calibri"/>
                <a:cs typeface="Calibri"/>
              </a:rPr>
              <a:t>no site 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www.saude.gov.br/academiadasaude</a:t>
            </a:r>
            <a:r>
              <a:rPr sz="1000" spc="-10" dirty="0">
                <a:latin typeface="Calibri"/>
                <a:cs typeface="Calibri"/>
              </a:rPr>
              <a:t>. </a:t>
            </a:r>
            <a:r>
              <a:rPr sz="1000" b="1" dirty="0">
                <a:latin typeface="Calibri"/>
                <a:cs typeface="Calibri"/>
              </a:rPr>
              <a:t>As </a:t>
            </a:r>
            <a:r>
              <a:rPr sz="1000" b="1" spc="-10" dirty="0">
                <a:latin typeface="Calibri"/>
                <a:cs typeface="Calibri"/>
              </a:rPr>
              <a:t>fotos </a:t>
            </a:r>
            <a:r>
              <a:rPr sz="1000" b="1" spc="-5" dirty="0">
                <a:latin typeface="Calibri"/>
                <a:cs typeface="Calibri"/>
              </a:rPr>
              <a:t>devem </a:t>
            </a:r>
            <a:r>
              <a:rPr sz="1000" b="1" spc="-20" dirty="0">
                <a:latin typeface="Calibri"/>
                <a:cs typeface="Calibri"/>
              </a:rPr>
              <a:t>mostrar, </a:t>
            </a:r>
            <a:r>
              <a:rPr sz="1000" b="1" u="heavy" spc="-5" dirty="0">
                <a:latin typeface="Calibri"/>
                <a:cs typeface="Calibri"/>
              </a:rPr>
              <a:t>minimamente</a:t>
            </a:r>
            <a:r>
              <a:rPr sz="1000" b="1" spc="-5" dirty="0">
                <a:latin typeface="Calibri"/>
                <a:cs typeface="Calibri"/>
              </a:rPr>
              <a:t>,</a:t>
            </a:r>
            <a:r>
              <a:rPr sz="1000" b="1" spc="105" dirty="0">
                <a:latin typeface="Calibri"/>
                <a:cs typeface="Calibri"/>
              </a:rPr>
              <a:t> </a:t>
            </a:r>
            <a:r>
              <a:rPr sz="1000" b="1" dirty="0" smtClean="0">
                <a:latin typeface="Calibri"/>
                <a:cs typeface="Calibri"/>
              </a:rPr>
              <a:t>a</a:t>
            </a:r>
            <a:r>
              <a:rPr lang="pt-BR" sz="1000" b="1" dirty="0" smtClean="0">
                <a:latin typeface="Calibri"/>
                <a:cs typeface="Calibri"/>
              </a:rPr>
              <a:t> </a:t>
            </a:r>
            <a:r>
              <a:rPr lang="pt-BR" sz="1000" b="1" spc="-5" dirty="0">
                <a:cs typeface="Calibri"/>
              </a:rPr>
              <a:t>fachada</a:t>
            </a:r>
            <a:r>
              <a:rPr lang="pt-BR" sz="1000" b="1" spc="-50" dirty="0">
                <a:cs typeface="Calibri"/>
              </a:rPr>
              <a:t> </a:t>
            </a:r>
            <a:r>
              <a:rPr lang="pt-BR" sz="1000" b="1" dirty="0">
                <a:cs typeface="Calibri"/>
              </a:rPr>
              <a:t>da</a:t>
            </a:r>
            <a:r>
              <a:rPr lang="pt-BR" sz="1000" b="1" spc="-15" dirty="0">
                <a:cs typeface="Calibri"/>
              </a:rPr>
              <a:t> </a:t>
            </a:r>
            <a:r>
              <a:rPr lang="pt-BR" sz="1000" b="1" spc="-5" dirty="0">
                <a:cs typeface="Calibri"/>
              </a:rPr>
              <a:t>estrutura</a:t>
            </a:r>
            <a:r>
              <a:rPr lang="pt-BR" sz="1000" b="1" spc="-15" dirty="0">
                <a:cs typeface="Calibri"/>
              </a:rPr>
              <a:t> </a:t>
            </a:r>
            <a:r>
              <a:rPr lang="pt-BR" sz="1000" b="1" dirty="0">
                <a:cs typeface="Calibri"/>
              </a:rPr>
              <a:t>e</a:t>
            </a:r>
            <a:r>
              <a:rPr lang="pt-BR" sz="1000" b="1" spc="-40" dirty="0">
                <a:cs typeface="Calibri"/>
              </a:rPr>
              <a:t> </a:t>
            </a:r>
            <a:r>
              <a:rPr lang="pt-BR" sz="1000" b="1" dirty="0">
                <a:cs typeface="Calibri"/>
              </a:rPr>
              <a:t>alguma</a:t>
            </a:r>
            <a:r>
              <a:rPr lang="pt-BR" sz="1000" b="1" spc="-30" dirty="0">
                <a:cs typeface="Calibri"/>
              </a:rPr>
              <a:t> </a:t>
            </a:r>
            <a:r>
              <a:rPr lang="pt-BR" sz="1000" b="1" dirty="0">
                <a:cs typeface="Calibri"/>
              </a:rPr>
              <a:t>atividade</a:t>
            </a:r>
            <a:r>
              <a:rPr lang="pt-BR" sz="1000" b="1" spc="-40" dirty="0">
                <a:cs typeface="Calibri"/>
              </a:rPr>
              <a:t> </a:t>
            </a:r>
            <a:r>
              <a:rPr lang="pt-BR" sz="1000" b="1" dirty="0">
                <a:cs typeface="Calibri"/>
              </a:rPr>
              <a:t>sendo</a:t>
            </a:r>
            <a:r>
              <a:rPr lang="pt-BR" sz="1000" b="1" spc="-30" dirty="0">
                <a:cs typeface="Calibri"/>
              </a:rPr>
              <a:t> </a:t>
            </a:r>
            <a:r>
              <a:rPr lang="pt-BR" sz="1000" b="1" spc="-5" dirty="0">
                <a:cs typeface="Calibri"/>
              </a:rPr>
              <a:t>desenvolvida</a:t>
            </a:r>
            <a:r>
              <a:rPr lang="pt-BR" sz="1000" b="1" spc="-40" dirty="0">
                <a:cs typeface="Calibri"/>
              </a:rPr>
              <a:t> </a:t>
            </a:r>
            <a:r>
              <a:rPr lang="pt-BR" sz="1000" b="1" spc="-5" dirty="0">
                <a:cs typeface="Calibri"/>
              </a:rPr>
              <a:t>dentro</a:t>
            </a:r>
            <a:r>
              <a:rPr lang="pt-BR" sz="1000" b="1" spc="-40" dirty="0">
                <a:cs typeface="Calibri"/>
              </a:rPr>
              <a:t> </a:t>
            </a:r>
            <a:r>
              <a:rPr lang="pt-BR" sz="1000" b="1" dirty="0">
                <a:cs typeface="Calibri"/>
              </a:rPr>
              <a:t>do</a:t>
            </a:r>
            <a:r>
              <a:rPr lang="pt-BR" sz="1000" b="1" spc="-15" dirty="0">
                <a:cs typeface="Calibri"/>
              </a:rPr>
              <a:t> </a:t>
            </a:r>
            <a:r>
              <a:rPr lang="pt-BR" sz="1000" b="1" spc="5" dirty="0">
                <a:cs typeface="Calibri"/>
              </a:rPr>
              <a:t>polo</a:t>
            </a:r>
            <a:r>
              <a:rPr lang="pt-BR" sz="1000" spc="5" dirty="0">
                <a:cs typeface="Calibri"/>
              </a:rPr>
              <a:t>.</a:t>
            </a:r>
            <a:endParaRPr lang="pt-BR" sz="1000" dirty="0">
              <a:cs typeface="Calibri"/>
            </a:endParaRPr>
          </a:p>
          <a:p>
            <a:pPr marL="12065" marR="5080" indent="1270" algn="ctr"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33" name="object 20"/>
          <p:cNvSpPr/>
          <p:nvPr/>
        </p:nvSpPr>
        <p:spPr>
          <a:xfrm>
            <a:off x="6686051" y="5715000"/>
            <a:ext cx="576072" cy="576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1"/>
          <p:cNvSpPr/>
          <p:nvPr/>
        </p:nvSpPr>
        <p:spPr>
          <a:xfrm>
            <a:off x="6685543" y="571500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324993" y="576072"/>
                </a:moveTo>
                <a:lnTo>
                  <a:pt x="0" y="288036"/>
                </a:lnTo>
                <a:lnTo>
                  <a:pt x="324993" y="0"/>
                </a:lnTo>
                <a:lnTo>
                  <a:pt x="324993" y="171831"/>
                </a:lnTo>
                <a:lnTo>
                  <a:pt x="576072" y="171831"/>
                </a:lnTo>
                <a:lnTo>
                  <a:pt x="576072" y="404368"/>
                </a:lnTo>
                <a:lnTo>
                  <a:pt x="324993" y="404368"/>
                </a:lnTo>
                <a:lnTo>
                  <a:pt x="324993" y="57607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465"/>
            <a:ext cx="9144000" cy="3584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57068"/>
            <a:ext cx="9144000" cy="3573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3788" y="1778507"/>
            <a:ext cx="6009132" cy="11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6272" y="1827276"/>
            <a:ext cx="5928360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1158" y="1805939"/>
            <a:ext cx="5913628" cy="1045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1158" y="1805939"/>
            <a:ext cx="5913755" cy="1045844"/>
          </a:xfrm>
          <a:custGeom>
            <a:avLst/>
            <a:gdLst/>
            <a:ahLst/>
            <a:cxnLst/>
            <a:rect l="l" t="t" r="r" b="b"/>
            <a:pathLst>
              <a:path w="5913755" h="1045844">
                <a:moveTo>
                  <a:pt x="8890" y="405764"/>
                </a:moveTo>
                <a:lnTo>
                  <a:pt x="18944" y="355992"/>
                </a:lnTo>
                <a:lnTo>
                  <a:pt x="46370" y="315340"/>
                </a:lnTo>
                <a:lnTo>
                  <a:pt x="87060" y="287928"/>
                </a:lnTo>
                <a:lnTo>
                  <a:pt x="136906" y="277875"/>
                </a:lnTo>
                <a:lnTo>
                  <a:pt x="993013" y="277875"/>
                </a:lnTo>
                <a:lnTo>
                  <a:pt x="0" y="0"/>
                </a:lnTo>
                <a:lnTo>
                  <a:pt x="2469261" y="277875"/>
                </a:lnTo>
                <a:lnTo>
                  <a:pt x="5785612" y="277875"/>
                </a:lnTo>
                <a:lnTo>
                  <a:pt x="5835457" y="287928"/>
                </a:lnTo>
                <a:lnTo>
                  <a:pt x="5876147" y="315340"/>
                </a:lnTo>
                <a:lnTo>
                  <a:pt x="5903573" y="355992"/>
                </a:lnTo>
                <a:lnTo>
                  <a:pt x="5913628" y="405764"/>
                </a:lnTo>
                <a:lnTo>
                  <a:pt x="5913628" y="597662"/>
                </a:lnTo>
                <a:lnTo>
                  <a:pt x="5913628" y="917575"/>
                </a:lnTo>
                <a:lnTo>
                  <a:pt x="5903573" y="967420"/>
                </a:lnTo>
                <a:lnTo>
                  <a:pt x="5876147" y="1008110"/>
                </a:lnTo>
                <a:lnTo>
                  <a:pt x="5835457" y="1035536"/>
                </a:lnTo>
                <a:lnTo>
                  <a:pt x="5785612" y="1045590"/>
                </a:lnTo>
                <a:lnTo>
                  <a:pt x="2469261" y="1045590"/>
                </a:lnTo>
                <a:lnTo>
                  <a:pt x="993013" y="1045590"/>
                </a:lnTo>
                <a:lnTo>
                  <a:pt x="136906" y="1045590"/>
                </a:lnTo>
                <a:lnTo>
                  <a:pt x="87060" y="1035536"/>
                </a:lnTo>
                <a:lnTo>
                  <a:pt x="46370" y="1008110"/>
                </a:lnTo>
                <a:lnTo>
                  <a:pt x="18944" y="967420"/>
                </a:lnTo>
                <a:lnTo>
                  <a:pt x="8890" y="917575"/>
                </a:lnTo>
                <a:lnTo>
                  <a:pt x="8890" y="597662"/>
                </a:lnTo>
                <a:lnTo>
                  <a:pt x="8890" y="405764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4194" y="2106040"/>
            <a:ext cx="561657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cadastrador </a:t>
            </a:r>
            <a:r>
              <a:rPr sz="1400" spc="-5" dirty="0">
                <a:latin typeface="Calibri"/>
                <a:cs typeface="Calibri"/>
              </a:rPr>
              <a:t>estiver liberado pelo </a:t>
            </a:r>
            <a:r>
              <a:rPr sz="1400" spc="-10" dirty="0">
                <a:latin typeface="Calibri"/>
                <a:cs typeface="Calibri"/>
              </a:rPr>
              <a:t>gestor para </a:t>
            </a:r>
            <a:r>
              <a:rPr sz="1400" spc="-5" dirty="0">
                <a:latin typeface="Calibri"/>
                <a:cs typeface="Calibri"/>
              </a:rPr>
              <a:t>mandar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proposta  diretamente para </a:t>
            </a:r>
            <a:r>
              <a:rPr sz="1400" dirty="0">
                <a:latin typeface="Calibri"/>
                <a:cs typeface="Calibri"/>
              </a:rPr>
              <a:t>análise no MS, a </a:t>
            </a:r>
            <a:r>
              <a:rPr sz="1400" spc="-5" dirty="0">
                <a:latin typeface="Calibri"/>
                <a:cs typeface="Calibri"/>
              </a:rPr>
              <a:t>mensagem que </a:t>
            </a:r>
            <a:r>
              <a:rPr sz="1400" spc="-10" dirty="0">
                <a:latin typeface="Calibri"/>
                <a:cs typeface="Calibri"/>
              </a:rPr>
              <a:t>irá </a:t>
            </a:r>
            <a:r>
              <a:rPr sz="1400" spc="-5" dirty="0">
                <a:latin typeface="Calibri"/>
                <a:cs typeface="Calibri"/>
              </a:rPr>
              <a:t>aparecer </a:t>
            </a:r>
            <a:r>
              <a:rPr sz="1400" dirty="0">
                <a:latin typeface="Calibri"/>
                <a:cs typeface="Calibri"/>
              </a:rPr>
              <a:t>é: </a:t>
            </a:r>
            <a:r>
              <a:rPr sz="1400" spc="-60" dirty="0">
                <a:latin typeface="Calibri"/>
                <a:cs typeface="Calibri"/>
              </a:rPr>
              <a:t>“A </a:t>
            </a:r>
            <a:r>
              <a:rPr sz="1400" spc="-10" dirty="0">
                <a:latin typeface="Calibri"/>
                <a:cs typeface="Calibri"/>
              </a:rPr>
              <a:t>proposta  </a:t>
            </a:r>
            <a:r>
              <a:rPr sz="1400" dirty="0">
                <a:latin typeface="Calibri"/>
                <a:cs typeface="Calibri"/>
              </a:rPr>
              <a:t>nºXXX </a:t>
            </a:r>
            <a:r>
              <a:rPr sz="1400" spc="-10" dirty="0">
                <a:latin typeface="Calibri"/>
                <a:cs typeface="Calibri"/>
              </a:rPr>
              <a:t>foi </a:t>
            </a:r>
            <a:r>
              <a:rPr sz="1400" spc="-5" dirty="0">
                <a:latin typeface="Calibri"/>
                <a:cs typeface="Calibri"/>
              </a:rPr>
              <a:t>concluída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enviada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análise </a:t>
            </a:r>
            <a:r>
              <a:rPr sz="1400" spc="-5" dirty="0">
                <a:latin typeface="Calibri"/>
                <a:cs typeface="Calibri"/>
              </a:rPr>
              <a:t>do </a:t>
            </a:r>
            <a:r>
              <a:rPr sz="1400" dirty="0">
                <a:latin typeface="Calibri"/>
                <a:cs typeface="Calibri"/>
              </a:rPr>
              <a:t>MS </a:t>
            </a:r>
            <a:r>
              <a:rPr sz="1400" spc="-5" dirty="0">
                <a:latin typeface="Calibri"/>
                <a:cs typeface="Calibri"/>
              </a:rPr>
              <a:t>com </a:t>
            </a:r>
            <a:r>
              <a:rPr sz="1400" spc="-15" dirty="0">
                <a:latin typeface="Calibri"/>
                <a:cs typeface="Calibri"/>
              </a:rPr>
              <a:t>sucesso.”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13788" y="4259579"/>
            <a:ext cx="6178296" cy="1540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0176" y="4285488"/>
            <a:ext cx="6031991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0904" y="4286377"/>
            <a:ext cx="6083554" cy="14460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60904" y="4286377"/>
            <a:ext cx="6083935" cy="1446530"/>
          </a:xfrm>
          <a:custGeom>
            <a:avLst/>
            <a:gdLst/>
            <a:ahLst/>
            <a:cxnLst/>
            <a:rect l="l" t="t" r="r" b="b"/>
            <a:pathLst>
              <a:path w="6083934" h="1446529">
                <a:moveTo>
                  <a:pt x="9143" y="455422"/>
                </a:moveTo>
                <a:lnTo>
                  <a:pt x="14380" y="409977"/>
                </a:lnTo>
                <a:lnTo>
                  <a:pt x="29293" y="368269"/>
                </a:lnTo>
                <a:lnTo>
                  <a:pt x="52691" y="331484"/>
                </a:lnTo>
                <a:lnTo>
                  <a:pt x="83380" y="300809"/>
                </a:lnTo>
                <a:lnTo>
                  <a:pt x="120167" y="277429"/>
                </a:lnTo>
                <a:lnTo>
                  <a:pt x="161859" y="262531"/>
                </a:lnTo>
                <a:lnTo>
                  <a:pt x="207263" y="257302"/>
                </a:lnTo>
                <a:lnTo>
                  <a:pt x="1021588" y="257302"/>
                </a:lnTo>
                <a:lnTo>
                  <a:pt x="0" y="0"/>
                </a:lnTo>
                <a:lnTo>
                  <a:pt x="2540127" y="257302"/>
                </a:lnTo>
                <a:lnTo>
                  <a:pt x="5885434" y="257302"/>
                </a:lnTo>
                <a:lnTo>
                  <a:pt x="5930838" y="262531"/>
                </a:lnTo>
                <a:lnTo>
                  <a:pt x="5972530" y="277429"/>
                </a:lnTo>
                <a:lnTo>
                  <a:pt x="6009317" y="300809"/>
                </a:lnTo>
                <a:lnTo>
                  <a:pt x="6040006" y="331484"/>
                </a:lnTo>
                <a:lnTo>
                  <a:pt x="6063404" y="368269"/>
                </a:lnTo>
                <a:lnTo>
                  <a:pt x="6078317" y="409977"/>
                </a:lnTo>
                <a:lnTo>
                  <a:pt x="6083554" y="455422"/>
                </a:lnTo>
                <a:lnTo>
                  <a:pt x="6083554" y="752602"/>
                </a:lnTo>
                <a:lnTo>
                  <a:pt x="6083554" y="1247902"/>
                </a:lnTo>
                <a:lnTo>
                  <a:pt x="6078317" y="1293335"/>
                </a:lnTo>
                <a:lnTo>
                  <a:pt x="6063404" y="1335040"/>
                </a:lnTo>
                <a:lnTo>
                  <a:pt x="6040006" y="1371828"/>
                </a:lnTo>
                <a:lnTo>
                  <a:pt x="6009317" y="1402510"/>
                </a:lnTo>
                <a:lnTo>
                  <a:pt x="5972530" y="1425898"/>
                </a:lnTo>
                <a:lnTo>
                  <a:pt x="5930838" y="1440802"/>
                </a:lnTo>
                <a:lnTo>
                  <a:pt x="5885434" y="1446034"/>
                </a:lnTo>
                <a:lnTo>
                  <a:pt x="2540127" y="1446034"/>
                </a:lnTo>
                <a:lnTo>
                  <a:pt x="1021588" y="1446034"/>
                </a:lnTo>
                <a:lnTo>
                  <a:pt x="207263" y="1446034"/>
                </a:lnTo>
                <a:lnTo>
                  <a:pt x="161859" y="1440802"/>
                </a:lnTo>
                <a:lnTo>
                  <a:pt x="120167" y="1425898"/>
                </a:lnTo>
                <a:lnTo>
                  <a:pt x="83380" y="1402510"/>
                </a:lnTo>
                <a:lnTo>
                  <a:pt x="52691" y="1371828"/>
                </a:lnTo>
                <a:lnTo>
                  <a:pt x="29293" y="1335040"/>
                </a:lnTo>
                <a:lnTo>
                  <a:pt x="14380" y="1293335"/>
                </a:lnTo>
                <a:lnTo>
                  <a:pt x="9143" y="1247902"/>
                </a:lnTo>
                <a:lnTo>
                  <a:pt x="9143" y="752602"/>
                </a:lnTo>
                <a:lnTo>
                  <a:pt x="9143" y="45542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07082" y="4563617"/>
            <a:ext cx="5717540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proposta cadastrada deve </a:t>
            </a:r>
            <a:r>
              <a:rPr sz="1400" dirty="0">
                <a:latin typeface="Calibri"/>
                <a:cs typeface="Calibri"/>
              </a:rPr>
              <a:t>ser </a:t>
            </a:r>
            <a:r>
              <a:rPr sz="1400" spc="-5" dirty="0">
                <a:latin typeface="Calibri"/>
                <a:cs typeface="Calibri"/>
              </a:rPr>
              <a:t>liberada pelo </a:t>
            </a:r>
            <a:r>
              <a:rPr sz="1400" spc="-10" dirty="0">
                <a:latin typeface="Calibri"/>
                <a:cs typeface="Calibri"/>
              </a:rPr>
              <a:t>gestor antes </a:t>
            </a:r>
            <a:r>
              <a:rPr sz="1400" spc="-5" dirty="0">
                <a:latin typeface="Calibri"/>
                <a:cs typeface="Calibri"/>
              </a:rPr>
              <a:t>de enviar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o  MS, a </a:t>
            </a:r>
            <a:r>
              <a:rPr sz="1400" spc="-5" dirty="0">
                <a:latin typeface="Calibri"/>
                <a:cs typeface="Calibri"/>
              </a:rPr>
              <a:t>mensagem que </a:t>
            </a:r>
            <a:r>
              <a:rPr sz="1400" spc="-10" dirty="0">
                <a:latin typeface="Calibri"/>
                <a:cs typeface="Calibri"/>
              </a:rPr>
              <a:t>irá </a:t>
            </a:r>
            <a:r>
              <a:rPr sz="1400" spc="-5" dirty="0">
                <a:latin typeface="Calibri"/>
                <a:cs typeface="Calibri"/>
              </a:rPr>
              <a:t>aparecer </a:t>
            </a:r>
            <a:r>
              <a:rPr sz="1400" dirty="0">
                <a:latin typeface="Calibri"/>
                <a:cs typeface="Calibri"/>
              </a:rPr>
              <a:t>é: </a:t>
            </a:r>
            <a:r>
              <a:rPr sz="1400" spc="-60" dirty="0">
                <a:latin typeface="Calibri"/>
                <a:cs typeface="Calibri"/>
              </a:rPr>
              <a:t>“A </a:t>
            </a:r>
            <a:r>
              <a:rPr sz="1400" spc="-10" dirty="0">
                <a:latin typeface="Calibri"/>
                <a:cs typeface="Calibri"/>
              </a:rPr>
              <a:t>proposta </a:t>
            </a:r>
            <a:r>
              <a:rPr sz="1400" dirty="0">
                <a:latin typeface="Calibri"/>
                <a:cs typeface="Calibri"/>
              </a:rPr>
              <a:t>nºXXX </a:t>
            </a:r>
            <a:r>
              <a:rPr sz="1400" spc="-10" dirty="0">
                <a:latin typeface="Calibri"/>
                <a:cs typeface="Calibri"/>
              </a:rPr>
              <a:t>foi </a:t>
            </a:r>
            <a:r>
              <a:rPr sz="1400" spc="-5" dirty="0">
                <a:latin typeface="Calibri"/>
                <a:cs typeface="Calibri"/>
              </a:rPr>
              <a:t>concluída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enviada 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liberação do </a:t>
            </a:r>
            <a:r>
              <a:rPr sz="1400" spc="-10" dirty="0">
                <a:latin typeface="Calibri"/>
                <a:cs typeface="Calibri"/>
              </a:rPr>
              <a:t>gestor </a:t>
            </a:r>
            <a:r>
              <a:rPr sz="1400" spc="-5" dirty="0">
                <a:latin typeface="Calibri"/>
                <a:cs typeface="Calibri"/>
              </a:rPr>
              <a:t>estadual/municipal com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sucesso.”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Nesse </a:t>
            </a:r>
            <a:r>
              <a:rPr sz="1400" spc="-10" dirty="0">
                <a:latin typeface="Calibri"/>
                <a:cs typeface="Calibri"/>
              </a:rPr>
              <a:t>caso,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proposta ficará </a:t>
            </a:r>
            <a:r>
              <a:rPr sz="1400" spc="-5" dirty="0">
                <a:latin typeface="Calibri"/>
                <a:cs typeface="Calibri"/>
              </a:rPr>
              <a:t>com </a:t>
            </a:r>
            <a:r>
              <a:rPr sz="1400" spc="-10" dirty="0">
                <a:latin typeface="Calibri"/>
                <a:cs typeface="Calibri"/>
              </a:rPr>
              <a:t>status </a:t>
            </a:r>
            <a:r>
              <a:rPr sz="1400" spc="-60" dirty="0">
                <a:latin typeface="Calibri"/>
                <a:cs typeface="Calibri"/>
              </a:rPr>
              <a:t>“A </a:t>
            </a:r>
            <a:r>
              <a:rPr sz="1400" dirty="0">
                <a:latin typeface="Calibri"/>
                <a:cs typeface="Calibri"/>
              </a:rPr>
              <a:t>liberar” </a:t>
            </a:r>
            <a:r>
              <a:rPr sz="1400" b="1" dirty="0">
                <a:latin typeface="Calibri"/>
                <a:cs typeface="Calibri"/>
              </a:rPr>
              <a:t>e só </a:t>
            </a:r>
            <a:r>
              <a:rPr sz="1400" b="1" spc="-10" dirty="0">
                <a:latin typeface="Calibri"/>
                <a:cs typeface="Calibri"/>
              </a:rPr>
              <a:t>será </a:t>
            </a:r>
            <a:r>
              <a:rPr sz="1400" b="1" dirty="0">
                <a:latin typeface="Calibri"/>
                <a:cs typeface="Calibri"/>
              </a:rPr>
              <a:t>analisada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pelo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Ministério da Saúde após </a:t>
            </a:r>
            <a:r>
              <a:rPr sz="1400" b="1" spc="-5" dirty="0">
                <a:latin typeface="Calibri"/>
                <a:cs typeface="Calibri"/>
              </a:rPr>
              <a:t>liberação </a:t>
            </a:r>
            <a:r>
              <a:rPr sz="1400" b="1" dirty="0">
                <a:latin typeface="Calibri"/>
                <a:cs typeface="Calibri"/>
              </a:rPr>
              <a:t>da </a:t>
            </a:r>
            <a:r>
              <a:rPr sz="1400" b="1" spc="-5" dirty="0">
                <a:latin typeface="Calibri"/>
                <a:cs typeface="Calibri"/>
              </a:rPr>
              <a:t>proposta pelo</a:t>
            </a:r>
            <a:r>
              <a:rPr sz="1400" b="1" spc="-1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gestor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37588" y="6332220"/>
            <a:ext cx="5638800" cy="525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3892" y="6297166"/>
            <a:ext cx="5382767" cy="5608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84323" y="6360071"/>
            <a:ext cx="5544566" cy="4516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84323" y="6360071"/>
            <a:ext cx="5544820" cy="452120"/>
          </a:xfrm>
          <a:custGeom>
            <a:avLst/>
            <a:gdLst/>
            <a:ahLst/>
            <a:cxnLst/>
            <a:rect l="l" t="t" r="r" b="b"/>
            <a:pathLst>
              <a:path w="5544820" h="452120">
                <a:moveTo>
                  <a:pt x="0" y="75272"/>
                </a:moveTo>
                <a:lnTo>
                  <a:pt x="5907" y="45975"/>
                </a:lnTo>
                <a:lnTo>
                  <a:pt x="22018" y="22048"/>
                </a:lnTo>
                <a:lnTo>
                  <a:pt x="45916" y="5916"/>
                </a:lnTo>
                <a:lnTo>
                  <a:pt x="75183" y="0"/>
                </a:lnTo>
                <a:lnTo>
                  <a:pt x="924051" y="0"/>
                </a:lnTo>
                <a:lnTo>
                  <a:pt x="2310256" y="0"/>
                </a:lnTo>
                <a:lnTo>
                  <a:pt x="5469255" y="0"/>
                </a:lnTo>
                <a:lnTo>
                  <a:pt x="5498595" y="5916"/>
                </a:lnTo>
                <a:lnTo>
                  <a:pt x="5522531" y="22048"/>
                </a:lnTo>
                <a:lnTo>
                  <a:pt x="5538656" y="45975"/>
                </a:lnTo>
                <a:lnTo>
                  <a:pt x="5544566" y="75272"/>
                </a:lnTo>
                <a:lnTo>
                  <a:pt x="5544566" y="263448"/>
                </a:lnTo>
                <a:lnTo>
                  <a:pt x="5544566" y="376351"/>
                </a:lnTo>
                <a:lnTo>
                  <a:pt x="5538656" y="405649"/>
                </a:lnTo>
                <a:lnTo>
                  <a:pt x="5522531" y="429575"/>
                </a:lnTo>
                <a:lnTo>
                  <a:pt x="5498595" y="445706"/>
                </a:lnTo>
                <a:lnTo>
                  <a:pt x="5469255" y="451622"/>
                </a:lnTo>
                <a:lnTo>
                  <a:pt x="2310256" y="451622"/>
                </a:lnTo>
                <a:lnTo>
                  <a:pt x="2477262" y="451622"/>
                </a:lnTo>
                <a:lnTo>
                  <a:pt x="924051" y="451622"/>
                </a:lnTo>
                <a:lnTo>
                  <a:pt x="75183" y="451622"/>
                </a:lnTo>
                <a:lnTo>
                  <a:pt x="45916" y="445706"/>
                </a:lnTo>
                <a:lnTo>
                  <a:pt x="22018" y="429575"/>
                </a:lnTo>
                <a:lnTo>
                  <a:pt x="5907" y="405649"/>
                </a:lnTo>
                <a:lnTo>
                  <a:pt x="0" y="376350"/>
                </a:lnTo>
                <a:lnTo>
                  <a:pt x="0" y="263448"/>
                </a:lnTo>
                <a:lnTo>
                  <a:pt x="0" y="7527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21432" y="6362598"/>
            <a:ext cx="507047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Após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todas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 </a:t>
            </a:r>
            <a:r>
              <a:rPr sz="1400" b="1" spc="-5" dirty="0">
                <a:latin typeface="Calibri"/>
                <a:cs typeface="Calibri"/>
              </a:rPr>
              <a:t>etapas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concluídas,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acompanhe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proposta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utilizando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número da </a:t>
            </a:r>
            <a:r>
              <a:rPr sz="1400" b="1" spc="-5" dirty="0">
                <a:latin typeface="Calibri"/>
                <a:cs typeface="Calibri"/>
              </a:rPr>
              <a:t>proposta </a:t>
            </a:r>
            <a:r>
              <a:rPr sz="1400" b="1" dirty="0">
                <a:latin typeface="Calibri"/>
                <a:cs typeface="Calibri"/>
              </a:rPr>
              <a:t>que </a:t>
            </a:r>
            <a:r>
              <a:rPr sz="1400" b="1" spc="-10" dirty="0">
                <a:latin typeface="Calibri"/>
                <a:cs typeface="Calibri"/>
              </a:rPr>
              <a:t>foi gerado, </a:t>
            </a:r>
            <a:r>
              <a:rPr sz="1400" b="1" spc="-5" dirty="0">
                <a:latin typeface="Calibri"/>
                <a:cs typeface="Calibri"/>
              </a:rPr>
              <a:t>conforme orientação</a:t>
            </a:r>
            <a:r>
              <a:rPr sz="1400" b="1" spc="-2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15" dirty="0">
                <a:latin typeface="Calibri"/>
                <a:cs typeface="Calibri"/>
              </a:rPr>
              <a:t>seguir.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782557" y="6569049"/>
            <a:ext cx="25781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7184" y="0"/>
            <a:ext cx="925194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 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32"/>
            <a:ext cx="9144000" cy="569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86839"/>
            <a:ext cx="629412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415922"/>
            <a:ext cx="576059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15922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0" y="324992"/>
                </a:moveTo>
                <a:lnTo>
                  <a:pt x="288036" y="0"/>
                </a:lnTo>
                <a:lnTo>
                  <a:pt x="576059" y="324992"/>
                </a:lnTo>
                <a:lnTo>
                  <a:pt x="404342" y="324992"/>
                </a:lnTo>
                <a:lnTo>
                  <a:pt x="404342" y="576072"/>
                </a:lnTo>
                <a:lnTo>
                  <a:pt x="171729" y="576072"/>
                </a:lnTo>
                <a:lnTo>
                  <a:pt x="171729" y="324992"/>
                </a:lnTo>
                <a:lnTo>
                  <a:pt x="0" y="32499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727" y="920496"/>
            <a:ext cx="5568696" cy="850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929639"/>
            <a:ext cx="5199888" cy="885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502" y="947927"/>
            <a:ext cx="5474677" cy="7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7502" y="947927"/>
            <a:ext cx="5474970" cy="756285"/>
          </a:xfrm>
          <a:custGeom>
            <a:avLst/>
            <a:gdLst/>
            <a:ahLst/>
            <a:cxnLst/>
            <a:rect l="l" t="t" r="r" b="b"/>
            <a:pathLst>
              <a:path w="5474970" h="756285">
                <a:moveTo>
                  <a:pt x="285064" y="125984"/>
                </a:moveTo>
                <a:lnTo>
                  <a:pt x="294968" y="76938"/>
                </a:lnTo>
                <a:lnTo>
                  <a:pt x="321976" y="36893"/>
                </a:lnTo>
                <a:lnTo>
                  <a:pt x="362034" y="9898"/>
                </a:lnTo>
                <a:lnTo>
                  <a:pt x="411086" y="0"/>
                </a:lnTo>
                <a:lnTo>
                  <a:pt x="1149946" y="0"/>
                </a:lnTo>
                <a:lnTo>
                  <a:pt x="2447378" y="0"/>
                </a:lnTo>
                <a:lnTo>
                  <a:pt x="5348693" y="0"/>
                </a:lnTo>
                <a:lnTo>
                  <a:pt x="5397739" y="9898"/>
                </a:lnTo>
                <a:lnTo>
                  <a:pt x="5437784" y="36893"/>
                </a:lnTo>
                <a:lnTo>
                  <a:pt x="5464779" y="76938"/>
                </a:lnTo>
                <a:lnTo>
                  <a:pt x="5474677" y="125984"/>
                </a:lnTo>
                <a:lnTo>
                  <a:pt x="5474677" y="441071"/>
                </a:lnTo>
                <a:lnTo>
                  <a:pt x="5474677" y="630047"/>
                </a:lnTo>
                <a:lnTo>
                  <a:pt x="5464779" y="679092"/>
                </a:lnTo>
                <a:lnTo>
                  <a:pt x="5437784" y="719137"/>
                </a:lnTo>
                <a:lnTo>
                  <a:pt x="5397739" y="746132"/>
                </a:lnTo>
                <a:lnTo>
                  <a:pt x="5348693" y="756031"/>
                </a:lnTo>
                <a:lnTo>
                  <a:pt x="2447378" y="756031"/>
                </a:lnTo>
                <a:lnTo>
                  <a:pt x="1149946" y="756031"/>
                </a:lnTo>
                <a:lnTo>
                  <a:pt x="411086" y="756031"/>
                </a:lnTo>
                <a:lnTo>
                  <a:pt x="362034" y="746132"/>
                </a:lnTo>
                <a:lnTo>
                  <a:pt x="321976" y="719137"/>
                </a:lnTo>
                <a:lnTo>
                  <a:pt x="294968" y="679092"/>
                </a:lnTo>
                <a:lnTo>
                  <a:pt x="285064" y="630047"/>
                </a:lnTo>
                <a:lnTo>
                  <a:pt x="0" y="619633"/>
                </a:lnTo>
                <a:lnTo>
                  <a:pt x="285064" y="441071"/>
                </a:lnTo>
                <a:lnTo>
                  <a:pt x="285064" y="125984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5156" y="994409"/>
            <a:ext cx="488442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cadastrador </a:t>
            </a:r>
            <a:r>
              <a:rPr sz="1400" spc="-5" dirty="0">
                <a:latin typeface="Calibri"/>
                <a:cs typeface="Calibri"/>
              </a:rPr>
              <a:t>pode acompanhar </a:t>
            </a:r>
            <a:r>
              <a:rPr sz="1400" dirty="0">
                <a:latin typeface="Calibri"/>
                <a:cs typeface="Calibri"/>
              </a:rPr>
              <a:t>as </a:t>
            </a:r>
            <a:r>
              <a:rPr sz="1400" spc="-10" dirty="0">
                <a:latin typeface="Calibri"/>
                <a:cs typeface="Calibri"/>
              </a:rPr>
              <a:t>propostas cadastradas </a:t>
            </a:r>
            <a:r>
              <a:rPr sz="1400" spc="-5" dirty="0">
                <a:latin typeface="Calibri"/>
                <a:cs typeface="Calibri"/>
              </a:rPr>
              <a:t>clicando  </a:t>
            </a:r>
            <a:r>
              <a:rPr sz="1400" dirty="0">
                <a:latin typeface="Calibri"/>
                <a:cs typeface="Calibri"/>
              </a:rPr>
              <a:t>em </a:t>
            </a:r>
            <a:r>
              <a:rPr sz="1400" b="1" spc="-5" dirty="0">
                <a:latin typeface="Calibri"/>
                <a:cs typeface="Calibri"/>
              </a:rPr>
              <a:t>Proposta </a:t>
            </a:r>
            <a:r>
              <a:rPr sz="1400" dirty="0">
                <a:latin typeface="Calibri"/>
                <a:cs typeface="Calibri"/>
              </a:rPr>
              <a:t>e em </a:t>
            </a:r>
            <a:r>
              <a:rPr sz="1400" b="1" spc="-5" dirty="0">
                <a:latin typeface="Calibri"/>
                <a:cs typeface="Calibri"/>
              </a:rPr>
              <a:t>Consulta </a:t>
            </a:r>
            <a:r>
              <a:rPr sz="1400" dirty="0">
                <a:latin typeface="Calibri"/>
                <a:cs typeface="Calibri"/>
              </a:rPr>
              <a:t>e inserir o </a:t>
            </a:r>
            <a:r>
              <a:rPr sz="1400" spc="-10" dirty="0">
                <a:latin typeface="Calibri"/>
                <a:cs typeface="Calibri"/>
              </a:rPr>
              <a:t>número </a:t>
            </a:r>
            <a:r>
              <a:rPr sz="1400" spc="-5" dirty="0">
                <a:latin typeface="Calibri"/>
                <a:cs typeface="Calibri"/>
              </a:rPr>
              <a:t>da </a:t>
            </a:r>
            <a:r>
              <a:rPr sz="1400" spc="-10" dirty="0">
                <a:latin typeface="Calibri"/>
                <a:cs typeface="Calibri"/>
              </a:rPr>
              <a:t>proposta </a:t>
            </a:r>
            <a:r>
              <a:rPr sz="1400" spc="-5" dirty="0">
                <a:latin typeface="Calibri"/>
                <a:cs typeface="Calibri"/>
              </a:rPr>
              <a:t>de  </a:t>
            </a:r>
            <a:r>
              <a:rPr sz="1400" spc="-10" dirty="0">
                <a:latin typeface="Calibri"/>
                <a:cs typeface="Calibri"/>
              </a:rPr>
              <a:t>custeio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spc="-10" dirty="0">
                <a:latin typeface="Calibri"/>
                <a:cs typeface="Calibri"/>
              </a:rPr>
              <a:t>foi gerado </a:t>
            </a:r>
            <a:r>
              <a:rPr sz="1400" spc="-5" dirty="0">
                <a:latin typeface="Calibri"/>
                <a:cs typeface="Calibri"/>
              </a:rPr>
              <a:t>pelo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SAIPS.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51292" y="4907279"/>
            <a:ext cx="672083" cy="682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00441" y="4941189"/>
            <a:ext cx="576072" cy="576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441" y="4941189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324992" y="576072"/>
                </a:moveTo>
                <a:lnTo>
                  <a:pt x="0" y="288036"/>
                </a:lnTo>
                <a:lnTo>
                  <a:pt x="324992" y="0"/>
                </a:lnTo>
                <a:lnTo>
                  <a:pt x="324992" y="171704"/>
                </a:lnTo>
                <a:lnTo>
                  <a:pt x="576072" y="171704"/>
                </a:lnTo>
                <a:lnTo>
                  <a:pt x="576072" y="404368"/>
                </a:lnTo>
                <a:lnTo>
                  <a:pt x="324992" y="404368"/>
                </a:lnTo>
                <a:lnTo>
                  <a:pt x="324992" y="57607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4911" y="5420866"/>
            <a:ext cx="5998464" cy="1315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52344" y="5632703"/>
            <a:ext cx="5948172" cy="12252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1775" y="5447538"/>
            <a:ext cx="5904738" cy="12218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1775" y="5447538"/>
            <a:ext cx="5904865" cy="1222375"/>
          </a:xfrm>
          <a:custGeom>
            <a:avLst/>
            <a:gdLst/>
            <a:ahLst/>
            <a:cxnLst/>
            <a:rect l="l" t="t" r="r" b="b"/>
            <a:pathLst>
              <a:path w="5904865" h="1222375">
                <a:moveTo>
                  <a:pt x="0" y="561746"/>
                </a:moveTo>
                <a:lnTo>
                  <a:pt x="6738" y="520018"/>
                </a:lnTo>
                <a:lnTo>
                  <a:pt x="25497" y="483779"/>
                </a:lnTo>
                <a:lnTo>
                  <a:pt x="54095" y="455201"/>
                </a:lnTo>
                <a:lnTo>
                  <a:pt x="90350" y="436460"/>
                </a:lnTo>
                <a:lnTo>
                  <a:pt x="132080" y="429729"/>
                </a:lnTo>
                <a:lnTo>
                  <a:pt x="3444366" y="429729"/>
                </a:lnTo>
                <a:lnTo>
                  <a:pt x="5371465" y="0"/>
                </a:lnTo>
                <a:lnTo>
                  <a:pt x="4920615" y="429729"/>
                </a:lnTo>
                <a:lnTo>
                  <a:pt x="5772658" y="429729"/>
                </a:lnTo>
                <a:lnTo>
                  <a:pt x="5814387" y="436460"/>
                </a:lnTo>
                <a:lnTo>
                  <a:pt x="5850642" y="455201"/>
                </a:lnTo>
                <a:lnTo>
                  <a:pt x="5879240" y="483779"/>
                </a:lnTo>
                <a:lnTo>
                  <a:pt x="5897999" y="520018"/>
                </a:lnTo>
                <a:lnTo>
                  <a:pt x="5904738" y="561746"/>
                </a:lnTo>
                <a:lnTo>
                  <a:pt x="5904738" y="759764"/>
                </a:lnTo>
                <a:lnTo>
                  <a:pt x="5904738" y="1089799"/>
                </a:lnTo>
                <a:lnTo>
                  <a:pt x="5897999" y="1131527"/>
                </a:lnTo>
                <a:lnTo>
                  <a:pt x="5879240" y="1167766"/>
                </a:lnTo>
                <a:lnTo>
                  <a:pt x="5850642" y="1196344"/>
                </a:lnTo>
                <a:lnTo>
                  <a:pt x="5814387" y="1215085"/>
                </a:lnTo>
                <a:lnTo>
                  <a:pt x="5772658" y="1221816"/>
                </a:lnTo>
                <a:lnTo>
                  <a:pt x="4920615" y="1221816"/>
                </a:lnTo>
                <a:lnTo>
                  <a:pt x="3444366" y="1221816"/>
                </a:lnTo>
                <a:lnTo>
                  <a:pt x="132080" y="1221816"/>
                </a:lnTo>
                <a:lnTo>
                  <a:pt x="90350" y="1215085"/>
                </a:lnTo>
                <a:lnTo>
                  <a:pt x="54095" y="1196344"/>
                </a:lnTo>
                <a:lnTo>
                  <a:pt x="25497" y="1167766"/>
                </a:lnTo>
                <a:lnTo>
                  <a:pt x="6738" y="1131527"/>
                </a:lnTo>
                <a:lnTo>
                  <a:pt x="0" y="1089799"/>
                </a:lnTo>
                <a:lnTo>
                  <a:pt x="0" y="759764"/>
                </a:lnTo>
                <a:lnTo>
                  <a:pt x="0" y="561746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89630" y="5912713"/>
            <a:ext cx="563753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Clicar no ícone </a:t>
            </a:r>
            <a:r>
              <a:rPr sz="1400" b="1" dirty="0">
                <a:latin typeface="Calibri"/>
                <a:cs typeface="Calibri"/>
              </a:rPr>
              <a:t>visualizar a análise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visualizar os motivos que </a:t>
            </a:r>
            <a:r>
              <a:rPr sz="1400" spc="-10" dirty="0">
                <a:latin typeface="Calibri"/>
                <a:cs typeface="Calibri"/>
              </a:rPr>
              <a:t>geraram 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diligência.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Clicar no ícone </a:t>
            </a:r>
            <a:r>
              <a:rPr sz="1400" b="1" spc="-5" dirty="0">
                <a:latin typeface="Calibri"/>
                <a:cs typeface="Calibri"/>
              </a:rPr>
              <a:t>ajustar proposta </a:t>
            </a:r>
            <a:r>
              <a:rPr sz="1400" spc="-10" dirty="0">
                <a:latin typeface="Calibri"/>
                <a:cs typeface="Calibri"/>
              </a:rPr>
              <a:t>para realizar </a:t>
            </a:r>
            <a:r>
              <a:rPr sz="1400" dirty="0">
                <a:latin typeface="Calibri"/>
                <a:cs typeface="Calibri"/>
              </a:rPr>
              <a:t>as </a:t>
            </a:r>
            <a:r>
              <a:rPr sz="1400" spc="-5" dirty="0">
                <a:latin typeface="Calibri"/>
                <a:cs typeface="Calibri"/>
              </a:rPr>
              <a:t>adequações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solicitadas.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7991" y="1807464"/>
            <a:ext cx="3211068" cy="5471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5573" y="1844801"/>
            <a:ext cx="3096895" cy="432434"/>
          </a:xfrm>
          <a:custGeom>
            <a:avLst/>
            <a:gdLst/>
            <a:ahLst/>
            <a:cxnLst/>
            <a:rect l="l" t="t" r="r" b="b"/>
            <a:pathLst>
              <a:path w="3096895" h="432435">
                <a:moveTo>
                  <a:pt x="0" y="216026"/>
                </a:moveTo>
                <a:lnTo>
                  <a:pt x="29604" y="173785"/>
                </a:lnTo>
                <a:lnTo>
                  <a:pt x="65546" y="153655"/>
                </a:lnTo>
                <a:lnTo>
                  <a:pt x="114634" y="134319"/>
                </a:lnTo>
                <a:lnTo>
                  <a:pt x="176161" y="115875"/>
                </a:lnTo>
                <a:lnTo>
                  <a:pt x="249415" y="98422"/>
                </a:lnTo>
                <a:lnTo>
                  <a:pt x="290218" y="90099"/>
                </a:lnTo>
                <a:lnTo>
                  <a:pt x="333688" y="82060"/>
                </a:lnTo>
                <a:lnTo>
                  <a:pt x="379735" y="74319"/>
                </a:lnTo>
                <a:lnTo>
                  <a:pt x="428270" y="66888"/>
                </a:lnTo>
                <a:lnTo>
                  <a:pt x="479206" y="59780"/>
                </a:lnTo>
                <a:lnTo>
                  <a:pt x="532452" y="53006"/>
                </a:lnTo>
                <a:lnTo>
                  <a:pt x="587922" y="46579"/>
                </a:lnTo>
                <a:lnTo>
                  <a:pt x="645525" y="40512"/>
                </a:lnTo>
                <a:lnTo>
                  <a:pt x="705173" y="34817"/>
                </a:lnTo>
                <a:lnTo>
                  <a:pt x="766778" y="29506"/>
                </a:lnTo>
                <a:lnTo>
                  <a:pt x="830251" y="24592"/>
                </a:lnTo>
                <a:lnTo>
                  <a:pt x="895504" y="20087"/>
                </a:lnTo>
                <a:lnTo>
                  <a:pt x="962446" y="16003"/>
                </a:lnTo>
                <a:lnTo>
                  <a:pt x="1030991" y="12354"/>
                </a:lnTo>
                <a:lnTo>
                  <a:pt x="1101049" y="9150"/>
                </a:lnTo>
                <a:lnTo>
                  <a:pt x="1172531" y="6406"/>
                </a:lnTo>
                <a:lnTo>
                  <a:pt x="1245349" y="4133"/>
                </a:lnTo>
                <a:lnTo>
                  <a:pt x="1319414" y="2343"/>
                </a:lnTo>
                <a:lnTo>
                  <a:pt x="1394638" y="1049"/>
                </a:lnTo>
                <a:lnTo>
                  <a:pt x="1470931" y="264"/>
                </a:lnTo>
                <a:lnTo>
                  <a:pt x="1548206" y="0"/>
                </a:lnTo>
                <a:lnTo>
                  <a:pt x="1625469" y="264"/>
                </a:lnTo>
                <a:lnTo>
                  <a:pt x="1701753" y="1049"/>
                </a:lnTo>
                <a:lnTo>
                  <a:pt x="1776967" y="2343"/>
                </a:lnTo>
                <a:lnTo>
                  <a:pt x="1851024" y="4133"/>
                </a:lnTo>
                <a:lnTo>
                  <a:pt x="1923834" y="6406"/>
                </a:lnTo>
                <a:lnTo>
                  <a:pt x="1995310" y="9150"/>
                </a:lnTo>
                <a:lnTo>
                  <a:pt x="2065362" y="12354"/>
                </a:lnTo>
                <a:lnTo>
                  <a:pt x="2133901" y="16003"/>
                </a:lnTo>
                <a:lnTo>
                  <a:pt x="2200839" y="20087"/>
                </a:lnTo>
                <a:lnTo>
                  <a:pt x="2266087" y="24592"/>
                </a:lnTo>
                <a:lnTo>
                  <a:pt x="2329557" y="29506"/>
                </a:lnTo>
                <a:lnTo>
                  <a:pt x="2391159" y="34817"/>
                </a:lnTo>
                <a:lnTo>
                  <a:pt x="2450805" y="40512"/>
                </a:lnTo>
                <a:lnTo>
                  <a:pt x="2508407" y="46579"/>
                </a:lnTo>
                <a:lnTo>
                  <a:pt x="2563875" y="53006"/>
                </a:lnTo>
                <a:lnTo>
                  <a:pt x="2617120" y="59780"/>
                </a:lnTo>
                <a:lnTo>
                  <a:pt x="2668055" y="66888"/>
                </a:lnTo>
                <a:lnTo>
                  <a:pt x="2716590" y="74319"/>
                </a:lnTo>
                <a:lnTo>
                  <a:pt x="2762637" y="82060"/>
                </a:lnTo>
                <a:lnTo>
                  <a:pt x="2806107" y="90099"/>
                </a:lnTo>
                <a:lnTo>
                  <a:pt x="2846911" y="98422"/>
                </a:lnTo>
                <a:lnTo>
                  <a:pt x="2884961" y="107018"/>
                </a:lnTo>
                <a:lnTo>
                  <a:pt x="2952441" y="124979"/>
                </a:lnTo>
                <a:lnTo>
                  <a:pt x="3007839" y="143882"/>
                </a:lnTo>
                <a:lnTo>
                  <a:pt x="3050445" y="163627"/>
                </a:lnTo>
                <a:lnTo>
                  <a:pt x="3088816" y="194608"/>
                </a:lnTo>
                <a:lnTo>
                  <a:pt x="3096336" y="216026"/>
                </a:lnTo>
                <a:lnTo>
                  <a:pt x="3094441" y="226815"/>
                </a:lnTo>
                <a:lnTo>
                  <a:pt x="3066729" y="258304"/>
                </a:lnTo>
                <a:lnTo>
                  <a:pt x="3030786" y="278444"/>
                </a:lnTo>
                <a:lnTo>
                  <a:pt x="2981695" y="297787"/>
                </a:lnTo>
                <a:lnTo>
                  <a:pt x="2920167" y="316234"/>
                </a:lnTo>
                <a:lnTo>
                  <a:pt x="2846911" y="333687"/>
                </a:lnTo>
                <a:lnTo>
                  <a:pt x="2806107" y="342010"/>
                </a:lnTo>
                <a:lnTo>
                  <a:pt x="2762637" y="350046"/>
                </a:lnTo>
                <a:lnTo>
                  <a:pt x="2716590" y="357785"/>
                </a:lnTo>
                <a:lnTo>
                  <a:pt x="2668055" y="365214"/>
                </a:lnTo>
                <a:lnTo>
                  <a:pt x="2617120" y="372319"/>
                </a:lnTo>
                <a:lnTo>
                  <a:pt x="2563875" y="379090"/>
                </a:lnTo>
                <a:lnTo>
                  <a:pt x="2508407" y="385513"/>
                </a:lnTo>
                <a:lnTo>
                  <a:pt x="2450805" y="391577"/>
                </a:lnTo>
                <a:lnTo>
                  <a:pt x="2391159" y="397268"/>
                </a:lnTo>
                <a:lnTo>
                  <a:pt x="2329557" y="402575"/>
                </a:lnTo>
                <a:lnTo>
                  <a:pt x="2266087" y="407486"/>
                </a:lnTo>
                <a:lnTo>
                  <a:pt x="2200839" y="411987"/>
                </a:lnTo>
                <a:lnTo>
                  <a:pt x="2133901" y="416067"/>
                </a:lnTo>
                <a:lnTo>
                  <a:pt x="2065362" y="419713"/>
                </a:lnTo>
                <a:lnTo>
                  <a:pt x="1995310" y="422913"/>
                </a:lnTo>
                <a:lnTo>
                  <a:pt x="1923834" y="425654"/>
                </a:lnTo>
                <a:lnTo>
                  <a:pt x="1851024" y="427925"/>
                </a:lnTo>
                <a:lnTo>
                  <a:pt x="1776967" y="429713"/>
                </a:lnTo>
                <a:lnTo>
                  <a:pt x="1701753" y="431005"/>
                </a:lnTo>
                <a:lnTo>
                  <a:pt x="1625469" y="431789"/>
                </a:lnTo>
                <a:lnTo>
                  <a:pt x="1548206" y="432053"/>
                </a:lnTo>
                <a:lnTo>
                  <a:pt x="1470931" y="431789"/>
                </a:lnTo>
                <a:lnTo>
                  <a:pt x="1394638" y="431005"/>
                </a:lnTo>
                <a:lnTo>
                  <a:pt x="1319414" y="429713"/>
                </a:lnTo>
                <a:lnTo>
                  <a:pt x="1245349" y="427925"/>
                </a:lnTo>
                <a:lnTo>
                  <a:pt x="1172531" y="425654"/>
                </a:lnTo>
                <a:lnTo>
                  <a:pt x="1101049" y="422913"/>
                </a:lnTo>
                <a:lnTo>
                  <a:pt x="1030991" y="419713"/>
                </a:lnTo>
                <a:lnTo>
                  <a:pt x="962446" y="416067"/>
                </a:lnTo>
                <a:lnTo>
                  <a:pt x="895504" y="411987"/>
                </a:lnTo>
                <a:lnTo>
                  <a:pt x="830251" y="407486"/>
                </a:lnTo>
                <a:lnTo>
                  <a:pt x="766778" y="402575"/>
                </a:lnTo>
                <a:lnTo>
                  <a:pt x="705173" y="397268"/>
                </a:lnTo>
                <a:lnTo>
                  <a:pt x="645525" y="391577"/>
                </a:lnTo>
                <a:lnTo>
                  <a:pt x="587922" y="385513"/>
                </a:lnTo>
                <a:lnTo>
                  <a:pt x="532452" y="379090"/>
                </a:lnTo>
                <a:lnTo>
                  <a:pt x="479206" y="372319"/>
                </a:lnTo>
                <a:lnTo>
                  <a:pt x="428270" y="365214"/>
                </a:lnTo>
                <a:lnTo>
                  <a:pt x="379735" y="357785"/>
                </a:lnTo>
                <a:lnTo>
                  <a:pt x="333688" y="350046"/>
                </a:lnTo>
                <a:lnTo>
                  <a:pt x="290218" y="342010"/>
                </a:lnTo>
                <a:lnTo>
                  <a:pt x="249415" y="333687"/>
                </a:lnTo>
                <a:lnTo>
                  <a:pt x="211366" y="325091"/>
                </a:lnTo>
                <a:lnTo>
                  <a:pt x="143887" y="307129"/>
                </a:lnTo>
                <a:lnTo>
                  <a:pt x="88491" y="288221"/>
                </a:lnTo>
                <a:lnTo>
                  <a:pt x="45887" y="268467"/>
                </a:lnTo>
                <a:lnTo>
                  <a:pt x="7519" y="237465"/>
                </a:lnTo>
                <a:lnTo>
                  <a:pt x="0" y="216026"/>
                </a:lnTo>
                <a:close/>
              </a:path>
            </a:pathLst>
          </a:custGeom>
          <a:ln w="28575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7184" y="0"/>
            <a:ext cx="925194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 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07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2729"/>
            <a:ext cx="9144000" cy="2065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011"/>
            <a:ext cx="2058826" cy="9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99052" y="304546"/>
            <a:ext cx="162496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ATENÇÃO!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4989" y="703834"/>
            <a:ext cx="617156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análise é feita por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“blocos”.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u="heavy" spc="-5" dirty="0">
                <a:latin typeface="Times New Roman"/>
                <a:cs typeface="Times New Roman"/>
              </a:rPr>
              <a:t>Apenas </a:t>
            </a:r>
            <a:r>
              <a:rPr sz="1800" dirty="0">
                <a:latin typeface="Times New Roman"/>
                <a:cs typeface="Times New Roman"/>
              </a:rPr>
              <a:t>o bloco que estiver </a:t>
            </a:r>
            <a:r>
              <a:rPr sz="1800" spc="-5" dirty="0">
                <a:latin typeface="Times New Roman"/>
                <a:cs typeface="Times New Roman"/>
              </a:rPr>
              <a:t>“para </a:t>
            </a:r>
            <a:r>
              <a:rPr sz="1800" dirty="0">
                <a:latin typeface="Times New Roman"/>
                <a:cs typeface="Times New Roman"/>
              </a:rPr>
              <a:t>adequação” poderá ser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corrigido.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7582" y="1315592"/>
            <a:ext cx="7791196" cy="1512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04" y="2924936"/>
            <a:ext cx="7275957" cy="3933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40171" y="2420873"/>
            <a:ext cx="3179445" cy="2585720"/>
          </a:xfrm>
          <a:prstGeom prst="rect">
            <a:avLst/>
          </a:prstGeom>
          <a:solidFill>
            <a:srgbClr val="B8CDE4"/>
          </a:solidFill>
          <a:ln w="28575">
            <a:solidFill>
              <a:srgbClr val="1F487C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9695" marR="89535" indent="-1270" algn="ctr">
              <a:lnSpc>
                <a:spcPct val="100000"/>
              </a:lnSpc>
              <a:spcBef>
                <a:spcPts val="190"/>
              </a:spcBef>
            </a:pPr>
            <a:r>
              <a:rPr sz="1800" spc="-5" dirty="0">
                <a:latin typeface="Times New Roman"/>
                <a:cs typeface="Times New Roman"/>
              </a:rPr>
              <a:t>Nesse exemplo </a:t>
            </a:r>
            <a:r>
              <a:rPr sz="1800" dirty="0">
                <a:latin typeface="Times New Roman"/>
                <a:cs typeface="Times New Roman"/>
              </a:rPr>
              <a:t>o bloco  </a:t>
            </a:r>
            <a:r>
              <a:rPr sz="1800" spc="-5" dirty="0">
                <a:latin typeface="Times New Roman"/>
                <a:cs typeface="Times New Roman"/>
              </a:rPr>
              <a:t>“Unidade </a:t>
            </a:r>
            <a:r>
              <a:rPr sz="1800" dirty="0">
                <a:latin typeface="Times New Roman"/>
                <a:cs typeface="Times New Roman"/>
              </a:rPr>
              <a:t>beneficiada” está  </a:t>
            </a:r>
            <a:r>
              <a:rPr sz="1800" i="1" dirty="0">
                <a:latin typeface="Times New Roman"/>
                <a:cs typeface="Times New Roman"/>
              </a:rPr>
              <a:t>confirmado</a:t>
            </a:r>
            <a:r>
              <a:rPr sz="1800" dirty="0">
                <a:latin typeface="Times New Roman"/>
                <a:cs typeface="Times New Roman"/>
              </a:rPr>
              <a:t>, não pode </a:t>
            </a:r>
            <a:r>
              <a:rPr sz="1800" spc="-5" dirty="0">
                <a:latin typeface="Times New Roman"/>
                <a:cs typeface="Times New Roman"/>
              </a:rPr>
              <a:t>mais ser  </a:t>
            </a:r>
            <a:r>
              <a:rPr sz="1800" dirty="0">
                <a:latin typeface="Times New Roman"/>
                <a:cs typeface="Times New Roman"/>
              </a:rPr>
              <a:t>alterado. </a:t>
            </a:r>
            <a:r>
              <a:rPr sz="1800" spc="-5" dirty="0">
                <a:latin typeface="Times New Roman"/>
                <a:cs typeface="Times New Roman"/>
              </a:rPr>
              <a:t>O </a:t>
            </a:r>
            <a:r>
              <a:rPr sz="1800" dirty="0">
                <a:latin typeface="Times New Roman"/>
                <a:cs typeface="Times New Roman"/>
              </a:rPr>
              <a:t>parecerista solicita a  </a:t>
            </a:r>
            <a:r>
              <a:rPr sz="1800" i="1" dirty="0">
                <a:latin typeface="Times New Roman"/>
                <a:cs typeface="Times New Roman"/>
              </a:rPr>
              <a:t>adequação </a:t>
            </a:r>
            <a:r>
              <a:rPr sz="1800" dirty="0">
                <a:latin typeface="Times New Roman"/>
                <a:cs typeface="Times New Roman"/>
              </a:rPr>
              <a:t>da </a:t>
            </a:r>
            <a:r>
              <a:rPr sz="1800" spc="-5" dirty="0">
                <a:latin typeface="Times New Roman"/>
                <a:cs typeface="Times New Roman"/>
              </a:rPr>
              <a:t>proposta </a:t>
            </a:r>
            <a:r>
              <a:rPr sz="1800" dirty="0">
                <a:latin typeface="Times New Roman"/>
                <a:cs typeface="Times New Roman"/>
              </a:rPr>
              <a:t>apenas  no bloco “questionário”, então a  diligência diz respeito apenas a  </a:t>
            </a:r>
            <a:r>
              <a:rPr sz="1800" spc="-5" dirty="0">
                <a:latin typeface="Times New Roman"/>
                <a:cs typeface="Times New Roman"/>
              </a:rPr>
              <a:t>esse </a:t>
            </a:r>
            <a:r>
              <a:rPr sz="1800" dirty="0">
                <a:latin typeface="Times New Roman"/>
                <a:cs typeface="Times New Roman"/>
              </a:rPr>
              <a:t>bloco e </a:t>
            </a:r>
            <a:r>
              <a:rPr sz="1800" spc="-5" dirty="0">
                <a:latin typeface="Times New Roman"/>
                <a:cs typeface="Times New Roman"/>
              </a:rPr>
              <a:t>somente </a:t>
            </a:r>
            <a:r>
              <a:rPr sz="1800" dirty="0">
                <a:latin typeface="Times New Roman"/>
                <a:cs typeface="Times New Roman"/>
              </a:rPr>
              <a:t>ele  poderá/deverá </a:t>
            </a:r>
            <a:r>
              <a:rPr sz="1800" spc="-5" dirty="0">
                <a:latin typeface="Times New Roman"/>
                <a:cs typeface="Times New Roman"/>
              </a:rPr>
              <a:t>ser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alterado.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15792" y="275843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81" y="0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8335" y="246633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450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5792" y="244347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81" y="0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1395" y="2465832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128"/>
                </a:lnTo>
              </a:path>
            </a:pathLst>
          </a:custGeom>
          <a:ln w="449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5792" y="2420873"/>
            <a:ext cx="648335" cy="360045"/>
          </a:xfrm>
          <a:custGeom>
            <a:avLst/>
            <a:gdLst/>
            <a:ahLst/>
            <a:cxnLst/>
            <a:rect l="l" t="t" r="r" b="b"/>
            <a:pathLst>
              <a:path w="648335" h="360044">
                <a:moveTo>
                  <a:pt x="0" y="0"/>
                </a:moveTo>
                <a:lnTo>
                  <a:pt x="648081" y="0"/>
                </a:lnTo>
                <a:lnTo>
                  <a:pt x="648081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60877" y="2465832"/>
            <a:ext cx="558165" cy="270510"/>
          </a:xfrm>
          <a:custGeom>
            <a:avLst/>
            <a:gdLst/>
            <a:ahLst/>
            <a:cxnLst/>
            <a:rect l="l" t="t" r="r" b="b"/>
            <a:pathLst>
              <a:path w="558164" h="270510">
                <a:moveTo>
                  <a:pt x="0" y="0"/>
                </a:moveTo>
                <a:lnTo>
                  <a:pt x="0" y="270128"/>
                </a:lnTo>
                <a:lnTo>
                  <a:pt x="558038" y="270128"/>
                </a:lnTo>
                <a:lnTo>
                  <a:pt x="558038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9676" y="6070600"/>
            <a:ext cx="792480" cy="0"/>
          </a:xfrm>
          <a:custGeom>
            <a:avLst/>
            <a:gdLst/>
            <a:ahLst/>
            <a:cxnLst/>
            <a:rect l="l" t="t" r="r" b="b"/>
            <a:pathLst>
              <a:path w="792480">
                <a:moveTo>
                  <a:pt x="0" y="0"/>
                </a:moveTo>
                <a:lnTo>
                  <a:pt x="792099" y="0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2218" y="5778500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450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9676" y="5755640"/>
            <a:ext cx="792480" cy="0"/>
          </a:xfrm>
          <a:custGeom>
            <a:avLst/>
            <a:gdLst/>
            <a:ahLst/>
            <a:cxnLst/>
            <a:rect l="l" t="t" r="r" b="b"/>
            <a:pathLst>
              <a:path w="792480">
                <a:moveTo>
                  <a:pt x="0" y="0"/>
                </a:moveTo>
                <a:lnTo>
                  <a:pt x="792099" y="0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9295" y="5778258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027"/>
                </a:lnTo>
              </a:path>
            </a:pathLst>
          </a:custGeom>
          <a:ln w="449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9676" y="5733250"/>
            <a:ext cx="792480" cy="360045"/>
          </a:xfrm>
          <a:custGeom>
            <a:avLst/>
            <a:gdLst/>
            <a:ahLst/>
            <a:cxnLst/>
            <a:rect l="l" t="t" r="r" b="b"/>
            <a:pathLst>
              <a:path w="792480" h="360045">
                <a:moveTo>
                  <a:pt x="0" y="0"/>
                </a:moveTo>
                <a:lnTo>
                  <a:pt x="792099" y="0"/>
                </a:lnTo>
                <a:lnTo>
                  <a:pt x="792099" y="360044"/>
                </a:lnTo>
                <a:lnTo>
                  <a:pt x="0" y="36004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4760" y="5778258"/>
            <a:ext cx="702310" cy="270510"/>
          </a:xfrm>
          <a:custGeom>
            <a:avLst/>
            <a:gdLst/>
            <a:ahLst/>
            <a:cxnLst/>
            <a:rect l="l" t="t" r="r" b="b"/>
            <a:pathLst>
              <a:path w="702310" h="270510">
                <a:moveTo>
                  <a:pt x="0" y="0"/>
                </a:moveTo>
                <a:lnTo>
                  <a:pt x="0" y="270027"/>
                </a:lnTo>
                <a:lnTo>
                  <a:pt x="702056" y="270027"/>
                </a:lnTo>
                <a:lnTo>
                  <a:pt x="702056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07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86376"/>
            <a:ext cx="9144000" cy="207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011"/>
            <a:ext cx="2058826" cy="9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4803" y="1167257"/>
            <a:ext cx="151701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Su</a:t>
            </a:r>
            <a:r>
              <a:rPr sz="3200" b="1" spc="-15" dirty="0">
                <a:latin typeface="Times New Roman"/>
                <a:cs typeface="Times New Roman"/>
              </a:rPr>
              <a:t>m</a:t>
            </a:r>
            <a:r>
              <a:rPr sz="3200" b="1" dirty="0">
                <a:latin typeface="Times New Roman"/>
                <a:cs typeface="Times New Roman"/>
              </a:rPr>
              <a:t>ário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05427"/>
              </p:ext>
            </p:extLst>
          </p:nvPr>
        </p:nvGraphicFramePr>
        <p:xfrm>
          <a:off x="101154" y="2270505"/>
          <a:ext cx="8270558" cy="2992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5746"/>
                <a:gridCol w="654812"/>
              </a:tblGrid>
              <a:tr h="299237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Antes de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fazer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a solicitação de custeio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....................................................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Como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realizar o cadastro no SCNES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.........................................................</a:t>
                      </a: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Acesso ao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sistema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000" u="sng" dirty="0">
                          <a:latin typeface="Times New Roman"/>
                          <a:cs typeface="Times New Roman"/>
                        </a:rPr>
                        <a:t>Gestor</a:t>
                      </a:r>
                      <a:r>
                        <a:rPr sz="2000" u="sng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........................................................................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Acesso ao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sistema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000" u="sng" dirty="0">
                          <a:latin typeface="Times New Roman"/>
                          <a:cs typeface="Times New Roman"/>
                        </a:rPr>
                        <a:t>Cadastrador</a:t>
                      </a:r>
                      <a:r>
                        <a:rPr sz="2000" u="sng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...............................................................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Cadastrar proposta de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custeio</a:t>
                      </a:r>
                      <a:r>
                        <a:rPr sz="20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....................................................................</a:t>
                      </a: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Consultar proposta cadastrada</a:t>
                      </a:r>
                      <a:r>
                        <a:rPr sz="20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...................................................................</a:t>
                      </a: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Possíveis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status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da proposta</a:t>
                      </a:r>
                      <a:r>
                        <a:rPr sz="2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.......................................................................</a:t>
                      </a: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err="1" smtClean="0">
                          <a:latin typeface="Times New Roman"/>
                          <a:cs typeface="Times New Roman"/>
                        </a:rPr>
                        <a:t>Contato</a:t>
                      </a:r>
                      <a:r>
                        <a:rPr lang="pt-BR" sz="200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spc="-11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.....................................................................................................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03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04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09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0" y="4792729"/>
            <a:ext cx="9144000" cy="206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108585" algn="r">
              <a:lnSpc>
                <a:spcPct val="100000"/>
              </a:lnSpc>
              <a:spcBef>
                <a:spcPts val="1565"/>
              </a:spcBef>
            </a:pPr>
            <a:r>
              <a:rPr sz="1800" dirty="0"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3999" cy="207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92729"/>
            <a:ext cx="9144000" cy="20652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9011"/>
            <a:ext cx="2058826" cy="9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85873" y="1069340"/>
            <a:ext cx="584136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POSSÍVEIS </a:t>
            </a:r>
            <a:r>
              <a:rPr sz="2800" b="1" i="1" spc="-55" dirty="0">
                <a:latin typeface="Times New Roman"/>
                <a:cs typeface="Times New Roman"/>
              </a:rPr>
              <a:t>STATUS </a:t>
            </a:r>
            <a:r>
              <a:rPr sz="2800" b="1" spc="-5" dirty="0">
                <a:latin typeface="Times New Roman"/>
                <a:cs typeface="Times New Roman"/>
              </a:rPr>
              <a:t>DA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PROPOSTA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1867915"/>
            <a:ext cx="8441055" cy="342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769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As propostas enviadas ao Ministério da Saúde serão analisadas </a:t>
            </a:r>
            <a:r>
              <a:rPr sz="1600" spc="-10" dirty="0">
                <a:latin typeface="Times New Roman"/>
                <a:cs typeface="Times New Roman"/>
              </a:rPr>
              <a:t>conforme </a:t>
            </a:r>
            <a:r>
              <a:rPr sz="1600" spc="-5" dirty="0">
                <a:latin typeface="Times New Roman"/>
                <a:cs typeface="Times New Roman"/>
              </a:rPr>
              <a:t>critérios do </a:t>
            </a:r>
            <a:r>
              <a:rPr sz="1600" spc="-10" dirty="0">
                <a:latin typeface="Times New Roman"/>
                <a:cs typeface="Times New Roman"/>
              </a:rPr>
              <a:t>Programa,  </a:t>
            </a:r>
            <a:r>
              <a:rPr sz="1600" spc="-5" dirty="0">
                <a:latin typeface="Times New Roman"/>
                <a:cs typeface="Times New Roman"/>
              </a:rPr>
              <a:t>disponíveis em portarias e disponibilidade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orçamentária.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Após a análise pelo MS, a proposta poderá ter as seguintes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situações: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Aprovada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Quando a proposta de custeio ficar “aprovada”, o proponente deverá aguardar a portaria de habilitação.  Haverá </a:t>
            </a:r>
            <a:r>
              <a:rPr sz="1600" spc="-15" dirty="0">
                <a:latin typeface="Times New Roman"/>
                <a:cs typeface="Times New Roman"/>
              </a:rPr>
              <a:t>uma </a:t>
            </a:r>
            <a:r>
              <a:rPr sz="1600" spc="-5" dirty="0">
                <a:latin typeface="Times New Roman"/>
                <a:cs typeface="Times New Roman"/>
              </a:rPr>
              <a:t>portaria de habilitação por </a:t>
            </a:r>
            <a:r>
              <a:rPr sz="1600" spc="-10" dirty="0">
                <a:latin typeface="Times New Roman"/>
                <a:cs typeface="Times New Roman"/>
              </a:rPr>
              <a:t>mês, sempre </a:t>
            </a:r>
            <a:r>
              <a:rPr sz="1600" spc="-5" dirty="0">
                <a:latin typeface="Times New Roman"/>
                <a:cs typeface="Times New Roman"/>
              </a:rPr>
              <a:t>que houver propostas aprovadas; O fechamento da  portaria será no dia 10 de cada </a:t>
            </a:r>
            <a:r>
              <a:rPr sz="1600" spc="-15" dirty="0">
                <a:latin typeface="Times New Roman"/>
                <a:cs typeface="Times New Roman"/>
              </a:rPr>
              <a:t>mês </a:t>
            </a:r>
            <a:r>
              <a:rPr sz="1600" spc="-5" dirty="0">
                <a:latin typeface="Times New Roman"/>
                <a:cs typeface="Times New Roman"/>
              </a:rPr>
              <a:t>e a publicação da portaria dependerá </a:t>
            </a:r>
            <a:r>
              <a:rPr sz="1600" dirty="0">
                <a:latin typeface="Times New Roman"/>
                <a:cs typeface="Times New Roman"/>
              </a:rPr>
              <a:t>de </a:t>
            </a:r>
            <a:r>
              <a:rPr sz="1600" spc="-5" dirty="0">
                <a:latin typeface="Times New Roman"/>
                <a:cs typeface="Times New Roman"/>
              </a:rPr>
              <a:t>trâmites internos, sendo  </a:t>
            </a:r>
            <a:r>
              <a:rPr sz="1600" spc="-10" dirty="0">
                <a:latin typeface="Times New Roman"/>
                <a:cs typeface="Times New Roman"/>
              </a:rPr>
              <a:t>assim, </a:t>
            </a:r>
            <a:r>
              <a:rPr sz="1600" spc="-5" dirty="0">
                <a:latin typeface="Times New Roman"/>
                <a:cs typeface="Times New Roman"/>
              </a:rPr>
              <a:t>não há data exata de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publicação.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Rejeitada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 marR="3619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Quando a proposta de custeio ficar “rejeitada”, o proponente poderá visualizar o </a:t>
            </a:r>
            <a:r>
              <a:rPr sz="1600" spc="-10" dirty="0">
                <a:latin typeface="Times New Roman"/>
                <a:cs typeface="Times New Roman"/>
              </a:rPr>
              <a:t>motivo </a:t>
            </a:r>
            <a:r>
              <a:rPr sz="1600" spc="-5" dirty="0">
                <a:latin typeface="Times New Roman"/>
                <a:cs typeface="Times New Roman"/>
              </a:rPr>
              <a:t>visualizando a  análise; Não haverá a possibilidade, nesse caso, de correção da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proposta.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28888" y="6551676"/>
            <a:ext cx="515111" cy="306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3647" y="6478523"/>
            <a:ext cx="530351" cy="379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6513" y="6578486"/>
            <a:ext cx="467550" cy="260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76513" y="6578486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82557" y="6602526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07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2729"/>
            <a:ext cx="9144000" cy="2065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011"/>
            <a:ext cx="2058826" cy="9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300" y="1628266"/>
            <a:ext cx="8693150" cy="3853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Em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diligência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19875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Quando a proposta de custeio ficar </a:t>
            </a:r>
            <a:r>
              <a:rPr sz="1800" spc="-5" dirty="0">
                <a:latin typeface="Times New Roman"/>
                <a:cs typeface="Times New Roman"/>
              </a:rPr>
              <a:t>“em </a:t>
            </a:r>
            <a:r>
              <a:rPr sz="1800" dirty="0">
                <a:latin typeface="Times New Roman"/>
                <a:cs typeface="Times New Roman"/>
              </a:rPr>
              <a:t>diligência”, o cadastrador </a:t>
            </a:r>
            <a:r>
              <a:rPr sz="1800" spc="-5" dirty="0">
                <a:latin typeface="Times New Roman"/>
                <a:cs typeface="Times New Roman"/>
              </a:rPr>
              <a:t>deverá </a:t>
            </a:r>
            <a:r>
              <a:rPr sz="1800" dirty="0">
                <a:latin typeface="Times New Roman"/>
                <a:cs typeface="Times New Roman"/>
              </a:rPr>
              <a:t>fazer a correção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  proposta e reenviá-la para análise do </a:t>
            </a:r>
            <a:r>
              <a:rPr sz="1800" spc="-5" dirty="0">
                <a:latin typeface="Times New Roman"/>
                <a:cs typeface="Times New Roman"/>
              </a:rPr>
              <a:t>MS. Somente </a:t>
            </a:r>
            <a:r>
              <a:rPr sz="1800" dirty="0">
                <a:latin typeface="Times New Roman"/>
                <a:cs typeface="Times New Roman"/>
              </a:rPr>
              <a:t>o cadastrador poderá alterar </a:t>
            </a:r>
            <a:r>
              <a:rPr sz="1800" spc="-5" dirty="0">
                <a:latin typeface="Times New Roman"/>
                <a:cs typeface="Times New Roman"/>
              </a:rPr>
              <a:t>os </a:t>
            </a:r>
            <a:r>
              <a:rPr sz="1800" dirty="0">
                <a:latin typeface="Times New Roman"/>
                <a:cs typeface="Times New Roman"/>
              </a:rPr>
              <a:t>itens em  diligência. </a:t>
            </a:r>
            <a:r>
              <a:rPr sz="1800" spc="-5" dirty="0">
                <a:latin typeface="Times New Roman"/>
                <a:cs typeface="Times New Roman"/>
              </a:rPr>
              <a:t>O </a:t>
            </a:r>
            <a:r>
              <a:rPr sz="1800" dirty="0">
                <a:latin typeface="Times New Roman"/>
                <a:cs typeface="Times New Roman"/>
              </a:rPr>
              <a:t>gestor municipal ou estadual poderá </a:t>
            </a:r>
            <a:r>
              <a:rPr sz="1800" u="sng" dirty="0">
                <a:latin typeface="Times New Roman"/>
                <a:cs typeface="Times New Roman"/>
              </a:rPr>
              <a:t>visualizar </a:t>
            </a:r>
            <a:r>
              <a:rPr sz="1800" dirty="0">
                <a:latin typeface="Times New Roman"/>
                <a:cs typeface="Times New Roman"/>
              </a:rPr>
              <a:t>a proposta, </a:t>
            </a:r>
            <a:r>
              <a:rPr sz="1800" spc="-5" dirty="0">
                <a:latin typeface="Times New Roman"/>
                <a:cs typeface="Times New Roman"/>
              </a:rPr>
              <a:t>mas </a:t>
            </a:r>
            <a:r>
              <a:rPr sz="1800" dirty="0">
                <a:latin typeface="Times New Roman"/>
                <a:cs typeface="Times New Roman"/>
              </a:rPr>
              <a:t>não poderá  alterá-la.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Incompleta.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Quando a proposta de custeio ficar </a:t>
            </a:r>
            <a:r>
              <a:rPr sz="1800" spc="-5" dirty="0">
                <a:latin typeface="Times New Roman"/>
                <a:cs typeface="Times New Roman"/>
              </a:rPr>
              <a:t>“Incompleta”, </a:t>
            </a:r>
            <a:r>
              <a:rPr sz="1800" dirty="0">
                <a:latin typeface="Times New Roman"/>
                <a:cs typeface="Times New Roman"/>
              </a:rPr>
              <a:t>ela ainda não foi finalizada pelo </a:t>
            </a:r>
            <a:r>
              <a:rPr sz="1800" spc="-10" dirty="0">
                <a:latin typeface="Times New Roman"/>
                <a:cs typeface="Times New Roman"/>
              </a:rPr>
              <a:t>cadastrador.  </a:t>
            </a:r>
            <a:r>
              <a:rPr sz="1800" spc="-5" dirty="0">
                <a:latin typeface="Times New Roman"/>
                <a:cs typeface="Times New Roman"/>
              </a:rPr>
              <a:t>Nesse </a:t>
            </a:r>
            <a:r>
              <a:rPr sz="1800" dirty="0">
                <a:latin typeface="Times New Roman"/>
                <a:cs typeface="Times New Roman"/>
              </a:rPr>
              <a:t>caso, o cadastrador poderá clicar em </a:t>
            </a:r>
            <a:r>
              <a:rPr sz="1800" spc="-5" dirty="0">
                <a:latin typeface="Times New Roman"/>
                <a:cs typeface="Times New Roman"/>
              </a:rPr>
              <a:t>“Descartar Proposta” </a:t>
            </a:r>
            <a:r>
              <a:rPr sz="1800" dirty="0">
                <a:latin typeface="Times New Roman"/>
                <a:cs typeface="Times New Roman"/>
              </a:rPr>
              <a:t>para </a:t>
            </a:r>
            <a:r>
              <a:rPr sz="1800" spc="5" dirty="0">
                <a:latin typeface="Times New Roman"/>
                <a:cs typeface="Times New Roman"/>
              </a:rPr>
              <a:t>excluí-la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sistema.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liberar.</a:t>
            </a:r>
            <a:endParaRPr sz="1800">
              <a:latin typeface="Times New Roman"/>
              <a:cs typeface="Times New Roman"/>
            </a:endParaRPr>
          </a:p>
          <a:p>
            <a:pPr marL="12700" marR="1524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Quando a proposta de custeio ficar </a:t>
            </a:r>
            <a:r>
              <a:rPr sz="1800" spc="-5" dirty="0">
                <a:latin typeface="Times New Roman"/>
                <a:cs typeface="Times New Roman"/>
              </a:rPr>
              <a:t>“A </a:t>
            </a:r>
            <a:r>
              <a:rPr sz="1800" dirty="0">
                <a:latin typeface="Times New Roman"/>
                <a:cs typeface="Times New Roman"/>
              </a:rPr>
              <a:t>liberar”, significa que a opção que a </a:t>
            </a:r>
            <a:r>
              <a:rPr sz="1800" spc="-5" dirty="0">
                <a:latin typeface="Times New Roman"/>
                <a:cs typeface="Times New Roman"/>
              </a:rPr>
              <a:t>proposta  </a:t>
            </a:r>
            <a:r>
              <a:rPr sz="1800" dirty="0">
                <a:latin typeface="Times New Roman"/>
                <a:cs typeface="Times New Roman"/>
              </a:rPr>
              <a:t>cadastrada deve </a:t>
            </a:r>
            <a:r>
              <a:rPr sz="1800" spc="-5" dirty="0">
                <a:latin typeface="Times New Roman"/>
                <a:cs typeface="Times New Roman"/>
              </a:rPr>
              <a:t>ser </a:t>
            </a:r>
            <a:r>
              <a:rPr sz="1800" dirty="0">
                <a:latin typeface="Times New Roman"/>
                <a:cs typeface="Times New Roman"/>
              </a:rPr>
              <a:t>liberada pelo gestor antes de </a:t>
            </a:r>
            <a:r>
              <a:rPr sz="1800" spc="-5" dirty="0">
                <a:latin typeface="Times New Roman"/>
                <a:cs typeface="Times New Roman"/>
              </a:rPr>
              <a:t>ser </a:t>
            </a:r>
            <a:r>
              <a:rPr sz="1800" dirty="0">
                <a:latin typeface="Times New Roman"/>
                <a:cs typeface="Times New Roman"/>
              </a:rPr>
              <a:t>enviada para o </a:t>
            </a:r>
            <a:r>
              <a:rPr sz="1800" spc="-5" dirty="0">
                <a:latin typeface="Times New Roman"/>
                <a:cs typeface="Times New Roman"/>
              </a:rPr>
              <a:t>MS </a:t>
            </a:r>
            <a:r>
              <a:rPr sz="1800" dirty="0">
                <a:latin typeface="Times New Roman"/>
                <a:cs typeface="Times New Roman"/>
              </a:rPr>
              <a:t>foi </a:t>
            </a:r>
            <a:r>
              <a:rPr sz="1800" spc="-5" dirty="0">
                <a:latin typeface="Times New Roman"/>
                <a:cs typeface="Times New Roman"/>
              </a:rPr>
              <a:t>marcada 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-5" dirty="0">
                <a:latin typeface="Times New Roman"/>
                <a:cs typeface="Times New Roman"/>
              </a:rPr>
              <a:t>somente  </a:t>
            </a:r>
            <a:r>
              <a:rPr sz="1800" dirty="0">
                <a:latin typeface="Times New Roman"/>
                <a:cs typeface="Times New Roman"/>
              </a:rPr>
              <a:t>após o Gestor Municipal liberar a </a:t>
            </a:r>
            <a:r>
              <a:rPr sz="1800" spc="-5" dirty="0">
                <a:latin typeface="Times New Roman"/>
                <a:cs typeface="Times New Roman"/>
              </a:rPr>
              <a:t>proposta, </a:t>
            </a:r>
            <a:r>
              <a:rPr sz="1800" dirty="0">
                <a:latin typeface="Times New Roman"/>
                <a:cs typeface="Times New Roman"/>
              </a:rPr>
              <a:t>ela será enviada para ser analisada pelo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0" y="4792729"/>
            <a:ext cx="9144000" cy="206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108585" algn="r">
              <a:lnSpc>
                <a:spcPct val="100000"/>
              </a:lnSpc>
              <a:spcBef>
                <a:spcPts val="1565"/>
              </a:spcBef>
            </a:pPr>
            <a:r>
              <a:rPr sz="1800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3999" cy="207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92729"/>
            <a:ext cx="9144000" cy="20652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9011"/>
            <a:ext cx="2058826" cy="9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0200" y="1814321"/>
            <a:ext cx="8671560" cy="367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Enviada para o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MS.</a:t>
            </a:r>
            <a:endParaRPr sz="1600" dirty="0">
              <a:latin typeface="Times New Roman"/>
              <a:cs typeface="Times New Roman"/>
            </a:endParaRPr>
          </a:p>
          <a:p>
            <a:pPr marL="12700" marR="4127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Quando a proposta de custeio ficar “Enviada para o MS”, </a:t>
            </a:r>
            <a:r>
              <a:rPr sz="1600" dirty="0">
                <a:latin typeface="Times New Roman"/>
                <a:cs typeface="Times New Roman"/>
              </a:rPr>
              <a:t>foi </a:t>
            </a:r>
            <a:r>
              <a:rPr sz="1600" spc="-5" dirty="0">
                <a:latin typeface="Times New Roman"/>
                <a:cs typeface="Times New Roman"/>
              </a:rPr>
              <a:t>finalizada pelo cadastrador e está disponível  para o parecerista do </a:t>
            </a:r>
            <a:r>
              <a:rPr sz="1600" spc="-10" dirty="0">
                <a:latin typeface="Times New Roman"/>
                <a:cs typeface="Times New Roman"/>
              </a:rPr>
              <a:t>MS </a:t>
            </a:r>
            <a:r>
              <a:rPr sz="1600" spc="-5" dirty="0">
                <a:latin typeface="Times New Roman"/>
                <a:cs typeface="Times New Roman"/>
              </a:rPr>
              <a:t>realizar a análise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inicial.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Reenviada para o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MS.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Quando a proposta de custeio </a:t>
            </a:r>
            <a:r>
              <a:rPr sz="1600" dirty="0">
                <a:latin typeface="Times New Roman"/>
                <a:cs typeface="Times New Roman"/>
              </a:rPr>
              <a:t>ficar “Reenviada </a:t>
            </a:r>
            <a:r>
              <a:rPr sz="1600" spc="-5" dirty="0">
                <a:latin typeface="Times New Roman"/>
                <a:cs typeface="Times New Roman"/>
              </a:rPr>
              <a:t>para o MS”, </a:t>
            </a:r>
            <a:r>
              <a:rPr sz="1600" dirty="0">
                <a:latin typeface="Times New Roman"/>
                <a:cs typeface="Times New Roman"/>
              </a:rPr>
              <a:t>foi </a:t>
            </a:r>
            <a:r>
              <a:rPr sz="1600" spc="-5" dirty="0">
                <a:latin typeface="Times New Roman"/>
                <a:cs typeface="Times New Roman"/>
              </a:rPr>
              <a:t>ajustada </a:t>
            </a:r>
            <a:r>
              <a:rPr sz="1600" dirty="0">
                <a:latin typeface="Times New Roman"/>
                <a:cs typeface="Times New Roman"/>
              </a:rPr>
              <a:t>após </a:t>
            </a:r>
            <a:r>
              <a:rPr sz="1600" spc="-5" dirty="0">
                <a:latin typeface="Times New Roman"/>
                <a:cs typeface="Times New Roman"/>
              </a:rPr>
              <a:t>ser </a:t>
            </a:r>
            <a:r>
              <a:rPr sz="1600" dirty="0">
                <a:latin typeface="Times New Roman"/>
                <a:cs typeface="Times New Roman"/>
              </a:rPr>
              <a:t>colocada </a:t>
            </a:r>
            <a:r>
              <a:rPr sz="1600" i="1" spc="-5" dirty="0">
                <a:latin typeface="Times New Roman"/>
                <a:cs typeface="Times New Roman"/>
              </a:rPr>
              <a:t>Em diligência,  </a:t>
            </a:r>
            <a:r>
              <a:rPr sz="1600" spc="-5" dirty="0">
                <a:latin typeface="Times New Roman"/>
                <a:cs typeface="Times New Roman"/>
              </a:rPr>
              <a:t>finalizada e enviada para MS pelo </a:t>
            </a:r>
            <a:r>
              <a:rPr sz="1600" spc="-10" dirty="0">
                <a:latin typeface="Times New Roman"/>
                <a:cs typeface="Times New Roman"/>
              </a:rPr>
              <a:t>cadastrador, </a:t>
            </a:r>
            <a:r>
              <a:rPr sz="1600" spc="-5" dirty="0">
                <a:latin typeface="Times New Roman"/>
                <a:cs typeface="Times New Roman"/>
              </a:rPr>
              <a:t>ficando disponível para o parecerista do </a:t>
            </a:r>
            <a:r>
              <a:rPr sz="1600" spc="-10" dirty="0">
                <a:latin typeface="Times New Roman"/>
                <a:cs typeface="Times New Roman"/>
              </a:rPr>
              <a:t>MS </a:t>
            </a:r>
            <a:r>
              <a:rPr sz="1600" spc="-5" dirty="0">
                <a:latin typeface="Times New Roman"/>
                <a:cs typeface="Times New Roman"/>
              </a:rPr>
              <a:t>realizar a  reanálise.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Gerada portaria/memorando de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pagamento.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Quando </a:t>
            </a:r>
            <a:r>
              <a:rPr sz="1600" spc="-5" dirty="0">
                <a:latin typeface="Times New Roman"/>
                <a:cs typeface="Times New Roman"/>
              </a:rPr>
              <a:t>o </a:t>
            </a:r>
            <a:r>
              <a:rPr sz="1600" dirty="0">
                <a:latin typeface="Times New Roman"/>
                <a:cs typeface="Times New Roman"/>
              </a:rPr>
              <a:t>gestor </a:t>
            </a:r>
            <a:r>
              <a:rPr sz="1600" spc="-5" dirty="0">
                <a:latin typeface="Times New Roman"/>
                <a:cs typeface="Times New Roman"/>
              </a:rPr>
              <a:t>técnico do </a:t>
            </a:r>
            <a:r>
              <a:rPr sz="1600" spc="-10" dirty="0">
                <a:latin typeface="Times New Roman"/>
                <a:cs typeface="Times New Roman"/>
              </a:rPr>
              <a:t>MS </a:t>
            </a:r>
            <a:r>
              <a:rPr sz="1600" spc="-5" dirty="0">
                <a:latin typeface="Times New Roman"/>
                <a:cs typeface="Times New Roman"/>
              </a:rPr>
              <a:t>gera a portaria/memorando da(s) proposta(s)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aprovada(s).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Paga.</a:t>
            </a:r>
            <a:endParaRPr sz="1600" dirty="0">
              <a:latin typeface="Times New Roman"/>
              <a:cs typeface="Times New Roman"/>
            </a:endParaRPr>
          </a:p>
          <a:p>
            <a:pPr marL="12700" marR="80581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Quando </a:t>
            </a:r>
            <a:r>
              <a:rPr sz="1600" spc="-20" dirty="0">
                <a:latin typeface="Times New Roman"/>
                <a:cs typeface="Times New Roman"/>
              </a:rPr>
              <a:t>SISPAG/FNS </a:t>
            </a:r>
            <a:r>
              <a:rPr sz="1600" spc="-10" dirty="0">
                <a:latin typeface="Times New Roman"/>
                <a:cs typeface="Times New Roman"/>
              </a:rPr>
              <a:t>mostra </a:t>
            </a:r>
            <a:r>
              <a:rPr sz="1600" spc="-5" dirty="0">
                <a:latin typeface="Times New Roman"/>
                <a:cs typeface="Times New Roman"/>
              </a:rPr>
              <a:t>que a proposta </a:t>
            </a:r>
            <a:r>
              <a:rPr sz="1600" dirty="0">
                <a:latin typeface="Times New Roman"/>
                <a:cs typeface="Times New Roman"/>
              </a:rPr>
              <a:t>foi </a:t>
            </a:r>
            <a:r>
              <a:rPr sz="1600" spc="-5" dirty="0">
                <a:latin typeface="Times New Roman"/>
                <a:cs typeface="Times New Roman"/>
              </a:rPr>
              <a:t>paga. A proposta deve estar aprovada ou gerada  portaria/memorando.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28888" y="6545578"/>
            <a:ext cx="515111" cy="312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3647" y="6472426"/>
            <a:ext cx="530351" cy="3855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6513" y="6572281"/>
            <a:ext cx="467550" cy="260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6513" y="6572281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0" y="4792729"/>
            <a:ext cx="9144000" cy="206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108585" algn="r">
              <a:lnSpc>
                <a:spcPct val="100000"/>
              </a:lnSpc>
              <a:spcBef>
                <a:spcPts val="1565"/>
              </a:spcBef>
            </a:pPr>
            <a:r>
              <a:rPr sz="1800" dirty="0"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3999" cy="207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92729"/>
            <a:ext cx="9144000" cy="20652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9011"/>
            <a:ext cx="2058826" cy="9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3583" y="908685"/>
            <a:ext cx="2771774" cy="15716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Dúvidas </a:t>
            </a:r>
            <a:r>
              <a:rPr spc="-5" dirty="0"/>
              <a:t>sobre </a:t>
            </a:r>
            <a:r>
              <a:rPr dirty="0"/>
              <a:t>o </a:t>
            </a:r>
            <a:r>
              <a:rPr b="1" u="heavy" dirty="0">
                <a:latin typeface="Times New Roman"/>
                <a:cs typeface="Times New Roman"/>
              </a:rPr>
              <a:t>sistema </a:t>
            </a:r>
            <a:r>
              <a:rPr dirty="0"/>
              <a:t>do</a:t>
            </a:r>
            <a:r>
              <a:rPr spc="-65" dirty="0"/>
              <a:t> </a:t>
            </a:r>
            <a:r>
              <a:rPr spc="-5" dirty="0"/>
              <a:t>SAIPS: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Dúvidas e demais informações </a:t>
            </a:r>
            <a:r>
              <a:rPr spc="-5" dirty="0"/>
              <a:t>sobre </a:t>
            </a:r>
            <a:r>
              <a:rPr b="1" u="heavy" dirty="0">
                <a:latin typeface="Times New Roman"/>
                <a:cs typeface="Times New Roman"/>
              </a:rPr>
              <a:t>a solicitação </a:t>
            </a:r>
            <a:r>
              <a:rPr b="1" u="heavy" spc="-5" dirty="0">
                <a:latin typeface="Times New Roman"/>
                <a:cs typeface="Times New Roman"/>
              </a:rPr>
              <a:t>de </a:t>
            </a:r>
            <a:r>
              <a:rPr b="1" u="heavy" dirty="0">
                <a:latin typeface="Times New Roman"/>
                <a:cs typeface="Times New Roman"/>
              </a:rPr>
              <a:t>custeio </a:t>
            </a:r>
            <a:r>
              <a:rPr dirty="0"/>
              <a:t>para o </a:t>
            </a:r>
            <a:r>
              <a:rPr spc="-5" dirty="0"/>
              <a:t>Programa  </a:t>
            </a:r>
            <a:r>
              <a:rPr dirty="0"/>
              <a:t>Academia da </a:t>
            </a:r>
            <a:r>
              <a:rPr spc="-5" dirty="0"/>
              <a:t>Saúde </a:t>
            </a:r>
            <a:r>
              <a:rPr dirty="0"/>
              <a:t>deverão </a:t>
            </a:r>
            <a:r>
              <a:rPr spc="-5" dirty="0"/>
              <a:t>ser </a:t>
            </a:r>
            <a:r>
              <a:rPr dirty="0"/>
              <a:t>enviadas </a:t>
            </a:r>
            <a:r>
              <a:rPr spc="-5" dirty="0"/>
              <a:t>por </a:t>
            </a:r>
            <a:r>
              <a:rPr dirty="0"/>
              <a:t>e-mail</a:t>
            </a:r>
            <a:r>
              <a:rPr spc="-50" dirty="0"/>
              <a:t> </a:t>
            </a:r>
            <a:r>
              <a:rPr dirty="0"/>
              <a:t>para:</a:t>
            </a:r>
          </a:p>
          <a:p>
            <a:pPr marL="1659889">
              <a:lnSpc>
                <a:spcPct val="100000"/>
              </a:lnSpc>
              <a:spcBef>
                <a:spcPts val="935"/>
              </a:spcBef>
            </a:pPr>
            <a:r>
              <a:rPr sz="2400" b="1" u="heavy" spc="-5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academiadasaude@saude.gov.br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/>
          </a:p>
          <a:p>
            <a:pPr marL="12700">
              <a:lnSpc>
                <a:spcPct val="100000"/>
              </a:lnSpc>
            </a:pPr>
            <a:r>
              <a:rPr sz="1600" spc="-5" dirty="0"/>
              <a:t>No </a:t>
            </a:r>
            <a:r>
              <a:rPr sz="1600" i="1" spc="-5" dirty="0">
                <a:latin typeface="Times New Roman"/>
                <a:cs typeface="Times New Roman"/>
              </a:rPr>
              <a:t>assunto </a:t>
            </a:r>
            <a:r>
              <a:rPr sz="1600" spc="-5" dirty="0"/>
              <a:t>deve ser colocado: </a:t>
            </a:r>
            <a:r>
              <a:rPr sz="1600" u="sng" spc="-5" dirty="0"/>
              <a:t>Dúvidas e </a:t>
            </a:r>
            <a:r>
              <a:rPr sz="1600" u="sng" spc="-10" dirty="0"/>
              <a:t>Informações</a:t>
            </a:r>
            <a:r>
              <a:rPr sz="1600" u="sng" spc="220" dirty="0"/>
              <a:t> </a:t>
            </a:r>
            <a:r>
              <a:rPr sz="1600" u="sng" spc="-5" dirty="0"/>
              <a:t>SAIPS</a:t>
            </a:r>
            <a:r>
              <a:rPr sz="1600" spc="-5" dirty="0"/>
              <a:t>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É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recomendável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enviar o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print screen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das telas junto com as</a:t>
            </a:r>
            <a:r>
              <a:rPr sz="1600" b="1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dúvidas.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0526" y="5838749"/>
            <a:ext cx="238252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acesse </a:t>
            </a:r>
            <a:r>
              <a:rPr sz="1200" b="1" dirty="0">
                <a:latin typeface="Times New Roman"/>
                <a:cs typeface="Times New Roman"/>
              </a:rPr>
              <a:t>o site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u="heavy" spc="-10" dirty="0">
                <a:solidFill>
                  <a:srgbClr val="0000FF"/>
                </a:solidFill>
                <a:latin typeface="Times New Roman"/>
                <a:cs typeface="Times New Roman"/>
                <a:hlinkClick r:id="rId10"/>
              </a:rPr>
              <a:t>www.saude.gov.br/saips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28888" y="6551676"/>
            <a:ext cx="515111" cy="306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3647" y="6478523"/>
            <a:ext cx="530351" cy="3794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76513" y="6578486"/>
            <a:ext cx="467550" cy="260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76513" y="6578486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07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2729"/>
            <a:ext cx="9144000" cy="2065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011"/>
            <a:ext cx="2058826" cy="9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3877" y="1662176"/>
            <a:ext cx="822642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ANTES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FAZER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SOLICITAÇÃO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800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CUSTEIO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2642870"/>
            <a:ext cx="8380730" cy="191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O </a:t>
            </a:r>
            <a:r>
              <a:rPr sz="1800" dirty="0">
                <a:latin typeface="Times New Roman"/>
                <a:cs typeface="Times New Roman"/>
              </a:rPr>
              <a:t>polo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deverá:</a:t>
            </a: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Estar com a </a:t>
            </a:r>
            <a:r>
              <a:rPr sz="1800" b="1" dirty="0">
                <a:latin typeface="Times New Roman"/>
                <a:cs typeface="Times New Roman"/>
              </a:rPr>
              <a:t>3ª </a:t>
            </a:r>
            <a:r>
              <a:rPr sz="1800" b="1" spc="-5" dirty="0">
                <a:latin typeface="Times New Roman"/>
                <a:cs typeface="Times New Roman"/>
              </a:rPr>
              <a:t>parcela </a:t>
            </a:r>
            <a:r>
              <a:rPr sz="1800" b="1" dirty="0">
                <a:latin typeface="Times New Roman"/>
                <a:cs typeface="Times New Roman"/>
              </a:rPr>
              <a:t>favorável </a:t>
            </a:r>
            <a:r>
              <a:rPr sz="1800" b="1" spc="-5" dirty="0">
                <a:latin typeface="Times New Roman"/>
                <a:cs typeface="Times New Roman"/>
              </a:rPr>
              <a:t>ou </a:t>
            </a:r>
            <a:r>
              <a:rPr sz="1800" b="1" dirty="0">
                <a:latin typeface="Times New Roman"/>
                <a:cs typeface="Times New Roman"/>
              </a:rPr>
              <a:t>3ª </a:t>
            </a:r>
            <a:r>
              <a:rPr sz="1800" b="1" spc="-5" dirty="0">
                <a:latin typeface="Times New Roman"/>
                <a:cs typeface="Times New Roman"/>
              </a:rPr>
              <a:t>parcela paga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ou ter </a:t>
            </a:r>
            <a:r>
              <a:rPr sz="1800" spc="-5" dirty="0">
                <a:latin typeface="Times New Roman"/>
                <a:cs typeface="Times New Roman"/>
              </a:rPr>
              <a:t>sido </a:t>
            </a:r>
            <a:r>
              <a:rPr sz="1800" dirty="0">
                <a:latin typeface="Times New Roman"/>
                <a:cs typeface="Times New Roman"/>
              </a:rPr>
              <a:t>habilitado em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portaria</a:t>
            </a: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como </a:t>
            </a:r>
            <a:r>
              <a:rPr sz="1800" b="1" dirty="0">
                <a:latin typeface="Times New Roman"/>
                <a:cs typeface="Times New Roman"/>
              </a:rPr>
              <a:t>Similar </a:t>
            </a:r>
            <a:r>
              <a:rPr sz="1800" dirty="0">
                <a:latin typeface="Times New Roman"/>
                <a:cs typeface="Times New Roman"/>
              </a:rPr>
              <a:t>ao </a:t>
            </a:r>
            <a:r>
              <a:rPr sz="1800" spc="-5" dirty="0">
                <a:latin typeface="Times New Roman"/>
                <a:cs typeface="Times New Roman"/>
              </a:rPr>
              <a:t>Programa </a:t>
            </a:r>
            <a:r>
              <a:rPr sz="1800" dirty="0">
                <a:latin typeface="Times New Roman"/>
                <a:cs typeface="Times New Roman"/>
              </a:rPr>
              <a:t>Academia da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Saúde.</a:t>
            </a:r>
            <a:endParaRPr sz="18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Ser </a:t>
            </a:r>
            <a:r>
              <a:rPr sz="1800" dirty="0">
                <a:latin typeface="Times New Roman"/>
                <a:cs typeface="Times New Roman"/>
              </a:rPr>
              <a:t>cadastrado no Cadastro Nacional de Estabelecimentos de </a:t>
            </a:r>
            <a:r>
              <a:rPr sz="1800" spc="-5" dirty="0">
                <a:latin typeface="Times New Roman"/>
                <a:cs typeface="Times New Roman"/>
              </a:rPr>
              <a:t>Saúde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CNES.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Font typeface="Courier New"/>
              <a:buChar char="o"/>
              <a:tabLst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Código 74 </a:t>
            </a:r>
            <a:r>
              <a:rPr sz="1600" spc="-5" dirty="0">
                <a:latin typeface="Calibri"/>
                <a:cs typeface="Calibri"/>
              </a:rPr>
              <a:t>– </a:t>
            </a:r>
            <a:r>
              <a:rPr sz="1600" spc="-15" dirty="0">
                <a:latin typeface="Calibri"/>
                <a:cs typeface="Calibri"/>
              </a:rPr>
              <a:t>Polo </a:t>
            </a:r>
            <a:r>
              <a:rPr sz="1600" spc="-10" dirty="0">
                <a:latin typeface="Calibri"/>
                <a:cs typeface="Calibri"/>
              </a:rPr>
              <a:t>Academia </a:t>
            </a:r>
            <a:r>
              <a:rPr sz="1600" spc="-5" dirty="0">
                <a:latin typeface="Calibri"/>
                <a:cs typeface="Calibri"/>
              </a:rPr>
              <a:t>da </a:t>
            </a:r>
            <a:r>
              <a:rPr sz="1600" spc="-5" dirty="0" err="1" smtClean="0">
                <a:latin typeface="Calibri"/>
                <a:cs typeface="Calibri"/>
              </a:rPr>
              <a:t>Saúde</a:t>
            </a:r>
            <a:r>
              <a:rPr lang="pt-BR" sz="1600" spc="-5" dirty="0" smtClean="0">
                <a:latin typeface="Calibri"/>
                <a:cs typeface="Calibri"/>
              </a:rPr>
              <a:t> (ou código da UBS para polos similares)</a:t>
            </a:r>
            <a:r>
              <a:rPr sz="1600" spc="-5" dirty="0" smtClean="0">
                <a:latin typeface="Calibri"/>
                <a:cs typeface="Calibri"/>
              </a:rPr>
              <a:t>;</a:t>
            </a:r>
            <a:r>
              <a:rPr sz="1600" spc="60" dirty="0" smtClean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e/ou</a:t>
            </a:r>
            <a:endParaRPr sz="16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Código 12 </a:t>
            </a:r>
            <a:r>
              <a:rPr sz="1600" spc="-5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Estrutura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0" dirty="0">
                <a:latin typeface="Calibri"/>
                <a:cs typeface="Calibri"/>
              </a:rPr>
              <a:t>Academia </a:t>
            </a:r>
            <a:r>
              <a:rPr sz="1600" spc="-5" dirty="0">
                <a:latin typeface="Calibri"/>
                <a:cs typeface="Calibri"/>
              </a:rPr>
              <a:t>da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Saúde.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1956" y="2899155"/>
            <a:ext cx="371475" cy="595630"/>
          </a:xfrm>
          <a:custGeom>
            <a:avLst/>
            <a:gdLst/>
            <a:ahLst/>
            <a:cxnLst/>
            <a:rect l="l" t="t" r="r" b="b"/>
            <a:pathLst>
              <a:path w="371475" h="595629">
                <a:moveTo>
                  <a:pt x="371348" y="0"/>
                </a:moveTo>
                <a:lnTo>
                  <a:pt x="371348" y="487807"/>
                </a:lnTo>
                <a:lnTo>
                  <a:pt x="0" y="487807"/>
                </a:lnTo>
                <a:lnTo>
                  <a:pt x="0" y="595503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4486" y="1119377"/>
            <a:ext cx="2988945" cy="709295"/>
          </a:xfrm>
          <a:custGeom>
            <a:avLst/>
            <a:gdLst/>
            <a:ahLst/>
            <a:cxnLst/>
            <a:rect l="l" t="t" r="r" b="b"/>
            <a:pathLst>
              <a:path w="2988945" h="709294">
                <a:moveTo>
                  <a:pt x="0" y="0"/>
                </a:moveTo>
                <a:lnTo>
                  <a:pt x="0" y="601218"/>
                </a:lnTo>
                <a:lnTo>
                  <a:pt x="2988817" y="601218"/>
                </a:lnTo>
                <a:lnTo>
                  <a:pt x="2988817" y="708913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4486" y="1119377"/>
            <a:ext cx="66675" cy="732155"/>
          </a:xfrm>
          <a:custGeom>
            <a:avLst/>
            <a:gdLst/>
            <a:ahLst/>
            <a:cxnLst/>
            <a:rect l="l" t="t" r="r" b="b"/>
            <a:pathLst>
              <a:path w="66675" h="732155">
                <a:moveTo>
                  <a:pt x="0" y="0"/>
                </a:moveTo>
                <a:lnTo>
                  <a:pt x="0" y="624205"/>
                </a:lnTo>
                <a:lnTo>
                  <a:pt x="66166" y="624205"/>
                </a:lnTo>
                <a:lnTo>
                  <a:pt x="66166" y="731901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5519" y="3011297"/>
            <a:ext cx="1459865" cy="508000"/>
          </a:xfrm>
          <a:custGeom>
            <a:avLst/>
            <a:gdLst/>
            <a:ahLst/>
            <a:cxnLst/>
            <a:rect l="l" t="t" r="r" b="b"/>
            <a:pathLst>
              <a:path w="1459864" h="508000">
                <a:moveTo>
                  <a:pt x="0" y="0"/>
                </a:moveTo>
                <a:lnTo>
                  <a:pt x="0" y="400050"/>
                </a:lnTo>
                <a:lnTo>
                  <a:pt x="1459738" y="400050"/>
                </a:lnTo>
                <a:lnTo>
                  <a:pt x="1459738" y="507745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3295" y="3011297"/>
            <a:ext cx="572770" cy="508000"/>
          </a:xfrm>
          <a:custGeom>
            <a:avLst/>
            <a:gdLst/>
            <a:ahLst/>
            <a:cxnLst/>
            <a:rect l="l" t="t" r="r" b="b"/>
            <a:pathLst>
              <a:path w="572769" h="508000">
                <a:moveTo>
                  <a:pt x="572223" y="0"/>
                </a:moveTo>
                <a:lnTo>
                  <a:pt x="572223" y="400050"/>
                </a:lnTo>
                <a:lnTo>
                  <a:pt x="0" y="400050"/>
                </a:lnTo>
                <a:lnTo>
                  <a:pt x="0" y="507745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519" y="1119377"/>
            <a:ext cx="2919095" cy="709295"/>
          </a:xfrm>
          <a:custGeom>
            <a:avLst/>
            <a:gdLst/>
            <a:ahLst/>
            <a:cxnLst/>
            <a:rect l="l" t="t" r="r" b="b"/>
            <a:pathLst>
              <a:path w="2919095" h="709294">
                <a:moveTo>
                  <a:pt x="2918968" y="0"/>
                </a:moveTo>
                <a:lnTo>
                  <a:pt x="2918968" y="601218"/>
                </a:lnTo>
                <a:lnTo>
                  <a:pt x="0" y="601218"/>
                </a:lnTo>
                <a:lnTo>
                  <a:pt x="0" y="708913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031" y="373379"/>
            <a:ext cx="7536180" cy="812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" y="492251"/>
            <a:ext cx="7543800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7047" y="531876"/>
            <a:ext cx="6102096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9485" y="516508"/>
            <a:ext cx="7448550" cy="725805"/>
          </a:xfrm>
          <a:custGeom>
            <a:avLst/>
            <a:gdLst/>
            <a:ahLst/>
            <a:cxnLst/>
            <a:rect l="l" t="t" r="r" b="b"/>
            <a:pathLst>
              <a:path w="7448550" h="725805">
                <a:moveTo>
                  <a:pt x="7376045" y="0"/>
                </a:moveTo>
                <a:lnTo>
                  <a:pt x="72567" y="0"/>
                </a:lnTo>
                <a:lnTo>
                  <a:pt x="44319" y="5707"/>
                </a:lnTo>
                <a:lnTo>
                  <a:pt x="21253" y="21272"/>
                </a:lnTo>
                <a:lnTo>
                  <a:pt x="5702" y="44362"/>
                </a:lnTo>
                <a:lnTo>
                  <a:pt x="0" y="72643"/>
                </a:lnTo>
                <a:lnTo>
                  <a:pt x="0" y="653033"/>
                </a:lnTo>
                <a:lnTo>
                  <a:pt x="5702" y="681315"/>
                </a:lnTo>
                <a:lnTo>
                  <a:pt x="21253" y="704405"/>
                </a:lnTo>
                <a:lnTo>
                  <a:pt x="44319" y="719970"/>
                </a:lnTo>
                <a:lnTo>
                  <a:pt x="72567" y="725677"/>
                </a:lnTo>
                <a:lnTo>
                  <a:pt x="7376045" y="725677"/>
                </a:lnTo>
                <a:lnTo>
                  <a:pt x="7404253" y="719970"/>
                </a:lnTo>
                <a:lnTo>
                  <a:pt x="7427306" y="704405"/>
                </a:lnTo>
                <a:lnTo>
                  <a:pt x="7442857" y="681315"/>
                </a:lnTo>
                <a:lnTo>
                  <a:pt x="7448562" y="653033"/>
                </a:lnTo>
                <a:lnTo>
                  <a:pt x="7448562" y="72643"/>
                </a:lnTo>
                <a:lnTo>
                  <a:pt x="7442857" y="44362"/>
                </a:lnTo>
                <a:lnTo>
                  <a:pt x="7427306" y="21272"/>
                </a:lnTo>
                <a:lnTo>
                  <a:pt x="7404253" y="5707"/>
                </a:lnTo>
                <a:lnTo>
                  <a:pt x="737604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9485" y="516508"/>
            <a:ext cx="7448550" cy="725805"/>
          </a:xfrm>
          <a:custGeom>
            <a:avLst/>
            <a:gdLst/>
            <a:ahLst/>
            <a:cxnLst/>
            <a:rect l="l" t="t" r="r" b="b"/>
            <a:pathLst>
              <a:path w="7448550" h="725805">
                <a:moveTo>
                  <a:pt x="0" y="72643"/>
                </a:moveTo>
                <a:lnTo>
                  <a:pt x="5702" y="44362"/>
                </a:lnTo>
                <a:lnTo>
                  <a:pt x="21253" y="21272"/>
                </a:lnTo>
                <a:lnTo>
                  <a:pt x="44319" y="5707"/>
                </a:lnTo>
                <a:lnTo>
                  <a:pt x="72567" y="0"/>
                </a:lnTo>
                <a:lnTo>
                  <a:pt x="7376045" y="0"/>
                </a:lnTo>
                <a:lnTo>
                  <a:pt x="7404253" y="5707"/>
                </a:lnTo>
                <a:lnTo>
                  <a:pt x="7427306" y="21272"/>
                </a:lnTo>
                <a:lnTo>
                  <a:pt x="7442857" y="44362"/>
                </a:lnTo>
                <a:lnTo>
                  <a:pt x="7448562" y="72643"/>
                </a:lnTo>
                <a:lnTo>
                  <a:pt x="7448562" y="653033"/>
                </a:lnTo>
                <a:lnTo>
                  <a:pt x="7442857" y="681315"/>
                </a:lnTo>
                <a:lnTo>
                  <a:pt x="7427306" y="704405"/>
                </a:lnTo>
                <a:lnTo>
                  <a:pt x="7404253" y="719970"/>
                </a:lnTo>
                <a:lnTo>
                  <a:pt x="7376045" y="725677"/>
                </a:lnTo>
                <a:lnTo>
                  <a:pt x="72567" y="725677"/>
                </a:lnTo>
                <a:lnTo>
                  <a:pt x="44319" y="719970"/>
                </a:lnTo>
                <a:lnTo>
                  <a:pt x="21253" y="704405"/>
                </a:lnTo>
                <a:lnTo>
                  <a:pt x="5702" y="681315"/>
                </a:lnTo>
                <a:lnTo>
                  <a:pt x="0" y="653033"/>
                </a:lnTo>
                <a:lnTo>
                  <a:pt x="0" y="72643"/>
                </a:lnTo>
                <a:close/>
              </a:path>
            </a:pathLst>
          </a:custGeom>
          <a:ln w="952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61870" y="631063"/>
            <a:ext cx="554609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Como </a:t>
            </a:r>
            <a:r>
              <a:rPr sz="2800" b="1" spc="-15" dirty="0">
                <a:latin typeface="Times New Roman"/>
                <a:cs typeface="Times New Roman"/>
              </a:rPr>
              <a:t>realizar </a:t>
            </a:r>
            <a:r>
              <a:rPr sz="2800" b="1" spc="-5" dirty="0">
                <a:latin typeface="Times New Roman"/>
                <a:cs typeface="Times New Roman"/>
              </a:rPr>
              <a:t>o </a:t>
            </a:r>
            <a:r>
              <a:rPr sz="2800" b="1" spc="-10" dirty="0">
                <a:latin typeface="Times New Roman"/>
                <a:cs typeface="Times New Roman"/>
              </a:rPr>
              <a:t>cadastro </a:t>
            </a:r>
            <a:r>
              <a:rPr sz="2800" b="1" spc="-5" dirty="0">
                <a:latin typeface="Times New Roman"/>
                <a:cs typeface="Times New Roman"/>
              </a:rPr>
              <a:t>no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SCNES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5947" y="1807464"/>
            <a:ext cx="2278380" cy="1271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440" y="1926335"/>
            <a:ext cx="2286000" cy="1278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0831" y="2051304"/>
            <a:ext cx="2188464" cy="1062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9188" y="1951101"/>
            <a:ext cx="2191385" cy="1183005"/>
          </a:xfrm>
          <a:custGeom>
            <a:avLst/>
            <a:gdLst/>
            <a:ahLst/>
            <a:cxnLst/>
            <a:rect l="l" t="t" r="r" b="b"/>
            <a:pathLst>
              <a:path w="2191385" h="1183005">
                <a:moveTo>
                  <a:pt x="2072881" y="0"/>
                </a:moveTo>
                <a:lnTo>
                  <a:pt x="118313" y="0"/>
                </a:lnTo>
                <a:lnTo>
                  <a:pt x="72260" y="9294"/>
                </a:lnTo>
                <a:lnTo>
                  <a:pt x="34653" y="34639"/>
                </a:lnTo>
                <a:lnTo>
                  <a:pt x="9297" y="72223"/>
                </a:lnTo>
                <a:lnTo>
                  <a:pt x="0" y="118237"/>
                </a:lnTo>
                <a:lnTo>
                  <a:pt x="0" y="1064640"/>
                </a:lnTo>
                <a:lnTo>
                  <a:pt x="9297" y="1110728"/>
                </a:lnTo>
                <a:lnTo>
                  <a:pt x="34653" y="1148349"/>
                </a:lnTo>
                <a:lnTo>
                  <a:pt x="72260" y="1173708"/>
                </a:lnTo>
                <a:lnTo>
                  <a:pt x="118313" y="1183004"/>
                </a:lnTo>
                <a:lnTo>
                  <a:pt x="2072881" y="1183004"/>
                </a:lnTo>
                <a:lnTo>
                  <a:pt x="2118968" y="1173708"/>
                </a:lnTo>
                <a:lnTo>
                  <a:pt x="2156590" y="1148349"/>
                </a:lnTo>
                <a:lnTo>
                  <a:pt x="2181948" y="1110728"/>
                </a:lnTo>
                <a:lnTo>
                  <a:pt x="2191245" y="1064640"/>
                </a:lnTo>
                <a:lnTo>
                  <a:pt x="2191245" y="118237"/>
                </a:lnTo>
                <a:lnTo>
                  <a:pt x="2181948" y="72223"/>
                </a:lnTo>
                <a:lnTo>
                  <a:pt x="2156590" y="34639"/>
                </a:lnTo>
                <a:lnTo>
                  <a:pt x="2118968" y="9294"/>
                </a:lnTo>
                <a:lnTo>
                  <a:pt x="207288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9188" y="1951101"/>
            <a:ext cx="2191385" cy="1183005"/>
          </a:xfrm>
          <a:custGeom>
            <a:avLst/>
            <a:gdLst/>
            <a:ahLst/>
            <a:cxnLst/>
            <a:rect l="l" t="t" r="r" b="b"/>
            <a:pathLst>
              <a:path w="2191385" h="1183005">
                <a:moveTo>
                  <a:pt x="0" y="118237"/>
                </a:moveTo>
                <a:lnTo>
                  <a:pt x="9297" y="72223"/>
                </a:lnTo>
                <a:lnTo>
                  <a:pt x="34653" y="34639"/>
                </a:lnTo>
                <a:lnTo>
                  <a:pt x="72260" y="9294"/>
                </a:lnTo>
                <a:lnTo>
                  <a:pt x="118313" y="0"/>
                </a:lnTo>
                <a:lnTo>
                  <a:pt x="2072881" y="0"/>
                </a:lnTo>
                <a:lnTo>
                  <a:pt x="2118968" y="9294"/>
                </a:lnTo>
                <a:lnTo>
                  <a:pt x="2156590" y="34639"/>
                </a:lnTo>
                <a:lnTo>
                  <a:pt x="2181948" y="72223"/>
                </a:lnTo>
                <a:lnTo>
                  <a:pt x="2191245" y="118237"/>
                </a:lnTo>
                <a:lnTo>
                  <a:pt x="2191245" y="1064640"/>
                </a:lnTo>
                <a:lnTo>
                  <a:pt x="2181948" y="1110728"/>
                </a:lnTo>
                <a:lnTo>
                  <a:pt x="2156590" y="1148349"/>
                </a:lnTo>
                <a:lnTo>
                  <a:pt x="2118968" y="1173708"/>
                </a:lnTo>
                <a:lnTo>
                  <a:pt x="2072881" y="1183004"/>
                </a:lnTo>
                <a:lnTo>
                  <a:pt x="118313" y="1183004"/>
                </a:lnTo>
                <a:lnTo>
                  <a:pt x="72260" y="1173708"/>
                </a:lnTo>
                <a:lnTo>
                  <a:pt x="34653" y="1148349"/>
                </a:lnTo>
                <a:lnTo>
                  <a:pt x="9297" y="1110728"/>
                </a:lnTo>
                <a:lnTo>
                  <a:pt x="0" y="1064640"/>
                </a:lnTo>
                <a:lnTo>
                  <a:pt x="0" y="118237"/>
                </a:lnTo>
                <a:close/>
              </a:path>
            </a:pathLst>
          </a:custGeom>
          <a:ln w="952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66940" y="2027433"/>
            <a:ext cx="1872614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PASSO</a:t>
            </a:r>
            <a:r>
              <a:rPr sz="1200" b="1" spc="-100" dirty="0">
                <a:latin typeface="Times New Roman"/>
                <a:cs typeface="Times New Roman"/>
              </a:rPr>
              <a:t> </a:t>
            </a:r>
            <a:r>
              <a:rPr sz="1200" b="1" dirty="0" smtClean="0">
                <a:latin typeface="Times New Roman"/>
                <a:cs typeface="Times New Roman"/>
              </a:rPr>
              <a:t>1</a:t>
            </a:r>
            <a:endParaRPr lang="pt-BR" sz="1200" b="1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latin typeface="Times New Roman"/>
                <a:cs typeface="Times New Roman"/>
              </a:rPr>
              <a:t>Cadastrar </a:t>
            </a:r>
            <a:r>
              <a:rPr sz="1200" b="1" dirty="0">
                <a:latin typeface="Times New Roman"/>
                <a:cs typeface="Times New Roman"/>
              </a:rPr>
              <a:t>o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estabelecimento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200" spc="-5" dirty="0">
                <a:latin typeface="Times New Roman"/>
                <a:cs typeface="Times New Roman"/>
              </a:rPr>
              <a:t>No </a:t>
            </a:r>
            <a:r>
              <a:rPr sz="1200" spc="-5" dirty="0" err="1">
                <a:latin typeface="Times New Roman"/>
                <a:cs typeface="Times New Roman"/>
              </a:rPr>
              <a:t>código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 smtClean="0">
                <a:latin typeface="Times New Roman"/>
                <a:cs typeface="Times New Roman"/>
              </a:rPr>
              <a:t>74</a:t>
            </a:r>
            <a:r>
              <a:rPr lang="pt-BR" sz="1200" dirty="0" smtClean="0">
                <a:latin typeface="Times New Roman"/>
                <a:cs typeface="Times New Roman"/>
              </a:rPr>
              <a:t> (quando for o caso)</a:t>
            </a:r>
            <a:r>
              <a:rPr sz="1200" dirty="0" smtClean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 no </a:t>
            </a:r>
            <a:r>
              <a:rPr sz="1200" spc="-5" dirty="0" err="1">
                <a:latin typeface="Times New Roman"/>
                <a:cs typeface="Times New Roman"/>
              </a:rPr>
              <a:t>código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 smtClean="0">
                <a:latin typeface="Times New Roman"/>
                <a:cs typeface="Times New Roman"/>
              </a:rPr>
              <a:t>12</a:t>
            </a:r>
            <a:endParaRPr sz="1000" b="1"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400" y="3497579"/>
            <a:ext cx="1583435" cy="1298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995" y="3617976"/>
            <a:ext cx="1386840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091" y="3706367"/>
            <a:ext cx="1406652" cy="856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670" y="3641852"/>
            <a:ext cx="1877212" cy="1094486"/>
          </a:xfrm>
          <a:custGeom>
            <a:avLst/>
            <a:gdLst/>
            <a:ahLst/>
            <a:cxnLst/>
            <a:rect l="l" t="t" r="r" b="b"/>
            <a:pathLst>
              <a:path w="1292225" h="914400">
                <a:moveTo>
                  <a:pt x="1200353" y="0"/>
                </a:moveTo>
                <a:lnTo>
                  <a:pt x="91414" y="0"/>
                </a:lnTo>
                <a:lnTo>
                  <a:pt x="55828" y="7179"/>
                </a:lnTo>
                <a:lnTo>
                  <a:pt x="26771" y="26765"/>
                </a:lnTo>
                <a:lnTo>
                  <a:pt x="7182" y="55828"/>
                </a:lnTo>
                <a:lnTo>
                  <a:pt x="0" y="91440"/>
                </a:lnTo>
                <a:lnTo>
                  <a:pt x="0" y="822706"/>
                </a:lnTo>
                <a:lnTo>
                  <a:pt x="7182" y="858317"/>
                </a:lnTo>
                <a:lnTo>
                  <a:pt x="26771" y="887380"/>
                </a:lnTo>
                <a:lnTo>
                  <a:pt x="55828" y="906966"/>
                </a:lnTo>
                <a:lnTo>
                  <a:pt x="91414" y="914146"/>
                </a:lnTo>
                <a:lnTo>
                  <a:pt x="1200353" y="914146"/>
                </a:lnTo>
                <a:lnTo>
                  <a:pt x="1235891" y="906966"/>
                </a:lnTo>
                <a:lnTo>
                  <a:pt x="1264916" y="887380"/>
                </a:lnTo>
                <a:lnTo>
                  <a:pt x="1284488" y="858317"/>
                </a:lnTo>
                <a:lnTo>
                  <a:pt x="1291666" y="822706"/>
                </a:lnTo>
                <a:lnTo>
                  <a:pt x="1291666" y="91440"/>
                </a:lnTo>
                <a:lnTo>
                  <a:pt x="1284488" y="55828"/>
                </a:lnTo>
                <a:lnTo>
                  <a:pt x="1264916" y="26765"/>
                </a:lnTo>
                <a:lnTo>
                  <a:pt x="1235891" y="7179"/>
                </a:lnTo>
                <a:lnTo>
                  <a:pt x="120035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6670" y="3641851"/>
            <a:ext cx="1598246" cy="1153795"/>
          </a:xfrm>
          <a:custGeom>
            <a:avLst/>
            <a:gdLst/>
            <a:ahLst/>
            <a:cxnLst/>
            <a:rect l="l" t="t" r="r" b="b"/>
            <a:pathLst>
              <a:path w="1292225" h="914400">
                <a:moveTo>
                  <a:pt x="0" y="91440"/>
                </a:moveTo>
                <a:lnTo>
                  <a:pt x="7182" y="55828"/>
                </a:lnTo>
                <a:lnTo>
                  <a:pt x="26771" y="26765"/>
                </a:lnTo>
                <a:lnTo>
                  <a:pt x="55828" y="7179"/>
                </a:lnTo>
                <a:lnTo>
                  <a:pt x="91414" y="0"/>
                </a:lnTo>
                <a:lnTo>
                  <a:pt x="1200353" y="0"/>
                </a:lnTo>
                <a:lnTo>
                  <a:pt x="1235891" y="7179"/>
                </a:lnTo>
                <a:lnTo>
                  <a:pt x="1264916" y="26765"/>
                </a:lnTo>
                <a:lnTo>
                  <a:pt x="1284488" y="55828"/>
                </a:lnTo>
                <a:lnTo>
                  <a:pt x="1291666" y="91440"/>
                </a:lnTo>
                <a:lnTo>
                  <a:pt x="1291666" y="822706"/>
                </a:lnTo>
                <a:lnTo>
                  <a:pt x="1284488" y="858317"/>
                </a:lnTo>
                <a:lnTo>
                  <a:pt x="1264916" y="887380"/>
                </a:lnTo>
                <a:lnTo>
                  <a:pt x="1235891" y="906966"/>
                </a:lnTo>
                <a:lnTo>
                  <a:pt x="1200353" y="914146"/>
                </a:lnTo>
                <a:lnTo>
                  <a:pt x="91414" y="914146"/>
                </a:lnTo>
                <a:lnTo>
                  <a:pt x="55828" y="906966"/>
                </a:lnTo>
                <a:lnTo>
                  <a:pt x="26771" y="887380"/>
                </a:lnTo>
                <a:lnTo>
                  <a:pt x="7182" y="858317"/>
                </a:lnTo>
                <a:lnTo>
                  <a:pt x="0" y="822706"/>
                </a:lnTo>
                <a:lnTo>
                  <a:pt x="0" y="91440"/>
                </a:lnTo>
                <a:close/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72440" y="3699871"/>
            <a:ext cx="1522476" cy="998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CÓDIGO</a:t>
            </a:r>
            <a:r>
              <a:rPr sz="1100" b="1" spc="-8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74:</a:t>
            </a:r>
            <a:endParaRPr sz="11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85900"/>
              </a:lnSpc>
              <a:spcBef>
                <a:spcPts val="450"/>
              </a:spcBef>
            </a:pPr>
            <a:r>
              <a:rPr sz="1100" spc="-5" dirty="0">
                <a:latin typeface="Times New Roman"/>
                <a:cs typeface="Times New Roman"/>
              </a:rPr>
              <a:t>Deverá </a:t>
            </a:r>
            <a:r>
              <a:rPr sz="1100" dirty="0">
                <a:latin typeface="Times New Roman"/>
                <a:cs typeface="Times New Roman"/>
              </a:rPr>
              <a:t>ser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utilizado  para polos com  espaço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cs typeface="Times New Roman"/>
              </a:rPr>
              <a:t>específico</a:t>
            </a:r>
            <a:r>
              <a:rPr sz="1100" dirty="0" smtClean="0">
                <a:latin typeface="Times New Roman"/>
                <a:cs typeface="Times New Roman"/>
              </a:rPr>
              <a:t>.</a:t>
            </a:r>
            <a:endParaRPr lang="pt-BR" sz="1100" dirty="0" smtClean="0">
              <a:latin typeface="Times New Roman"/>
              <a:cs typeface="Times New Roman"/>
            </a:endParaRPr>
          </a:p>
          <a:p>
            <a:pPr marL="12065" marR="5080" algn="ctr">
              <a:lnSpc>
                <a:spcPct val="85900"/>
              </a:lnSpc>
              <a:spcBef>
                <a:spcPts val="450"/>
              </a:spcBef>
            </a:pPr>
            <a:r>
              <a:rPr lang="pt-BR" sz="900" dirty="0" smtClean="0">
                <a:latin typeface="Times New Roman"/>
                <a:cs typeface="Times New Roman"/>
              </a:rPr>
              <a:t>*para os polos similares, poderá ser utilizado o código da UBS</a:t>
            </a:r>
            <a:r>
              <a:rPr lang="pt-BR" sz="1100" i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.</a:t>
            </a:r>
            <a:endParaRPr sz="1100" i="1"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94916" y="3497579"/>
            <a:ext cx="1900428" cy="1242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21407" y="3617976"/>
            <a:ext cx="1924812" cy="12527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68270" y="3641852"/>
            <a:ext cx="1812925" cy="1153795"/>
          </a:xfrm>
          <a:custGeom>
            <a:avLst/>
            <a:gdLst/>
            <a:ahLst/>
            <a:cxnLst/>
            <a:rect l="l" t="t" r="r" b="b"/>
            <a:pathLst>
              <a:path w="1812925" h="1153795">
                <a:moveTo>
                  <a:pt x="1697101" y="0"/>
                </a:moveTo>
                <a:lnTo>
                  <a:pt x="115316" y="0"/>
                </a:lnTo>
                <a:lnTo>
                  <a:pt x="70401" y="9070"/>
                </a:lnTo>
                <a:lnTo>
                  <a:pt x="33750" y="33797"/>
                </a:lnTo>
                <a:lnTo>
                  <a:pt x="9052" y="70455"/>
                </a:lnTo>
                <a:lnTo>
                  <a:pt x="0" y="115316"/>
                </a:lnTo>
                <a:lnTo>
                  <a:pt x="0" y="1038098"/>
                </a:lnTo>
                <a:lnTo>
                  <a:pt x="9052" y="1082958"/>
                </a:lnTo>
                <a:lnTo>
                  <a:pt x="33750" y="1119616"/>
                </a:lnTo>
                <a:lnTo>
                  <a:pt x="70401" y="1144343"/>
                </a:lnTo>
                <a:lnTo>
                  <a:pt x="115316" y="1153414"/>
                </a:lnTo>
                <a:lnTo>
                  <a:pt x="1697101" y="1153414"/>
                </a:lnTo>
                <a:lnTo>
                  <a:pt x="1742015" y="1144343"/>
                </a:lnTo>
                <a:lnTo>
                  <a:pt x="1778666" y="1119616"/>
                </a:lnTo>
                <a:lnTo>
                  <a:pt x="1803364" y="1082958"/>
                </a:lnTo>
                <a:lnTo>
                  <a:pt x="1812417" y="1038098"/>
                </a:lnTo>
                <a:lnTo>
                  <a:pt x="1812417" y="115316"/>
                </a:lnTo>
                <a:lnTo>
                  <a:pt x="1803364" y="70455"/>
                </a:lnTo>
                <a:lnTo>
                  <a:pt x="1778666" y="33797"/>
                </a:lnTo>
                <a:lnTo>
                  <a:pt x="1742015" y="9070"/>
                </a:lnTo>
                <a:lnTo>
                  <a:pt x="169710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8270" y="3641852"/>
            <a:ext cx="1812925" cy="1153795"/>
          </a:xfrm>
          <a:custGeom>
            <a:avLst/>
            <a:gdLst/>
            <a:ahLst/>
            <a:cxnLst/>
            <a:rect l="l" t="t" r="r" b="b"/>
            <a:pathLst>
              <a:path w="1812925" h="1153795">
                <a:moveTo>
                  <a:pt x="0" y="115316"/>
                </a:moveTo>
                <a:lnTo>
                  <a:pt x="9052" y="70455"/>
                </a:lnTo>
                <a:lnTo>
                  <a:pt x="33750" y="33797"/>
                </a:lnTo>
                <a:lnTo>
                  <a:pt x="70401" y="9070"/>
                </a:lnTo>
                <a:lnTo>
                  <a:pt x="115316" y="0"/>
                </a:lnTo>
                <a:lnTo>
                  <a:pt x="1697101" y="0"/>
                </a:lnTo>
                <a:lnTo>
                  <a:pt x="1742015" y="9070"/>
                </a:lnTo>
                <a:lnTo>
                  <a:pt x="1778666" y="33797"/>
                </a:lnTo>
                <a:lnTo>
                  <a:pt x="1803364" y="70455"/>
                </a:lnTo>
                <a:lnTo>
                  <a:pt x="1812417" y="115316"/>
                </a:lnTo>
                <a:lnTo>
                  <a:pt x="1812417" y="1038098"/>
                </a:lnTo>
                <a:lnTo>
                  <a:pt x="1803364" y="1082958"/>
                </a:lnTo>
                <a:lnTo>
                  <a:pt x="1778666" y="1119616"/>
                </a:lnTo>
                <a:lnTo>
                  <a:pt x="1742015" y="1144343"/>
                </a:lnTo>
                <a:lnTo>
                  <a:pt x="1697101" y="1153414"/>
                </a:lnTo>
                <a:lnTo>
                  <a:pt x="115316" y="1153414"/>
                </a:lnTo>
                <a:lnTo>
                  <a:pt x="70401" y="1144343"/>
                </a:lnTo>
                <a:lnTo>
                  <a:pt x="33750" y="1119616"/>
                </a:lnTo>
                <a:lnTo>
                  <a:pt x="9052" y="1082958"/>
                </a:lnTo>
                <a:lnTo>
                  <a:pt x="0" y="1038098"/>
                </a:lnTo>
                <a:lnTo>
                  <a:pt x="0" y="115316"/>
                </a:lnTo>
                <a:close/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46757" y="3688588"/>
            <a:ext cx="1656080" cy="1028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CÓDIGO</a:t>
            </a:r>
            <a:r>
              <a:rPr sz="1100" b="1" spc="-8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12</a:t>
            </a:r>
            <a:endParaRPr sz="1100" dirty="0">
              <a:latin typeface="Times New Roman"/>
              <a:cs typeface="Times New Roman"/>
            </a:endParaRPr>
          </a:p>
          <a:p>
            <a:pPr marL="105410" marR="61594" algn="ctr">
              <a:lnSpc>
                <a:spcPts val="1240"/>
              </a:lnSpc>
              <a:spcBef>
                <a:spcPts val="455"/>
              </a:spcBef>
            </a:pPr>
            <a:r>
              <a:rPr sz="1100" spc="-5" dirty="0">
                <a:latin typeface="Times New Roman"/>
                <a:cs typeface="Times New Roman"/>
              </a:rPr>
              <a:t>Deverá </a:t>
            </a:r>
            <a:r>
              <a:rPr sz="1100" dirty="0">
                <a:latin typeface="Times New Roman"/>
                <a:cs typeface="Times New Roman"/>
              </a:rPr>
              <a:t>ser utilizado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POR  TODOS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12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POLOS</a:t>
            </a:r>
            <a:r>
              <a:rPr sz="1100" b="1" dirty="0">
                <a:latin typeface="Times New Roman"/>
                <a:cs typeface="Times New Roman"/>
              </a:rPr>
              <a:t>!</a:t>
            </a:r>
            <a:endParaRPr sz="1100" dirty="0">
              <a:latin typeface="Times New Roman"/>
              <a:cs typeface="Times New Roman"/>
            </a:endParaRPr>
          </a:p>
          <a:p>
            <a:pPr marL="12065" marR="5080" indent="1270" algn="ctr">
              <a:lnSpc>
                <a:spcPts val="1140"/>
              </a:lnSpc>
              <a:spcBef>
                <a:spcPts val="484"/>
              </a:spcBef>
            </a:pPr>
            <a:r>
              <a:rPr lang="pt-BR" sz="900" dirty="0" smtClean="0">
                <a:latin typeface="Times New Roman"/>
                <a:cs typeface="Times New Roman"/>
              </a:rPr>
              <a:t>*</a:t>
            </a:r>
            <a:r>
              <a:rPr sz="900" dirty="0" err="1" smtClean="0">
                <a:latin typeface="Times New Roman"/>
                <a:cs typeface="Times New Roman"/>
              </a:rPr>
              <a:t>Caso</a:t>
            </a:r>
            <a:r>
              <a:rPr sz="900" dirty="0" smtClean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 estrutura física esteja  em </a:t>
            </a:r>
            <a:r>
              <a:rPr sz="900" spc="-5" dirty="0">
                <a:latin typeface="Times New Roman"/>
                <a:cs typeface="Times New Roman"/>
              </a:rPr>
              <a:t>uma UBS, </a:t>
            </a:r>
            <a:r>
              <a:rPr sz="900" dirty="0">
                <a:latin typeface="Times New Roman"/>
                <a:cs typeface="Times New Roman"/>
              </a:rPr>
              <a:t>cadastrar o  código 12 no </a:t>
            </a:r>
            <a:r>
              <a:rPr sz="900" spc="-5" dirty="0">
                <a:latin typeface="Times New Roman"/>
                <a:cs typeface="Times New Roman"/>
              </a:rPr>
              <a:t>CNES </a:t>
            </a:r>
            <a:r>
              <a:rPr sz="900" dirty="0">
                <a:latin typeface="Times New Roman"/>
                <a:cs typeface="Times New Roman"/>
              </a:rPr>
              <a:t>da</a:t>
            </a:r>
            <a:r>
              <a:rPr sz="900" spc="-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UBS.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36392" y="1830323"/>
            <a:ext cx="2670048" cy="1424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61359" y="1949195"/>
            <a:ext cx="2677667" cy="14325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75076" y="1932432"/>
            <a:ext cx="2551176" cy="14828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08730" y="1974088"/>
            <a:ext cx="2582545" cy="1337310"/>
          </a:xfrm>
          <a:custGeom>
            <a:avLst/>
            <a:gdLst/>
            <a:ahLst/>
            <a:cxnLst/>
            <a:rect l="l" t="t" r="r" b="b"/>
            <a:pathLst>
              <a:path w="2582545" h="1337310">
                <a:moveTo>
                  <a:pt x="2448687" y="0"/>
                </a:moveTo>
                <a:lnTo>
                  <a:pt x="133731" y="0"/>
                </a:lnTo>
                <a:lnTo>
                  <a:pt x="91440" y="6812"/>
                </a:lnTo>
                <a:lnTo>
                  <a:pt x="54726" y="25786"/>
                </a:lnTo>
                <a:lnTo>
                  <a:pt x="25786" y="54726"/>
                </a:lnTo>
                <a:lnTo>
                  <a:pt x="6812" y="91439"/>
                </a:lnTo>
                <a:lnTo>
                  <a:pt x="0" y="133731"/>
                </a:lnTo>
                <a:lnTo>
                  <a:pt x="0" y="1203578"/>
                </a:lnTo>
                <a:lnTo>
                  <a:pt x="6812" y="1245821"/>
                </a:lnTo>
                <a:lnTo>
                  <a:pt x="25786" y="1282528"/>
                </a:lnTo>
                <a:lnTo>
                  <a:pt x="54726" y="1311487"/>
                </a:lnTo>
                <a:lnTo>
                  <a:pt x="91440" y="1330485"/>
                </a:lnTo>
                <a:lnTo>
                  <a:pt x="133731" y="1337310"/>
                </a:lnTo>
                <a:lnTo>
                  <a:pt x="2448687" y="1337310"/>
                </a:lnTo>
                <a:lnTo>
                  <a:pt x="2490929" y="1330485"/>
                </a:lnTo>
                <a:lnTo>
                  <a:pt x="2527636" y="1311487"/>
                </a:lnTo>
                <a:lnTo>
                  <a:pt x="2556595" y="1282528"/>
                </a:lnTo>
                <a:lnTo>
                  <a:pt x="2575593" y="1245821"/>
                </a:lnTo>
                <a:lnTo>
                  <a:pt x="2582418" y="1203578"/>
                </a:lnTo>
                <a:lnTo>
                  <a:pt x="2582418" y="133731"/>
                </a:lnTo>
                <a:lnTo>
                  <a:pt x="2575593" y="91439"/>
                </a:lnTo>
                <a:lnTo>
                  <a:pt x="2556595" y="54726"/>
                </a:lnTo>
                <a:lnTo>
                  <a:pt x="2527636" y="25786"/>
                </a:lnTo>
                <a:lnTo>
                  <a:pt x="2490929" y="6812"/>
                </a:lnTo>
                <a:lnTo>
                  <a:pt x="244868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08730" y="1974088"/>
            <a:ext cx="2582545" cy="1337310"/>
          </a:xfrm>
          <a:custGeom>
            <a:avLst/>
            <a:gdLst/>
            <a:ahLst/>
            <a:cxnLst/>
            <a:rect l="l" t="t" r="r" b="b"/>
            <a:pathLst>
              <a:path w="2582545" h="1337310">
                <a:moveTo>
                  <a:pt x="0" y="133731"/>
                </a:moveTo>
                <a:lnTo>
                  <a:pt x="6812" y="91439"/>
                </a:lnTo>
                <a:lnTo>
                  <a:pt x="25786" y="54726"/>
                </a:lnTo>
                <a:lnTo>
                  <a:pt x="54726" y="25786"/>
                </a:lnTo>
                <a:lnTo>
                  <a:pt x="91440" y="6812"/>
                </a:lnTo>
                <a:lnTo>
                  <a:pt x="133731" y="0"/>
                </a:lnTo>
                <a:lnTo>
                  <a:pt x="2448687" y="0"/>
                </a:lnTo>
                <a:lnTo>
                  <a:pt x="2490929" y="6812"/>
                </a:lnTo>
                <a:lnTo>
                  <a:pt x="2527636" y="25786"/>
                </a:lnTo>
                <a:lnTo>
                  <a:pt x="2556595" y="54726"/>
                </a:lnTo>
                <a:lnTo>
                  <a:pt x="2575593" y="91439"/>
                </a:lnTo>
                <a:lnTo>
                  <a:pt x="2582418" y="133731"/>
                </a:lnTo>
                <a:lnTo>
                  <a:pt x="2582418" y="1203578"/>
                </a:lnTo>
                <a:lnTo>
                  <a:pt x="2575593" y="1245821"/>
                </a:lnTo>
                <a:lnTo>
                  <a:pt x="2556595" y="1282528"/>
                </a:lnTo>
                <a:lnTo>
                  <a:pt x="2527636" y="1311487"/>
                </a:lnTo>
                <a:lnTo>
                  <a:pt x="2490929" y="1330485"/>
                </a:lnTo>
                <a:lnTo>
                  <a:pt x="2448687" y="1337310"/>
                </a:lnTo>
                <a:lnTo>
                  <a:pt x="133731" y="1337310"/>
                </a:lnTo>
                <a:lnTo>
                  <a:pt x="91440" y="1330485"/>
                </a:lnTo>
                <a:lnTo>
                  <a:pt x="54726" y="1311487"/>
                </a:lnTo>
                <a:lnTo>
                  <a:pt x="25786" y="1282528"/>
                </a:lnTo>
                <a:lnTo>
                  <a:pt x="6812" y="1245821"/>
                </a:lnTo>
                <a:lnTo>
                  <a:pt x="0" y="1203578"/>
                </a:lnTo>
                <a:lnTo>
                  <a:pt x="0" y="133731"/>
                </a:lnTo>
                <a:close/>
              </a:path>
            </a:pathLst>
          </a:custGeom>
          <a:ln w="952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81502" y="1984883"/>
            <a:ext cx="2303780" cy="124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algn="ctr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PASSO</a:t>
            </a:r>
            <a:r>
              <a:rPr sz="1200" b="1" spc="-10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</a:t>
            </a:r>
            <a:endParaRPr sz="1200" dirty="0">
              <a:latin typeface="Times New Roman"/>
              <a:cs typeface="Times New Roman"/>
            </a:endParaRPr>
          </a:p>
          <a:p>
            <a:pPr marL="132715" algn="ctr">
              <a:lnSpc>
                <a:spcPct val="100000"/>
              </a:lnSpc>
              <a:spcBef>
                <a:spcPts val="305"/>
              </a:spcBef>
            </a:pPr>
            <a:r>
              <a:rPr sz="1050" b="1" dirty="0">
                <a:latin typeface="Times New Roman"/>
                <a:cs typeface="Times New Roman"/>
              </a:rPr>
              <a:t>Cadastrar o profissional no</a:t>
            </a:r>
            <a:r>
              <a:rPr sz="1050" b="1" spc="-13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polo</a:t>
            </a: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900" dirty="0">
                <a:latin typeface="Times New Roman"/>
                <a:cs typeface="Times New Roman"/>
              </a:rPr>
              <a:t>- Pelo</a:t>
            </a:r>
            <a:r>
              <a:rPr sz="900" spc="-9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menos:</a:t>
            </a:r>
            <a:endParaRPr sz="900" dirty="0">
              <a:latin typeface="Times New Roman"/>
              <a:cs typeface="Times New Roman"/>
            </a:endParaRPr>
          </a:p>
          <a:p>
            <a:pPr marL="144780" indent="-132080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145415" algn="l"/>
              </a:tabLst>
            </a:pPr>
            <a:r>
              <a:rPr lang="pt-BR" sz="900" spc="-5" dirty="0" smtClean="0">
                <a:latin typeface="Times New Roman"/>
                <a:cs typeface="Times New Roman"/>
              </a:rPr>
              <a:t>Um </a:t>
            </a:r>
            <a:r>
              <a:rPr sz="900" spc="-5" dirty="0" err="1" smtClean="0">
                <a:latin typeface="Times New Roman"/>
                <a:cs typeface="Times New Roman"/>
              </a:rPr>
              <a:t>profissional</a:t>
            </a:r>
            <a:r>
              <a:rPr sz="900" spc="-5" dirty="0" smtClean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de 40h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ou;</a:t>
            </a:r>
          </a:p>
          <a:p>
            <a:pPr marL="144780" indent="-132080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145415" algn="l"/>
              </a:tabLst>
            </a:pPr>
            <a:r>
              <a:rPr lang="pt-BR" sz="900" dirty="0" smtClean="0">
                <a:latin typeface="Times New Roman"/>
                <a:cs typeface="Times New Roman"/>
              </a:rPr>
              <a:t>Dois profissionais </a:t>
            </a:r>
            <a:r>
              <a:rPr sz="900" dirty="0" smtClean="0">
                <a:latin typeface="Times New Roman"/>
                <a:cs typeface="Times New Roman"/>
              </a:rPr>
              <a:t>de </a:t>
            </a:r>
            <a:r>
              <a:rPr sz="900" dirty="0">
                <a:latin typeface="Times New Roman"/>
                <a:cs typeface="Times New Roman"/>
              </a:rPr>
              <a:t>no </a:t>
            </a:r>
            <a:r>
              <a:rPr sz="900" spc="-10" dirty="0">
                <a:latin typeface="Times New Roman"/>
                <a:cs typeface="Times New Roman"/>
              </a:rPr>
              <a:t>mínimo </a:t>
            </a:r>
            <a:r>
              <a:rPr sz="900" dirty="0">
                <a:latin typeface="Times New Roman"/>
                <a:cs typeface="Times New Roman"/>
              </a:rPr>
              <a:t>20h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cada.</a:t>
            </a:r>
          </a:p>
          <a:p>
            <a:pPr marL="146685" marR="5080" algn="ctr">
              <a:lnSpc>
                <a:spcPts val="1090"/>
              </a:lnSpc>
              <a:spcBef>
                <a:spcPts val="415"/>
              </a:spcBef>
            </a:pPr>
            <a:r>
              <a:rPr sz="900" dirty="0">
                <a:latin typeface="Times New Roman"/>
                <a:cs typeface="Times New Roman"/>
              </a:rPr>
              <a:t>De acordo com </a:t>
            </a:r>
            <a:r>
              <a:rPr sz="900" spc="-5" dirty="0">
                <a:latin typeface="Times New Roman"/>
                <a:cs typeface="Times New Roman"/>
              </a:rPr>
              <a:t>lista </a:t>
            </a:r>
            <a:r>
              <a:rPr sz="900" dirty="0">
                <a:latin typeface="Times New Roman"/>
                <a:cs typeface="Times New Roman"/>
              </a:rPr>
              <a:t>de CBO </a:t>
            </a:r>
            <a:r>
              <a:rPr sz="900" spc="-5" dirty="0">
                <a:latin typeface="Times New Roman"/>
                <a:cs typeface="Times New Roman"/>
              </a:rPr>
              <a:t>descrita</a:t>
            </a:r>
            <a:r>
              <a:rPr sz="900" spc="-8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na  </a:t>
            </a:r>
            <a:r>
              <a:rPr sz="900" spc="-5" dirty="0" err="1">
                <a:latin typeface="Times New Roman"/>
                <a:cs typeface="Times New Roman"/>
              </a:rPr>
              <a:t>Portaria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lang="pt-BR" sz="900" dirty="0" smtClean="0">
                <a:latin typeface="Times New Roman"/>
                <a:cs typeface="Times New Roman"/>
              </a:rPr>
              <a:t>nº 1.707/2016</a:t>
            </a:r>
            <a:r>
              <a:rPr sz="900" dirty="0" smtClean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67628" y="1807464"/>
            <a:ext cx="2452116" cy="11582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92596" y="1926335"/>
            <a:ext cx="2459736" cy="1165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56603" y="1972055"/>
            <a:ext cx="2365248" cy="10972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40475" y="1951101"/>
            <a:ext cx="2364105" cy="1071245"/>
          </a:xfrm>
          <a:custGeom>
            <a:avLst/>
            <a:gdLst/>
            <a:ahLst/>
            <a:cxnLst/>
            <a:rect l="l" t="t" r="r" b="b"/>
            <a:pathLst>
              <a:path w="2364104" h="1071245">
                <a:moveTo>
                  <a:pt x="2257044" y="0"/>
                </a:moveTo>
                <a:lnTo>
                  <a:pt x="107061" y="0"/>
                </a:lnTo>
                <a:lnTo>
                  <a:pt x="65365" y="8405"/>
                </a:lnTo>
                <a:lnTo>
                  <a:pt x="31337" y="31337"/>
                </a:lnTo>
                <a:lnTo>
                  <a:pt x="8405" y="65365"/>
                </a:lnTo>
                <a:lnTo>
                  <a:pt x="0" y="107061"/>
                </a:lnTo>
                <a:lnTo>
                  <a:pt x="0" y="963676"/>
                </a:lnTo>
                <a:lnTo>
                  <a:pt x="8405" y="1005391"/>
                </a:lnTo>
                <a:lnTo>
                  <a:pt x="31337" y="1039463"/>
                </a:lnTo>
                <a:lnTo>
                  <a:pt x="65365" y="1062438"/>
                </a:lnTo>
                <a:lnTo>
                  <a:pt x="107061" y="1070864"/>
                </a:lnTo>
                <a:lnTo>
                  <a:pt x="2257044" y="1070864"/>
                </a:lnTo>
                <a:lnTo>
                  <a:pt x="2298686" y="1062438"/>
                </a:lnTo>
                <a:lnTo>
                  <a:pt x="2332720" y="1039463"/>
                </a:lnTo>
                <a:lnTo>
                  <a:pt x="2355681" y="1005391"/>
                </a:lnTo>
                <a:lnTo>
                  <a:pt x="2364104" y="963676"/>
                </a:lnTo>
                <a:lnTo>
                  <a:pt x="2364104" y="107061"/>
                </a:lnTo>
                <a:lnTo>
                  <a:pt x="2355681" y="65365"/>
                </a:lnTo>
                <a:lnTo>
                  <a:pt x="2332720" y="31337"/>
                </a:lnTo>
                <a:lnTo>
                  <a:pt x="2298686" y="8405"/>
                </a:lnTo>
                <a:lnTo>
                  <a:pt x="225704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40475" y="1951101"/>
            <a:ext cx="2364105" cy="1071245"/>
          </a:xfrm>
          <a:custGeom>
            <a:avLst/>
            <a:gdLst/>
            <a:ahLst/>
            <a:cxnLst/>
            <a:rect l="l" t="t" r="r" b="b"/>
            <a:pathLst>
              <a:path w="2364104" h="1071245">
                <a:moveTo>
                  <a:pt x="0" y="107061"/>
                </a:moveTo>
                <a:lnTo>
                  <a:pt x="8405" y="65365"/>
                </a:lnTo>
                <a:lnTo>
                  <a:pt x="31337" y="31337"/>
                </a:lnTo>
                <a:lnTo>
                  <a:pt x="65365" y="8405"/>
                </a:lnTo>
                <a:lnTo>
                  <a:pt x="107061" y="0"/>
                </a:lnTo>
                <a:lnTo>
                  <a:pt x="2257044" y="0"/>
                </a:lnTo>
                <a:lnTo>
                  <a:pt x="2298686" y="8405"/>
                </a:lnTo>
                <a:lnTo>
                  <a:pt x="2332720" y="31337"/>
                </a:lnTo>
                <a:lnTo>
                  <a:pt x="2355681" y="65365"/>
                </a:lnTo>
                <a:lnTo>
                  <a:pt x="2364104" y="107061"/>
                </a:lnTo>
                <a:lnTo>
                  <a:pt x="2364104" y="963676"/>
                </a:lnTo>
                <a:lnTo>
                  <a:pt x="2355681" y="1005391"/>
                </a:lnTo>
                <a:lnTo>
                  <a:pt x="2332720" y="1039463"/>
                </a:lnTo>
                <a:lnTo>
                  <a:pt x="2298686" y="1062438"/>
                </a:lnTo>
                <a:lnTo>
                  <a:pt x="2257044" y="1070864"/>
                </a:lnTo>
                <a:lnTo>
                  <a:pt x="107061" y="1070864"/>
                </a:lnTo>
                <a:lnTo>
                  <a:pt x="65365" y="1062438"/>
                </a:lnTo>
                <a:lnTo>
                  <a:pt x="31337" y="1039463"/>
                </a:lnTo>
                <a:lnTo>
                  <a:pt x="8405" y="1005391"/>
                </a:lnTo>
                <a:lnTo>
                  <a:pt x="0" y="963676"/>
                </a:lnTo>
                <a:lnTo>
                  <a:pt x="0" y="107061"/>
                </a:lnTo>
                <a:close/>
              </a:path>
            </a:pathLst>
          </a:custGeom>
          <a:ln w="9525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468617" y="2023871"/>
            <a:ext cx="2108835" cy="909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PASSO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3</a:t>
            </a:r>
            <a:endParaRPr sz="1200" dirty="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latin typeface="Times New Roman"/>
                <a:cs typeface="Times New Roman"/>
              </a:rPr>
              <a:t>Cadastrar </a:t>
            </a:r>
            <a:r>
              <a:rPr sz="1200" b="1" dirty="0">
                <a:latin typeface="Times New Roman"/>
                <a:cs typeface="Times New Roman"/>
              </a:rPr>
              <a:t>o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serviço</a:t>
            </a:r>
            <a:endParaRPr sz="1200" dirty="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85900"/>
              </a:lnSpc>
              <a:spcBef>
                <a:spcPts val="490"/>
              </a:spcBef>
            </a:pPr>
            <a:r>
              <a:rPr sz="1100" spc="-5" dirty="0">
                <a:latin typeface="Times New Roman"/>
                <a:cs typeface="Times New Roman"/>
              </a:rPr>
              <a:t>Incluir </a:t>
            </a:r>
            <a:r>
              <a:rPr sz="1100" dirty="0">
                <a:latin typeface="Times New Roman"/>
                <a:cs typeface="Times New Roman"/>
              </a:rPr>
              <a:t>o código </a:t>
            </a:r>
            <a:r>
              <a:rPr sz="1100" b="1" dirty="0">
                <a:latin typeface="Times New Roman"/>
                <a:cs typeface="Times New Roman"/>
              </a:rPr>
              <a:t>159 003 </a:t>
            </a:r>
            <a:r>
              <a:rPr sz="1100" dirty="0">
                <a:latin typeface="Times New Roman"/>
                <a:cs typeface="Times New Roman"/>
              </a:rPr>
              <a:t>da tabela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  </a:t>
            </a:r>
            <a:r>
              <a:rPr sz="1100" spc="-5" dirty="0">
                <a:latin typeface="Times New Roman"/>
                <a:cs typeface="Times New Roman"/>
              </a:rPr>
              <a:t>serviços </a:t>
            </a:r>
            <a:r>
              <a:rPr sz="1100" dirty="0">
                <a:latin typeface="Times New Roman"/>
                <a:cs typeface="Times New Roman"/>
              </a:rPr>
              <a:t>especializados no código 74  ou no </a:t>
            </a:r>
            <a:r>
              <a:rPr sz="1100" spc="-5" dirty="0">
                <a:latin typeface="Times New Roman"/>
                <a:cs typeface="Times New Roman"/>
              </a:rPr>
              <a:t>CNES </a:t>
            </a:r>
            <a:r>
              <a:rPr sz="1100" dirty="0">
                <a:latin typeface="Times New Roman"/>
                <a:cs typeface="Times New Roman"/>
              </a:rPr>
              <a:t>da </a:t>
            </a:r>
            <a:r>
              <a:rPr sz="1100" spc="-5" dirty="0">
                <a:latin typeface="Times New Roman"/>
                <a:cs typeface="Times New Roman"/>
              </a:rPr>
              <a:t>UBS </a:t>
            </a:r>
            <a:r>
              <a:rPr sz="1100" dirty="0">
                <a:latin typeface="Times New Roman"/>
                <a:cs typeface="Times New Roman"/>
              </a:rPr>
              <a:t>com código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12.</a:t>
            </a:r>
          </a:p>
        </p:txBody>
      </p:sp>
      <p:sp>
        <p:nvSpPr>
          <p:cNvPr id="43" name="object 43"/>
          <p:cNvSpPr/>
          <p:nvPr/>
        </p:nvSpPr>
        <p:spPr>
          <a:xfrm>
            <a:off x="5202935" y="3473196"/>
            <a:ext cx="3637788" cy="18806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27903" y="3593591"/>
            <a:ext cx="3645407" cy="18867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50764" y="3712464"/>
            <a:ext cx="3601212" cy="16718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75783" y="3617467"/>
            <a:ext cx="3550920" cy="1791970"/>
          </a:xfrm>
          <a:custGeom>
            <a:avLst/>
            <a:gdLst/>
            <a:ahLst/>
            <a:cxnLst/>
            <a:rect l="l" t="t" r="r" b="b"/>
            <a:pathLst>
              <a:path w="3550920" h="1791970">
                <a:moveTo>
                  <a:pt x="3371595" y="0"/>
                </a:moveTo>
                <a:lnTo>
                  <a:pt x="179196" y="0"/>
                </a:lnTo>
                <a:lnTo>
                  <a:pt x="131571" y="6403"/>
                </a:lnTo>
                <a:lnTo>
                  <a:pt x="88768" y="24473"/>
                </a:lnTo>
                <a:lnTo>
                  <a:pt x="52498" y="52498"/>
                </a:lnTo>
                <a:lnTo>
                  <a:pt x="24473" y="88768"/>
                </a:lnTo>
                <a:lnTo>
                  <a:pt x="6403" y="131571"/>
                </a:lnTo>
                <a:lnTo>
                  <a:pt x="0" y="179196"/>
                </a:lnTo>
                <a:lnTo>
                  <a:pt x="0" y="1612518"/>
                </a:lnTo>
                <a:lnTo>
                  <a:pt x="6403" y="1660144"/>
                </a:lnTo>
                <a:lnTo>
                  <a:pt x="24473" y="1702947"/>
                </a:lnTo>
                <a:lnTo>
                  <a:pt x="52498" y="1739217"/>
                </a:lnTo>
                <a:lnTo>
                  <a:pt x="88768" y="1767242"/>
                </a:lnTo>
                <a:lnTo>
                  <a:pt x="131571" y="1785312"/>
                </a:lnTo>
                <a:lnTo>
                  <a:pt x="179196" y="1791715"/>
                </a:lnTo>
                <a:lnTo>
                  <a:pt x="3371595" y="1791715"/>
                </a:lnTo>
                <a:lnTo>
                  <a:pt x="3419221" y="1785312"/>
                </a:lnTo>
                <a:lnTo>
                  <a:pt x="3462024" y="1767242"/>
                </a:lnTo>
                <a:lnTo>
                  <a:pt x="3498294" y="1739217"/>
                </a:lnTo>
                <a:lnTo>
                  <a:pt x="3526319" y="1702947"/>
                </a:lnTo>
                <a:lnTo>
                  <a:pt x="3544389" y="1660144"/>
                </a:lnTo>
                <a:lnTo>
                  <a:pt x="3550792" y="1612518"/>
                </a:lnTo>
                <a:lnTo>
                  <a:pt x="3550792" y="179196"/>
                </a:lnTo>
                <a:lnTo>
                  <a:pt x="3544389" y="131571"/>
                </a:lnTo>
                <a:lnTo>
                  <a:pt x="3526319" y="88768"/>
                </a:lnTo>
                <a:lnTo>
                  <a:pt x="3498294" y="52498"/>
                </a:lnTo>
                <a:lnTo>
                  <a:pt x="3462024" y="24473"/>
                </a:lnTo>
                <a:lnTo>
                  <a:pt x="3419221" y="6403"/>
                </a:lnTo>
                <a:lnTo>
                  <a:pt x="337159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75783" y="3617467"/>
            <a:ext cx="3550920" cy="1791970"/>
          </a:xfrm>
          <a:custGeom>
            <a:avLst/>
            <a:gdLst/>
            <a:ahLst/>
            <a:cxnLst/>
            <a:rect l="l" t="t" r="r" b="b"/>
            <a:pathLst>
              <a:path w="3550920" h="1791970">
                <a:moveTo>
                  <a:pt x="0" y="179196"/>
                </a:moveTo>
                <a:lnTo>
                  <a:pt x="6403" y="131571"/>
                </a:lnTo>
                <a:lnTo>
                  <a:pt x="24473" y="88768"/>
                </a:lnTo>
                <a:lnTo>
                  <a:pt x="52498" y="52498"/>
                </a:lnTo>
                <a:lnTo>
                  <a:pt x="88768" y="24473"/>
                </a:lnTo>
                <a:lnTo>
                  <a:pt x="131571" y="6403"/>
                </a:lnTo>
                <a:lnTo>
                  <a:pt x="179196" y="0"/>
                </a:lnTo>
                <a:lnTo>
                  <a:pt x="3371595" y="0"/>
                </a:lnTo>
                <a:lnTo>
                  <a:pt x="3419221" y="6403"/>
                </a:lnTo>
                <a:lnTo>
                  <a:pt x="3462024" y="24473"/>
                </a:lnTo>
                <a:lnTo>
                  <a:pt x="3498294" y="52498"/>
                </a:lnTo>
                <a:lnTo>
                  <a:pt x="3526319" y="88768"/>
                </a:lnTo>
                <a:lnTo>
                  <a:pt x="3544389" y="131571"/>
                </a:lnTo>
                <a:lnTo>
                  <a:pt x="3550792" y="179196"/>
                </a:lnTo>
                <a:lnTo>
                  <a:pt x="3550792" y="1612518"/>
                </a:lnTo>
                <a:lnTo>
                  <a:pt x="3544389" y="1660144"/>
                </a:lnTo>
                <a:lnTo>
                  <a:pt x="3526319" y="1702947"/>
                </a:lnTo>
                <a:lnTo>
                  <a:pt x="3498294" y="1739217"/>
                </a:lnTo>
                <a:lnTo>
                  <a:pt x="3462024" y="1767242"/>
                </a:lnTo>
                <a:lnTo>
                  <a:pt x="3419221" y="1785312"/>
                </a:lnTo>
                <a:lnTo>
                  <a:pt x="3371595" y="1791715"/>
                </a:lnTo>
                <a:lnTo>
                  <a:pt x="179196" y="1791715"/>
                </a:lnTo>
                <a:lnTo>
                  <a:pt x="131571" y="1785312"/>
                </a:lnTo>
                <a:lnTo>
                  <a:pt x="88768" y="1767242"/>
                </a:lnTo>
                <a:lnTo>
                  <a:pt x="52498" y="1739217"/>
                </a:lnTo>
                <a:lnTo>
                  <a:pt x="24473" y="1702947"/>
                </a:lnTo>
                <a:lnTo>
                  <a:pt x="6403" y="1660144"/>
                </a:lnTo>
                <a:lnTo>
                  <a:pt x="0" y="1612518"/>
                </a:lnTo>
                <a:lnTo>
                  <a:pt x="0" y="179196"/>
                </a:lnTo>
                <a:close/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458459" y="3762247"/>
            <a:ext cx="3356610" cy="1490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ts val="1170"/>
              </a:lnSpc>
            </a:pPr>
            <a:r>
              <a:rPr sz="1050" b="1" dirty="0">
                <a:latin typeface="Times New Roman"/>
                <a:cs typeface="Times New Roman"/>
              </a:rPr>
              <a:t>Com o cadastro do código 159 003 no </a:t>
            </a:r>
            <a:r>
              <a:rPr sz="1050" b="1" spc="5" dirty="0">
                <a:latin typeface="Times New Roman"/>
                <a:cs typeface="Times New Roman"/>
              </a:rPr>
              <a:t>CNES </a:t>
            </a:r>
            <a:r>
              <a:rPr sz="1050" b="1" dirty="0">
                <a:latin typeface="Times New Roman"/>
                <a:cs typeface="Times New Roman"/>
              </a:rPr>
              <a:t>será</a:t>
            </a:r>
            <a:r>
              <a:rPr sz="1050" b="1" spc="-18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possível</a:t>
            </a:r>
            <a:endParaRPr sz="1050" dirty="0">
              <a:latin typeface="Times New Roman"/>
              <a:cs typeface="Times New Roman"/>
            </a:endParaRPr>
          </a:p>
          <a:p>
            <a:pPr marL="31750" algn="ctr">
              <a:lnSpc>
                <a:spcPts val="1170"/>
              </a:lnSpc>
            </a:pPr>
            <a:r>
              <a:rPr sz="1050" b="1" dirty="0">
                <a:latin typeface="Times New Roman"/>
                <a:cs typeface="Times New Roman"/>
              </a:rPr>
              <a:t>registrar a </a:t>
            </a:r>
            <a:r>
              <a:rPr sz="1050" b="1" spc="-5" dirty="0">
                <a:latin typeface="Times New Roman"/>
                <a:cs typeface="Times New Roman"/>
              </a:rPr>
              <a:t>produção </a:t>
            </a:r>
            <a:r>
              <a:rPr sz="1050" b="1" dirty="0">
                <a:latin typeface="Times New Roman"/>
                <a:cs typeface="Times New Roman"/>
              </a:rPr>
              <a:t>das </a:t>
            </a:r>
            <a:r>
              <a:rPr sz="1050" b="1" spc="-5" dirty="0">
                <a:latin typeface="Times New Roman"/>
                <a:cs typeface="Times New Roman"/>
              </a:rPr>
              <a:t>seguintes</a:t>
            </a:r>
            <a:r>
              <a:rPr sz="1050" b="1" spc="-65" dirty="0">
                <a:latin typeface="Times New Roman"/>
                <a:cs typeface="Times New Roman"/>
              </a:rPr>
              <a:t> </a:t>
            </a:r>
            <a:r>
              <a:rPr sz="1050" b="1" spc="-5" dirty="0">
                <a:latin typeface="Times New Roman"/>
                <a:cs typeface="Times New Roman"/>
              </a:rPr>
              <a:t>ações:</a:t>
            </a:r>
            <a:endParaRPr sz="1050" dirty="0">
              <a:latin typeface="Times New Roman"/>
              <a:cs typeface="Times New Roman"/>
            </a:endParaRPr>
          </a:p>
          <a:p>
            <a:pPr marL="12700" marR="20320">
              <a:lnSpc>
                <a:spcPts val="1080"/>
              </a:lnSpc>
              <a:spcBef>
                <a:spcPts val="434"/>
              </a:spcBef>
              <a:buChar char="*"/>
              <a:tabLst>
                <a:tab pos="113664" algn="l"/>
              </a:tabLst>
            </a:pPr>
            <a:r>
              <a:rPr sz="1050" dirty="0">
                <a:latin typeface="Times New Roman"/>
                <a:cs typeface="Times New Roman"/>
              </a:rPr>
              <a:t>01.01.01.001-0- </a:t>
            </a:r>
            <a:r>
              <a:rPr sz="1050" spc="-5" dirty="0">
                <a:latin typeface="Times New Roman"/>
                <a:cs typeface="Times New Roman"/>
              </a:rPr>
              <a:t>atividade educativa/orientação </a:t>
            </a:r>
            <a:r>
              <a:rPr sz="1050" dirty="0">
                <a:latin typeface="Times New Roman"/>
                <a:cs typeface="Times New Roman"/>
              </a:rPr>
              <a:t>em grupo na  atenção</a:t>
            </a:r>
            <a:r>
              <a:rPr sz="1050" spc="-10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básica;</a:t>
            </a:r>
          </a:p>
          <a:p>
            <a:pPr marL="113030" indent="-100330">
              <a:lnSpc>
                <a:spcPct val="100000"/>
              </a:lnSpc>
              <a:spcBef>
                <a:spcPts val="245"/>
              </a:spcBef>
              <a:buChar char="*"/>
              <a:tabLst>
                <a:tab pos="113664" algn="l"/>
              </a:tabLst>
            </a:pPr>
            <a:r>
              <a:rPr sz="1050" dirty="0">
                <a:latin typeface="Times New Roman"/>
                <a:cs typeface="Times New Roman"/>
              </a:rPr>
              <a:t>01.01.01.003-6- </a:t>
            </a:r>
            <a:r>
              <a:rPr sz="1050" spc="-5" dirty="0">
                <a:latin typeface="Times New Roman"/>
                <a:cs typeface="Times New Roman"/>
              </a:rPr>
              <a:t>prática corporal/atividade física </a:t>
            </a:r>
            <a:r>
              <a:rPr sz="1050" dirty="0">
                <a:latin typeface="Times New Roman"/>
                <a:cs typeface="Times New Roman"/>
              </a:rPr>
              <a:t>em grupo;</a:t>
            </a:r>
          </a:p>
          <a:p>
            <a:pPr marL="12700" marR="80645">
              <a:lnSpc>
                <a:spcPts val="1090"/>
              </a:lnSpc>
              <a:spcBef>
                <a:spcPts val="430"/>
              </a:spcBef>
              <a:buChar char="*"/>
              <a:tabLst>
                <a:tab pos="113664" algn="l"/>
              </a:tabLst>
            </a:pPr>
            <a:r>
              <a:rPr sz="1050" dirty="0">
                <a:latin typeface="Times New Roman"/>
                <a:cs typeface="Times New Roman"/>
              </a:rPr>
              <a:t>01.01.01.004-4- </a:t>
            </a:r>
            <a:r>
              <a:rPr sz="1050" spc="-5" dirty="0">
                <a:latin typeface="Times New Roman"/>
                <a:cs typeface="Times New Roman"/>
              </a:rPr>
              <a:t>práticas </a:t>
            </a:r>
            <a:r>
              <a:rPr sz="1050" dirty="0">
                <a:latin typeface="Times New Roman"/>
                <a:cs typeface="Times New Roman"/>
              </a:rPr>
              <a:t>corporais em </a:t>
            </a:r>
            <a:r>
              <a:rPr sz="1050" spc="-5" dirty="0">
                <a:latin typeface="Times New Roman"/>
                <a:cs typeface="Times New Roman"/>
              </a:rPr>
              <a:t>medicina tradicional  </a:t>
            </a:r>
            <a:r>
              <a:rPr sz="1050" dirty="0">
                <a:latin typeface="Times New Roman"/>
                <a:cs typeface="Times New Roman"/>
              </a:rPr>
              <a:t>chinesa;</a:t>
            </a:r>
            <a:r>
              <a:rPr sz="1050" spc="-114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e/ou</a:t>
            </a:r>
          </a:p>
          <a:p>
            <a:pPr marL="12700" marR="5080">
              <a:lnSpc>
                <a:spcPts val="1090"/>
              </a:lnSpc>
              <a:spcBef>
                <a:spcPts val="409"/>
              </a:spcBef>
              <a:buChar char="*"/>
              <a:tabLst>
                <a:tab pos="113664" algn="l"/>
              </a:tabLst>
            </a:pPr>
            <a:r>
              <a:rPr sz="1050" dirty="0">
                <a:latin typeface="Times New Roman"/>
                <a:cs typeface="Times New Roman"/>
              </a:rPr>
              <a:t>03.01.01.03-0- </a:t>
            </a:r>
            <a:r>
              <a:rPr sz="1050" spc="-5" dirty="0">
                <a:latin typeface="Times New Roman"/>
                <a:cs typeface="Times New Roman"/>
              </a:rPr>
              <a:t>consulta </a:t>
            </a:r>
            <a:r>
              <a:rPr sz="1050" dirty="0">
                <a:latin typeface="Times New Roman"/>
                <a:cs typeface="Times New Roman"/>
              </a:rPr>
              <a:t>de </a:t>
            </a:r>
            <a:r>
              <a:rPr sz="1050" spc="-5" dirty="0">
                <a:latin typeface="Times New Roman"/>
                <a:cs typeface="Times New Roman"/>
              </a:rPr>
              <a:t>profissionais </a:t>
            </a:r>
            <a:r>
              <a:rPr sz="1050" dirty="0">
                <a:latin typeface="Times New Roman"/>
                <a:cs typeface="Times New Roman"/>
              </a:rPr>
              <a:t>de </a:t>
            </a:r>
            <a:r>
              <a:rPr sz="1050" spc="-5" dirty="0">
                <a:latin typeface="Times New Roman"/>
                <a:cs typeface="Times New Roman"/>
              </a:rPr>
              <a:t>nível </a:t>
            </a:r>
            <a:r>
              <a:rPr sz="1050" dirty="0">
                <a:latin typeface="Times New Roman"/>
                <a:cs typeface="Times New Roman"/>
              </a:rPr>
              <a:t>superior na  AB.</a:t>
            </a:r>
          </a:p>
        </p:txBody>
      </p:sp>
      <p:sp>
        <p:nvSpPr>
          <p:cNvPr id="49" name="object 49"/>
          <p:cNvSpPr/>
          <p:nvPr/>
        </p:nvSpPr>
        <p:spPr>
          <a:xfrm>
            <a:off x="298500" y="5301183"/>
            <a:ext cx="3960495" cy="1368425"/>
          </a:xfrm>
          <a:custGeom>
            <a:avLst/>
            <a:gdLst/>
            <a:ahLst/>
            <a:cxnLst/>
            <a:rect l="l" t="t" r="r" b="b"/>
            <a:pathLst>
              <a:path w="3960495" h="1368425">
                <a:moveTo>
                  <a:pt x="0" y="1368171"/>
                </a:moveTo>
                <a:lnTo>
                  <a:pt x="3960495" y="1368171"/>
                </a:lnTo>
                <a:lnTo>
                  <a:pt x="3960495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8500" y="5301183"/>
            <a:ext cx="3960495" cy="1368425"/>
          </a:xfrm>
          <a:custGeom>
            <a:avLst/>
            <a:gdLst/>
            <a:ahLst/>
            <a:cxnLst/>
            <a:rect l="l" t="t" r="r" b="b"/>
            <a:pathLst>
              <a:path w="3960495" h="1368425">
                <a:moveTo>
                  <a:pt x="0" y="1368171"/>
                </a:moveTo>
                <a:lnTo>
                  <a:pt x="3960495" y="1368171"/>
                </a:lnTo>
                <a:lnTo>
                  <a:pt x="3960495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90143" y="5390997"/>
            <a:ext cx="3773804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Exemplo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cadastramento</a:t>
            </a:r>
            <a:endParaRPr sz="180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865"/>
              </a:spcBef>
              <a:buFont typeface="Symbol"/>
              <a:buChar char=""/>
              <a:tabLst>
                <a:tab pos="342265" algn="l"/>
                <a:tab pos="3429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Polo </a:t>
            </a:r>
            <a:r>
              <a:rPr sz="1400" b="1" dirty="0">
                <a:latin typeface="Times New Roman"/>
                <a:cs typeface="Times New Roman"/>
              </a:rPr>
              <a:t>com espaço específico: </a:t>
            </a:r>
            <a:r>
              <a:rPr sz="1400" b="1" u="heavy" dirty="0">
                <a:latin typeface="Times New Roman"/>
                <a:cs typeface="Times New Roman"/>
              </a:rPr>
              <a:t>cadastrar</a:t>
            </a:r>
            <a:r>
              <a:rPr sz="1400" b="1" u="heavy" spc="-130" dirty="0">
                <a:latin typeface="Times New Roman"/>
                <a:cs typeface="Times New Roman"/>
              </a:rPr>
              <a:t> </a:t>
            </a:r>
            <a:r>
              <a:rPr sz="1400" b="1" u="heavy" dirty="0">
                <a:latin typeface="Times New Roman"/>
                <a:cs typeface="Times New Roman"/>
              </a:rPr>
              <a:t>74+12</a:t>
            </a:r>
            <a:endParaRPr sz="1400">
              <a:latin typeface="Times New Roman"/>
              <a:cs typeface="Times New Roman"/>
            </a:endParaRPr>
          </a:p>
          <a:p>
            <a:pPr marL="342900" indent="-342900">
              <a:lnSpc>
                <a:spcPct val="115100"/>
              </a:lnSpc>
              <a:spcBef>
                <a:spcPts val="405"/>
              </a:spcBef>
              <a:buFont typeface="Symbol"/>
              <a:buChar char=""/>
              <a:tabLst>
                <a:tab pos="342265" algn="l"/>
                <a:tab pos="3429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Polo dentro </a:t>
            </a:r>
            <a:r>
              <a:rPr sz="1400" b="1" dirty="0">
                <a:latin typeface="Times New Roman"/>
                <a:cs typeface="Times New Roman"/>
              </a:rPr>
              <a:t>da </a:t>
            </a:r>
            <a:r>
              <a:rPr sz="1400" b="1" spc="-5" dirty="0">
                <a:latin typeface="Times New Roman"/>
                <a:cs typeface="Times New Roman"/>
              </a:rPr>
              <a:t>UBS: </a:t>
            </a:r>
            <a:r>
              <a:rPr sz="1400" b="1" u="heavy" dirty="0">
                <a:latin typeface="Times New Roman"/>
                <a:cs typeface="Times New Roman"/>
              </a:rPr>
              <a:t>cadastrar só o código</a:t>
            </a:r>
            <a:r>
              <a:rPr sz="1400" b="1" u="heavy" spc="-140" dirty="0">
                <a:latin typeface="Times New Roman"/>
                <a:cs typeface="Times New Roman"/>
              </a:rPr>
              <a:t> </a:t>
            </a:r>
            <a:r>
              <a:rPr sz="1400" b="1" u="heavy" dirty="0">
                <a:latin typeface="Times New Roman"/>
                <a:cs typeface="Times New Roman"/>
              </a:rPr>
              <a:t>12  </a:t>
            </a:r>
            <a:r>
              <a:rPr sz="1400" b="1" dirty="0">
                <a:latin typeface="Times New Roman"/>
                <a:cs typeface="Times New Roman"/>
              </a:rPr>
              <a:t>vinculado ao </a:t>
            </a:r>
            <a:r>
              <a:rPr sz="1400" b="1" spc="-5" dirty="0">
                <a:latin typeface="Times New Roman"/>
                <a:cs typeface="Times New Roman"/>
              </a:rPr>
              <a:t>CNES </a:t>
            </a:r>
            <a:r>
              <a:rPr sz="1400" b="1" dirty="0">
                <a:latin typeface="Times New Roman"/>
                <a:cs typeface="Times New Roman"/>
              </a:rPr>
              <a:t>da</a:t>
            </a:r>
            <a:r>
              <a:rPr sz="1400" b="1" spc="-1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UBS.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9974"/>
            <a:ext cx="9144000" cy="628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4755"/>
            <a:ext cx="9144000" cy="5832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1760" y="83819"/>
            <a:ext cx="4091940" cy="556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3783" y="42671"/>
            <a:ext cx="3777996" cy="725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9766" y="110718"/>
            <a:ext cx="3996435" cy="461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99766" y="110718"/>
            <a:ext cx="3996690" cy="46228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165"/>
              </a:spcBef>
            </a:pPr>
            <a:r>
              <a:rPr sz="2400" spc="-5" dirty="0">
                <a:latin typeface="Calibri"/>
                <a:cs typeface="Calibri"/>
              </a:rPr>
              <a:t>Acesse: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saips.saude.gov.br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37816" y="1891283"/>
            <a:ext cx="2857500" cy="1552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4872" y="2061972"/>
            <a:ext cx="2778252" cy="11140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4805" y="1918461"/>
            <a:ext cx="2763266" cy="14580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84805" y="1918461"/>
            <a:ext cx="2763520" cy="1458595"/>
          </a:xfrm>
          <a:custGeom>
            <a:avLst/>
            <a:gdLst/>
            <a:ahLst/>
            <a:cxnLst/>
            <a:rect l="l" t="t" r="r" b="b"/>
            <a:pathLst>
              <a:path w="2763520" h="1458595">
                <a:moveTo>
                  <a:pt x="0" y="216026"/>
                </a:moveTo>
                <a:lnTo>
                  <a:pt x="5708" y="166471"/>
                </a:lnTo>
                <a:lnTo>
                  <a:pt x="21966" y="120992"/>
                </a:lnTo>
                <a:lnTo>
                  <a:pt x="47476" y="80883"/>
                </a:lnTo>
                <a:lnTo>
                  <a:pt x="80936" y="47436"/>
                </a:lnTo>
                <a:lnTo>
                  <a:pt x="121048" y="21944"/>
                </a:lnTo>
                <a:lnTo>
                  <a:pt x="166511" y="5701"/>
                </a:lnTo>
                <a:lnTo>
                  <a:pt x="216026" y="0"/>
                </a:lnTo>
                <a:lnTo>
                  <a:pt x="460501" y="0"/>
                </a:lnTo>
                <a:lnTo>
                  <a:pt x="1151382" y="0"/>
                </a:lnTo>
                <a:lnTo>
                  <a:pt x="2547239" y="0"/>
                </a:lnTo>
                <a:lnTo>
                  <a:pt x="2596754" y="5701"/>
                </a:lnTo>
                <a:lnTo>
                  <a:pt x="2642217" y="21944"/>
                </a:lnTo>
                <a:lnTo>
                  <a:pt x="2682329" y="47436"/>
                </a:lnTo>
                <a:lnTo>
                  <a:pt x="2715789" y="80883"/>
                </a:lnTo>
                <a:lnTo>
                  <a:pt x="2741299" y="120992"/>
                </a:lnTo>
                <a:lnTo>
                  <a:pt x="2757557" y="166471"/>
                </a:lnTo>
                <a:lnTo>
                  <a:pt x="2763266" y="216026"/>
                </a:lnTo>
                <a:lnTo>
                  <a:pt x="2763266" y="756030"/>
                </a:lnTo>
                <a:lnTo>
                  <a:pt x="2763266" y="1080135"/>
                </a:lnTo>
                <a:lnTo>
                  <a:pt x="2757557" y="1129650"/>
                </a:lnTo>
                <a:lnTo>
                  <a:pt x="2741299" y="1175113"/>
                </a:lnTo>
                <a:lnTo>
                  <a:pt x="2715789" y="1215225"/>
                </a:lnTo>
                <a:lnTo>
                  <a:pt x="2682329" y="1248685"/>
                </a:lnTo>
                <a:lnTo>
                  <a:pt x="2642217" y="1274195"/>
                </a:lnTo>
                <a:lnTo>
                  <a:pt x="2596754" y="1290453"/>
                </a:lnTo>
                <a:lnTo>
                  <a:pt x="2547239" y="1296162"/>
                </a:lnTo>
                <a:lnTo>
                  <a:pt x="1151382" y="1296162"/>
                </a:lnTo>
                <a:lnTo>
                  <a:pt x="805942" y="1458087"/>
                </a:lnTo>
                <a:lnTo>
                  <a:pt x="460501" y="1296162"/>
                </a:lnTo>
                <a:lnTo>
                  <a:pt x="216026" y="1296162"/>
                </a:lnTo>
                <a:lnTo>
                  <a:pt x="166511" y="1290453"/>
                </a:lnTo>
                <a:lnTo>
                  <a:pt x="121048" y="1274195"/>
                </a:lnTo>
                <a:lnTo>
                  <a:pt x="80936" y="1248685"/>
                </a:lnTo>
                <a:lnTo>
                  <a:pt x="47476" y="1215225"/>
                </a:lnTo>
                <a:lnTo>
                  <a:pt x="21966" y="1175113"/>
                </a:lnTo>
                <a:lnTo>
                  <a:pt x="5708" y="1129650"/>
                </a:lnTo>
                <a:lnTo>
                  <a:pt x="0" y="1080135"/>
                </a:lnTo>
                <a:lnTo>
                  <a:pt x="0" y="756030"/>
                </a:lnTo>
                <a:lnTo>
                  <a:pt x="0" y="216026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72004" y="2140330"/>
            <a:ext cx="2390140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acesso </a:t>
            </a:r>
            <a:r>
              <a:rPr sz="1800" dirty="0">
                <a:latin typeface="Calibri"/>
                <a:cs typeface="Calibri"/>
              </a:rPr>
              <a:t>do </a:t>
            </a:r>
            <a:r>
              <a:rPr sz="1800" spc="-10" dirty="0">
                <a:latin typeface="Calibri"/>
                <a:cs typeface="Calibri"/>
              </a:rPr>
              <a:t>gestor </a:t>
            </a:r>
            <a:r>
              <a:rPr sz="1800" dirty="0">
                <a:latin typeface="Calibri"/>
                <a:cs typeface="Calibri"/>
              </a:rPr>
              <a:t>é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  </a:t>
            </a:r>
            <a:r>
              <a:rPr sz="1800" b="1" spc="-30" dirty="0">
                <a:latin typeface="Calibri"/>
                <a:cs typeface="Calibri"/>
              </a:rPr>
              <a:t>CNPJ </a:t>
            </a:r>
            <a:r>
              <a:rPr sz="1800" b="1" dirty="0">
                <a:latin typeface="Calibri"/>
                <a:cs typeface="Calibri"/>
              </a:rPr>
              <a:t>e senha </a:t>
            </a:r>
            <a:r>
              <a:rPr sz="1800" spc="-5" dirty="0">
                <a:latin typeface="Calibri"/>
                <a:cs typeface="Calibri"/>
              </a:rPr>
              <a:t>do Fundo  Municipal 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Saúde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17" y="0"/>
            <a:ext cx="1800860" cy="384175"/>
          </a:xfrm>
          <a:custGeom>
            <a:avLst/>
            <a:gdLst/>
            <a:ahLst/>
            <a:cxnLst/>
            <a:rect l="l" t="t" r="r" b="b"/>
            <a:pathLst>
              <a:path w="1800860" h="384175">
                <a:moveTo>
                  <a:pt x="1510568" y="0"/>
                </a:moveTo>
                <a:lnTo>
                  <a:pt x="289616" y="0"/>
                </a:lnTo>
                <a:lnTo>
                  <a:pt x="231246" y="3896"/>
                </a:lnTo>
                <a:lnTo>
                  <a:pt x="176882" y="15071"/>
                </a:lnTo>
                <a:lnTo>
                  <a:pt x="127686" y="32756"/>
                </a:lnTo>
                <a:lnTo>
                  <a:pt x="84824" y="56181"/>
                </a:lnTo>
                <a:lnTo>
                  <a:pt x="49460" y="84577"/>
                </a:lnTo>
                <a:lnTo>
                  <a:pt x="22758" y="117175"/>
                </a:lnTo>
                <a:lnTo>
                  <a:pt x="5883" y="153204"/>
                </a:lnTo>
                <a:lnTo>
                  <a:pt x="0" y="191897"/>
                </a:lnTo>
                <a:lnTo>
                  <a:pt x="5883" y="230552"/>
                </a:lnTo>
                <a:lnTo>
                  <a:pt x="22758" y="266565"/>
                </a:lnTo>
                <a:lnTo>
                  <a:pt x="49460" y="299160"/>
                </a:lnTo>
                <a:lnTo>
                  <a:pt x="84824" y="327564"/>
                </a:lnTo>
                <a:lnTo>
                  <a:pt x="127686" y="351004"/>
                </a:lnTo>
                <a:lnTo>
                  <a:pt x="176882" y="368704"/>
                </a:lnTo>
                <a:lnTo>
                  <a:pt x="231246" y="379892"/>
                </a:lnTo>
                <a:lnTo>
                  <a:pt x="289616" y="383794"/>
                </a:lnTo>
                <a:lnTo>
                  <a:pt x="1510568" y="383794"/>
                </a:lnTo>
                <a:lnTo>
                  <a:pt x="1568959" y="379892"/>
                </a:lnTo>
                <a:lnTo>
                  <a:pt x="1623341" y="368704"/>
                </a:lnTo>
                <a:lnTo>
                  <a:pt x="1672549" y="351004"/>
                </a:lnTo>
                <a:lnTo>
                  <a:pt x="1715419" y="327564"/>
                </a:lnTo>
                <a:lnTo>
                  <a:pt x="1750789" y="299160"/>
                </a:lnTo>
                <a:lnTo>
                  <a:pt x="1777495" y="266565"/>
                </a:lnTo>
                <a:lnTo>
                  <a:pt x="1794371" y="230552"/>
                </a:lnTo>
                <a:lnTo>
                  <a:pt x="1800255" y="191897"/>
                </a:lnTo>
                <a:lnTo>
                  <a:pt x="1794371" y="153204"/>
                </a:lnTo>
                <a:lnTo>
                  <a:pt x="1777495" y="117175"/>
                </a:lnTo>
                <a:lnTo>
                  <a:pt x="1750789" y="84577"/>
                </a:lnTo>
                <a:lnTo>
                  <a:pt x="1715419" y="56181"/>
                </a:lnTo>
                <a:lnTo>
                  <a:pt x="1672549" y="32756"/>
                </a:lnTo>
                <a:lnTo>
                  <a:pt x="1623341" y="15071"/>
                </a:lnTo>
                <a:lnTo>
                  <a:pt x="1568959" y="3896"/>
                </a:lnTo>
                <a:lnTo>
                  <a:pt x="151056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17" y="0"/>
            <a:ext cx="1800860" cy="384175"/>
          </a:xfrm>
          <a:custGeom>
            <a:avLst/>
            <a:gdLst/>
            <a:ahLst/>
            <a:cxnLst/>
            <a:rect l="l" t="t" r="r" b="b"/>
            <a:pathLst>
              <a:path w="1800860" h="384175">
                <a:moveTo>
                  <a:pt x="289616" y="0"/>
                </a:moveTo>
                <a:lnTo>
                  <a:pt x="1510568" y="0"/>
                </a:lnTo>
                <a:lnTo>
                  <a:pt x="1568959" y="3896"/>
                </a:lnTo>
                <a:lnTo>
                  <a:pt x="1623341" y="15071"/>
                </a:lnTo>
                <a:lnTo>
                  <a:pt x="1672549" y="32756"/>
                </a:lnTo>
                <a:lnTo>
                  <a:pt x="1715419" y="56181"/>
                </a:lnTo>
                <a:lnTo>
                  <a:pt x="1750789" y="84577"/>
                </a:lnTo>
                <a:lnTo>
                  <a:pt x="1777495" y="117175"/>
                </a:lnTo>
                <a:lnTo>
                  <a:pt x="1794371" y="153204"/>
                </a:lnTo>
                <a:lnTo>
                  <a:pt x="1800255" y="191897"/>
                </a:lnTo>
                <a:lnTo>
                  <a:pt x="1794371" y="230552"/>
                </a:lnTo>
                <a:lnTo>
                  <a:pt x="1777495" y="266565"/>
                </a:lnTo>
                <a:lnTo>
                  <a:pt x="1750789" y="299160"/>
                </a:lnTo>
                <a:lnTo>
                  <a:pt x="1715419" y="327564"/>
                </a:lnTo>
                <a:lnTo>
                  <a:pt x="1672549" y="351004"/>
                </a:lnTo>
                <a:lnTo>
                  <a:pt x="1623341" y="368704"/>
                </a:lnTo>
                <a:lnTo>
                  <a:pt x="1568959" y="379892"/>
                </a:lnTo>
                <a:lnTo>
                  <a:pt x="1510568" y="383794"/>
                </a:lnTo>
                <a:lnTo>
                  <a:pt x="289616" y="383794"/>
                </a:lnTo>
                <a:lnTo>
                  <a:pt x="231246" y="379892"/>
                </a:lnTo>
                <a:lnTo>
                  <a:pt x="176882" y="368704"/>
                </a:lnTo>
                <a:lnTo>
                  <a:pt x="127686" y="351004"/>
                </a:lnTo>
                <a:lnTo>
                  <a:pt x="84824" y="327564"/>
                </a:lnTo>
                <a:lnTo>
                  <a:pt x="49460" y="299160"/>
                </a:lnTo>
                <a:lnTo>
                  <a:pt x="22758" y="266565"/>
                </a:lnTo>
                <a:lnTo>
                  <a:pt x="5883" y="230552"/>
                </a:lnTo>
                <a:lnTo>
                  <a:pt x="0" y="191897"/>
                </a:lnTo>
                <a:lnTo>
                  <a:pt x="5883" y="153204"/>
                </a:lnTo>
                <a:lnTo>
                  <a:pt x="22758" y="117175"/>
                </a:lnTo>
                <a:lnTo>
                  <a:pt x="49460" y="84577"/>
                </a:lnTo>
                <a:lnTo>
                  <a:pt x="84824" y="56181"/>
                </a:lnTo>
                <a:lnTo>
                  <a:pt x="127686" y="32756"/>
                </a:lnTo>
                <a:lnTo>
                  <a:pt x="176882" y="15071"/>
                </a:lnTo>
                <a:lnTo>
                  <a:pt x="231246" y="3896"/>
                </a:lnTo>
                <a:lnTo>
                  <a:pt x="289616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2475" y="73659"/>
            <a:ext cx="129921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Gestor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6743" y="5129784"/>
            <a:ext cx="455675" cy="38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4368" y="5157215"/>
            <a:ext cx="360045" cy="288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4368" y="5157215"/>
            <a:ext cx="360045" cy="288290"/>
          </a:xfrm>
          <a:custGeom>
            <a:avLst/>
            <a:gdLst/>
            <a:ahLst/>
            <a:cxnLst/>
            <a:rect l="l" t="t" r="r" b="b"/>
            <a:pathLst>
              <a:path w="360045" h="288289">
                <a:moveTo>
                  <a:pt x="0" y="144017"/>
                </a:moveTo>
                <a:lnTo>
                  <a:pt x="6424" y="105745"/>
                </a:lnTo>
                <a:lnTo>
                  <a:pt x="24558" y="71345"/>
                </a:lnTo>
                <a:lnTo>
                  <a:pt x="52689" y="42195"/>
                </a:lnTo>
                <a:lnTo>
                  <a:pt x="89106" y="19670"/>
                </a:lnTo>
                <a:lnTo>
                  <a:pt x="132100" y="5147"/>
                </a:lnTo>
                <a:lnTo>
                  <a:pt x="179958" y="0"/>
                </a:lnTo>
                <a:lnTo>
                  <a:pt x="227826" y="5147"/>
                </a:lnTo>
                <a:lnTo>
                  <a:pt x="270843" y="19670"/>
                </a:lnTo>
                <a:lnTo>
                  <a:pt x="307292" y="42195"/>
                </a:lnTo>
                <a:lnTo>
                  <a:pt x="335454" y="71345"/>
                </a:lnTo>
                <a:lnTo>
                  <a:pt x="353610" y="105745"/>
                </a:lnTo>
                <a:lnTo>
                  <a:pt x="360045" y="144017"/>
                </a:lnTo>
                <a:lnTo>
                  <a:pt x="353610" y="182290"/>
                </a:lnTo>
                <a:lnTo>
                  <a:pt x="335454" y="216690"/>
                </a:lnTo>
                <a:lnTo>
                  <a:pt x="307292" y="245840"/>
                </a:lnTo>
                <a:lnTo>
                  <a:pt x="270843" y="268365"/>
                </a:lnTo>
                <a:lnTo>
                  <a:pt x="227826" y="282888"/>
                </a:lnTo>
                <a:lnTo>
                  <a:pt x="179958" y="288035"/>
                </a:lnTo>
                <a:lnTo>
                  <a:pt x="132100" y="282888"/>
                </a:lnTo>
                <a:lnTo>
                  <a:pt x="89106" y="268365"/>
                </a:lnTo>
                <a:lnTo>
                  <a:pt x="52689" y="245840"/>
                </a:lnTo>
                <a:lnTo>
                  <a:pt x="24558" y="216690"/>
                </a:lnTo>
                <a:lnTo>
                  <a:pt x="6424" y="182290"/>
                </a:lnTo>
                <a:lnTo>
                  <a:pt x="0" y="14401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10995"/>
            <a:ext cx="9144000" cy="5208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8783" y="534923"/>
            <a:ext cx="7636764" cy="678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4024" y="524255"/>
            <a:ext cx="7650480" cy="755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6116" y="561657"/>
            <a:ext cx="7542530" cy="5847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6116" y="561657"/>
            <a:ext cx="7542530" cy="58483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220"/>
              </a:spcBef>
            </a:pPr>
            <a:r>
              <a:rPr sz="1600" spc="-5" dirty="0">
                <a:latin typeface="Calibri"/>
                <a:cs typeface="Calibri"/>
              </a:rPr>
              <a:t>O </a:t>
            </a:r>
            <a:r>
              <a:rPr sz="1600" spc="-10" dirty="0">
                <a:latin typeface="Calibri"/>
                <a:cs typeface="Calibri"/>
              </a:rPr>
              <a:t>Gestor </a:t>
            </a:r>
            <a:r>
              <a:rPr sz="1600" spc="-5" dirty="0">
                <a:latin typeface="Calibri"/>
                <a:cs typeface="Calibri"/>
              </a:rPr>
              <a:t>Municipal </a:t>
            </a:r>
            <a:r>
              <a:rPr sz="1600" spc="-10" dirty="0">
                <a:latin typeface="Calibri"/>
                <a:cs typeface="Calibri"/>
              </a:rPr>
              <a:t>tem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função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u="heavy" spc="-10" dirty="0">
                <a:latin typeface="Calibri"/>
                <a:cs typeface="Calibri"/>
              </a:rPr>
              <a:t>cadastrar </a:t>
            </a:r>
            <a:r>
              <a:rPr sz="1600" spc="-5" dirty="0">
                <a:latin typeface="Calibri"/>
                <a:cs typeface="Calibri"/>
              </a:rPr>
              <a:t>e </a:t>
            </a:r>
            <a:r>
              <a:rPr sz="1600" u="heavy" spc="-5" dirty="0">
                <a:latin typeface="Calibri"/>
                <a:cs typeface="Calibri"/>
              </a:rPr>
              <a:t>definir as permissões </a:t>
            </a:r>
            <a:r>
              <a:rPr sz="1600" u="heavy" spc="-10" dirty="0">
                <a:latin typeface="Calibri"/>
                <a:cs typeface="Calibri"/>
              </a:rPr>
              <a:t>dos</a:t>
            </a:r>
            <a:r>
              <a:rPr sz="1600" u="heavy" spc="125" dirty="0">
                <a:latin typeface="Calibri"/>
                <a:cs typeface="Calibri"/>
              </a:rPr>
              <a:t> </a:t>
            </a:r>
            <a:r>
              <a:rPr sz="1600" u="heavy" spc="-10" dirty="0">
                <a:latin typeface="Calibri"/>
                <a:cs typeface="Calibri"/>
              </a:rPr>
              <a:t>cadastradores</a:t>
            </a:r>
            <a:endParaRPr sz="1600">
              <a:latin typeface="Calibri"/>
              <a:cs typeface="Calibri"/>
            </a:endParaRPr>
          </a:p>
          <a:p>
            <a:pPr marL="12763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que </a:t>
            </a:r>
            <a:r>
              <a:rPr sz="1600" spc="-15" dirty="0">
                <a:latin typeface="Calibri"/>
                <a:cs typeface="Calibri"/>
              </a:rPr>
              <a:t>irão </a:t>
            </a:r>
            <a:r>
              <a:rPr sz="1600" spc="-5" dirty="0">
                <a:latin typeface="Calibri"/>
                <a:cs typeface="Calibri"/>
              </a:rPr>
              <a:t>inserir as </a:t>
            </a:r>
            <a:r>
              <a:rPr sz="1600" spc="-15" dirty="0">
                <a:latin typeface="Calibri"/>
                <a:cs typeface="Calibri"/>
              </a:rPr>
              <a:t>propostas </a:t>
            </a:r>
            <a:r>
              <a:rPr sz="1600" spc="-5" dirty="0">
                <a:latin typeface="Calibri"/>
                <a:cs typeface="Calibri"/>
              </a:rPr>
              <a:t>no </a:t>
            </a:r>
            <a:r>
              <a:rPr sz="1600" spc="-10" dirty="0">
                <a:latin typeface="Calibri"/>
                <a:cs typeface="Calibri"/>
              </a:rPr>
              <a:t>sistema </a:t>
            </a:r>
            <a:r>
              <a:rPr sz="1600" spc="-5" dirty="0">
                <a:latin typeface="Calibri"/>
                <a:cs typeface="Calibri"/>
              </a:rPr>
              <a:t>e </a:t>
            </a:r>
            <a:r>
              <a:rPr sz="1600" u="heavy" spc="-10" dirty="0">
                <a:latin typeface="Calibri"/>
                <a:cs typeface="Calibri"/>
              </a:rPr>
              <a:t>consultar </a:t>
            </a:r>
            <a:r>
              <a:rPr sz="1600" spc="-5" dirty="0">
                <a:latin typeface="Calibri"/>
                <a:cs typeface="Calibri"/>
              </a:rPr>
              <a:t>as </a:t>
            </a:r>
            <a:r>
              <a:rPr sz="1600" spc="-15" dirty="0">
                <a:latin typeface="Calibri"/>
                <a:cs typeface="Calibri"/>
              </a:rPr>
              <a:t>propostas </a:t>
            </a:r>
            <a:r>
              <a:rPr sz="1600" spc="-5" dirty="0">
                <a:latin typeface="Calibri"/>
                <a:cs typeface="Calibri"/>
              </a:rPr>
              <a:t>de custeio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cadastradas.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492" y="2522220"/>
            <a:ext cx="68275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514" y="2552319"/>
            <a:ext cx="576059" cy="5760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514" y="2552319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0" y="324992"/>
                </a:moveTo>
                <a:lnTo>
                  <a:pt x="288023" y="0"/>
                </a:lnTo>
                <a:lnTo>
                  <a:pt x="576059" y="324992"/>
                </a:lnTo>
                <a:lnTo>
                  <a:pt x="404342" y="324992"/>
                </a:lnTo>
                <a:lnTo>
                  <a:pt x="404342" y="576071"/>
                </a:lnTo>
                <a:lnTo>
                  <a:pt x="171716" y="576071"/>
                </a:lnTo>
                <a:lnTo>
                  <a:pt x="171716" y="324992"/>
                </a:lnTo>
                <a:lnTo>
                  <a:pt x="0" y="32499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6696" y="2371344"/>
            <a:ext cx="3262884" cy="633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8136" y="2135123"/>
            <a:ext cx="3118104" cy="1188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609" y="2398648"/>
            <a:ext cx="3168345" cy="5400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609" y="2398648"/>
            <a:ext cx="3168650" cy="540385"/>
          </a:xfrm>
          <a:custGeom>
            <a:avLst/>
            <a:gdLst/>
            <a:ahLst/>
            <a:cxnLst/>
            <a:rect l="l" t="t" r="r" b="b"/>
            <a:pathLst>
              <a:path w="3168650" h="540385">
                <a:moveTo>
                  <a:pt x="0" y="90042"/>
                </a:moveTo>
                <a:lnTo>
                  <a:pt x="7073" y="54971"/>
                </a:lnTo>
                <a:lnTo>
                  <a:pt x="26362" y="26352"/>
                </a:lnTo>
                <a:lnTo>
                  <a:pt x="54971" y="7068"/>
                </a:lnTo>
                <a:lnTo>
                  <a:pt x="90004" y="0"/>
                </a:lnTo>
                <a:lnTo>
                  <a:pt x="3078302" y="0"/>
                </a:lnTo>
                <a:lnTo>
                  <a:pt x="3113374" y="7068"/>
                </a:lnTo>
                <a:lnTo>
                  <a:pt x="3141992" y="26352"/>
                </a:lnTo>
                <a:lnTo>
                  <a:pt x="3161276" y="54971"/>
                </a:lnTo>
                <a:lnTo>
                  <a:pt x="3168345" y="90042"/>
                </a:lnTo>
                <a:lnTo>
                  <a:pt x="3168345" y="449961"/>
                </a:lnTo>
                <a:lnTo>
                  <a:pt x="3161276" y="485032"/>
                </a:lnTo>
                <a:lnTo>
                  <a:pt x="3141992" y="513651"/>
                </a:lnTo>
                <a:lnTo>
                  <a:pt x="3113374" y="532935"/>
                </a:lnTo>
                <a:lnTo>
                  <a:pt x="3078302" y="540003"/>
                </a:lnTo>
                <a:lnTo>
                  <a:pt x="90004" y="540003"/>
                </a:lnTo>
                <a:lnTo>
                  <a:pt x="54971" y="532935"/>
                </a:lnTo>
                <a:lnTo>
                  <a:pt x="26362" y="513651"/>
                </a:lnTo>
                <a:lnTo>
                  <a:pt x="7073" y="485032"/>
                </a:lnTo>
                <a:lnTo>
                  <a:pt x="0" y="449961"/>
                </a:lnTo>
                <a:lnTo>
                  <a:pt x="0" y="90042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25397" y="2413634"/>
            <a:ext cx="280606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Para </a:t>
            </a:r>
            <a:r>
              <a:rPr sz="1400" spc="-10" dirty="0">
                <a:latin typeface="Calibri"/>
                <a:cs typeface="Calibri"/>
              </a:rPr>
              <a:t>cadastrar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5" dirty="0">
                <a:latin typeface="Calibri"/>
                <a:cs typeface="Calibri"/>
              </a:rPr>
              <a:t>cadastrador, </a:t>
            </a:r>
            <a:r>
              <a:rPr sz="1400" spc="-5" dirty="0">
                <a:latin typeface="Calibri"/>
                <a:cs typeface="Calibri"/>
              </a:rPr>
              <a:t>clicar em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Cadastradores, Consulta </a:t>
            </a:r>
            <a:r>
              <a:rPr sz="1400" dirty="0">
                <a:latin typeface="Calibri"/>
                <a:cs typeface="Calibri"/>
              </a:rPr>
              <a:t>e em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novo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81344" y="2616707"/>
            <a:ext cx="672083" cy="6827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8207" y="2650617"/>
            <a:ext cx="576071" cy="5760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28207" y="26506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251078" y="0"/>
                </a:moveTo>
                <a:lnTo>
                  <a:pt x="576071" y="288036"/>
                </a:lnTo>
                <a:lnTo>
                  <a:pt x="251078" y="576072"/>
                </a:lnTo>
                <a:lnTo>
                  <a:pt x="251078" y="404368"/>
                </a:lnTo>
                <a:lnTo>
                  <a:pt x="0" y="404368"/>
                </a:lnTo>
                <a:lnTo>
                  <a:pt x="0" y="171704"/>
                </a:lnTo>
                <a:lnTo>
                  <a:pt x="251078" y="171704"/>
                </a:lnTo>
                <a:lnTo>
                  <a:pt x="251078" y="0"/>
                </a:lnTo>
                <a:close/>
              </a:path>
            </a:pathLst>
          </a:custGeom>
          <a:ln w="952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97826" y="5694438"/>
            <a:ext cx="360045" cy="288290"/>
          </a:xfrm>
          <a:custGeom>
            <a:avLst/>
            <a:gdLst/>
            <a:ahLst/>
            <a:cxnLst/>
            <a:rect l="l" t="t" r="r" b="b"/>
            <a:pathLst>
              <a:path w="360045" h="288289">
                <a:moveTo>
                  <a:pt x="0" y="144018"/>
                </a:moveTo>
                <a:lnTo>
                  <a:pt x="6434" y="105731"/>
                </a:lnTo>
                <a:lnTo>
                  <a:pt x="24590" y="71328"/>
                </a:lnTo>
                <a:lnTo>
                  <a:pt x="52752" y="42181"/>
                </a:lnTo>
                <a:lnTo>
                  <a:pt x="89201" y="19662"/>
                </a:lnTo>
                <a:lnTo>
                  <a:pt x="132218" y="5144"/>
                </a:lnTo>
                <a:lnTo>
                  <a:pt x="180085" y="0"/>
                </a:lnTo>
                <a:lnTo>
                  <a:pt x="227900" y="5144"/>
                </a:lnTo>
                <a:lnTo>
                  <a:pt x="270881" y="19662"/>
                </a:lnTo>
                <a:lnTo>
                  <a:pt x="307308" y="42181"/>
                </a:lnTo>
                <a:lnTo>
                  <a:pt x="335458" y="71328"/>
                </a:lnTo>
                <a:lnTo>
                  <a:pt x="353611" y="105731"/>
                </a:lnTo>
                <a:lnTo>
                  <a:pt x="360045" y="144018"/>
                </a:lnTo>
                <a:lnTo>
                  <a:pt x="353611" y="182304"/>
                </a:lnTo>
                <a:lnTo>
                  <a:pt x="335458" y="216707"/>
                </a:lnTo>
                <a:lnTo>
                  <a:pt x="307308" y="245854"/>
                </a:lnTo>
                <a:lnTo>
                  <a:pt x="270881" y="268373"/>
                </a:lnTo>
                <a:lnTo>
                  <a:pt x="227900" y="282891"/>
                </a:lnTo>
                <a:lnTo>
                  <a:pt x="180085" y="288036"/>
                </a:lnTo>
                <a:lnTo>
                  <a:pt x="132218" y="282891"/>
                </a:lnTo>
                <a:lnTo>
                  <a:pt x="89201" y="268373"/>
                </a:lnTo>
                <a:lnTo>
                  <a:pt x="52752" y="245854"/>
                </a:lnTo>
                <a:lnTo>
                  <a:pt x="24590" y="216707"/>
                </a:lnTo>
                <a:lnTo>
                  <a:pt x="6434" y="182304"/>
                </a:lnTo>
                <a:lnTo>
                  <a:pt x="0" y="144018"/>
                </a:lnTo>
                <a:close/>
              </a:path>
            </a:pathLst>
          </a:custGeom>
          <a:ln w="25400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2043" y="5516879"/>
            <a:ext cx="673607" cy="6827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22463" y="5550408"/>
            <a:ext cx="576071" cy="5760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22463" y="5550408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324992" y="576084"/>
                </a:moveTo>
                <a:lnTo>
                  <a:pt x="0" y="288048"/>
                </a:lnTo>
                <a:lnTo>
                  <a:pt x="324992" y="0"/>
                </a:lnTo>
                <a:lnTo>
                  <a:pt x="324992" y="171742"/>
                </a:lnTo>
                <a:lnTo>
                  <a:pt x="576071" y="171742"/>
                </a:lnTo>
                <a:lnTo>
                  <a:pt x="576071" y="404355"/>
                </a:lnTo>
                <a:lnTo>
                  <a:pt x="324992" y="404355"/>
                </a:lnTo>
                <a:lnTo>
                  <a:pt x="324992" y="576084"/>
                </a:lnTo>
                <a:close/>
              </a:path>
            </a:pathLst>
          </a:custGeom>
          <a:ln w="952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2955" y="6163055"/>
            <a:ext cx="6812280" cy="6812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9532" y="5954266"/>
            <a:ext cx="6394704" cy="9037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0200" y="6190538"/>
            <a:ext cx="6717538" cy="586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0200" y="6190538"/>
            <a:ext cx="6717665" cy="586740"/>
          </a:xfrm>
          <a:custGeom>
            <a:avLst/>
            <a:gdLst/>
            <a:ahLst/>
            <a:cxnLst/>
            <a:rect l="l" t="t" r="r" b="b"/>
            <a:pathLst>
              <a:path w="6717665" h="586740">
                <a:moveTo>
                  <a:pt x="0" y="104393"/>
                </a:moveTo>
                <a:lnTo>
                  <a:pt x="7580" y="66855"/>
                </a:lnTo>
                <a:lnTo>
                  <a:pt x="28257" y="36204"/>
                </a:lnTo>
                <a:lnTo>
                  <a:pt x="58935" y="15540"/>
                </a:lnTo>
                <a:lnTo>
                  <a:pt x="96519" y="7962"/>
                </a:lnTo>
                <a:lnTo>
                  <a:pt x="3693922" y="7962"/>
                </a:lnTo>
                <a:lnTo>
                  <a:pt x="5277104" y="7962"/>
                </a:lnTo>
                <a:lnTo>
                  <a:pt x="6236081" y="7962"/>
                </a:lnTo>
                <a:lnTo>
                  <a:pt x="6273591" y="15540"/>
                </a:lnTo>
                <a:lnTo>
                  <a:pt x="6304232" y="36204"/>
                </a:lnTo>
                <a:lnTo>
                  <a:pt x="6324895" y="66855"/>
                </a:lnTo>
                <a:lnTo>
                  <a:pt x="6332474" y="104393"/>
                </a:lnTo>
                <a:lnTo>
                  <a:pt x="6717538" y="0"/>
                </a:lnTo>
                <a:lnTo>
                  <a:pt x="6332474" y="249034"/>
                </a:lnTo>
                <a:lnTo>
                  <a:pt x="6332474" y="490118"/>
                </a:lnTo>
                <a:lnTo>
                  <a:pt x="6324895" y="527652"/>
                </a:lnTo>
                <a:lnTo>
                  <a:pt x="6304232" y="558304"/>
                </a:lnTo>
                <a:lnTo>
                  <a:pt x="6273591" y="578971"/>
                </a:lnTo>
                <a:lnTo>
                  <a:pt x="6236081" y="586549"/>
                </a:lnTo>
                <a:lnTo>
                  <a:pt x="5277104" y="586549"/>
                </a:lnTo>
                <a:lnTo>
                  <a:pt x="3693922" y="586549"/>
                </a:lnTo>
                <a:lnTo>
                  <a:pt x="96519" y="586549"/>
                </a:lnTo>
                <a:lnTo>
                  <a:pt x="58935" y="578971"/>
                </a:lnTo>
                <a:lnTo>
                  <a:pt x="28257" y="558304"/>
                </a:lnTo>
                <a:lnTo>
                  <a:pt x="7580" y="527652"/>
                </a:lnTo>
                <a:lnTo>
                  <a:pt x="0" y="490118"/>
                </a:lnTo>
                <a:lnTo>
                  <a:pt x="0" y="249034"/>
                </a:lnTo>
                <a:lnTo>
                  <a:pt x="0" y="10439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25929" y="6233972"/>
            <a:ext cx="608012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Caso o </a:t>
            </a:r>
            <a:r>
              <a:rPr sz="1400" spc="-5" dirty="0">
                <a:latin typeface="Calibri"/>
                <a:cs typeface="Calibri"/>
              </a:rPr>
              <a:t>Gestor </a:t>
            </a:r>
            <a:r>
              <a:rPr sz="1400" spc="-10" dirty="0">
                <a:latin typeface="Calibri"/>
                <a:cs typeface="Calibri"/>
              </a:rPr>
              <a:t>queira </a:t>
            </a:r>
            <a:r>
              <a:rPr sz="1400" spc="-15" dirty="0">
                <a:latin typeface="Calibri"/>
                <a:cs typeface="Calibri"/>
              </a:rPr>
              <a:t>fazer </a:t>
            </a:r>
            <a:r>
              <a:rPr sz="1400" spc="-5" dirty="0">
                <a:latin typeface="Calibri"/>
                <a:cs typeface="Calibri"/>
              </a:rPr>
              <a:t>alguma </a:t>
            </a:r>
            <a:r>
              <a:rPr sz="1400" spc="-10" dirty="0">
                <a:latin typeface="Calibri"/>
                <a:cs typeface="Calibri"/>
              </a:rPr>
              <a:t>alteração </a:t>
            </a:r>
            <a:r>
              <a:rPr sz="1400" spc="-5" dirty="0">
                <a:latin typeface="Calibri"/>
                <a:cs typeface="Calibri"/>
              </a:rPr>
              <a:t>no perfil do </a:t>
            </a:r>
            <a:r>
              <a:rPr sz="1400" spc="-15" dirty="0">
                <a:latin typeface="Calibri"/>
                <a:cs typeface="Calibri"/>
              </a:rPr>
              <a:t>cadastrador, </a:t>
            </a:r>
            <a:r>
              <a:rPr sz="1400" spc="-10" dirty="0">
                <a:latin typeface="Calibri"/>
                <a:cs typeface="Calibri"/>
              </a:rPr>
              <a:t>basta </a:t>
            </a:r>
            <a:r>
              <a:rPr sz="1400" spc="-5" dirty="0">
                <a:latin typeface="Calibri"/>
                <a:cs typeface="Calibri"/>
              </a:rPr>
              <a:t>clicar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ícone </a:t>
            </a:r>
            <a:r>
              <a:rPr sz="1400" spc="-10" dirty="0">
                <a:latin typeface="Calibri"/>
                <a:cs typeface="Calibri"/>
              </a:rPr>
              <a:t>“alterar cadastrador”.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alteração </a:t>
            </a:r>
            <a:r>
              <a:rPr sz="1400" spc="-5" dirty="0">
                <a:latin typeface="Calibri"/>
                <a:cs typeface="Calibri"/>
              </a:rPr>
              <a:t>pode </a:t>
            </a:r>
            <a:r>
              <a:rPr sz="1400" dirty="0">
                <a:latin typeface="Calibri"/>
                <a:cs typeface="Calibri"/>
              </a:rPr>
              <a:t>ser </a:t>
            </a:r>
            <a:r>
              <a:rPr sz="1400" spc="-10" dirty="0">
                <a:latin typeface="Calibri"/>
                <a:cs typeface="Calibri"/>
              </a:rPr>
              <a:t>feita sempre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necessário.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49427" y="77596"/>
            <a:ext cx="129921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Gestor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2162"/>
            <a:ext cx="9144000" cy="507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4516" y="1075944"/>
            <a:ext cx="5100828" cy="2403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3367" y="1072896"/>
            <a:ext cx="5161787" cy="2439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2140" y="1104265"/>
            <a:ext cx="5006086" cy="2308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886" y="1103757"/>
            <a:ext cx="5006340" cy="2308860"/>
          </a:xfrm>
          <a:custGeom>
            <a:avLst/>
            <a:gdLst/>
            <a:ahLst/>
            <a:cxnLst/>
            <a:rect l="l" t="t" r="r" b="b"/>
            <a:pathLst>
              <a:path w="5006340" h="2308860">
                <a:moveTo>
                  <a:pt x="0" y="2308352"/>
                </a:moveTo>
                <a:lnTo>
                  <a:pt x="5006086" y="2308352"/>
                </a:lnTo>
                <a:lnTo>
                  <a:pt x="5006086" y="0"/>
                </a:lnTo>
                <a:lnTo>
                  <a:pt x="0" y="0"/>
                </a:lnTo>
                <a:lnTo>
                  <a:pt x="0" y="230835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192" y="3452697"/>
            <a:ext cx="2376805" cy="288290"/>
          </a:xfrm>
          <a:custGeom>
            <a:avLst/>
            <a:gdLst/>
            <a:ahLst/>
            <a:cxnLst/>
            <a:rect l="l" t="t" r="r" b="b"/>
            <a:pathLst>
              <a:path w="2376804" h="288289">
                <a:moveTo>
                  <a:pt x="0" y="144018"/>
                </a:moveTo>
                <a:lnTo>
                  <a:pt x="39184" y="107210"/>
                </a:lnTo>
                <a:lnTo>
                  <a:pt x="86285" y="90050"/>
                </a:lnTo>
                <a:lnTo>
                  <a:pt x="150056" y="73922"/>
                </a:lnTo>
                <a:lnTo>
                  <a:pt x="187801" y="66293"/>
                </a:lnTo>
                <a:lnTo>
                  <a:pt x="229244" y="58978"/>
                </a:lnTo>
                <a:lnTo>
                  <a:pt x="274228" y="51998"/>
                </a:lnTo>
                <a:lnTo>
                  <a:pt x="322597" y="45371"/>
                </a:lnTo>
                <a:lnTo>
                  <a:pt x="374194" y="39115"/>
                </a:lnTo>
                <a:lnTo>
                  <a:pt x="428862" y="33251"/>
                </a:lnTo>
                <a:lnTo>
                  <a:pt x="486446" y="27797"/>
                </a:lnTo>
                <a:lnTo>
                  <a:pt x="546787" y="22772"/>
                </a:lnTo>
                <a:lnTo>
                  <a:pt x="609731" y="18196"/>
                </a:lnTo>
                <a:lnTo>
                  <a:pt x="675120" y="14086"/>
                </a:lnTo>
                <a:lnTo>
                  <a:pt x="742798" y="10463"/>
                </a:lnTo>
                <a:lnTo>
                  <a:pt x="812608" y="7345"/>
                </a:lnTo>
                <a:lnTo>
                  <a:pt x="884393" y="4751"/>
                </a:lnTo>
                <a:lnTo>
                  <a:pt x="957998" y="2701"/>
                </a:lnTo>
                <a:lnTo>
                  <a:pt x="1033265" y="1213"/>
                </a:lnTo>
                <a:lnTo>
                  <a:pt x="1110038" y="306"/>
                </a:lnTo>
                <a:lnTo>
                  <a:pt x="1188161" y="0"/>
                </a:lnTo>
                <a:lnTo>
                  <a:pt x="1266283" y="306"/>
                </a:lnTo>
                <a:lnTo>
                  <a:pt x="1343055" y="1213"/>
                </a:lnTo>
                <a:lnTo>
                  <a:pt x="1418321" y="2701"/>
                </a:lnTo>
                <a:lnTo>
                  <a:pt x="1491923" y="4751"/>
                </a:lnTo>
                <a:lnTo>
                  <a:pt x="1563706" y="7345"/>
                </a:lnTo>
                <a:lnTo>
                  <a:pt x="1633513" y="10463"/>
                </a:lnTo>
                <a:lnTo>
                  <a:pt x="1701187" y="14086"/>
                </a:lnTo>
                <a:lnTo>
                  <a:pt x="1766572" y="18196"/>
                </a:lnTo>
                <a:lnTo>
                  <a:pt x="1829511" y="22772"/>
                </a:lnTo>
                <a:lnTo>
                  <a:pt x="1889849" y="27797"/>
                </a:lnTo>
                <a:lnTo>
                  <a:pt x="1947428" y="33251"/>
                </a:lnTo>
                <a:lnTo>
                  <a:pt x="2002092" y="39115"/>
                </a:lnTo>
                <a:lnTo>
                  <a:pt x="2053684" y="45371"/>
                </a:lnTo>
                <a:lnTo>
                  <a:pt x="2102048" y="51998"/>
                </a:lnTo>
                <a:lnTo>
                  <a:pt x="2147028" y="58978"/>
                </a:lnTo>
                <a:lnTo>
                  <a:pt x="2188467" y="66293"/>
                </a:lnTo>
                <a:lnTo>
                  <a:pt x="2226208" y="73922"/>
                </a:lnTo>
                <a:lnTo>
                  <a:pt x="2289971" y="90050"/>
                </a:lnTo>
                <a:lnTo>
                  <a:pt x="2337067" y="107210"/>
                </a:lnTo>
                <a:lnTo>
                  <a:pt x="2373719" y="134552"/>
                </a:lnTo>
                <a:lnTo>
                  <a:pt x="2376246" y="144018"/>
                </a:lnTo>
                <a:lnTo>
                  <a:pt x="2373719" y="153483"/>
                </a:lnTo>
                <a:lnTo>
                  <a:pt x="2337067" y="180825"/>
                </a:lnTo>
                <a:lnTo>
                  <a:pt x="2289971" y="197985"/>
                </a:lnTo>
                <a:lnTo>
                  <a:pt x="2226208" y="214113"/>
                </a:lnTo>
                <a:lnTo>
                  <a:pt x="2188467" y="221742"/>
                </a:lnTo>
                <a:lnTo>
                  <a:pt x="2147028" y="229057"/>
                </a:lnTo>
                <a:lnTo>
                  <a:pt x="2102048" y="236037"/>
                </a:lnTo>
                <a:lnTo>
                  <a:pt x="2053684" y="242664"/>
                </a:lnTo>
                <a:lnTo>
                  <a:pt x="2002092" y="248920"/>
                </a:lnTo>
                <a:lnTo>
                  <a:pt x="1947428" y="254784"/>
                </a:lnTo>
                <a:lnTo>
                  <a:pt x="1889849" y="260238"/>
                </a:lnTo>
                <a:lnTo>
                  <a:pt x="1829511" y="265263"/>
                </a:lnTo>
                <a:lnTo>
                  <a:pt x="1766572" y="269839"/>
                </a:lnTo>
                <a:lnTo>
                  <a:pt x="1701187" y="273949"/>
                </a:lnTo>
                <a:lnTo>
                  <a:pt x="1633513" y="277572"/>
                </a:lnTo>
                <a:lnTo>
                  <a:pt x="1563706" y="280690"/>
                </a:lnTo>
                <a:lnTo>
                  <a:pt x="1491923" y="283284"/>
                </a:lnTo>
                <a:lnTo>
                  <a:pt x="1418321" y="285334"/>
                </a:lnTo>
                <a:lnTo>
                  <a:pt x="1343055" y="286822"/>
                </a:lnTo>
                <a:lnTo>
                  <a:pt x="1266283" y="287729"/>
                </a:lnTo>
                <a:lnTo>
                  <a:pt x="1188161" y="288036"/>
                </a:lnTo>
                <a:lnTo>
                  <a:pt x="1110038" y="287729"/>
                </a:lnTo>
                <a:lnTo>
                  <a:pt x="1033265" y="286822"/>
                </a:lnTo>
                <a:lnTo>
                  <a:pt x="957998" y="285334"/>
                </a:lnTo>
                <a:lnTo>
                  <a:pt x="884393" y="283284"/>
                </a:lnTo>
                <a:lnTo>
                  <a:pt x="812608" y="280690"/>
                </a:lnTo>
                <a:lnTo>
                  <a:pt x="742798" y="277572"/>
                </a:lnTo>
                <a:lnTo>
                  <a:pt x="675120" y="273949"/>
                </a:lnTo>
                <a:lnTo>
                  <a:pt x="609731" y="269839"/>
                </a:lnTo>
                <a:lnTo>
                  <a:pt x="546787" y="265263"/>
                </a:lnTo>
                <a:lnTo>
                  <a:pt x="486446" y="260238"/>
                </a:lnTo>
                <a:lnTo>
                  <a:pt x="428862" y="254784"/>
                </a:lnTo>
                <a:lnTo>
                  <a:pt x="374194" y="248920"/>
                </a:lnTo>
                <a:lnTo>
                  <a:pt x="322597" y="242664"/>
                </a:lnTo>
                <a:lnTo>
                  <a:pt x="274228" y="236037"/>
                </a:lnTo>
                <a:lnTo>
                  <a:pt x="229244" y="229057"/>
                </a:lnTo>
                <a:lnTo>
                  <a:pt x="187801" y="221742"/>
                </a:lnTo>
                <a:lnTo>
                  <a:pt x="150056" y="214113"/>
                </a:lnTo>
                <a:lnTo>
                  <a:pt x="86285" y="197985"/>
                </a:lnTo>
                <a:lnTo>
                  <a:pt x="39184" y="180825"/>
                </a:lnTo>
                <a:lnTo>
                  <a:pt x="2527" y="153483"/>
                </a:lnTo>
                <a:lnTo>
                  <a:pt x="0" y="144018"/>
                </a:lnTo>
                <a:close/>
              </a:path>
            </a:pathLst>
          </a:custGeom>
          <a:ln w="25400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1176" y="3720338"/>
            <a:ext cx="2445385" cy="572770"/>
          </a:xfrm>
          <a:custGeom>
            <a:avLst/>
            <a:gdLst/>
            <a:ahLst/>
            <a:cxnLst/>
            <a:rect l="l" t="t" r="r" b="b"/>
            <a:pathLst>
              <a:path w="2445385" h="572770">
                <a:moveTo>
                  <a:pt x="0" y="286385"/>
                </a:moveTo>
                <a:lnTo>
                  <a:pt x="19696" y="234920"/>
                </a:lnTo>
                <a:lnTo>
                  <a:pt x="53647" y="202238"/>
                </a:lnTo>
                <a:lnTo>
                  <a:pt x="103060" y="171139"/>
                </a:lnTo>
                <a:lnTo>
                  <a:pt x="166913" y="141863"/>
                </a:lnTo>
                <a:lnTo>
                  <a:pt x="203935" y="127984"/>
                </a:lnTo>
                <a:lnTo>
                  <a:pt x="244183" y="114650"/>
                </a:lnTo>
                <a:lnTo>
                  <a:pt x="287529" y="101891"/>
                </a:lnTo>
                <a:lnTo>
                  <a:pt x="333847" y="89739"/>
                </a:lnTo>
                <a:lnTo>
                  <a:pt x="383006" y="78222"/>
                </a:lnTo>
                <a:lnTo>
                  <a:pt x="434881" y="67370"/>
                </a:lnTo>
                <a:lnTo>
                  <a:pt x="489343" y="57215"/>
                </a:lnTo>
                <a:lnTo>
                  <a:pt x="546264" y="47785"/>
                </a:lnTo>
                <a:lnTo>
                  <a:pt x="605517" y="39111"/>
                </a:lnTo>
                <a:lnTo>
                  <a:pt x="666973" y="31222"/>
                </a:lnTo>
                <a:lnTo>
                  <a:pt x="730504" y="24149"/>
                </a:lnTo>
                <a:lnTo>
                  <a:pt x="795984" y="17922"/>
                </a:lnTo>
                <a:lnTo>
                  <a:pt x="863283" y="12571"/>
                </a:lnTo>
                <a:lnTo>
                  <a:pt x="932274" y="8125"/>
                </a:lnTo>
                <a:lnTo>
                  <a:pt x="1002830" y="4615"/>
                </a:lnTo>
                <a:lnTo>
                  <a:pt x="1074822" y="2071"/>
                </a:lnTo>
                <a:lnTo>
                  <a:pt x="1148122" y="522"/>
                </a:lnTo>
                <a:lnTo>
                  <a:pt x="1222603" y="0"/>
                </a:lnTo>
                <a:lnTo>
                  <a:pt x="1297071" y="522"/>
                </a:lnTo>
                <a:lnTo>
                  <a:pt x="1370359" y="2071"/>
                </a:lnTo>
                <a:lnTo>
                  <a:pt x="1442340" y="4615"/>
                </a:lnTo>
                <a:lnTo>
                  <a:pt x="1512885" y="8125"/>
                </a:lnTo>
                <a:lnTo>
                  <a:pt x="1581867" y="12571"/>
                </a:lnTo>
                <a:lnTo>
                  <a:pt x="1649159" y="17922"/>
                </a:lnTo>
                <a:lnTo>
                  <a:pt x="1714631" y="24149"/>
                </a:lnTo>
                <a:lnTo>
                  <a:pt x="1778156" y="31222"/>
                </a:lnTo>
                <a:lnTo>
                  <a:pt x="1839607" y="39111"/>
                </a:lnTo>
                <a:lnTo>
                  <a:pt x="1898855" y="47785"/>
                </a:lnTo>
                <a:lnTo>
                  <a:pt x="1955772" y="57215"/>
                </a:lnTo>
                <a:lnTo>
                  <a:pt x="2010230" y="67370"/>
                </a:lnTo>
                <a:lnTo>
                  <a:pt x="2062102" y="78222"/>
                </a:lnTo>
                <a:lnTo>
                  <a:pt x="2111260" y="89739"/>
                </a:lnTo>
                <a:lnTo>
                  <a:pt x="2157576" y="101891"/>
                </a:lnTo>
                <a:lnTo>
                  <a:pt x="2200921" y="114650"/>
                </a:lnTo>
                <a:lnTo>
                  <a:pt x="2241168" y="127984"/>
                </a:lnTo>
                <a:lnTo>
                  <a:pt x="2278189" y="141863"/>
                </a:lnTo>
                <a:lnTo>
                  <a:pt x="2342042" y="171139"/>
                </a:lnTo>
                <a:lnTo>
                  <a:pt x="2391456" y="202238"/>
                </a:lnTo>
                <a:lnTo>
                  <a:pt x="2425408" y="234920"/>
                </a:lnTo>
                <a:lnTo>
                  <a:pt x="2442874" y="268944"/>
                </a:lnTo>
                <a:lnTo>
                  <a:pt x="2445105" y="286385"/>
                </a:lnTo>
                <a:lnTo>
                  <a:pt x="2442874" y="303825"/>
                </a:lnTo>
                <a:lnTo>
                  <a:pt x="2425408" y="337849"/>
                </a:lnTo>
                <a:lnTo>
                  <a:pt x="2391456" y="370531"/>
                </a:lnTo>
                <a:lnTo>
                  <a:pt x="2342042" y="401630"/>
                </a:lnTo>
                <a:lnTo>
                  <a:pt x="2278189" y="430906"/>
                </a:lnTo>
                <a:lnTo>
                  <a:pt x="2241168" y="444785"/>
                </a:lnTo>
                <a:lnTo>
                  <a:pt x="2200921" y="458119"/>
                </a:lnTo>
                <a:lnTo>
                  <a:pt x="2157576" y="470878"/>
                </a:lnTo>
                <a:lnTo>
                  <a:pt x="2111260" y="483030"/>
                </a:lnTo>
                <a:lnTo>
                  <a:pt x="2062102" y="494547"/>
                </a:lnTo>
                <a:lnTo>
                  <a:pt x="2010230" y="505399"/>
                </a:lnTo>
                <a:lnTo>
                  <a:pt x="1955772" y="515554"/>
                </a:lnTo>
                <a:lnTo>
                  <a:pt x="1898855" y="524984"/>
                </a:lnTo>
                <a:lnTo>
                  <a:pt x="1839607" y="533658"/>
                </a:lnTo>
                <a:lnTo>
                  <a:pt x="1778156" y="541547"/>
                </a:lnTo>
                <a:lnTo>
                  <a:pt x="1714631" y="548620"/>
                </a:lnTo>
                <a:lnTo>
                  <a:pt x="1649159" y="554847"/>
                </a:lnTo>
                <a:lnTo>
                  <a:pt x="1581867" y="560198"/>
                </a:lnTo>
                <a:lnTo>
                  <a:pt x="1512885" y="564644"/>
                </a:lnTo>
                <a:lnTo>
                  <a:pt x="1442340" y="568154"/>
                </a:lnTo>
                <a:lnTo>
                  <a:pt x="1370359" y="570698"/>
                </a:lnTo>
                <a:lnTo>
                  <a:pt x="1297071" y="572247"/>
                </a:lnTo>
                <a:lnTo>
                  <a:pt x="1222603" y="572769"/>
                </a:lnTo>
                <a:lnTo>
                  <a:pt x="1148122" y="572247"/>
                </a:lnTo>
                <a:lnTo>
                  <a:pt x="1074822" y="570698"/>
                </a:lnTo>
                <a:lnTo>
                  <a:pt x="1002830" y="568154"/>
                </a:lnTo>
                <a:lnTo>
                  <a:pt x="932274" y="564644"/>
                </a:lnTo>
                <a:lnTo>
                  <a:pt x="863283" y="560198"/>
                </a:lnTo>
                <a:lnTo>
                  <a:pt x="795984" y="554847"/>
                </a:lnTo>
                <a:lnTo>
                  <a:pt x="730504" y="548620"/>
                </a:lnTo>
                <a:lnTo>
                  <a:pt x="666973" y="541547"/>
                </a:lnTo>
                <a:lnTo>
                  <a:pt x="605517" y="533658"/>
                </a:lnTo>
                <a:lnTo>
                  <a:pt x="546264" y="524984"/>
                </a:lnTo>
                <a:lnTo>
                  <a:pt x="489343" y="515554"/>
                </a:lnTo>
                <a:lnTo>
                  <a:pt x="434881" y="505399"/>
                </a:lnTo>
                <a:lnTo>
                  <a:pt x="383006" y="494547"/>
                </a:lnTo>
                <a:lnTo>
                  <a:pt x="333847" y="483030"/>
                </a:lnTo>
                <a:lnTo>
                  <a:pt x="287529" y="470878"/>
                </a:lnTo>
                <a:lnTo>
                  <a:pt x="244183" y="458119"/>
                </a:lnTo>
                <a:lnTo>
                  <a:pt x="203935" y="444785"/>
                </a:lnTo>
                <a:lnTo>
                  <a:pt x="166913" y="430906"/>
                </a:lnTo>
                <a:lnTo>
                  <a:pt x="103060" y="401630"/>
                </a:lnTo>
                <a:lnTo>
                  <a:pt x="53647" y="370531"/>
                </a:lnTo>
                <a:lnTo>
                  <a:pt x="19696" y="337849"/>
                </a:lnTo>
                <a:lnTo>
                  <a:pt x="2231" y="303825"/>
                </a:lnTo>
                <a:lnTo>
                  <a:pt x="0" y="286385"/>
                </a:lnTo>
                <a:close/>
              </a:path>
            </a:pathLst>
          </a:custGeom>
          <a:ln w="25400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5815" y="4130040"/>
            <a:ext cx="673608" cy="682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6108" y="4163059"/>
            <a:ext cx="576071" cy="5760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6108" y="4163059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324992" y="576071"/>
                </a:moveTo>
                <a:lnTo>
                  <a:pt x="0" y="288035"/>
                </a:lnTo>
                <a:lnTo>
                  <a:pt x="324992" y="0"/>
                </a:lnTo>
                <a:lnTo>
                  <a:pt x="324992" y="171703"/>
                </a:lnTo>
                <a:lnTo>
                  <a:pt x="576071" y="171703"/>
                </a:lnTo>
                <a:lnTo>
                  <a:pt x="576071" y="404240"/>
                </a:lnTo>
                <a:lnTo>
                  <a:pt x="324992" y="404240"/>
                </a:lnTo>
                <a:lnTo>
                  <a:pt x="324992" y="576071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6900" y="4578096"/>
            <a:ext cx="3407663" cy="1078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62244" y="4832603"/>
            <a:ext cx="3279648" cy="885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4144" y="4605528"/>
            <a:ext cx="3312413" cy="9837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24144" y="4605528"/>
            <a:ext cx="3312795" cy="984250"/>
          </a:xfrm>
          <a:custGeom>
            <a:avLst/>
            <a:gdLst/>
            <a:ahLst/>
            <a:cxnLst/>
            <a:rect l="l" t="t" r="r" b="b"/>
            <a:pathLst>
              <a:path w="3312795" h="984250">
                <a:moveTo>
                  <a:pt x="0" y="383667"/>
                </a:moveTo>
                <a:lnTo>
                  <a:pt x="9429" y="336946"/>
                </a:lnTo>
                <a:lnTo>
                  <a:pt x="35147" y="298799"/>
                </a:lnTo>
                <a:lnTo>
                  <a:pt x="73294" y="273081"/>
                </a:lnTo>
                <a:lnTo>
                  <a:pt x="120014" y="263652"/>
                </a:lnTo>
                <a:lnTo>
                  <a:pt x="552068" y="263652"/>
                </a:lnTo>
                <a:lnTo>
                  <a:pt x="185546" y="0"/>
                </a:lnTo>
                <a:lnTo>
                  <a:pt x="1380108" y="263652"/>
                </a:lnTo>
                <a:lnTo>
                  <a:pt x="3192399" y="263652"/>
                </a:lnTo>
                <a:lnTo>
                  <a:pt x="3239065" y="273081"/>
                </a:lnTo>
                <a:lnTo>
                  <a:pt x="3277219" y="298799"/>
                </a:lnTo>
                <a:lnTo>
                  <a:pt x="3302966" y="336946"/>
                </a:lnTo>
                <a:lnTo>
                  <a:pt x="3312413" y="383667"/>
                </a:lnTo>
                <a:lnTo>
                  <a:pt x="3312413" y="563626"/>
                </a:lnTo>
                <a:lnTo>
                  <a:pt x="3312413" y="863727"/>
                </a:lnTo>
                <a:lnTo>
                  <a:pt x="3302966" y="910443"/>
                </a:lnTo>
                <a:lnTo>
                  <a:pt x="3277219" y="948582"/>
                </a:lnTo>
                <a:lnTo>
                  <a:pt x="3239065" y="974290"/>
                </a:lnTo>
                <a:lnTo>
                  <a:pt x="3192399" y="983716"/>
                </a:lnTo>
                <a:lnTo>
                  <a:pt x="1380108" y="983716"/>
                </a:lnTo>
                <a:lnTo>
                  <a:pt x="552068" y="983716"/>
                </a:lnTo>
                <a:lnTo>
                  <a:pt x="120014" y="983716"/>
                </a:lnTo>
                <a:lnTo>
                  <a:pt x="73294" y="974290"/>
                </a:lnTo>
                <a:lnTo>
                  <a:pt x="35147" y="948582"/>
                </a:lnTo>
                <a:lnTo>
                  <a:pt x="9429" y="910443"/>
                </a:lnTo>
                <a:lnTo>
                  <a:pt x="0" y="863727"/>
                </a:lnTo>
                <a:lnTo>
                  <a:pt x="0" y="563626"/>
                </a:lnTo>
                <a:lnTo>
                  <a:pt x="0" y="38366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99784" y="4898644"/>
            <a:ext cx="296418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Liberar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cadastrador para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área </a:t>
            </a:r>
            <a:r>
              <a:rPr sz="1400" spc="-10" dirty="0">
                <a:latin typeface="Calibri"/>
                <a:cs typeface="Calibri"/>
              </a:rPr>
              <a:t>técnica  </a:t>
            </a:r>
            <a:r>
              <a:rPr sz="1400" spc="-5" dirty="0">
                <a:latin typeface="Calibri"/>
                <a:cs typeface="Calibri"/>
              </a:rPr>
              <a:t>“</a:t>
            </a:r>
            <a:r>
              <a:rPr sz="1400" b="1" spc="-5" dirty="0">
                <a:latin typeface="Calibri"/>
                <a:cs typeface="Calibri"/>
              </a:rPr>
              <a:t>Coordenação </a:t>
            </a:r>
            <a:r>
              <a:rPr sz="1400" b="1" spc="-10" dirty="0">
                <a:latin typeface="Calibri"/>
                <a:cs typeface="Calibri"/>
              </a:rPr>
              <a:t>Geral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Alimentação </a:t>
            </a:r>
            <a:r>
              <a:rPr sz="1400" b="1" dirty="0">
                <a:latin typeface="Calibri"/>
                <a:cs typeface="Calibri"/>
              </a:rPr>
              <a:t>e  Nutrição</a:t>
            </a:r>
            <a:r>
              <a:rPr sz="1400" dirty="0">
                <a:latin typeface="Calibri"/>
                <a:cs typeface="Calibri"/>
              </a:rPr>
              <a:t>” e </a:t>
            </a:r>
            <a:r>
              <a:rPr sz="1400" spc="-5" dirty="0">
                <a:latin typeface="Calibri"/>
                <a:cs typeface="Calibri"/>
              </a:rPr>
              <a:t>clicar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adicionar.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9427" y="77596"/>
            <a:ext cx="129921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Gestor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743200" y="1256706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1400" spc="-5" dirty="0">
                <a:latin typeface="Calibri"/>
                <a:cs typeface="Calibri"/>
              </a:rPr>
              <a:t> Ativar o cadastrador selecionando a opção “</a:t>
            </a:r>
            <a:r>
              <a:rPr lang="pt-BR" sz="1400" b="1" spc="-5" dirty="0">
                <a:latin typeface="Calibri"/>
                <a:cs typeface="Calibri"/>
              </a:rPr>
              <a:t>SIM</a:t>
            </a:r>
            <a:r>
              <a:rPr lang="pt-BR" sz="1400" spc="-5" dirty="0">
                <a:latin typeface="Calibri"/>
                <a:cs typeface="Calibri"/>
              </a:rPr>
              <a:t>”. Se a opção “</a:t>
            </a:r>
            <a:r>
              <a:rPr lang="pt-BR" sz="1400" b="1" spc="-5" dirty="0">
                <a:latin typeface="Calibri"/>
                <a:cs typeface="Calibri"/>
              </a:rPr>
              <a:t>NÃO</a:t>
            </a:r>
            <a:r>
              <a:rPr lang="pt-BR" sz="1400" spc="-5" dirty="0">
                <a:latin typeface="Calibri"/>
                <a:cs typeface="Calibri"/>
              </a:rPr>
              <a:t>” for escolhida, o cadastrador receberá a senha mas não terá acesso ao sistema;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1400" spc="-5" dirty="0">
                <a:latin typeface="Calibri"/>
                <a:cs typeface="Calibri"/>
              </a:rPr>
              <a:t> Na opção “Proposta cadastrada deve ser liberada pelo gestor”, marcar: </a:t>
            </a:r>
          </a:p>
          <a:p>
            <a:pPr algn="just"/>
            <a:r>
              <a:rPr lang="pt-BR" sz="1400" spc="-5" dirty="0">
                <a:latin typeface="Calibri"/>
                <a:cs typeface="Calibri"/>
              </a:rPr>
              <a:t>- </a:t>
            </a:r>
            <a:r>
              <a:rPr lang="pt-BR" sz="1400" b="1" spc="-5" dirty="0">
                <a:latin typeface="Calibri"/>
                <a:cs typeface="Calibri"/>
              </a:rPr>
              <a:t>SIM</a:t>
            </a:r>
            <a:r>
              <a:rPr lang="pt-BR" sz="1400" spc="-5" dirty="0">
                <a:latin typeface="Calibri"/>
                <a:cs typeface="Calibri"/>
              </a:rPr>
              <a:t> para o caso de as propostas feitas pelo cadastrador serem liberadas e </a:t>
            </a:r>
            <a:r>
              <a:rPr lang="pt-BR" sz="1400" b="1" u="sng" spc="-5" dirty="0">
                <a:latin typeface="Calibri"/>
                <a:cs typeface="Calibri"/>
              </a:rPr>
              <a:t>enviadas </a:t>
            </a:r>
            <a:r>
              <a:rPr lang="pt-BR" sz="1400" u="sng" spc="-5" dirty="0">
                <a:latin typeface="Calibri"/>
                <a:cs typeface="Calibri"/>
              </a:rPr>
              <a:t>para o MS </a:t>
            </a:r>
            <a:r>
              <a:rPr lang="pt-BR" sz="1400" b="1" u="sng" spc="-5" dirty="0">
                <a:latin typeface="Calibri"/>
                <a:cs typeface="Calibri"/>
              </a:rPr>
              <a:t>apenas pelo gestor</a:t>
            </a:r>
            <a:r>
              <a:rPr lang="pt-BR" sz="1400" spc="-5" dirty="0">
                <a:latin typeface="Calibri"/>
                <a:cs typeface="Calibri"/>
              </a:rPr>
              <a:t>; e</a:t>
            </a:r>
          </a:p>
          <a:p>
            <a:pPr algn="just"/>
            <a:r>
              <a:rPr lang="pt-BR" sz="1400" spc="-5" dirty="0">
                <a:latin typeface="Calibri"/>
                <a:cs typeface="Calibri"/>
              </a:rPr>
              <a:t> – </a:t>
            </a:r>
            <a:r>
              <a:rPr lang="pt-BR" sz="1400" b="1" spc="-5" dirty="0">
                <a:latin typeface="Calibri"/>
                <a:cs typeface="Calibri"/>
              </a:rPr>
              <a:t>NÃO</a:t>
            </a:r>
            <a:r>
              <a:rPr lang="pt-BR" sz="1400" spc="-5" dirty="0">
                <a:latin typeface="Calibri"/>
                <a:cs typeface="Calibri"/>
              </a:rPr>
              <a:t>, caso o cadastrador seja liberado para enviar as propostas diretamente para o MS.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5043"/>
            <a:ext cx="9144000" cy="570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3855" y="1382267"/>
            <a:ext cx="682751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7627" y="1412747"/>
            <a:ext cx="576021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627" y="141274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0" y="324992"/>
                </a:moveTo>
                <a:lnTo>
                  <a:pt x="287985" y="0"/>
                </a:lnTo>
                <a:lnTo>
                  <a:pt x="576021" y="324992"/>
                </a:lnTo>
                <a:lnTo>
                  <a:pt x="404317" y="324992"/>
                </a:lnTo>
                <a:lnTo>
                  <a:pt x="404317" y="576072"/>
                </a:lnTo>
                <a:lnTo>
                  <a:pt x="171780" y="576072"/>
                </a:lnTo>
                <a:lnTo>
                  <a:pt x="171780" y="324992"/>
                </a:lnTo>
                <a:lnTo>
                  <a:pt x="0" y="32499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6023" y="737616"/>
            <a:ext cx="3624072" cy="1222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5395" y="729995"/>
            <a:ext cx="3256787" cy="1098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3522" y="764666"/>
            <a:ext cx="3528567" cy="1126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3522" y="764666"/>
            <a:ext cx="3528695" cy="1127125"/>
          </a:xfrm>
          <a:custGeom>
            <a:avLst/>
            <a:gdLst/>
            <a:ahLst/>
            <a:cxnLst/>
            <a:rect l="l" t="t" r="r" b="b"/>
            <a:pathLst>
              <a:path w="3528695" h="1127125">
                <a:moveTo>
                  <a:pt x="216153" y="156083"/>
                </a:moveTo>
                <a:lnTo>
                  <a:pt x="224108" y="106736"/>
                </a:lnTo>
                <a:lnTo>
                  <a:pt x="246260" y="63889"/>
                </a:lnTo>
                <a:lnTo>
                  <a:pt x="280043" y="30106"/>
                </a:lnTo>
                <a:lnTo>
                  <a:pt x="322890" y="7954"/>
                </a:lnTo>
                <a:lnTo>
                  <a:pt x="372236" y="0"/>
                </a:lnTo>
                <a:lnTo>
                  <a:pt x="768222" y="0"/>
                </a:lnTo>
                <a:lnTo>
                  <a:pt x="1596389" y="0"/>
                </a:lnTo>
                <a:lnTo>
                  <a:pt x="3372485" y="0"/>
                </a:lnTo>
                <a:lnTo>
                  <a:pt x="3421831" y="7954"/>
                </a:lnTo>
                <a:lnTo>
                  <a:pt x="3464678" y="30106"/>
                </a:lnTo>
                <a:lnTo>
                  <a:pt x="3498461" y="63889"/>
                </a:lnTo>
                <a:lnTo>
                  <a:pt x="3520613" y="106736"/>
                </a:lnTo>
                <a:lnTo>
                  <a:pt x="3528567" y="156083"/>
                </a:lnTo>
                <a:lnTo>
                  <a:pt x="3528567" y="546100"/>
                </a:lnTo>
                <a:lnTo>
                  <a:pt x="3528567" y="780161"/>
                </a:lnTo>
                <a:lnTo>
                  <a:pt x="3520613" y="829445"/>
                </a:lnTo>
                <a:lnTo>
                  <a:pt x="3498461" y="872255"/>
                </a:lnTo>
                <a:lnTo>
                  <a:pt x="3464678" y="906019"/>
                </a:lnTo>
                <a:lnTo>
                  <a:pt x="3421831" y="928163"/>
                </a:lnTo>
                <a:lnTo>
                  <a:pt x="3372485" y="936117"/>
                </a:lnTo>
                <a:lnTo>
                  <a:pt x="1596389" y="936117"/>
                </a:lnTo>
                <a:lnTo>
                  <a:pt x="0" y="1126998"/>
                </a:lnTo>
                <a:lnTo>
                  <a:pt x="768222" y="936117"/>
                </a:lnTo>
                <a:lnTo>
                  <a:pt x="372236" y="936117"/>
                </a:lnTo>
                <a:lnTo>
                  <a:pt x="322890" y="928163"/>
                </a:lnTo>
                <a:lnTo>
                  <a:pt x="280043" y="906019"/>
                </a:lnTo>
                <a:lnTo>
                  <a:pt x="246260" y="872255"/>
                </a:lnTo>
                <a:lnTo>
                  <a:pt x="224108" y="829445"/>
                </a:lnTo>
                <a:lnTo>
                  <a:pt x="216153" y="780161"/>
                </a:lnTo>
                <a:lnTo>
                  <a:pt x="216153" y="546100"/>
                </a:lnTo>
                <a:lnTo>
                  <a:pt x="216153" y="15608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15428" y="5559552"/>
            <a:ext cx="682751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8386" y="5589244"/>
            <a:ext cx="576072" cy="5760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8386" y="558924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324980"/>
                </a:moveTo>
                <a:lnTo>
                  <a:pt x="288036" y="0"/>
                </a:lnTo>
                <a:lnTo>
                  <a:pt x="576072" y="324980"/>
                </a:lnTo>
                <a:lnTo>
                  <a:pt x="404241" y="324980"/>
                </a:lnTo>
                <a:lnTo>
                  <a:pt x="404241" y="576059"/>
                </a:lnTo>
                <a:lnTo>
                  <a:pt x="171704" y="576059"/>
                </a:lnTo>
                <a:lnTo>
                  <a:pt x="171704" y="324980"/>
                </a:lnTo>
                <a:lnTo>
                  <a:pt x="0" y="32498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5508" y="5695186"/>
            <a:ext cx="7248144" cy="10759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3608" y="5466586"/>
            <a:ext cx="6333744" cy="13914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564" y="5723318"/>
            <a:ext cx="7152589" cy="9807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564" y="5723318"/>
            <a:ext cx="7152640" cy="981075"/>
          </a:xfrm>
          <a:custGeom>
            <a:avLst/>
            <a:gdLst/>
            <a:ahLst/>
            <a:cxnLst/>
            <a:rect l="l" t="t" r="r" b="b"/>
            <a:pathLst>
              <a:path w="7152640" h="981075">
                <a:moveTo>
                  <a:pt x="0" y="163461"/>
                </a:moveTo>
                <a:lnTo>
                  <a:pt x="5839" y="120009"/>
                </a:lnTo>
                <a:lnTo>
                  <a:pt x="22318" y="80962"/>
                </a:lnTo>
                <a:lnTo>
                  <a:pt x="47879" y="47879"/>
                </a:lnTo>
                <a:lnTo>
                  <a:pt x="80962" y="22318"/>
                </a:lnTo>
                <a:lnTo>
                  <a:pt x="120009" y="5839"/>
                </a:lnTo>
                <a:lnTo>
                  <a:pt x="163461" y="0"/>
                </a:lnTo>
                <a:lnTo>
                  <a:pt x="3764737" y="0"/>
                </a:lnTo>
                <a:lnTo>
                  <a:pt x="5378145" y="0"/>
                </a:lnTo>
                <a:lnTo>
                  <a:pt x="6290386" y="0"/>
                </a:lnTo>
                <a:lnTo>
                  <a:pt x="6333846" y="5839"/>
                </a:lnTo>
                <a:lnTo>
                  <a:pt x="6372893" y="22318"/>
                </a:lnTo>
                <a:lnTo>
                  <a:pt x="6405972" y="47879"/>
                </a:lnTo>
                <a:lnTo>
                  <a:pt x="6431525" y="80962"/>
                </a:lnTo>
                <a:lnTo>
                  <a:pt x="6447998" y="120009"/>
                </a:lnTo>
                <a:lnTo>
                  <a:pt x="6453835" y="163461"/>
                </a:lnTo>
                <a:lnTo>
                  <a:pt x="6453835" y="572096"/>
                </a:lnTo>
                <a:lnTo>
                  <a:pt x="7152589" y="493712"/>
                </a:lnTo>
                <a:lnTo>
                  <a:pt x="6453835" y="817283"/>
                </a:lnTo>
                <a:lnTo>
                  <a:pt x="6447998" y="860727"/>
                </a:lnTo>
                <a:lnTo>
                  <a:pt x="6431525" y="899775"/>
                </a:lnTo>
                <a:lnTo>
                  <a:pt x="6405972" y="932857"/>
                </a:lnTo>
                <a:lnTo>
                  <a:pt x="6372893" y="958416"/>
                </a:lnTo>
                <a:lnTo>
                  <a:pt x="6333846" y="974893"/>
                </a:lnTo>
                <a:lnTo>
                  <a:pt x="6290386" y="980732"/>
                </a:lnTo>
                <a:lnTo>
                  <a:pt x="5378145" y="980732"/>
                </a:lnTo>
                <a:lnTo>
                  <a:pt x="3764737" y="980732"/>
                </a:lnTo>
                <a:lnTo>
                  <a:pt x="163461" y="980732"/>
                </a:lnTo>
                <a:lnTo>
                  <a:pt x="120009" y="974893"/>
                </a:lnTo>
                <a:lnTo>
                  <a:pt x="80962" y="958416"/>
                </a:lnTo>
                <a:lnTo>
                  <a:pt x="47878" y="932857"/>
                </a:lnTo>
                <a:lnTo>
                  <a:pt x="22318" y="899775"/>
                </a:lnTo>
                <a:lnTo>
                  <a:pt x="5839" y="860727"/>
                </a:lnTo>
                <a:lnTo>
                  <a:pt x="0" y="817270"/>
                </a:lnTo>
                <a:lnTo>
                  <a:pt x="0" y="572096"/>
                </a:lnTo>
                <a:lnTo>
                  <a:pt x="0" y="16346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0259" y="5746292"/>
            <a:ext cx="6022340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Quando </a:t>
            </a:r>
            <a:r>
              <a:rPr sz="1400" spc="-10" dirty="0">
                <a:latin typeface="Calibri"/>
                <a:cs typeface="Calibri"/>
              </a:rPr>
              <a:t>marcar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opção que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proposta cadastrada deve </a:t>
            </a:r>
            <a:r>
              <a:rPr sz="1400" dirty="0">
                <a:latin typeface="Calibri"/>
                <a:cs typeface="Calibri"/>
              </a:rPr>
              <a:t>ser </a:t>
            </a:r>
            <a:r>
              <a:rPr sz="1400" spc="-5" dirty="0">
                <a:latin typeface="Calibri"/>
                <a:cs typeface="Calibri"/>
              </a:rPr>
              <a:t>liberada pelo </a:t>
            </a:r>
            <a:r>
              <a:rPr sz="1400" spc="-10" dirty="0">
                <a:latin typeface="Calibri"/>
                <a:cs typeface="Calibri"/>
              </a:rPr>
              <a:t>gestor  antes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ser </a:t>
            </a:r>
            <a:r>
              <a:rPr sz="1400" spc="-5" dirty="0">
                <a:latin typeface="Calibri"/>
                <a:cs typeface="Calibri"/>
              </a:rPr>
              <a:t>enviada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o MS, </a:t>
            </a:r>
            <a:r>
              <a:rPr sz="1400" spc="-10" dirty="0">
                <a:latin typeface="Calibri"/>
                <a:cs typeface="Calibri"/>
              </a:rPr>
              <a:t>deverá </a:t>
            </a:r>
            <a:r>
              <a:rPr sz="1400" dirty="0">
                <a:latin typeface="Calibri"/>
                <a:cs typeface="Calibri"/>
              </a:rPr>
              <a:t>analisar a </a:t>
            </a:r>
            <a:r>
              <a:rPr sz="1400" spc="-10" dirty="0">
                <a:latin typeface="Calibri"/>
                <a:cs typeface="Calibri"/>
              </a:rPr>
              <a:t>proposta feita </a:t>
            </a:r>
            <a:r>
              <a:rPr sz="1400" spc="-5" dirty="0">
                <a:latin typeface="Calibri"/>
                <a:cs typeface="Calibri"/>
              </a:rPr>
              <a:t>pelo </a:t>
            </a:r>
            <a:r>
              <a:rPr sz="1400" spc="-10" dirty="0">
                <a:latin typeface="Calibri"/>
                <a:cs typeface="Calibri"/>
              </a:rPr>
              <a:t>cadastrador </a:t>
            </a:r>
            <a:r>
              <a:rPr sz="1400" dirty="0">
                <a:latin typeface="Calibri"/>
                <a:cs typeface="Calibri"/>
              </a:rPr>
              <a:t>e  </a:t>
            </a:r>
            <a:r>
              <a:rPr sz="1400" spc="-5" dirty="0">
                <a:latin typeface="Calibri"/>
                <a:cs typeface="Calibri"/>
              </a:rPr>
              <a:t>liberar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proposta para </a:t>
            </a:r>
            <a:r>
              <a:rPr sz="1400" spc="-5" dirty="0">
                <a:latin typeface="Calibri"/>
                <a:cs typeface="Calibri"/>
              </a:rPr>
              <a:t>ser enviada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o MS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análise. Nesse </a:t>
            </a:r>
            <a:r>
              <a:rPr sz="1400" spc="-10" dirty="0">
                <a:latin typeface="Calibri"/>
                <a:cs typeface="Calibri"/>
              </a:rPr>
              <a:t>caso,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status </a:t>
            </a:r>
            <a:r>
              <a:rPr sz="1400" spc="-5" dirty="0">
                <a:latin typeface="Calibri"/>
                <a:cs typeface="Calibri"/>
              </a:rPr>
              <a:t>da  </a:t>
            </a:r>
            <a:r>
              <a:rPr sz="1400" spc="-10" dirty="0">
                <a:latin typeface="Calibri"/>
                <a:cs typeface="Calibri"/>
              </a:rPr>
              <a:t>proposta ficará </a:t>
            </a:r>
            <a:r>
              <a:rPr sz="1400" spc="-60" dirty="0">
                <a:latin typeface="Calibri"/>
                <a:cs typeface="Calibri"/>
              </a:rPr>
              <a:t>“A </a:t>
            </a:r>
            <a:r>
              <a:rPr sz="1400" dirty="0">
                <a:latin typeface="Calibri"/>
                <a:cs typeface="Calibri"/>
              </a:rPr>
              <a:t>liberar” e </a:t>
            </a:r>
            <a:r>
              <a:rPr sz="1400" b="1" i="1" u="heavy" spc="-5" dirty="0">
                <a:latin typeface="Calibri"/>
                <a:cs typeface="Calibri"/>
              </a:rPr>
              <a:t>só será </a:t>
            </a:r>
            <a:r>
              <a:rPr sz="1400" b="1" i="1" u="heavy" dirty="0">
                <a:latin typeface="Calibri"/>
                <a:cs typeface="Calibri"/>
              </a:rPr>
              <a:t>analisada após a</a:t>
            </a:r>
            <a:r>
              <a:rPr sz="1400" b="1" i="1" u="heavy" spc="25" dirty="0">
                <a:latin typeface="Calibri"/>
                <a:cs typeface="Calibri"/>
              </a:rPr>
              <a:t> </a:t>
            </a:r>
            <a:r>
              <a:rPr sz="1400" b="1" i="1" u="heavy" dirty="0">
                <a:latin typeface="Calibri"/>
                <a:cs typeface="Calibri"/>
              </a:rPr>
              <a:t>liberação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9427" y="77596"/>
            <a:ext cx="4859020" cy="159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Gestor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1925955" marR="5080" indent="-127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gestor </a:t>
            </a:r>
            <a:r>
              <a:rPr sz="1400" spc="-5" dirty="0">
                <a:latin typeface="Calibri"/>
                <a:cs typeface="Calibri"/>
              </a:rPr>
              <a:t>pode acompanhar </a:t>
            </a:r>
            <a:r>
              <a:rPr sz="1400" dirty="0">
                <a:latin typeface="Calibri"/>
                <a:cs typeface="Calibri"/>
              </a:rPr>
              <a:t>as </a:t>
            </a:r>
            <a:r>
              <a:rPr sz="1400" spc="-10" dirty="0">
                <a:latin typeface="Calibri"/>
                <a:cs typeface="Calibri"/>
              </a:rPr>
              <a:t>propostas  </a:t>
            </a:r>
            <a:r>
              <a:rPr sz="1400" spc="-5" dirty="0">
                <a:latin typeface="Calibri"/>
                <a:cs typeface="Calibri"/>
              </a:rPr>
              <a:t>cadastradas clicando </a:t>
            </a:r>
            <a:r>
              <a:rPr sz="1400" dirty="0">
                <a:latin typeface="Calibri"/>
                <a:cs typeface="Calibri"/>
              </a:rPr>
              <a:t>em </a:t>
            </a:r>
            <a:r>
              <a:rPr sz="1400" b="1" spc="-5" dirty="0">
                <a:latin typeface="Calibri"/>
                <a:cs typeface="Calibri"/>
              </a:rPr>
              <a:t>Proposta </a:t>
            </a:r>
            <a:r>
              <a:rPr sz="1400" dirty="0">
                <a:latin typeface="Calibri"/>
                <a:cs typeface="Calibri"/>
              </a:rPr>
              <a:t>e em  </a:t>
            </a:r>
            <a:r>
              <a:rPr sz="1400" b="1" spc="-5" dirty="0">
                <a:latin typeface="Calibri"/>
                <a:cs typeface="Calibri"/>
              </a:rPr>
              <a:t>Consulta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inserir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número </a:t>
            </a:r>
            <a:r>
              <a:rPr sz="1400" spc="-5" dirty="0">
                <a:latin typeface="Calibri"/>
                <a:cs typeface="Calibri"/>
              </a:rPr>
              <a:t>da </a:t>
            </a:r>
            <a:r>
              <a:rPr sz="1400" spc="-10" dirty="0">
                <a:latin typeface="Calibri"/>
                <a:cs typeface="Calibri"/>
              </a:rPr>
              <a:t>proposta  </a:t>
            </a:r>
            <a:r>
              <a:rPr sz="1400" spc="-5" dirty="0">
                <a:latin typeface="Calibri"/>
                <a:cs typeface="Calibri"/>
              </a:rPr>
              <a:t>de custeio que </a:t>
            </a:r>
            <a:r>
              <a:rPr sz="1400" spc="-10" dirty="0">
                <a:latin typeface="Calibri"/>
                <a:cs typeface="Calibri"/>
              </a:rPr>
              <a:t>foi gerado </a:t>
            </a:r>
            <a:r>
              <a:rPr sz="1400" spc="-5" dirty="0">
                <a:latin typeface="Calibri"/>
                <a:cs typeface="Calibri"/>
              </a:rPr>
              <a:t>pelo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SAIPS.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60" y="83819"/>
            <a:ext cx="4091940" cy="556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3783" y="42671"/>
            <a:ext cx="3777996" cy="72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9766" y="110718"/>
            <a:ext cx="3996435" cy="461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9766" y="110718"/>
            <a:ext cx="3996690" cy="46228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165"/>
              </a:spcBef>
            </a:pPr>
            <a:r>
              <a:rPr sz="2400" spc="-5" dirty="0">
                <a:latin typeface="Calibri"/>
                <a:cs typeface="Calibri"/>
              </a:rPr>
              <a:t>Acesse: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saips.saude.gov.br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24711"/>
            <a:ext cx="9144000" cy="4092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9235" y="1385316"/>
            <a:ext cx="3479291" cy="1552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5060" y="1418844"/>
            <a:ext cx="3299460" cy="1388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6352" y="1412747"/>
            <a:ext cx="3384423" cy="1458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6352" y="1412747"/>
            <a:ext cx="3384550" cy="1458595"/>
          </a:xfrm>
          <a:custGeom>
            <a:avLst/>
            <a:gdLst/>
            <a:ahLst/>
            <a:cxnLst/>
            <a:rect l="l" t="t" r="r" b="b"/>
            <a:pathLst>
              <a:path w="3384550" h="1458595">
                <a:moveTo>
                  <a:pt x="0" y="216026"/>
                </a:moveTo>
                <a:lnTo>
                  <a:pt x="5701" y="166511"/>
                </a:lnTo>
                <a:lnTo>
                  <a:pt x="21944" y="121048"/>
                </a:lnTo>
                <a:lnTo>
                  <a:pt x="47436" y="80936"/>
                </a:lnTo>
                <a:lnTo>
                  <a:pt x="80883" y="47476"/>
                </a:lnTo>
                <a:lnTo>
                  <a:pt x="120992" y="21966"/>
                </a:lnTo>
                <a:lnTo>
                  <a:pt x="166471" y="5708"/>
                </a:lnTo>
                <a:lnTo>
                  <a:pt x="216027" y="0"/>
                </a:lnTo>
                <a:lnTo>
                  <a:pt x="564007" y="0"/>
                </a:lnTo>
                <a:lnTo>
                  <a:pt x="1410208" y="0"/>
                </a:lnTo>
                <a:lnTo>
                  <a:pt x="3168396" y="0"/>
                </a:lnTo>
                <a:lnTo>
                  <a:pt x="3217911" y="5708"/>
                </a:lnTo>
                <a:lnTo>
                  <a:pt x="3263374" y="21966"/>
                </a:lnTo>
                <a:lnTo>
                  <a:pt x="3303486" y="47476"/>
                </a:lnTo>
                <a:lnTo>
                  <a:pt x="3336946" y="80936"/>
                </a:lnTo>
                <a:lnTo>
                  <a:pt x="3362456" y="121048"/>
                </a:lnTo>
                <a:lnTo>
                  <a:pt x="3378714" y="166511"/>
                </a:lnTo>
                <a:lnTo>
                  <a:pt x="3384423" y="216026"/>
                </a:lnTo>
                <a:lnTo>
                  <a:pt x="3384423" y="756157"/>
                </a:lnTo>
                <a:lnTo>
                  <a:pt x="3384423" y="1080135"/>
                </a:lnTo>
                <a:lnTo>
                  <a:pt x="3378714" y="1129690"/>
                </a:lnTo>
                <a:lnTo>
                  <a:pt x="3362456" y="1175169"/>
                </a:lnTo>
                <a:lnTo>
                  <a:pt x="3336946" y="1215278"/>
                </a:lnTo>
                <a:lnTo>
                  <a:pt x="3303486" y="1248725"/>
                </a:lnTo>
                <a:lnTo>
                  <a:pt x="3263374" y="1274217"/>
                </a:lnTo>
                <a:lnTo>
                  <a:pt x="3217911" y="1290460"/>
                </a:lnTo>
                <a:lnTo>
                  <a:pt x="3168396" y="1296162"/>
                </a:lnTo>
                <a:lnTo>
                  <a:pt x="1410208" y="1296162"/>
                </a:lnTo>
                <a:lnTo>
                  <a:pt x="987171" y="1458214"/>
                </a:lnTo>
                <a:lnTo>
                  <a:pt x="564007" y="1296162"/>
                </a:lnTo>
                <a:lnTo>
                  <a:pt x="216027" y="1296162"/>
                </a:lnTo>
                <a:lnTo>
                  <a:pt x="166471" y="1290460"/>
                </a:lnTo>
                <a:lnTo>
                  <a:pt x="120992" y="1274217"/>
                </a:lnTo>
                <a:lnTo>
                  <a:pt x="80883" y="1248725"/>
                </a:lnTo>
                <a:lnTo>
                  <a:pt x="47436" y="1215278"/>
                </a:lnTo>
                <a:lnTo>
                  <a:pt x="21944" y="1175169"/>
                </a:lnTo>
                <a:lnTo>
                  <a:pt x="5701" y="1129690"/>
                </a:lnTo>
                <a:lnTo>
                  <a:pt x="0" y="1080135"/>
                </a:lnTo>
                <a:lnTo>
                  <a:pt x="0" y="756157"/>
                </a:lnTo>
                <a:lnTo>
                  <a:pt x="0" y="216026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52445" y="1497457"/>
            <a:ext cx="2912110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acesso </a:t>
            </a:r>
            <a:r>
              <a:rPr sz="1800" dirty="0">
                <a:latin typeface="Calibri"/>
                <a:cs typeface="Calibri"/>
              </a:rPr>
              <a:t>do </a:t>
            </a:r>
            <a:r>
              <a:rPr sz="1800" spc="-10" dirty="0">
                <a:latin typeface="Calibri"/>
                <a:cs typeface="Calibri"/>
              </a:rPr>
              <a:t>cadastrador </a:t>
            </a:r>
            <a:r>
              <a:rPr sz="1800" dirty="0">
                <a:latin typeface="Calibri"/>
                <a:cs typeface="Calibri"/>
              </a:rPr>
              <a:t>é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  </a:t>
            </a:r>
            <a:r>
              <a:rPr sz="1800" b="1" spc="-5" dirty="0">
                <a:latin typeface="Calibri"/>
                <a:cs typeface="Calibri"/>
              </a:rPr>
              <a:t>CPF </a:t>
            </a:r>
            <a:r>
              <a:rPr sz="1800" dirty="0">
                <a:latin typeface="Calibri"/>
                <a:cs typeface="Calibri"/>
              </a:rPr>
              <a:t>e a </a:t>
            </a:r>
            <a:r>
              <a:rPr sz="1800" b="1" dirty="0">
                <a:latin typeface="Calibri"/>
                <a:cs typeface="Calibri"/>
              </a:rPr>
              <a:t>senha </a:t>
            </a:r>
            <a:r>
              <a:rPr sz="1800" spc="-5" dirty="0">
                <a:latin typeface="Calibri"/>
                <a:cs typeface="Calibri"/>
              </a:rPr>
              <a:t>que </a:t>
            </a:r>
            <a:r>
              <a:rPr sz="1800" spc="-15" dirty="0">
                <a:latin typeface="Calibri"/>
                <a:cs typeface="Calibri"/>
              </a:rPr>
              <a:t>foi </a:t>
            </a:r>
            <a:r>
              <a:rPr sz="1800" spc="-5" dirty="0">
                <a:latin typeface="Calibri"/>
                <a:cs typeface="Calibri"/>
              </a:rPr>
              <a:t>enviada 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dirty="0">
                <a:latin typeface="Calibri"/>
                <a:cs typeface="Calibri"/>
              </a:rPr>
              <a:t>o e-mail </a:t>
            </a:r>
            <a:r>
              <a:rPr sz="1800" spc="-10" dirty="0">
                <a:latin typeface="Calibri"/>
                <a:cs typeface="Calibri"/>
              </a:rPr>
              <a:t>informado </a:t>
            </a:r>
            <a:r>
              <a:rPr sz="1800" spc="-5" dirty="0">
                <a:latin typeface="Calibri"/>
                <a:cs typeface="Calibri"/>
              </a:rPr>
              <a:t>pelo  </a:t>
            </a:r>
            <a:r>
              <a:rPr sz="1800" spc="-10" dirty="0">
                <a:latin typeface="Calibri"/>
                <a:cs typeface="Calibri"/>
              </a:rPr>
              <a:t>gestor </a:t>
            </a:r>
            <a:r>
              <a:rPr sz="1800" spc="-15" dirty="0">
                <a:latin typeface="Calibri"/>
                <a:cs typeface="Calibri"/>
              </a:rPr>
              <a:t>durante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cadastro.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6696" y="5189220"/>
            <a:ext cx="6574535" cy="1331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7572" y="5058154"/>
            <a:ext cx="5690615" cy="1676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609" y="5294121"/>
            <a:ext cx="6480759" cy="11592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0889" y="5216778"/>
            <a:ext cx="6403479" cy="3091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609" y="5216778"/>
            <a:ext cx="6480810" cy="1236980"/>
          </a:xfrm>
          <a:custGeom>
            <a:avLst/>
            <a:gdLst/>
            <a:ahLst/>
            <a:cxnLst/>
            <a:rect l="l" t="t" r="r" b="b"/>
            <a:pathLst>
              <a:path w="6480809" h="1236979">
                <a:moveTo>
                  <a:pt x="0" y="231902"/>
                </a:moveTo>
                <a:lnTo>
                  <a:pt x="6072" y="201814"/>
                </a:lnTo>
                <a:lnTo>
                  <a:pt x="22632" y="177228"/>
                </a:lnTo>
                <a:lnTo>
                  <a:pt x="47196" y="160643"/>
                </a:lnTo>
                <a:lnTo>
                  <a:pt x="77279" y="154559"/>
                </a:lnTo>
                <a:lnTo>
                  <a:pt x="6326200" y="154559"/>
                </a:lnTo>
                <a:lnTo>
                  <a:pt x="6326200" y="77343"/>
                </a:lnTo>
                <a:lnTo>
                  <a:pt x="6332264" y="47255"/>
                </a:lnTo>
                <a:lnTo>
                  <a:pt x="6348806" y="22669"/>
                </a:lnTo>
                <a:lnTo>
                  <a:pt x="6373348" y="6084"/>
                </a:lnTo>
                <a:lnTo>
                  <a:pt x="6403416" y="0"/>
                </a:lnTo>
                <a:lnTo>
                  <a:pt x="6433503" y="6084"/>
                </a:lnTo>
                <a:lnTo>
                  <a:pt x="6458089" y="22669"/>
                </a:lnTo>
                <a:lnTo>
                  <a:pt x="6474675" y="47255"/>
                </a:lnTo>
                <a:lnTo>
                  <a:pt x="6480759" y="77343"/>
                </a:lnTo>
                <a:lnTo>
                  <a:pt x="6480759" y="1004709"/>
                </a:lnTo>
                <a:lnTo>
                  <a:pt x="6474675" y="1034786"/>
                </a:lnTo>
                <a:lnTo>
                  <a:pt x="6458089" y="1059351"/>
                </a:lnTo>
                <a:lnTo>
                  <a:pt x="6433503" y="1075915"/>
                </a:lnTo>
                <a:lnTo>
                  <a:pt x="6403416" y="1081989"/>
                </a:lnTo>
                <a:lnTo>
                  <a:pt x="154571" y="1081989"/>
                </a:lnTo>
                <a:lnTo>
                  <a:pt x="154571" y="1159268"/>
                </a:lnTo>
                <a:lnTo>
                  <a:pt x="148497" y="1189353"/>
                </a:lnTo>
                <a:lnTo>
                  <a:pt x="131932" y="1213921"/>
                </a:lnTo>
                <a:lnTo>
                  <a:pt x="107364" y="1230486"/>
                </a:lnTo>
                <a:lnTo>
                  <a:pt x="77279" y="1236560"/>
                </a:lnTo>
                <a:lnTo>
                  <a:pt x="47196" y="1230486"/>
                </a:lnTo>
                <a:lnTo>
                  <a:pt x="22632" y="1213921"/>
                </a:lnTo>
                <a:lnTo>
                  <a:pt x="6072" y="1189353"/>
                </a:lnTo>
                <a:lnTo>
                  <a:pt x="0" y="1159268"/>
                </a:lnTo>
                <a:lnTo>
                  <a:pt x="0" y="231902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9809" y="5294121"/>
            <a:ext cx="154940" cy="77470"/>
          </a:xfrm>
          <a:custGeom>
            <a:avLst/>
            <a:gdLst/>
            <a:ahLst/>
            <a:cxnLst/>
            <a:rect l="l" t="t" r="r" b="b"/>
            <a:pathLst>
              <a:path w="154940" h="77470">
                <a:moveTo>
                  <a:pt x="0" y="77215"/>
                </a:moveTo>
                <a:lnTo>
                  <a:pt x="77216" y="77215"/>
                </a:lnTo>
                <a:lnTo>
                  <a:pt x="107303" y="71151"/>
                </a:lnTo>
                <a:lnTo>
                  <a:pt x="131889" y="54609"/>
                </a:lnTo>
                <a:lnTo>
                  <a:pt x="148474" y="30067"/>
                </a:lnTo>
                <a:lnTo>
                  <a:pt x="154559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69809" y="5294121"/>
            <a:ext cx="77470" cy="77470"/>
          </a:xfrm>
          <a:custGeom>
            <a:avLst/>
            <a:gdLst/>
            <a:ahLst/>
            <a:cxnLst/>
            <a:rect l="l" t="t" r="r" b="b"/>
            <a:pathLst>
              <a:path w="77470" h="77470">
                <a:moveTo>
                  <a:pt x="77216" y="77215"/>
                </a:moveTo>
                <a:lnTo>
                  <a:pt x="77216" y="0"/>
                </a:lnTo>
                <a:lnTo>
                  <a:pt x="74183" y="15033"/>
                </a:lnTo>
                <a:lnTo>
                  <a:pt x="65913" y="27304"/>
                </a:lnTo>
                <a:lnTo>
                  <a:pt x="53641" y="35575"/>
                </a:lnTo>
                <a:lnTo>
                  <a:pt x="38608" y="38607"/>
                </a:lnTo>
                <a:lnTo>
                  <a:pt x="23574" y="35575"/>
                </a:lnTo>
                <a:lnTo>
                  <a:pt x="11302" y="27304"/>
                </a:lnTo>
                <a:lnTo>
                  <a:pt x="3032" y="15033"/>
                </a:lnTo>
                <a:lnTo>
                  <a:pt x="0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3609" y="5409946"/>
            <a:ext cx="154940" cy="116205"/>
          </a:xfrm>
          <a:custGeom>
            <a:avLst/>
            <a:gdLst/>
            <a:ahLst/>
            <a:cxnLst/>
            <a:rect l="l" t="t" r="r" b="b"/>
            <a:pathLst>
              <a:path w="154940" h="116204">
                <a:moveTo>
                  <a:pt x="77279" y="115950"/>
                </a:moveTo>
                <a:lnTo>
                  <a:pt x="77279" y="38734"/>
                </a:lnTo>
                <a:lnTo>
                  <a:pt x="100880" y="3051"/>
                </a:lnTo>
                <a:lnTo>
                  <a:pt x="115925" y="0"/>
                </a:lnTo>
                <a:lnTo>
                  <a:pt x="130965" y="3051"/>
                </a:lnTo>
                <a:lnTo>
                  <a:pt x="143249" y="11366"/>
                </a:lnTo>
                <a:lnTo>
                  <a:pt x="151533" y="23681"/>
                </a:lnTo>
                <a:lnTo>
                  <a:pt x="154571" y="38734"/>
                </a:lnTo>
                <a:lnTo>
                  <a:pt x="148497" y="68802"/>
                </a:lnTo>
                <a:lnTo>
                  <a:pt x="131932" y="93344"/>
                </a:lnTo>
                <a:lnTo>
                  <a:pt x="107364" y="109886"/>
                </a:lnTo>
                <a:lnTo>
                  <a:pt x="77279" y="115950"/>
                </a:lnTo>
                <a:lnTo>
                  <a:pt x="47196" y="109886"/>
                </a:lnTo>
                <a:lnTo>
                  <a:pt x="22632" y="93344"/>
                </a:lnTo>
                <a:lnTo>
                  <a:pt x="6072" y="68802"/>
                </a:lnTo>
                <a:lnTo>
                  <a:pt x="0" y="38734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8181" y="5448680"/>
            <a:ext cx="0" cy="850265"/>
          </a:xfrm>
          <a:custGeom>
            <a:avLst/>
            <a:gdLst/>
            <a:ahLst/>
            <a:cxnLst/>
            <a:rect l="l" t="t" r="r" b="b"/>
            <a:pathLst>
              <a:path h="850264">
                <a:moveTo>
                  <a:pt x="0" y="0"/>
                </a:moveTo>
                <a:lnTo>
                  <a:pt x="0" y="850087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7238" y="5333365"/>
            <a:ext cx="538670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2310" algn="ctr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Atenção!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0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Caso </a:t>
            </a:r>
            <a:r>
              <a:rPr sz="1400" spc="-10" dirty="0">
                <a:latin typeface="Calibri"/>
                <a:cs typeface="Calibri"/>
              </a:rPr>
              <a:t>tenha </a:t>
            </a:r>
            <a:r>
              <a:rPr sz="1400" spc="-5" dirty="0">
                <a:latin typeface="Calibri"/>
                <a:cs typeface="Calibri"/>
              </a:rPr>
              <a:t>esquecido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senha, clique </a:t>
            </a:r>
            <a:r>
              <a:rPr sz="1400" dirty="0">
                <a:latin typeface="Calibri"/>
                <a:cs typeface="Calibri"/>
              </a:rPr>
              <a:t>em </a:t>
            </a:r>
            <a:r>
              <a:rPr sz="1400" b="1" spc="-10" dirty="0">
                <a:latin typeface="Calibri"/>
                <a:cs typeface="Calibri"/>
              </a:rPr>
              <a:t>Nova </a:t>
            </a:r>
            <a:r>
              <a:rPr sz="1400" b="1" dirty="0">
                <a:latin typeface="Calibri"/>
                <a:cs typeface="Calibri"/>
              </a:rPr>
              <a:t>senha</a:t>
            </a:r>
            <a:r>
              <a:rPr sz="1400" dirty="0">
                <a:latin typeface="Calibri"/>
                <a:cs typeface="Calibri"/>
              </a:rPr>
              <a:t>, e a </a:t>
            </a:r>
            <a:r>
              <a:rPr sz="1400" spc="-5" dirty="0">
                <a:latin typeface="Calibri"/>
                <a:cs typeface="Calibri"/>
              </a:rPr>
              <a:t>mesma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será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reenviada para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i="1" dirty="0">
                <a:latin typeface="Calibri"/>
                <a:cs typeface="Calibri"/>
              </a:rPr>
              <a:t>e-mail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cadastrado;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Se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senha não estiver na </a:t>
            </a:r>
            <a:r>
              <a:rPr sz="1400" spc="-10" dirty="0">
                <a:latin typeface="Calibri"/>
                <a:cs typeface="Calibri"/>
              </a:rPr>
              <a:t>caixa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entrada, </a:t>
            </a:r>
            <a:r>
              <a:rPr sz="1400" spc="-5" dirty="0">
                <a:latin typeface="Calibri"/>
                <a:cs typeface="Calibri"/>
              </a:rPr>
              <a:t>verifique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caixa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SPAM.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28888" y="6562342"/>
            <a:ext cx="515111" cy="2956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13647" y="6489190"/>
            <a:ext cx="530351" cy="368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76513" y="6589452"/>
            <a:ext cx="467550" cy="2606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76513" y="6589452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4">
                <a:moveTo>
                  <a:pt x="0" y="260642"/>
                </a:moveTo>
                <a:lnTo>
                  <a:pt x="467550" y="260642"/>
                </a:lnTo>
                <a:lnTo>
                  <a:pt x="467550" y="0"/>
                </a:lnTo>
                <a:lnTo>
                  <a:pt x="0" y="0"/>
                </a:lnTo>
                <a:lnTo>
                  <a:pt x="0" y="260642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1510538" y="0"/>
                </a:moveTo>
                <a:lnTo>
                  <a:pt x="289610" y="0"/>
                </a:lnTo>
                <a:lnTo>
                  <a:pt x="231245" y="3896"/>
                </a:lnTo>
                <a:lnTo>
                  <a:pt x="176882" y="15071"/>
                </a:lnTo>
                <a:lnTo>
                  <a:pt x="127688" y="32756"/>
                </a:lnTo>
                <a:lnTo>
                  <a:pt x="84826" y="56181"/>
                </a:lnTo>
                <a:lnTo>
                  <a:pt x="49461" y="84577"/>
                </a:lnTo>
                <a:lnTo>
                  <a:pt x="22759" y="117175"/>
                </a:lnTo>
                <a:lnTo>
                  <a:pt x="5884" y="153204"/>
                </a:lnTo>
                <a:lnTo>
                  <a:pt x="0" y="191897"/>
                </a:lnTo>
                <a:lnTo>
                  <a:pt x="5884" y="230547"/>
                </a:lnTo>
                <a:lnTo>
                  <a:pt x="22759" y="266545"/>
                </a:lnTo>
                <a:lnTo>
                  <a:pt x="49461" y="299120"/>
                </a:lnTo>
                <a:lnTo>
                  <a:pt x="84826" y="327501"/>
                </a:lnTo>
                <a:lnTo>
                  <a:pt x="127688" y="350917"/>
                </a:lnTo>
                <a:lnTo>
                  <a:pt x="176882" y="368597"/>
                </a:lnTo>
                <a:lnTo>
                  <a:pt x="231245" y="379771"/>
                </a:lnTo>
                <a:lnTo>
                  <a:pt x="289610" y="383667"/>
                </a:lnTo>
                <a:lnTo>
                  <a:pt x="1510538" y="383667"/>
                </a:lnTo>
                <a:lnTo>
                  <a:pt x="1568928" y="379771"/>
                </a:lnTo>
                <a:lnTo>
                  <a:pt x="1623310" y="368597"/>
                </a:lnTo>
                <a:lnTo>
                  <a:pt x="1672518" y="350917"/>
                </a:lnTo>
                <a:lnTo>
                  <a:pt x="1715389" y="327501"/>
                </a:lnTo>
                <a:lnTo>
                  <a:pt x="1750758" y="299120"/>
                </a:lnTo>
                <a:lnTo>
                  <a:pt x="1777464" y="266545"/>
                </a:lnTo>
                <a:lnTo>
                  <a:pt x="1794340" y="230547"/>
                </a:lnTo>
                <a:lnTo>
                  <a:pt x="1800225" y="191897"/>
                </a:lnTo>
                <a:lnTo>
                  <a:pt x="1794340" y="153204"/>
                </a:lnTo>
                <a:lnTo>
                  <a:pt x="1777464" y="117175"/>
                </a:lnTo>
                <a:lnTo>
                  <a:pt x="1750758" y="84577"/>
                </a:lnTo>
                <a:lnTo>
                  <a:pt x="1715389" y="56181"/>
                </a:lnTo>
                <a:lnTo>
                  <a:pt x="1672518" y="32756"/>
                </a:lnTo>
                <a:lnTo>
                  <a:pt x="1623310" y="15071"/>
                </a:lnTo>
                <a:lnTo>
                  <a:pt x="1568928" y="3896"/>
                </a:lnTo>
                <a:lnTo>
                  <a:pt x="1510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3937"/>
            <a:ext cx="1800225" cy="384175"/>
          </a:xfrm>
          <a:custGeom>
            <a:avLst/>
            <a:gdLst/>
            <a:ahLst/>
            <a:cxnLst/>
            <a:rect l="l" t="t" r="r" b="b"/>
            <a:pathLst>
              <a:path w="1800225" h="384175">
                <a:moveTo>
                  <a:pt x="289610" y="0"/>
                </a:moveTo>
                <a:lnTo>
                  <a:pt x="1510538" y="0"/>
                </a:lnTo>
                <a:lnTo>
                  <a:pt x="1568928" y="3896"/>
                </a:lnTo>
                <a:lnTo>
                  <a:pt x="1623310" y="15071"/>
                </a:lnTo>
                <a:lnTo>
                  <a:pt x="1672518" y="32756"/>
                </a:lnTo>
                <a:lnTo>
                  <a:pt x="1715389" y="56181"/>
                </a:lnTo>
                <a:lnTo>
                  <a:pt x="1750758" y="84577"/>
                </a:lnTo>
                <a:lnTo>
                  <a:pt x="1777464" y="117175"/>
                </a:lnTo>
                <a:lnTo>
                  <a:pt x="1794340" y="153204"/>
                </a:lnTo>
                <a:lnTo>
                  <a:pt x="1800225" y="191897"/>
                </a:lnTo>
                <a:lnTo>
                  <a:pt x="1794340" y="230547"/>
                </a:lnTo>
                <a:lnTo>
                  <a:pt x="1777464" y="266545"/>
                </a:lnTo>
                <a:lnTo>
                  <a:pt x="1750758" y="299120"/>
                </a:lnTo>
                <a:lnTo>
                  <a:pt x="1715389" y="327501"/>
                </a:lnTo>
                <a:lnTo>
                  <a:pt x="1672518" y="350917"/>
                </a:lnTo>
                <a:lnTo>
                  <a:pt x="1623310" y="368597"/>
                </a:lnTo>
                <a:lnTo>
                  <a:pt x="1568928" y="379771"/>
                </a:lnTo>
                <a:lnTo>
                  <a:pt x="1510538" y="383667"/>
                </a:lnTo>
                <a:lnTo>
                  <a:pt x="289610" y="383667"/>
                </a:lnTo>
                <a:lnTo>
                  <a:pt x="231245" y="379771"/>
                </a:lnTo>
                <a:lnTo>
                  <a:pt x="176882" y="368597"/>
                </a:lnTo>
                <a:lnTo>
                  <a:pt x="127688" y="350917"/>
                </a:lnTo>
                <a:lnTo>
                  <a:pt x="84826" y="327501"/>
                </a:lnTo>
                <a:lnTo>
                  <a:pt x="49461" y="299120"/>
                </a:lnTo>
                <a:lnTo>
                  <a:pt x="22759" y="266545"/>
                </a:lnTo>
                <a:lnTo>
                  <a:pt x="5884" y="230547"/>
                </a:lnTo>
                <a:lnTo>
                  <a:pt x="0" y="191897"/>
                </a:lnTo>
                <a:lnTo>
                  <a:pt x="5884" y="153204"/>
                </a:lnTo>
                <a:lnTo>
                  <a:pt x="22759" y="117175"/>
                </a:lnTo>
                <a:lnTo>
                  <a:pt x="49461" y="84577"/>
                </a:lnTo>
                <a:lnTo>
                  <a:pt x="84826" y="56181"/>
                </a:lnTo>
                <a:lnTo>
                  <a:pt x="127688" y="32756"/>
                </a:lnTo>
                <a:lnTo>
                  <a:pt x="176882" y="15071"/>
                </a:lnTo>
                <a:lnTo>
                  <a:pt x="231245" y="3896"/>
                </a:lnTo>
                <a:lnTo>
                  <a:pt x="28961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37184" y="0"/>
            <a:ext cx="925194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Acesso do 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1959</Words>
  <Application>Microsoft Office PowerPoint</Application>
  <PresentationFormat>Apresentação na tela (4:3)</PresentationFormat>
  <Paragraphs>208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Office Theme</vt:lpstr>
      <vt:lpstr>Apresentação do PowerPoint</vt:lpstr>
      <vt:lpstr>Sumário</vt:lpstr>
      <vt:lpstr>ANTES DE FAZER A SOLICITAÇÃO DE CUSTEIO</vt:lpstr>
      <vt:lpstr>Como realizar o cadastro no SCNES</vt:lpstr>
      <vt:lpstr>Acesse: saips.saude.gov.br</vt:lpstr>
      <vt:lpstr>Apresentação do PowerPoint</vt:lpstr>
      <vt:lpstr>Apresentação do PowerPoint</vt:lpstr>
      <vt:lpstr>Apresentação do PowerPoint</vt:lpstr>
      <vt:lpstr>Acesse: saips.saude.gov.br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ATENÇÃO!</vt:lpstr>
      <vt:lpstr>POSSÍVEIS STATUS DA PROPOSTA</vt:lpstr>
      <vt:lpstr>Apresentação do PowerPoint</vt:lpstr>
      <vt:lpstr>Apresentação do PowerPoint</vt:lpstr>
      <vt:lpstr>Dúvidas sobre o sistema do SAIPS: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Lívia Perdigão Kotama</dc:creator>
  <cp:lastModifiedBy>Flavia Sousa Oliveira</cp:lastModifiedBy>
  <cp:revision>25</cp:revision>
  <cp:lastPrinted>2016-12-13T10:41:12Z</cp:lastPrinted>
  <dcterms:created xsi:type="dcterms:W3CDTF">2016-12-12T14:04:57Z</dcterms:created>
  <dcterms:modified xsi:type="dcterms:W3CDTF">2020-07-14T13:06:58Z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2016-12-12T00:00:00Z</vt:filetime>
  </property>
</Properties>
</file>