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5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6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85" r:id="rId3"/>
    <p:sldMasterId id="2147483811" r:id="rId4"/>
    <p:sldMasterId id="2147483823" r:id="rId5"/>
    <p:sldMasterId id="2147483838" r:id="rId6"/>
    <p:sldMasterId id="2147483941" r:id="rId7"/>
    <p:sldMasterId id="2147483955" r:id="rId8"/>
    <p:sldMasterId id="2147483981" r:id="rId9"/>
    <p:sldMasterId id="2147483987" r:id="rId10"/>
    <p:sldMasterId id="2147484018" r:id="rId11"/>
    <p:sldMasterId id="2147484042" r:id="rId12"/>
    <p:sldMasterId id="2147484103" r:id="rId13"/>
    <p:sldMasterId id="2147484116" r:id="rId14"/>
    <p:sldMasterId id="2147484129" r:id="rId15"/>
    <p:sldMasterId id="2147484142" r:id="rId16"/>
    <p:sldMasterId id="2147484155" r:id="rId17"/>
    <p:sldMasterId id="2147484168" r:id="rId18"/>
    <p:sldMasterId id="2147484180" r:id="rId19"/>
    <p:sldMasterId id="2147484192" r:id="rId20"/>
  </p:sldMasterIdLst>
  <p:notesMasterIdLst>
    <p:notesMasterId r:id="rId60"/>
  </p:notesMasterIdLst>
  <p:handoutMasterIdLst>
    <p:handoutMasterId r:id="rId61"/>
  </p:handoutMasterIdLst>
  <p:sldIdLst>
    <p:sldId id="576" r:id="rId21"/>
    <p:sldId id="671" r:id="rId22"/>
    <p:sldId id="652" r:id="rId23"/>
    <p:sldId id="654" r:id="rId24"/>
    <p:sldId id="676" r:id="rId25"/>
    <p:sldId id="677" r:id="rId26"/>
    <p:sldId id="664" r:id="rId27"/>
    <p:sldId id="665" r:id="rId28"/>
    <p:sldId id="675" r:id="rId29"/>
    <p:sldId id="550" r:id="rId30"/>
    <p:sldId id="551" r:id="rId31"/>
    <p:sldId id="655" r:id="rId32"/>
    <p:sldId id="590" r:id="rId33"/>
    <p:sldId id="662" r:id="rId34"/>
    <p:sldId id="661" r:id="rId35"/>
    <p:sldId id="591" r:id="rId36"/>
    <p:sldId id="592" r:id="rId37"/>
    <p:sldId id="593" r:id="rId38"/>
    <p:sldId id="594" r:id="rId39"/>
    <p:sldId id="595" r:id="rId40"/>
    <p:sldId id="596" r:id="rId41"/>
    <p:sldId id="629" r:id="rId42"/>
    <p:sldId id="597" r:id="rId43"/>
    <p:sldId id="598" r:id="rId44"/>
    <p:sldId id="599" r:id="rId45"/>
    <p:sldId id="600" r:id="rId46"/>
    <p:sldId id="672" r:id="rId47"/>
    <p:sldId id="673" r:id="rId48"/>
    <p:sldId id="674" r:id="rId49"/>
    <p:sldId id="642" r:id="rId50"/>
    <p:sldId id="627" r:id="rId51"/>
    <p:sldId id="623" r:id="rId52"/>
    <p:sldId id="666" r:id="rId53"/>
    <p:sldId id="667" r:id="rId54"/>
    <p:sldId id="668" r:id="rId55"/>
    <p:sldId id="669" r:id="rId56"/>
    <p:sldId id="670" r:id="rId57"/>
    <p:sldId id="660" r:id="rId58"/>
    <p:sldId id="571" r:id="rId59"/>
  </p:sldIdLst>
  <p:sldSz cx="9144000" cy="6858000" type="screen4x3"/>
  <p:notesSz cx="6797675" cy="9926638"/>
  <p:defaultTextStyle>
    <a:defPPr>
      <a:defRPr lang="pt-BR"/>
    </a:defPPr>
    <a:lvl1pPr marL="0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8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6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2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9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88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26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64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1" algn="l" defTabSz="9140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66CCFF"/>
    <a:srgbClr val="FF33CC"/>
    <a:srgbClr val="DDF6FF"/>
    <a:srgbClr val="F5D7EA"/>
    <a:srgbClr val="FAECF5"/>
    <a:srgbClr val="DF7DBE"/>
    <a:srgbClr val="00CC00"/>
    <a:srgbClr val="0AC6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6441" autoAdjust="0"/>
  </p:normalViewPr>
  <p:slideViewPr>
    <p:cSldViewPr>
      <p:cViewPr>
        <p:scale>
          <a:sx n="60" d="100"/>
          <a:sy n="60" d="100"/>
        </p:scale>
        <p:origin x="-157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An&#225;lise%20Exec%201&#186;%20QUAD-2020\Relorc%20geral%202020-18mai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ualizado%20NDJ%20-%20202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ualizado%20NDJ%20-%202020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An&#225;lise%20Exec%201&#186;%20QUAD-2020\Relorc%20geral%202020-18maio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An&#225;lise%20Exec%20Or&#231;am%202009-2019\An&#225;lise%20Exec%202019\An&#225;lise%20Exec%201&#186;%20QUAD-2019\Relorc-%20Jan%20a%20Abr-%202019-Graficos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An&#225;lise%20Exec%201&#186;%20QUAD-2020\Relorc%20geral%202020-18maio.xlsx" TargetMode="External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esktop\An&#225;lise%20Exec%201&#186;%20QUAD-2020\Relorc%20geral%202020-18maio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c01\Planejamento\Planejamento\GER%20PROGR%20E%20PROJ\ECONOMIA%20DA%20SA&#218;DE\SIOPS\Graficos%20SIOPS-usuais\EC%2029-por%20quad-Graf%20EC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rvdc01\Planejamento\Planejamento1\SUPLAN\ESTADO\RELATORIOS\RDQA\RDQA%202020\RDQA%201&#186;%20Quad%202020\RDQA%201&#186;%20Quad.%202020%20-%20Dados\Gr&#225;ficos%20diversos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llannesrios\Desktop\ULLANNES\MV\Estudos\Pedidos\Grafico%20Brasil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llannesrios\Desktop\ULLANNES\MV\Estudos\Pedidos\Grafico%20Brasil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llannesrios\Desktop\ULLANNES\MV\Estudos\Pedidos\Comparativos%20Brasil%20Tocantins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llannesrios\Desktop\ULLANNES\MV\Estudos\Pedidos\Comparativos%20Brasil%20Tocantins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llannesrios\Desktop\ULLANNES\COVID-19\Amostras%20realizadas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'RELORC Prev Orçamentária'!$E$31</c:f>
              <c:strCache>
                <c:ptCount val="1"/>
                <c:pt idx="0">
                  <c:v>Pessoal e Encargos  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'RELORC Prev Orçamentária'!$D$32:$D$37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Prev Orçamentária'!$E$32:$E$37</c:f>
              <c:numCache>
                <c:formatCode>_(* #,##0.00_);_(* \(#,##0.00\);_(* "-"??_);_(@_)</c:formatCode>
                <c:ptCount val="6"/>
                <c:pt idx="0">
                  <c:v>1000000000</c:v>
                </c:pt>
                <c:pt idx="1">
                  <c:v>3294232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1003294232</c:v>
                </c:pt>
              </c:numCache>
            </c:numRef>
          </c:val>
        </c:ser>
        <c:ser>
          <c:idx val="1"/>
          <c:order val="1"/>
          <c:tx>
            <c:strRef>
              <c:f>'RELORC Prev Orçamentária'!$F$31</c:f>
              <c:strCache>
                <c:ptCount val="1"/>
                <c:pt idx="0">
                  <c:v>Outras Despesas Correntes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'RELORC Prev Orçamentária'!$D$32:$D$37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Prev Orçamentária'!$F$32:$F$37</c:f>
              <c:numCache>
                <c:formatCode>_(* #,##0.00_);_(* \(#,##0.00\);_(* "-"??_);_(@_)</c:formatCode>
                <c:ptCount val="6"/>
                <c:pt idx="0">
                  <c:v>178015109</c:v>
                </c:pt>
                <c:pt idx="1">
                  <c:v>357807268</c:v>
                </c:pt>
                <c:pt idx="2">
                  <c:v>0</c:v>
                </c:pt>
                <c:pt idx="3">
                  <c:v>9200000</c:v>
                </c:pt>
                <c:pt idx="4">
                  <c:v>4289400</c:v>
                </c:pt>
                <c:pt idx="5">
                  <c:v>549311777</c:v>
                </c:pt>
              </c:numCache>
            </c:numRef>
          </c:val>
        </c:ser>
        <c:ser>
          <c:idx val="2"/>
          <c:order val="2"/>
          <c:tx>
            <c:strRef>
              <c:f>'RELORC Prev Orçamentária'!$G$31</c:f>
              <c:strCache>
                <c:ptCount val="1"/>
                <c:pt idx="0">
                  <c:v>Investimentos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'RELORC Prev Orçamentária'!$D$32:$D$37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Prev Orçamentária'!$G$32:$G$37</c:f>
              <c:numCache>
                <c:formatCode>_(* #,##0.00_);_(* \(#,##0.00\);_(* "-"??_);_(@_)</c:formatCode>
                <c:ptCount val="6"/>
                <c:pt idx="0">
                  <c:v>23470000</c:v>
                </c:pt>
                <c:pt idx="1">
                  <c:v>3600000</c:v>
                </c:pt>
                <c:pt idx="2">
                  <c:v>125000000</c:v>
                </c:pt>
                <c:pt idx="3">
                  <c:v>7500000</c:v>
                </c:pt>
                <c:pt idx="4">
                  <c:v>1020000</c:v>
                </c:pt>
                <c:pt idx="5">
                  <c:v>160590000</c:v>
                </c:pt>
              </c:numCache>
            </c:numRef>
          </c:val>
        </c:ser>
        <c:ser>
          <c:idx val="3"/>
          <c:order val="3"/>
          <c:tx>
            <c:strRef>
              <c:f>'RELORC Prev Orçamentária'!$H$31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'RELORC Prev Orçamentária'!$D$32:$D$37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Prev Orçamentária'!$H$32:$H$37</c:f>
              <c:numCache>
                <c:formatCode>_(* #,##0.00_);_(* \(#,##0.00\);_(* "-"??_);_(@_)</c:formatCode>
                <c:ptCount val="6"/>
                <c:pt idx="0">
                  <c:v>1201485109</c:v>
                </c:pt>
                <c:pt idx="1">
                  <c:v>364701500</c:v>
                </c:pt>
                <c:pt idx="2">
                  <c:v>125000000</c:v>
                </c:pt>
                <c:pt idx="3">
                  <c:v>16700000</c:v>
                </c:pt>
                <c:pt idx="4">
                  <c:v>5309400</c:v>
                </c:pt>
                <c:pt idx="5">
                  <c:v>1713196009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766656"/>
        <c:axId val="123768192"/>
        <c:axId val="0"/>
      </c:bar3DChart>
      <c:catAx>
        <c:axId val="123766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3768192"/>
        <c:crosses val="autoZero"/>
        <c:auto val="1"/>
        <c:lblAlgn val="ctr"/>
        <c:lblOffset val="100"/>
        <c:noMultiLvlLbl val="0"/>
      </c:catAx>
      <c:valAx>
        <c:axId val="12376819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crossAx val="1237666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 prst="angle"/>
      <a:bevelB prst="relaxedInset"/>
    </a:sp3d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PROCESSO DE COMPRA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'Anualizado Procedimentos'!$A$9</c:f>
              <c:strCache>
                <c:ptCount val="1"/>
                <c:pt idx="0">
                  <c:v>PERÍODO</c:v>
                </c:pt>
              </c:strCache>
            </c:strRef>
          </c:tx>
          <c:invertIfNegative val="0"/>
          <c:dLbls>
            <c:delete val="1"/>
          </c:dLbls>
          <c:cat>
            <c:numRef>
              <c:f>'Anualizado Procedimentos'!$A$10:$A$14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'Anualizado Procedimentos'!$A$10:$A$12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val>
        </c:ser>
        <c:ser>
          <c:idx val="1"/>
          <c:order val="1"/>
          <c:tx>
            <c:strRef>
              <c:f>'Anualizado Procedimentos'!$D$9</c:f>
              <c:strCache>
                <c:ptCount val="1"/>
                <c:pt idx="0">
                  <c:v>CUSTO PROC. COMPRA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157061074788897E-2"/>
                  <c:y val="-0.14713843929621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41600467368088E-2"/>
                  <c:y val="-0.18903181079295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4993697144962E-2"/>
                  <c:y val="-0.31861719311889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455399831851102E-2"/>
                  <c:y val="-0.38852737122775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935862344845781E-2"/>
                  <c:y val="-0.14372891316169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'Anualizado Procedimentos'!$A$10:$A$14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'Anualizado Procedimentos'!$D$10:$D$14</c:f>
              <c:numCache>
                <c:formatCode>#,##0.00</c:formatCode>
                <c:ptCount val="5"/>
                <c:pt idx="0">
                  <c:v>852492.41</c:v>
                </c:pt>
                <c:pt idx="1">
                  <c:v>1410350.81</c:v>
                </c:pt>
                <c:pt idx="2">
                  <c:v>2782626.3600000003</c:v>
                </c:pt>
                <c:pt idx="3">
                  <c:v>3908880.52</c:v>
                </c:pt>
                <c:pt idx="4">
                  <c:v>880088.5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33375872"/>
        <c:axId val="133408256"/>
        <c:axId val="0"/>
      </c:bar3DChart>
      <c:catAx>
        <c:axId val="13337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133408256"/>
        <c:crosses val="autoZero"/>
        <c:auto val="1"/>
        <c:lblAlgn val="ctr"/>
        <c:lblOffset val="100"/>
        <c:noMultiLvlLbl val="0"/>
      </c:catAx>
      <c:valAx>
        <c:axId val="133408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33758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'Anualizado Procedimentos'!$A$9</c:f>
              <c:strCache>
                <c:ptCount val="1"/>
                <c:pt idx="0">
                  <c:v>PERÍODO</c:v>
                </c:pt>
              </c:strCache>
            </c:strRef>
          </c:tx>
          <c:invertIfNegative val="0"/>
          <c:dLbls>
            <c:delete val="1"/>
          </c:dLbls>
          <c:cat>
            <c:numRef>
              <c:f>'Anualizado Procedimentos'!$A$10:$A$14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'Anualizado Procedimentos'!$A$10:$A$12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val>
        </c:ser>
        <c:ser>
          <c:idx val="1"/>
          <c:order val="1"/>
          <c:tx>
            <c:strRef>
              <c:f>'Anualizado Procedimentos'!$F$9</c:f>
              <c:strCache>
                <c:ptCount val="1"/>
                <c:pt idx="0">
                  <c:v>BLOQUEIO JUDICIAL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884409537599588E-2"/>
                  <c:y val="-9.986846971341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72888870933534E-2"/>
                  <c:y val="-0.19140034668902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98096630218314E-2"/>
                  <c:y val="-0.4218028352303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920673644158912E-2"/>
                  <c:y val="-0.35156218119981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321559312509919E-2"/>
                  <c:y val="-0.1487682875418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'Anualizado Procedimentos'!$A$10:$A$14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'Anualizado Procedimentos'!$F$10:$F$14</c:f>
              <c:numCache>
                <c:formatCode>#,##0.00</c:formatCode>
                <c:ptCount val="5"/>
                <c:pt idx="0">
                  <c:v>508819.34</c:v>
                </c:pt>
                <c:pt idx="1">
                  <c:v>5019735.09</c:v>
                </c:pt>
                <c:pt idx="2">
                  <c:v>14662817.189999999</c:v>
                </c:pt>
                <c:pt idx="3">
                  <c:v>11971095.890000001</c:v>
                </c:pt>
                <c:pt idx="4">
                  <c:v>3111838.4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33433600"/>
        <c:axId val="133449600"/>
        <c:axId val="0"/>
      </c:bar3DChart>
      <c:catAx>
        <c:axId val="1334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33449600"/>
        <c:crosses val="autoZero"/>
        <c:auto val="1"/>
        <c:lblAlgn val="ctr"/>
        <c:lblOffset val="100"/>
        <c:noMultiLvlLbl val="0"/>
      </c:catAx>
      <c:valAx>
        <c:axId val="133449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34336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2537622127778E-2"/>
          <c:y val="3.5025115153096011E-2"/>
          <c:w val="0.66706886122800335"/>
          <c:h val="0.941526442990196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66FFFF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CC00FF"/>
              </a:solidFill>
              <a:ln>
                <a:noFill/>
              </a:ln>
              <a:effectLst/>
              <a:sp3d/>
            </c:spPr>
          </c:dPt>
          <c:dLbls>
            <c:dLbl>
              <c:idx val="1"/>
              <c:layout>
                <c:manualLayout>
                  <c:x val="1.7575125285071585E-2"/>
                  <c:y val="2.24729021842981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 Emp'!$F$24:$F$26</c:f>
              <c:strCache>
                <c:ptCount val="3"/>
                <c:pt idx="0">
                  <c:v>Pessoal e Encargos  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'Gráf Emp'!$G$24:$G$26</c:f>
              <c:numCache>
                <c:formatCode>_(* #,##0.00_);_(* \(#,##0.00\);_(* "-"??_);_(@_)</c:formatCode>
                <c:ptCount val="3"/>
                <c:pt idx="0">
                  <c:v>414004214.74000001</c:v>
                </c:pt>
                <c:pt idx="1">
                  <c:v>339704132.32999986</c:v>
                </c:pt>
                <c:pt idx="2">
                  <c:v>17082107.149999999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66006918854648"/>
          <c:y val="0.63989273992380646"/>
          <c:w val="0.28840451428927077"/>
          <c:h val="0.32426426822170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2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4829396325505E-2"/>
          <c:y val="5.0611394391683169E-2"/>
          <c:w val="0.62540213854021387"/>
          <c:h val="0.88336836556518317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5187997632606398"/>
          <c:y val="0.62808635598897034"/>
          <c:w val="0.33839056578036447"/>
          <c:h val="0.3242642682217034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2537622127778E-2"/>
          <c:y val="3.5025115153096011E-2"/>
          <c:w val="0.66588032407605047"/>
          <c:h val="0.941526442990196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bubble3D val="0"/>
            <c:spPr>
              <a:solidFill>
                <a:srgbClr val="66FFFF"/>
              </a:solidFill>
            </c:spPr>
          </c:dPt>
          <c:dPt>
            <c:idx val="2"/>
            <c:bubble3D val="0"/>
            <c:spPr>
              <a:solidFill>
                <a:srgbClr val="CC00FF"/>
              </a:solidFill>
            </c:spPr>
          </c:dPt>
          <c:dLbls>
            <c:dLbl>
              <c:idx val="1"/>
              <c:layout>
                <c:manualLayout>
                  <c:x val="1.7575125285071585E-2"/>
                  <c:y val="2.24729021842981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'Gráf Emp'!$C$24:$C$26</c:f>
              <c:strCache>
                <c:ptCount val="3"/>
                <c:pt idx="0">
                  <c:v>Pessoal e Encargos  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'Gráf Emp'!$D$24:$D$26</c:f>
              <c:numCache>
                <c:formatCode>_(* #,##0.00_);_(* \(#,##0.00\);_(* "-"??_);_(@_)</c:formatCode>
                <c:ptCount val="3"/>
                <c:pt idx="0">
                  <c:v>414004214.74000001</c:v>
                </c:pt>
                <c:pt idx="1">
                  <c:v>74960246.299999997</c:v>
                </c:pt>
                <c:pt idx="2">
                  <c:v>959256.24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803579406885056"/>
          <c:y val="0.71200882025273049"/>
          <c:w val="0.36791521888223927"/>
          <c:h val="0.19631638315418187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38591210543092"/>
          <c:y val="1.4789119788078335E-2"/>
          <c:w val="0.83798007837466404"/>
          <c:h val="0.76012300245123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'RELORC Gráf Executado'!$E$31</c:f>
              <c:strCache>
                <c:ptCount val="1"/>
                <c:pt idx="0">
                  <c:v>Pessoal e Encargos  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cat>
            <c:strRef>
              <c:f>'RELORC Gráf Executado'!$D$32:$D$37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Gráf Executado'!$E$32:$E$37</c:f>
              <c:numCache>
                <c:formatCode>_(* #,##0.00_);_(* \(#,##0.00\);_(* "-"??_);_(@_)</c:formatCode>
                <c:ptCount val="6"/>
                <c:pt idx="0">
                  <c:v>414004214.74000001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414004214.74000001</c:v>
                </c:pt>
              </c:numCache>
            </c:numRef>
          </c:val>
        </c:ser>
        <c:ser>
          <c:idx val="1"/>
          <c:order val="1"/>
          <c:tx>
            <c:strRef>
              <c:f>'RELORC Gráf Executado'!$F$31</c:f>
              <c:strCache>
                <c:ptCount val="1"/>
                <c:pt idx="0">
                  <c:v>Outras Despesas Correntes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strRef>
              <c:f>'RELORC Gráf Executado'!$D$32:$D$37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Gráf Executado'!$F$32:$F$37</c:f>
              <c:numCache>
                <c:formatCode>_(* #,##0.00_);_(* \(#,##0.00\);_(* "-"??_);_(@_)</c:formatCode>
                <c:ptCount val="6"/>
                <c:pt idx="0">
                  <c:v>74960246.299999997</c:v>
                </c:pt>
                <c:pt idx="1">
                  <c:v>262580224.75999999</c:v>
                </c:pt>
                <c:pt idx="2">
                  <c:v>0</c:v>
                </c:pt>
                <c:pt idx="3">
                  <c:v>2151800.71</c:v>
                </c:pt>
                <c:pt idx="4">
                  <c:v>11860.56</c:v>
                </c:pt>
                <c:pt idx="5">
                  <c:v>339704132.32999992</c:v>
                </c:pt>
              </c:numCache>
            </c:numRef>
          </c:val>
        </c:ser>
        <c:ser>
          <c:idx val="2"/>
          <c:order val="2"/>
          <c:tx>
            <c:strRef>
              <c:f>'RELORC Gráf Executado'!$G$31</c:f>
              <c:strCache>
                <c:ptCount val="1"/>
                <c:pt idx="0">
                  <c:v>Investimentos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'RELORC Gráf Executado'!$D$32:$D$37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Gráf Executado'!$G$32:$G$37</c:f>
              <c:numCache>
                <c:formatCode>_(* #,##0.00_);_(* \(#,##0.00\);_(* "-"??_);_(@_)</c:formatCode>
                <c:ptCount val="6"/>
                <c:pt idx="0">
                  <c:v>959256.24</c:v>
                </c:pt>
                <c:pt idx="1">
                  <c:v>13897214.02</c:v>
                </c:pt>
                <c:pt idx="2">
                  <c:v>701184.88</c:v>
                </c:pt>
                <c:pt idx="3">
                  <c:v>1524452.01</c:v>
                </c:pt>
                <c:pt idx="4">
                  <c:v>0</c:v>
                </c:pt>
                <c:pt idx="5">
                  <c:v>17082107.150000006</c:v>
                </c:pt>
              </c:numCache>
            </c:numRef>
          </c:val>
        </c:ser>
        <c:ser>
          <c:idx val="3"/>
          <c:order val="3"/>
          <c:tx>
            <c:strRef>
              <c:f>'RELORC Gráf Executado'!$H$31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'RELORC Gráf Executado'!$D$32:$D$37</c:f>
              <c:strCache>
                <c:ptCount val="6"/>
                <c:pt idx="0">
                  <c:v>Rec. Próprio em Saúde</c:v>
                </c:pt>
                <c:pt idx="1">
                  <c:v>Rec Transferência SUS</c:v>
                </c:pt>
                <c:pt idx="2">
                  <c:v>Operação Crédito Int</c:v>
                </c:pt>
                <c:pt idx="3">
                  <c:v>Rec Conv MS</c:v>
                </c:pt>
                <c:pt idx="4">
                  <c:v>Outras Fontes</c:v>
                </c:pt>
                <c:pt idx="5">
                  <c:v>TOTAL</c:v>
                </c:pt>
              </c:strCache>
            </c:strRef>
          </c:cat>
          <c:val>
            <c:numRef>
              <c:f>'RELORC Gráf Executado'!$H$32:$H$37</c:f>
              <c:numCache>
                <c:formatCode>_(* #,##0.00_);_(* \(#,##0.00\);_(* "-"??_);_(@_)</c:formatCode>
                <c:ptCount val="6"/>
                <c:pt idx="0">
                  <c:v>489923717.28000003</c:v>
                </c:pt>
                <c:pt idx="1">
                  <c:v>276477438.77999991</c:v>
                </c:pt>
                <c:pt idx="2">
                  <c:v>701184.88</c:v>
                </c:pt>
                <c:pt idx="3">
                  <c:v>3676252.7199999997</c:v>
                </c:pt>
                <c:pt idx="4">
                  <c:v>11860.56</c:v>
                </c:pt>
                <c:pt idx="5">
                  <c:v>770790454.21999991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857152"/>
        <c:axId val="123858944"/>
        <c:axId val="0"/>
      </c:bar3DChart>
      <c:catAx>
        <c:axId val="123857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3858944"/>
        <c:crosses val="autoZero"/>
        <c:auto val="1"/>
        <c:lblAlgn val="ctr"/>
        <c:lblOffset val="100"/>
        <c:noMultiLvlLbl val="0"/>
      </c:catAx>
      <c:valAx>
        <c:axId val="12385894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238571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40727784259866112"/>
          <c:y val="5.6898871456889828E-2"/>
          <c:w val="0.48586729157181852"/>
          <c:h val="0.15573234400000277"/>
        </c:manualLayout>
      </c:layout>
      <c:overlay val="0"/>
      <c:txPr>
        <a:bodyPr/>
        <a:lstStyle/>
        <a:p>
          <a:pPr>
            <a:defRPr sz="2000" b="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 prst="angle"/>
      <a:bevelB prst="relaxedInset"/>
    </a:sp3d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5851868250527"/>
          <c:y val="3.8626035463335123E-2"/>
          <c:w val="0.88875359982093838"/>
          <c:h val="0.86497086320698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'% EC 29 (ano a ano)'!$B$6:$F$6</c:f>
              <c:strCache>
                <c:ptCount val="1"/>
                <c:pt idx="0">
                  <c:v>1º Quad.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'% EC 29 (ano a ano)'!$B$7:$F$7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'% EC 29 (ano a ano)'!$B$8:$F$8</c:f>
              <c:numCache>
                <c:formatCode>0.00%</c:formatCode>
                <c:ptCount val="5"/>
                <c:pt idx="0">
                  <c:v>0.25280000000000002</c:v>
                </c:pt>
                <c:pt idx="1">
                  <c:v>0.27029999999999998</c:v>
                </c:pt>
                <c:pt idx="2">
                  <c:v>0.18479999999999999</c:v>
                </c:pt>
                <c:pt idx="3">
                  <c:v>0.16889999999999999</c:v>
                </c:pt>
                <c:pt idx="4">
                  <c:v>0.17910000000000001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68"/>
        <c:axId val="133010560"/>
        <c:axId val="133012096"/>
      </c:barChart>
      <c:catAx>
        <c:axId val="13301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012096"/>
        <c:crosses val="autoZero"/>
        <c:auto val="1"/>
        <c:lblAlgn val="ctr"/>
        <c:lblOffset val="100"/>
        <c:noMultiLvlLbl val="0"/>
      </c:catAx>
      <c:valAx>
        <c:axId val="133012096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133010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50160318656893"/>
          <c:y val="5.5748371946496039E-2"/>
          <c:w val="0.12810444790224335"/>
          <c:h val="6.705704693390232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26502619981652"/>
          <c:y val="3.9002410524281259E-2"/>
          <c:w val="0.89482768906924515"/>
          <c:h val="0.878666131831080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RH!$C$45</c:f>
              <c:strCache>
                <c:ptCount val="1"/>
                <c:pt idx="0">
                  <c:v>1º Quad. 2020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90500"/>
            </a:sp3d>
          </c:spPr>
          <c:invertIfNegative val="0"/>
          <c:dLbls>
            <c:dLbl>
              <c:idx val="3"/>
              <c:layout>
                <c:manualLayout>
                  <c:x val="4.2887776983559682E-3"/>
                  <c:y val="-6.4432304265804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RH!$B$46:$B$49</c:f>
              <c:strCache>
                <c:ptCount val="4"/>
                <c:pt idx="0">
                  <c:v>Todos  </c:v>
                </c:pt>
                <c:pt idx="1">
                  <c:v>Efetivo </c:v>
                </c:pt>
                <c:pt idx="2">
                  <c:v>Contrato </c:v>
                </c:pt>
                <c:pt idx="3">
                  <c:v>Comissionado</c:v>
                </c:pt>
              </c:strCache>
            </c:strRef>
          </c:cat>
          <c:val>
            <c:numRef>
              <c:f>RH!$C$46:$C$49</c:f>
              <c:numCache>
                <c:formatCode>#,##0</c:formatCode>
                <c:ptCount val="4"/>
                <c:pt idx="0">
                  <c:v>12086</c:v>
                </c:pt>
                <c:pt idx="1">
                  <c:v>7984</c:v>
                </c:pt>
                <c:pt idx="2">
                  <c:v>3871</c:v>
                </c:pt>
                <c:pt idx="3" formatCode="General">
                  <c:v>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62"/>
        <c:axId val="123745792"/>
        <c:axId val="123747328"/>
      </c:barChart>
      <c:catAx>
        <c:axId val="123745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23747328"/>
        <c:crosses val="autoZero"/>
        <c:auto val="1"/>
        <c:lblAlgn val="ctr"/>
        <c:lblOffset val="100"/>
        <c:noMultiLvlLbl val="0"/>
      </c:catAx>
      <c:valAx>
        <c:axId val="12374732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237457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164141672228558E-2"/>
          <c:y val="1.5247449128188742E-2"/>
          <c:w val="0.93858151361026365"/>
          <c:h val="0.85073206747933205"/>
        </c:manualLayout>
      </c:layout>
      <c:lineChart>
        <c:grouping val="stacked"/>
        <c:varyColors val="0"/>
        <c:ser>
          <c:idx val="0"/>
          <c:order val="0"/>
          <c:spPr>
            <a:ln w="50800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rgbClr val="C00000"/>
                </a:solidFill>
              </a:ln>
            </c:spPr>
          </c:marker>
          <c:dLbls>
            <c:dLbl>
              <c:idx val="23"/>
              <c:layout>
                <c:manualLayout>
                  <c:x val="-1.5000423443560321E-2"/>
                  <c:y val="-3.220613039981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1.8345541329040219E-2"/>
                  <c:y val="-2.6488439797557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2.0521489286360477E-2"/>
                  <c:y val="-2.6936175490781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1.6155018634103804E-2"/>
                  <c:y val="-3.5736466687811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>
                <c:manualLayout>
                  <c:x val="-1.8948985925585762E-2"/>
                  <c:y val="-2.855887481564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layout>
                <c:manualLayout>
                  <c:x val="-1.8546787713021231E-2"/>
                  <c:y val="-1.5904357932012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>
                <c:manualLayout>
                  <c:x val="-2.1085295963046882E-2"/>
                  <c:y val="-1.8240123710983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>
                <c:manualLayout>
                  <c:x val="-2.4188748879278299E-2"/>
                  <c:y val="-1.7123738019774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layout>
                <c:manualLayout>
                  <c:x val="-2.7086718749999999E-2"/>
                  <c:y val="-2.8227451160441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>
                <c:manualLayout>
                  <c:x val="-2.7884228817308485E-2"/>
                  <c:y val="-1.892558820375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"/>
              <c:layout>
                <c:manualLayout>
                  <c:x val="-3.0020538854769765E-2"/>
                  <c:y val="-2.826865131964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5"/>
              <c:layout>
                <c:manualLayout>
                  <c:x val="-2.9949973338177879E-2"/>
                  <c:y val="-1.1433665447347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layout>
                <c:manualLayout>
                  <c:x val="-3.4462549812189748E-2"/>
                  <c:y val="-2.38965391859658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layout>
                <c:manualLayout>
                  <c:x val="-3.1928415110272446E-2"/>
                  <c:y val="-1.3590110625177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4.7831133784333298E-2"/>
                  <c:y val="-1.8925738371922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-5.755351003659754E-2"/>
                  <c:y val="-2.9157470557815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>
                <c:manualLayout>
                  <c:x val="-5.5295717143338301E-2"/>
                  <c:y val="-1.92442115739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1"/>
              <c:layout>
                <c:manualLayout>
                  <c:x val="-4.136121482467274E-2"/>
                  <c:y val="-1.9244211573925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layout>
                <c:manualLayout>
                  <c:x val="-2.5601251689351283E-2"/>
                  <c:y val="-4.35279730231548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>
                <c:manualLayout>
                  <c:x val="-3.2118328911927077E-2"/>
                  <c:y val="-8.49335049978433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2.7773610763543163E-2"/>
                  <c:y val="-8.49335049978437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2.4924998020074307E-2"/>
                  <c:y val="-8.49335049978431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Plan1!$B$79:$B$150</c:f>
              <c:numCache>
                <c:formatCode>d\-mmm</c:formatCode>
                <c:ptCount val="52"/>
                <c:pt idx="0">
                  <c:v>43907</c:v>
                </c:pt>
                <c:pt idx="1">
                  <c:v>43908</c:v>
                </c:pt>
                <c:pt idx="2">
                  <c:v>43909</c:v>
                </c:pt>
                <c:pt idx="3">
                  <c:v>43910</c:v>
                </c:pt>
                <c:pt idx="4">
                  <c:v>43911</c:v>
                </c:pt>
                <c:pt idx="5">
                  <c:v>43912</c:v>
                </c:pt>
                <c:pt idx="6">
                  <c:v>43913</c:v>
                </c:pt>
                <c:pt idx="7">
                  <c:v>43914</c:v>
                </c:pt>
                <c:pt idx="8">
                  <c:v>43915</c:v>
                </c:pt>
                <c:pt idx="9">
                  <c:v>43916</c:v>
                </c:pt>
                <c:pt idx="10">
                  <c:v>43917</c:v>
                </c:pt>
                <c:pt idx="11">
                  <c:v>43918</c:v>
                </c:pt>
                <c:pt idx="12">
                  <c:v>43919</c:v>
                </c:pt>
                <c:pt idx="13">
                  <c:v>43920</c:v>
                </c:pt>
                <c:pt idx="14">
                  <c:v>43921</c:v>
                </c:pt>
                <c:pt idx="15">
                  <c:v>43922</c:v>
                </c:pt>
                <c:pt idx="16">
                  <c:v>43923</c:v>
                </c:pt>
                <c:pt idx="17">
                  <c:v>43924</c:v>
                </c:pt>
                <c:pt idx="18">
                  <c:v>43925</c:v>
                </c:pt>
                <c:pt idx="19">
                  <c:v>43926</c:v>
                </c:pt>
                <c:pt idx="20">
                  <c:v>43927</c:v>
                </c:pt>
                <c:pt idx="21">
                  <c:v>43928</c:v>
                </c:pt>
                <c:pt idx="22">
                  <c:v>43929</c:v>
                </c:pt>
                <c:pt idx="23">
                  <c:v>43930</c:v>
                </c:pt>
                <c:pt idx="24">
                  <c:v>43931</c:v>
                </c:pt>
                <c:pt idx="25">
                  <c:v>43932</c:v>
                </c:pt>
                <c:pt idx="26">
                  <c:v>43933</c:v>
                </c:pt>
                <c:pt idx="27">
                  <c:v>43934</c:v>
                </c:pt>
                <c:pt idx="28">
                  <c:v>43935</c:v>
                </c:pt>
                <c:pt idx="29">
                  <c:v>43936</c:v>
                </c:pt>
                <c:pt idx="30">
                  <c:v>43937</c:v>
                </c:pt>
                <c:pt idx="31">
                  <c:v>43938</c:v>
                </c:pt>
                <c:pt idx="32">
                  <c:v>43939</c:v>
                </c:pt>
                <c:pt idx="33">
                  <c:v>43940</c:v>
                </c:pt>
                <c:pt idx="34">
                  <c:v>43941</c:v>
                </c:pt>
                <c:pt idx="35">
                  <c:v>43942</c:v>
                </c:pt>
                <c:pt idx="36">
                  <c:v>43943</c:v>
                </c:pt>
                <c:pt idx="37">
                  <c:v>43944</c:v>
                </c:pt>
                <c:pt idx="38">
                  <c:v>43945</c:v>
                </c:pt>
                <c:pt idx="39">
                  <c:v>43946</c:v>
                </c:pt>
                <c:pt idx="40">
                  <c:v>43947</c:v>
                </c:pt>
                <c:pt idx="41">
                  <c:v>43948</c:v>
                </c:pt>
                <c:pt idx="42">
                  <c:v>43949</c:v>
                </c:pt>
                <c:pt idx="43">
                  <c:v>43950</c:v>
                </c:pt>
                <c:pt idx="44">
                  <c:v>43951</c:v>
                </c:pt>
                <c:pt idx="45">
                  <c:v>43952</c:v>
                </c:pt>
                <c:pt idx="46">
                  <c:v>43953</c:v>
                </c:pt>
                <c:pt idx="47">
                  <c:v>43954</c:v>
                </c:pt>
                <c:pt idx="48">
                  <c:v>43955</c:v>
                </c:pt>
                <c:pt idx="49">
                  <c:v>43956</c:v>
                </c:pt>
                <c:pt idx="50">
                  <c:v>43957</c:v>
                </c:pt>
                <c:pt idx="51">
                  <c:v>43958</c:v>
                </c:pt>
              </c:numCache>
            </c:numRef>
          </c:cat>
          <c:val>
            <c:numRef>
              <c:f>Plan1!$C$79:$C$150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18</c:v>
                </c:pt>
                <c:pt idx="21">
                  <c:v>19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25</c:v>
                </c:pt>
                <c:pt idx="26">
                  <c:v>26</c:v>
                </c:pt>
                <c:pt idx="27">
                  <c:v>26</c:v>
                </c:pt>
                <c:pt idx="28">
                  <c:v>27</c:v>
                </c:pt>
                <c:pt idx="29">
                  <c:v>29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43</c:v>
                </c:pt>
                <c:pt idx="38">
                  <c:v>50</c:v>
                </c:pt>
                <c:pt idx="39">
                  <c:v>58</c:v>
                </c:pt>
                <c:pt idx="40">
                  <c:v>67</c:v>
                </c:pt>
                <c:pt idx="41">
                  <c:v>79</c:v>
                </c:pt>
                <c:pt idx="42">
                  <c:v>116</c:v>
                </c:pt>
                <c:pt idx="43">
                  <c:v>137</c:v>
                </c:pt>
                <c:pt idx="44">
                  <c:v>164</c:v>
                </c:pt>
                <c:pt idx="45">
                  <c:v>191</c:v>
                </c:pt>
                <c:pt idx="46">
                  <c:v>246</c:v>
                </c:pt>
                <c:pt idx="47">
                  <c:v>267</c:v>
                </c:pt>
                <c:pt idx="48">
                  <c:v>303</c:v>
                </c:pt>
                <c:pt idx="49">
                  <c:v>351</c:v>
                </c:pt>
                <c:pt idx="50">
                  <c:v>423</c:v>
                </c:pt>
                <c:pt idx="51">
                  <c:v>494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38144"/>
        <c:axId val="132839680"/>
      </c:lineChart>
      <c:dateAx>
        <c:axId val="132838144"/>
        <c:scaling>
          <c:orientation val="minMax"/>
        </c:scaling>
        <c:delete val="0"/>
        <c:axPos val="b"/>
        <c:minorGridlines>
          <c:spPr>
            <a:ln w="6350">
              <a:solidFill>
                <a:schemeClr val="bg1">
                  <a:lumMod val="85000"/>
                </a:schemeClr>
              </a:solidFill>
              <a:prstDash val="sysDash"/>
            </a:ln>
          </c:spPr>
        </c:minorGridlines>
        <c:numFmt formatCode="d\-mmm" sourceLinked="1"/>
        <c:majorTickMark val="out"/>
        <c:minorTickMark val="in"/>
        <c:tickLblPos val="nextTo"/>
        <c:crossAx val="132839680"/>
        <c:crosses val="autoZero"/>
        <c:auto val="1"/>
        <c:lblOffset val="100"/>
        <c:baseTimeUnit val="days"/>
      </c:dateAx>
      <c:valAx>
        <c:axId val="132839680"/>
        <c:scaling>
          <c:orientation val="minMax"/>
          <c:max val="5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32838144"/>
        <c:crossesAt val="43887"/>
        <c:crossBetween val="midCat"/>
        <c:majorUnit val="50"/>
        <c:minorUnit val="20"/>
      </c:valAx>
      <c:spPr>
        <a:solidFill>
          <a:schemeClr val="bg1">
            <a:lumMod val="95000"/>
          </a:schemeClr>
        </a:solidFill>
      </c:spPr>
    </c:plotArea>
    <c:plotVisOnly val="1"/>
    <c:dispBlanksAs val="zero"/>
    <c:showDLblsOverMax val="0"/>
  </c:chart>
  <c:spPr>
    <a:solidFill>
      <a:schemeClr val="bg1">
        <a:lumMod val="95000"/>
      </a:schemeClr>
    </a:solidFill>
    <a:ln>
      <a:noFill/>
    </a:ln>
  </c:spPr>
  <c:txPr>
    <a:bodyPr/>
    <a:lstStyle/>
    <a:p>
      <a:pPr>
        <a:defRPr sz="1050"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28711943125349E-2"/>
          <c:y val="5.1284995625546795E-2"/>
          <c:w val="0.95141809673860966"/>
          <c:h val="0.83273512685914264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FFC00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rgbClr val="FFC000"/>
                </a:solidFill>
              </a:ln>
            </c:spPr>
          </c:marker>
          <c:dLbls>
            <c:dLbl>
              <c:idx val="33"/>
              <c:layout>
                <c:manualLayout>
                  <c:x val="1.0103246423283033E-2"/>
                  <c:y val="-5.3336220472440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>
                <c:manualLayout>
                  <c:x val="-3.9941101010793879E-2"/>
                  <c:y val="-6.6681496062992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-1.5390811976093679E-2"/>
                  <c:y val="-5.2229921259842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1.8102421243632413E-2"/>
                  <c:y val="-5.5037795275590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>
                <c:manualLayout>
                  <c:x val="-2.2975434695289277E-2"/>
                  <c:y val="-1.8120078740157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layout>
                <c:manualLayout>
                  <c:x val="-1.5941074300341362E-2"/>
                  <c:y val="-4.3119934609009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>
                <c:manualLayout>
                  <c:x val="-1.9826835128901047E-2"/>
                  <c:y val="-4.7493307086614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>
                <c:manualLayout>
                  <c:x val="-1.9128094295715312E-2"/>
                  <c:y val="-3.9147244094488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layout>
                <c:manualLayout>
                  <c:x val="-2.4737586805555555E-2"/>
                  <c:y val="-6.2329172268100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5"/>
              <c:layout>
                <c:manualLayout>
                  <c:x val="-1.9690962122779626E-2"/>
                  <c:y val="5.0234051322097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layout>
                <c:manualLayout>
                  <c:x val="-1.8544854134119444E-16"/>
                  <c:y val="2.9226205218875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>
                <c:manualLayout>
                  <c:x val="-4.6481276393773807E-2"/>
                  <c:y val="-1.5881651157241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layout>
                <c:manualLayout>
                  <c:x val="-2.5020188399979017E-2"/>
                  <c:y val="-1.44038354199662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>
                <c:manualLayout>
                  <c:x val="-2.3934008862883077E-2"/>
                  <c:y val="-1.7914808316084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2.5020188399978858E-2"/>
                  <c:y val="-1.7914808316084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2.3999436212952082E-2"/>
                  <c:y val="-1.44038354199662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Plan1!$B$79:$B$150</c:f>
              <c:numCache>
                <c:formatCode>d\-mmm</c:formatCode>
                <c:ptCount val="52"/>
                <c:pt idx="0">
                  <c:v>43907</c:v>
                </c:pt>
                <c:pt idx="1">
                  <c:v>43908</c:v>
                </c:pt>
                <c:pt idx="2">
                  <c:v>43909</c:v>
                </c:pt>
                <c:pt idx="3">
                  <c:v>43910</c:v>
                </c:pt>
                <c:pt idx="4">
                  <c:v>43911</c:v>
                </c:pt>
                <c:pt idx="5">
                  <c:v>43912</c:v>
                </c:pt>
                <c:pt idx="6">
                  <c:v>43913</c:v>
                </c:pt>
                <c:pt idx="7">
                  <c:v>43914</c:v>
                </c:pt>
                <c:pt idx="8">
                  <c:v>43915</c:v>
                </c:pt>
                <c:pt idx="9">
                  <c:v>43916</c:v>
                </c:pt>
                <c:pt idx="10">
                  <c:v>43917</c:v>
                </c:pt>
                <c:pt idx="11">
                  <c:v>43918</c:v>
                </c:pt>
                <c:pt idx="12">
                  <c:v>43919</c:v>
                </c:pt>
                <c:pt idx="13">
                  <c:v>43920</c:v>
                </c:pt>
                <c:pt idx="14">
                  <c:v>43921</c:v>
                </c:pt>
                <c:pt idx="15">
                  <c:v>43922</c:v>
                </c:pt>
                <c:pt idx="16">
                  <c:v>43923</c:v>
                </c:pt>
                <c:pt idx="17">
                  <c:v>43924</c:v>
                </c:pt>
                <c:pt idx="18">
                  <c:v>43925</c:v>
                </c:pt>
                <c:pt idx="19">
                  <c:v>43926</c:v>
                </c:pt>
                <c:pt idx="20">
                  <c:v>43927</c:v>
                </c:pt>
                <c:pt idx="21">
                  <c:v>43928</c:v>
                </c:pt>
                <c:pt idx="22">
                  <c:v>43929</c:v>
                </c:pt>
                <c:pt idx="23">
                  <c:v>43930</c:v>
                </c:pt>
                <c:pt idx="24">
                  <c:v>43931</c:v>
                </c:pt>
                <c:pt idx="25">
                  <c:v>43932</c:v>
                </c:pt>
                <c:pt idx="26">
                  <c:v>43933</c:v>
                </c:pt>
                <c:pt idx="27">
                  <c:v>43934</c:v>
                </c:pt>
                <c:pt idx="28">
                  <c:v>43935</c:v>
                </c:pt>
                <c:pt idx="29">
                  <c:v>43936</c:v>
                </c:pt>
                <c:pt idx="30">
                  <c:v>43937</c:v>
                </c:pt>
                <c:pt idx="31">
                  <c:v>43938</c:v>
                </c:pt>
                <c:pt idx="32">
                  <c:v>43939</c:v>
                </c:pt>
                <c:pt idx="33">
                  <c:v>43940</c:v>
                </c:pt>
                <c:pt idx="34">
                  <c:v>43941</c:v>
                </c:pt>
                <c:pt idx="35">
                  <c:v>43942</c:v>
                </c:pt>
                <c:pt idx="36">
                  <c:v>43943</c:v>
                </c:pt>
                <c:pt idx="37">
                  <c:v>43944</c:v>
                </c:pt>
                <c:pt idx="38">
                  <c:v>43945</c:v>
                </c:pt>
                <c:pt idx="39">
                  <c:v>43946</c:v>
                </c:pt>
                <c:pt idx="40">
                  <c:v>43947</c:v>
                </c:pt>
                <c:pt idx="41">
                  <c:v>43948</c:v>
                </c:pt>
                <c:pt idx="42">
                  <c:v>43949</c:v>
                </c:pt>
                <c:pt idx="43">
                  <c:v>43950</c:v>
                </c:pt>
                <c:pt idx="44">
                  <c:v>43951</c:v>
                </c:pt>
                <c:pt idx="45">
                  <c:v>43952</c:v>
                </c:pt>
                <c:pt idx="46">
                  <c:v>43953</c:v>
                </c:pt>
                <c:pt idx="47">
                  <c:v>43954</c:v>
                </c:pt>
                <c:pt idx="48">
                  <c:v>43955</c:v>
                </c:pt>
                <c:pt idx="49">
                  <c:v>43956</c:v>
                </c:pt>
                <c:pt idx="50">
                  <c:v>43957</c:v>
                </c:pt>
                <c:pt idx="51">
                  <c:v>43958</c:v>
                </c:pt>
              </c:numCache>
            </c:numRef>
          </c:cat>
          <c:val>
            <c:numRef>
              <c:f>Plan1!$D$79:$D$150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4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6</c:v>
                </c:pt>
                <c:pt idx="38">
                  <c:v>7</c:v>
                </c:pt>
                <c:pt idx="39">
                  <c:v>8</c:v>
                </c:pt>
                <c:pt idx="40">
                  <c:v>9</c:v>
                </c:pt>
                <c:pt idx="41">
                  <c:v>12</c:v>
                </c:pt>
                <c:pt idx="42">
                  <c:v>37</c:v>
                </c:pt>
                <c:pt idx="43">
                  <c:v>21</c:v>
                </c:pt>
                <c:pt idx="44">
                  <c:v>27</c:v>
                </c:pt>
                <c:pt idx="45">
                  <c:v>27</c:v>
                </c:pt>
                <c:pt idx="46">
                  <c:v>55</c:v>
                </c:pt>
                <c:pt idx="47">
                  <c:v>21</c:v>
                </c:pt>
                <c:pt idx="48">
                  <c:v>36</c:v>
                </c:pt>
                <c:pt idx="49">
                  <c:v>48</c:v>
                </c:pt>
                <c:pt idx="50">
                  <c:v>72</c:v>
                </c:pt>
                <c:pt idx="51">
                  <c:v>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73600"/>
        <c:axId val="132932736"/>
      </c:lineChart>
      <c:dateAx>
        <c:axId val="1328736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d\-mmm" sourceLinked="1"/>
        <c:majorTickMark val="out"/>
        <c:minorTickMark val="none"/>
        <c:tickLblPos val="nextTo"/>
        <c:crossAx val="132932736"/>
        <c:crosses val="autoZero"/>
        <c:auto val="1"/>
        <c:lblOffset val="100"/>
        <c:baseTimeUnit val="days"/>
      </c:dateAx>
      <c:valAx>
        <c:axId val="132932736"/>
        <c:scaling>
          <c:orientation val="minMax"/>
          <c:max val="80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32873600"/>
        <c:crossesAt val="43887"/>
        <c:crossBetween val="midCat"/>
      </c:valAx>
      <c:spPr>
        <a:solidFill>
          <a:schemeClr val="bg1">
            <a:lumMod val="95000"/>
          </a:schemeClr>
        </a:solidFill>
        <a:ln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Incidência!$B$1</c:f>
              <c:strCache>
                <c:ptCount val="1"/>
                <c:pt idx="0">
                  <c:v>Nº Casos por 100mil hab.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Incidência!$A$2:$A$4</c:f>
              <c:strCache>
                <c:ptCount val="3"/>
                <c:pt idx="0">
                  <c:v>Tocantins</c:v>
                </c:pt>
                <c:pt idx="1">
                  <c:v>Região Norte</c:v>
                </c:pt>
                <c:pt idx="2">
                  <c:v>Brasil</c:v>
                </c:pt>
              </c:strCache>
            </c:strRef>
          </c:cat>
          <c:val>
            <c:numRef>
              <c:f>Incidência!$B$2:$B$4</c:f>
              <c:numCache>
                <c:formatCode>0.0</c:formatCode>
                <c:ptCount val="3"/>
                <c:pt idx="0" formatCode="#,##0.00">
                  <c:v>30.888513724754581</c:v>
                </c:pt>
                <c:pt idx="1">
                  <c:v>116.17934782608697</c:v>
                </c:pt>
                <c:pt idx="2" formatCode="#,##0.00">
                  <c:v>64.551361681796465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77"/>
        <c:axId val="132955520"/>
        <c:axId val="132965504"/>
      </c:barChart>
      <c:catAx>
        <c:axId val="132955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2965504"/>
        <c:crosses val="autoZero"/>
        <c:auto val="1"/>
        <c:lblAlgn val="ctr"/>
        <c:lblOffset val="100"/>
        <c:noMultiLvlLbl val="0"/>
      </c:catAx>
      <c:valAx>
        <c:axId val="1329655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3295552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txPr>
    <a:bodyPr/>
    <a:lstStyle/>
    <a:p>
      <a:pPr>
        <a:defRPr sz="1400" b="1"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Incidência!$B$7</c:f>
              <c:strCache>
                <c:ptCount val="1"/>
                <c:pt idx="0">
                  <c:v>Nº óbitos por 100mil hab.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Incidência!$A$8:$A$10</c:f>
              <c:strCache>
                <c:ptCount val="3"/>
                <c:pt idx="0">
                  <c:v>Tocantins</c:v>
                </c:pt>
                <c:pt idx="1">
                  <c:v>Região Norte</c:v>
                </c:pt>
                <c:pt idx="2">
                  <c:v>Brasil</c:v>
                </c:pt>
              </c:strCache>
            </c:strRef>
          </c:cat>
          <c:val>
            <c:numRef>
              <c:f>Incidência!$B$8:$B$10</c:f>
              <c:numCache>
                <c:formatCode>0.00</c:formatCode>
                <c:ptCount val="3"/>
                <c:pt idx="0">
                  <c:v>0.56274620146314014</c:v>
                </c:pt>
                <c:pt idx="1">
                  <c:v>6.9945652173913038</c:v>
                </c:pt>
                <c:pt idx="2">
                  <c:v>4.3698041089345434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95104"/>
        <c:axId val="133300992"/>
      </c:barChart>
      <c:catAx>
        <c:axId val="133295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33300992"/>
        <c:crosses val="autoZero"/>
        <c:auto val="1"/>
        <c:lblAlgn val="ctr"/>
        <c:lblOffset val="100"/>
        <c:noMultiLvlLbl val="0"/>
      </c:catAx>
      <c:valAx>
        <c:axId val="1333009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crossAx val="13329510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txPr>
    <a:bodyPr/>
    <a:lstStyle/>
    <a:p>
      <a:pPr>
        <a:defRPr sz="1400" b="1"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460146379603856E-2"/>
          <c:y val="4.1431261770244823E-2"/>
          <c:w val="0.9227113409844685"/>
          <c:h val="0.8097435189022425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FF0000"/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Plan2!$A$2:$A$51</c:f>
              <c:numCache>
                <c:formatCode>d\-mmm</c:formatCode>
                <c:ptCount val="50"/>
                <c:pt idx="0">
                  <c:v>43909</c:v>
                </c:pt>
                <c:pt idx="1">
                  <c:v>43910</c:v>
                </c:pt>
                <c:pt idx="2">
                  <c:v>43911</c:v>
                </c:pt>
                <c:pt idx="3">
                  <c:v>43912</c:v>
                </c:pt>
                <c:pt idx="4">
                  <c:v>43913</c:v>
                </c:pt>
                <c:pt idx="5">
                  <c:v>43914</c:v>
                </c:pt>
                <c:pt idx="6">
                  <c:v>43915</c:v>
                </c:pt>
                <c:pt idx="7">
                  <c:v>43916</c:v>
                </c:pt>
                <c:pt idx="8">
                  <c:v>43917</c:v>
                </c:pt>
                <c:pt idx="9">
                  <c:v>43918</c:v>
                </c:pt>
                <c:pt idx="10">
                  <c:v>43919</c:v>
                </c:pt>
                <c:pt idx="11">
                  <c:v>43920</c:v>
                </c:pt>
                <c:pt idx="12">
                  <c:v>43921</c:v>
                </c:pt>
                <c:pt idx="13">
                  <c:v>43922</c:v>
                </c:pt>
                <c:pt idx="14">
                  <c:v>43923</c:v>
                </c:pt>
                <c:pt idx="15">
                  <c:v>43924</c:v>
                </c:pt>
                <c:pt idx="16">
                  <c:v>43925</c:v>
                </c:pt>
                <c:pt idx="17">
                  <c:v>43926</c:v>
                </c:pt>
                <c:pt idx="18">
                  <c:v>43927</c:v>
                </c:pt>
                <c:pt idx="19">
                  <c:v>43928</c:v>
                </c:pt>
                <c:pt idx="20">
                  <c:v>43929</c:v>
                </c:pt>
                <c:pt idx="21">
                  <c:v>43930</c:v>
                </c:pt>
                <c:pt idx="22">
                  <c:v>43931</c:v>
                </c:pt>
                <c:pt idx="23">
                  <c:v>43932</c:v>
                </c:pt>
                <c:pt idx="24">
                  <c:v>43933</c:v>
                </c:pt>
                <c:pt idx="25">
                  <c:v>43934</c:v>
                </c:pt>
                <c:pt idx="26">
                  <c:v>43935</c:v>
                </c:pt>
                <c:pt idx="27">
                  <c:v>43936</c:v>
                </c:pt>
                <c:pt idx="28">
                  <c:v>43937</c:v>
                </c:pt>
                <c:pt idx="29">
                  <c:v>43938</c:v>
                </c:pt>
                <c:pt idx="30">
                  <c:v>43939</c:v>
                </c:pt>
                <c:pt idx="31">
                  <c:v>43940</c:v>
                </c:pt>
                <c:pt idx="32">
                  <c:v>43941</c:v>
                </c:pt>
                <c:pt idx="33">
                  <c:v>43942</c:v>
                </c:pt>
                <c:pt idx="34">
                  <c:v>43943</c:v>
                </c:pt>
                <c:pt idx="35">
                  <c:v>43944</c:v>
                </c:pt>
                <c:pt idx="36">
                  <c:v>43945</c:v>
                </c:pt>
                <c:pt idx="37">
                  <c:v>43946</c:v>
                </c:pt>
                <c:pt idx="38">
                  <c:v>43947</c:v>
                </c:pt>
                <c:pt idx="39">
                  <c:v>43948</c:v>
                </c:pt>
                <c:pt idx="40">
                  <c:v>43949</c:v>
                </c:pt>
                <c:pt idx="41">
                  <c:v>43950</c:v>
                </c:pt>
                <c:pt idx="42">
                  <c:v>43951</c:v>
                </c:pt>
                <c:pt idx="43">
                  <c:v>43952</c:v>
                </c:pt>
                <c:pt idx="44">
                  <c:v>43953</c:v>
                </c:pt>
                <c:pt idx="45">
                  <c:v>43954</c:v>
                </c:pt>
                <c:pt idx="46">
                  <c:v>43955</c:v>
                </c:pt>
                <c:pt idx="47">
                  <c:v>43956</c:v>
                </c:pt>
                <c:pt idx="48">
                  <c:v>43957</c:v>
                </c:pt>
                <c:pt idx="49">
                  <c:v>43958</c:v>
                </c:pt>
              </c:numCache>
            </c:numRef>
          </c:cat>
          <c:val>
            <c:numRef>
              <c:f>Plan2!$C$2:$C$51</c:f>
              <c:numCache>
                <c:formatCode>General</c:formatCode>
                <c:ptCount val="50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14</c:v>
                </c:pt>
                <c:pt idx="4">
                  <c:v>10</c:v>
                </c:pt>
                <c:pt idx="5">
                  <c:v>22</c:v>
                </c:pt>
                <c:pt idx="6">
                  <c:v>24</c:v>
                </c:pt>
                <c:pt idx="7">
                  <c:v>22</c:v>
                </c:pt>
                <c:pt idx="8">
                  <c:v>23</c:v>
                </c:pt>
                <c:pt idx="9">
                  <c:v>0</c:v>
                </c:pt>
                <c:pt idx="10">
                  <c:v>22</c:v>
                </c:pt>
                <c:pt idx="11">
                  <c:v>20</c:v>
                </c:pt>
                <c:pt idx="12">
                  <c:v>16</c:v>
                </c:pt>
                <c:pt idx="13">
                  <c:v>25</c:v>
                </c:pt>
                <c:pt idx="14">
                  <c:v>35</c:v>
                </c:pt>
                <c:pt idx="15">
                  <c:v>23</c:v>
                </c:pt>
                <c:pt idx="16">
                  <c:v>104</c:v>
                </c:pt>
                <c:pt idx="17">
                  <c:v>21</c:v>
                </c:pt>
                <c:pt idx="18">
                  <c:v>8</c:v>
                </c:pt>
                <c:pt idx="19">
                  <c:v>13</c:v>
                </c:pt>
                <c:pt idx="20">
                  <c:v>21</c:v>
                </c:pt>
                <c:pt idx="21">
                  <c:v>22</c:v>
                </c:pt>
                <c:pt idx="22">
                  <c:v>0</c:v>
                </c:pt>
                <c:pt idx="23">
                  <c:v>29</c:v>
                </c:pt>
                <c:pt idx="24">
                  <c:v>4</c:v>
                </c:pt>
                <c:pt idx="25">
                  <c:v>15</c:v>
                </c:pt>
                <c:pt idx="26">
                  <c:v>9</c:v>
                </c:pt>
                <c:pt idx="27">
                  <c:v>9</c:v>
                </c:pt>
                <c:pt idx="28">
                  <c:v>16</c:v>
                </c:pt>
                <c:pt idx="29">
                  <c:v>34</c:v>
                </c:pt>
                <c:pt idx="30">
                  <c:v>16</c:v>
                </c:pt>
                <c:pt idx="31">
                  <c:v>14</c:v>
                </c:pt>
                <c:pt idx="32">
                  <c:v>21</c:v>
                </c:pt>
                <c:pt idx="33">
                  <c:v>20</c:v>
                </c:pt>
                <c:pt idx="34">
                  <c:v>30</c:v>
                </c:pt>
                <c:pt idx="35">
                  <c:v>49</c:v>
                </c:pt>
                <c:pt idx="36">
                  <c:v>43</c:v>
                </c:pt>
                <c:pt idx="37">
                  <c:v>26</c:v>
                </c:pt>
                <c:pt idx="38">
                  <c:v>45</c:v>
                </c:pt>
                <c:pt idx="39">
                  <c:v>35</c:v>
                </c:pt>
                <c:pt idx="40">
                  <c:v>56</c:v>
                </c:pt>
                <c:pt idx="41">
                  <c:v>68</c:v>
                </c:pt>
                <c:pt idx="42">
                  <c:v>54</c:v>
                </c:pt>
                <c:pt idx="43">
                  <c:v>88</c:v>
                </c:pt>
                <c:pt idx="44">
                  <c:v>140</c:v>
                </c:pt>
                <c:pt idx="45">
                  <c:v>113</c:v>
                </c:pt>
                <c:pt idx="46">
                  <c:v>133</c:v>
                </c:pt>
                <c:pt idx="47">
                  <c:v>127</c:v>
                </c:pt>
                <c:pt idx="48">
                  <c:v>130</c:v>
                </c:pt>
                <c:pt idx="49">
                  <c:v>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53472"/>
        <c:axId val="133355008"/>
      </c:barChart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N° de amostras realizadas</c:v>
                </c:pt>
              </c:strCache>
            </c:strRef>
          </c:tx>
          <c:spPr>
            <a:ln w="34925">
              <a:solidFill>
                <a:schemeClr val="tx2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chemeClr val="tx2"/>
                </a:solidFill>
              </a:ln>
            </c:spPr>
          </c:marker>
          <c:dLbls>
            <c:dLbl>
              <c:idx val="49"/>
              <c:layout>
                <c:manualLayout>
                  <c:x val="-4.2617953615942408E-2"/>
                  <c:y val="-4.1536877551901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Plan2!$A$2:$A$51</c:f>
              <c:numCache>
                <c:formatCode>d\-mmm</c:formatCode>
                <c:ptCount val="50"/>
                <c:pt idx="0">
                  <c:v>43909</c:v>
                </c:pt>
                <c:pt idx="1">
                  <c:v>43910</c:v>
                </c:pt>
                <c:pt idx="2">
                  <c:v>43911</c:v>
                </c:pt>
                <c:pt idx="3">
                  <c:v>43912</c:v>
                </c:pt>
                <c:pt idx="4">
                  <c:v>43913</c:v>
                </c:pt>
                <c:pt idx="5">
                  <c:v>43914</c:v>
                </c:pt>
                <c:pt idx="6">
                  <c:v>43915</c:v>
                </c:pt>
                <c:pt idx="7">
                  <c:v>43916</c:v>
                </c:pt>
                <c:pt idx="8">
                  <c:v>43917</c:v>
                </c:pt>
                <c:pt idx="9">
                  <c:v>43918</c:v>
                </c:pt>
                <c:pt idx="10">
                  <c:v>43919</c:v>
                </c:pt>
                <c:pt idx="11">
                  <c:v>43920</c:v>
                </c:pt>
                <c:pt idx="12">
                  <c:v>43921</c:v>
                </c:pt>
                <c:pt idx="13">
                  <c:v>43922</c:v>
                </c:pt>
                <c:pt idx="14">
                  <c:v>43923</c:v>
                </c:pt>
                <c:pt idx="15">
                  <c:v>43924</c:v>
                </c:pt>
                <c:pt idx="16">
                  <c:v>43925</c:v>
                </c:pt>
                <c:pt idx="17">
                  <c:v>43926</c:v>
                </c:pt>
                <c:pt idx="18">
                  <c:v>43927</c:v>
                </c:pt>
                <c:pt idx="19">
                  <c:v>43928</c:v>
                </c:pt>
                <c:pt idx="20">
                  <c:v>43929</c:v>
                </c:pt>
                <c:pt idx="21">
                  <c:v>43930</c:v>
                </c:pt>
                <c:pt idx="22">
                  <c:v>43931</c:v>
                </c:pt>
                <c:pt idx="23">
                  <c:v>43932</c:v>
                </c:pt>
                <c:pt idx="24">
                  <c:v>43933</c:v>
                </c:pt>
                <c:pt idx="25">
                  <c:v>43934</c:v>
                </c:pt>
                <c:pt idx="26">
                  <c:v>43935</c:v>
                </c:pt>
                <c:pt idx="27">
                  <c:v>43936</c:v>
                </c:pt>
                <c:pt idx="28">
                  <c:v>43937</c:v>
                </c:pt>
                <c:pt idx="29">
                  <c:v>43938</c:v>
                </c:pt>
                <c:pt idx="30">
                  <c:v>43939</c:v>
                </c:pt>
                <c:pt idx="31">
                  <c:v>43940</c:v>
                </c:pt>
                <c:pt idx="32">
                  <c:v>43941</c:v>
                </c:pt>
                <c:pt idx="33">
                  <c:v>43942</c:v>
                </c:pt>
                <c:pt idx="34">
                  <c:v>43943</c:v>
                </c:pt>
                <c:pt idx="35">
                  <c:v>43944</c:v>
                </c:pt>
                <c:pt idx="36">
                  <c:v>43945</c:v>
                </c:pt>
                <c:pt idx="37">
                  <c:v>43946</c:v>
                </c:pt>
                <c:pt idx="38">
                  <c:v>43947</c:v>
                </c:pt>
                <c:pt idx="39">
                  <c:v>43948</c:v>
                </c:pt>
                <c:pt idx="40">
                  <c:v>43949</c:v>
                </c:pt>
                <c:pt idx="41">
                  <c:v>43950</c:v>
                </c:pt>
                <c:pt idx="42">
                  <c:v>43951</c:v>
                </c:pt>
                <c:pt idx="43">
                  <c:v>43952</c:v>
                </c:pt>
                <c:pt idx="44">
                  <c:v>43953</c:v>
                </c:pt>
                <c:pt idx="45">
                  <c:v>43954</c:v>
                </c:pt>
                <c:pt idx="46">
                  <c:v>43955</c:v>
                </c:pt>
                <c:pt idx="47">
                  <c:v>43956</c:v>
                </c:pt>
                <c:pt idx="48">
                  <c:v>43957</c:v>
                </c:pt>
                <c:pt idx="49">
                  <c:v>43958</c:v>
                </c:pt>
              </c:numCache>
            </c:numRef>
          </c:cat>
          <c:val>
            <c:numRef>
              <c:f>Plan2!$B$2:$B$51</c:f>
              <c:numCache>
                <c:formatCode>General</c:formatCode>
                <c:ptCount val="5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26</c:v>
                </c:pt>
                <c:pt idx="4">
                  <c:v>36</c:v>
                </c:pt>
                <c:pt idx="5">
                  <c:v>58</c:v>
                </c:pt>
                <c:pt idx="6">
                  <c:v>82</c:v>
                </c:pt>
                <c:pt idx="7">
                  <c:v>104</c:v>
                </c:pt>
                <c:pt idx="8">
                  <c:v>127</c:v>
                </c:pt>
                <c:pt idx="9">
                  <c:v>127</c:v>
                </c:pt>
                <c:pt idx="10">
                  <c:v>149</c:v>
                </c:pt>
                <c:pt idx="11">
                  <c:v>169</c:v>
                </c:pt>
                <c:pt idx="12">
                  <c:v>185</c:v>
                </c:pt>
                <c:pt idx="13">
                  <c:v>210</c:v>
                </c:pt>
                <c:pt idx="14">
                  <c:v>245</c:v>
                </c:pt>
                <c:pt idx="15">
                  <c:v>268</c:v>
                </c:pt>
                <c:pt idx="16">
                  <c:v>372</c:v>
                </c:pt>
                <c:pt idx="17">
                  <c:v>393</c:v>
                </c:pt>
                <c:pt idx="18">
                  <c:v>401</c:v>
                </c:pt>
                <c:pt idx="19">
                  <c:v>414</c:v>
                </c:pt>
                <c:pt idx="20">
                  <c:v>435</c:v>
                </c:pt>
                <c:pt idx="21">
                  <c:v>457</c:v>
                </c:pt>
                <c:pt idx="22">
                  <c:v>457</c:v>
                </c:pt>
                <c:pt idx="23">
                  <c:v>486</c:v>
                </c:pt>
                <c:pt idx="24">
                  <c:v>490</c:v>
                </c:pt>
                <c:pt idx="25">
                  <c:v>505</c:v>
                </c:pt>
                <c:pt idx="26">
                  <c:v>514</c:v>
                </c:pt>
                <c:pt idx="27">
                  <c:v>523</c:v>
                </c:pt>
                <c:pt idx="28">
                  <c:v>539</c:v>
                </c:pt>
                <c:pt idx="29">
                  <c:v>573</c:v>
                </c:pt>
                <c:pt idx="30">
                  <c:v>589</c:v>
                </c:pt>
                <c:pt idx="31">
                  <c:v>603</c:v>
                </c:pt>
                <c:pt idx="32">
                  <c:v>624</c:v>
                </c:pt>
                <c:pt idx="33">
                  <c:v>644</c:v>
                </c:pt>
                <c:pt idx="34">
                  <c:v>674</c:v>
                </c:pt>
                <c:pt idx="35">
                  <c:v>723</c:v>
                </c:pt>
                <c:pt idx="36">
                  <c:v>766</c:v>
                </c:pt>
                <c:pt idx="37">
                  <c:v>792</c:v>
                </c:pt>
                <c:pt idx="38">
                  <c:v>837</c:v>
                </c:pt>
                <c:pt idx="39">
                  <c:v>872</c:v>
                </c:pt>
                <c:pt idx="40">
                  <c:v>928</c:v>
                </c:pt>
                <c:pt idx="41">
                  <c:v>996</c:v>
                </c:pt>
                <c:pt idx="42">
                  <c:v>1050</c:v>
                </c:pt>
                <c:pt idx="43">
                  <c:v>1138</c:v>
                </c:pt>
                <c:pt idx="44">
                  <c:v>1278</c:v>
                </c:pt>
                <c:pt idx="45">
                  <c:v>1391</c:v>
                </c:pt>
                <c:pt idx="46">
                  <c:v>1524</c:v>
                </c:pt>
                <c:pt idx="47">
                  <c:v>1651</c:v>
                </c:pt>
                <c:pt idx="48">
                  <c:v>1781</c:v>
                </c:pt>
                <c:pt idx="49">
                  <c:v>2070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53472"/>
        <c:axId val="133355008"/>
      </c:lineChart>
      <c:dateAx>
        <c:axId val="133353472"/>
        <c:scaling>
          <c:orientation val="minMax"/>
        </c:scaling>
        <c:delete val="0"/>
        <c:axPos val="b"/>
        <c:majorGridlines>
          <c:spPr>
            <a:ln w="952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d\-mmm" sourceLinked="1"/>
        <c:majorTickMark val="out"/>
        <c:minorTickMark val="none"/>
        <c:tickLblPos val="nextTo"/>
        <c:crossAx val="133355008"/>
        <c:crosses val="autoZero"/>
        <c:auto val="1"/>
        <c:lblOffset val="100"/>
        <c:baseTimeUnit val="days"/>
      </c:dateAx>
      <c:valAx>
        <c:axId val="1333550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33353472"/>
        <c:crossesAt val="43909"/>
        <c:crossBetween val="midCat"/>
        <c:majorUnit val="200"/>
        <c:minorUnit val="10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txPr>
    <a:bodyPr/>
    <a:lstStyle/>
    <a:p>
      <a:pPr>
        <a:defRPr sz="1050"/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BB298-DCC2-4663-A61F-CE873AB77177}" type="doc">
      <dgm:prSet loTypeId="urn:microsoft.com/office/officeart/2005/8/layout/vList6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FAFBB92F-AB8B-43BA-B069-6393D22D8BE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pt-BR" sz="3600" b="1" u="none" strike="noStrike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Previsto </a:t>
          </a:r>
          <a:r>
            <a:rPr lang="pt-BR" sz="3600" b="1" u="none" strike="noStrike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arrecadar Ano 2020</a:t>
          </a:r>
          <a:endParaRPr lang="pt-BR" sz="36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7F77E-C285-42C5-A11D-B5854462C432}" type="parTrans" cxnId="{BC8CAE5B-3281-4E96-A681-76C98322D0E1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150771-0F2A-486B-A3EA-CF155918B15B}" type="sibTrans" cxnId="{BC8CAE5B-3281-4E96-A681-76C98322D0E1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53359F-CD45-4E81-9773-C3A454146E7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t-BR" sz="3600" b="1" i="0" u="none" strike="noStrike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Arrecadado no 1º Quad</a:t>
          </a:r>
          <a:endParaRPr lang="pt-BR" sz="4000" b="1" i="0" u="none" strike="noStrike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308B5F-804B-4F1D-A511-D8EAE905D1F5}" type="parTrans" cxnId="{785D4403-8150-480F-8ECF-44D137CD81FC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09E681-45AA-44B8-A913-B4AC02045C4D}" type="sibTrans" cxnId="{785D4403-8150-480F-8ECF-44D137CD81FC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D01B37-928F-48FD-BC27-0B6C7FACA4C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t-BR" sz="2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2.519.834.875,59</a:t>
          </a:r>
          <a:endParaRPr lang="pt-BR" sz="2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2CBAFD-6897-46A1-BBCD-9EC3AB5AD6A3}" type="parTrans" cxnId="{5F29AC40-E7AA-4087-AE2E-4F34754402BD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A51E57-3776-48AB-8A53-006BB2FBB68D}" type="sibTrans" cxnId="{5F29AC40-E7AA-4087-AE2E-4F34754402BD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BCA0A0-37AC-496E-8AE5-45C44000017F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 rtl="0"/>
          <a:endParaRPr lang="pt-BR" sz="6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827C5E2-4D55-4D77-8AD6-49396ED8D475}" type="parTrans" cxnId="{CDEBC369-112D-4B09-8127-C08355AA0C1B}">
      <dgm:prSet/>
      <dgm:spPr/>
      <dgm:t>
        <a:bodyPr/>
        <a:lstStyle/>
        <a:p>
          <a:endParaRPr lang="pt-BR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FF1A0B-B578-4505-8DB2-162984F47A09}" type="sibTrans" cxnId="{CDEBC369-112D-4B09-8127-C08355AA0C1B}">
      <dgm:prSet/>
      <dgm:spPr/>
      <dgm:t>
        <a:bodyPr/>
        <a:lstStyle/>
        <a:p>
          <a:endParaRPr lang="pt-BR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6F5105-6D40-48F4-865C-EB053E236C1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 rtl="0"/>
          <a:r>
            <a:rPr lang="pt-BR" sz="2800" b="1" u="none" strike="noStrike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7.340.054.673,00</a:t>
          </a:r>
          <a:endParaRPr lang="pt-BR" sz="2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958C84-5E39-44DB-A903-F4DC9703321C}" type="sibTrans" cxnId="{8005C27A-2792-4A4A-AFE6-5FD917698901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A1EF7E-14A8-4A3D-BA34-171792A1D98F}" type="parTrans" cxnId="{8005C27A-2792-4A4A-AFE6-5FD917698901}">
      <dgm:prSet/>
      <dgm:spPr/>
      <dgm:t>
        <a:bodyPr/>
        <a:lstStyle/>
        <a:p>
          <a:endParaRPr lang="pt-BR" sz="28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7E012C-7D83-4BF4-B46D-6C57C5EA80D0}" type="pres">
      <dgm:prSet presAssocID="{3AABB298-DCC2-4663-A61F-CE873AB771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9EC70D6-4934-49A2-99C2-00F19D62909D}" type="pres">
      <dgm:prSet presAssocID="{FAFBB92F-AB8B-43BA-B069-6393D22D8BE9}" presName="linNode" presStyleCnt="0"/>
      <dgm:spPr/>
    </dgm:pt>
    <dgm:pt modelId="{416F1E05-ECCD-435F-8A12-486F1E791468}" type="pres">
      <dgm:prSet presAssocID="{FAFBB92F-AB8B-43BA-B069-6393D22D8BE9}" presName="parentShp" presStyleLbl="node1" presStyleIdx="0" presStyleCnt="2" custScaleX="206605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744C0054-1094-4110-9173-BD108C1E2667}" type="pres">
      <dgm:prSet presAssocID="{FAFBB92F-AB8B-43BA-B069-6393D22D8BE9}" presName="childShp" presStyleLbl="bgAccFollowNode1" presStyleIdx="0" presStyleCnt="2" custScaleY="53661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0FF687BB-2AB3-4949-A8AF-8BEDE5FB5DB6}" type="pres">
      <dgm:prSet presAssocID="{49150771-0F2A-486B-A3EA-CF155918B15B}" presName="spacing" presStyleCnt="0"/>
      <dgm:spPr/>
    </dgm:pt>
    <dgm:pt modelId="{36B6597D-D6BD-46C8-8EFC-492563D03EBA}" type="pres">
      <dgm:prSet presAssocID="{7F53359F-CD45-4E81-9773-C3A454146E75}" presName="linNode" presStyleCnt="0"/>
      <dgm:spPr/>
    </dgm:pt>
    <dgm:pt modelId="{7DE9575C-7CEB-4D66-BDD2-1EEA6E69A9DA}" type="pres">
      <dgm:prSet presAssocID="{7F53359F-CD45-4E81-9773-C3A454146E75}" presName="parentShp" presStyleLbl="node1" presStyleIdx="1" presStyleCnt="2" custScaleX="199308" custScaleY="110000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DBC580BC-745B-4038-A47D-ABDA8C70B3D3}" type="pres">
      <dgm:prSet presAssocID="{7F53359F-CD45-4E81-9773-C3A454146E75}" presName="childShp" presStyleLbl="bgAccFollowNode1" presStyleIdx="1" presStyleCnt="2" custScaleX="96841" custScaleY="55530" custLinFactNeighborX="-535" custLinFactNeighborY="16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</dgm:ptLst>
  <dgm:cxnLst>
    <dgm:cxn modelId="{41836C1A-9319-46B8-9D9B-2142F7A554F9}" type="presOf" srcId="{7F53359F-CD45-4E81-9773-C3A454146E75}" destId="{7DE9575C-7CEB-4D66-BDD2-1EEA6E69A9DA}" srcOrd="0" destOrd="0" presId="urn:microsoft.com/office/officeart/2005/8/layout/vList6"/>
    <dgm:cxn modelId="{F14B1414-8E9A-4C1F-910C-F3D0033C367B}" type="presOf" srcId="{3AABB298-DCC2-4663-A61F-CE873AB77177}" destId="{077E012C-7D83-4BF4-B46D-6C57C5EA80D0}" srcOrd="0" destOrd="0" presId="urn:microsoft.com/office/officeart/2005/8/layout/vList6"/>
    <dgm:cxn modelId="{785D4403-8150-480F-8ECF-44D137CD81FC}" srcId="{3AABB298-DCC2-4663-A61F-CE873AB77177}" destId="{7F53359F-CD45-4E81-9773-C3A454146E75}" srcOrd="1" destOrd="0" parTransId="{36308B5F-804B-4F1D-A511-D8EAE905D1F5}" sibTransId="{0309E681-45AA-44B8-A913-B4AC02045C4D}"/>
    <dgm:cxn modelId="{8005C27A-2792-4A4A-AFE6-5FD917698901}" srcId="{FAFBB92F-AB8B-43BA-B069-6393D22D8BE9}" destId="{986F5105-6D40-48F4-865C-EB053E236C1C}" srcOrd="1" destOrd="0" parTransId="{58A1EF7E-14A8-4A3D-BA34-171792A1D98F}" sibTransId="{04958C84-5E39-44DB-A903-F4DC9703321C}"/>
    <dgm:cxn modelId="{FA30F5E3-C381-4564-B8B6-4FF16E08D840}" type="presOf" srcId="{986F5105-6D40-48F4-865C-EB053E236C1C}" destId="{744C0054-1094-4110-9173-BD108C1E2667}" srcOrd="0" destOrd="1" presId="urn:microsoft.com/office/officeart/2005/8/layout/vList6"/>
    <dgm:cxn modelId="{5F29AC40-E7AA-4087-AE2E-4F34754402BD}" srcId="{7F53359F-CD45-4E81-9773-C3A454146E75}" destId="{40D01B37-928F-48FD-BC27-0B6C7FACA4C3}" srcOrd="0" destOrd="0" parTransId="{D92CBAFD-6897-46A1-BBCD-9EC3AB5AD6A3}" sibTransId="{A3A51E57-3776-48AB-8A53-006BB2FBB68D}"/>
    <dgm:cxn modelId="{BC8CAE5B-3281-4E96-A681-76C98322D0E1}" srcId="{3AABB298-DCC2-4663-A61F-CE873AB77177}" destId="{FAFBB92F-AB8B-43BA-B069-6393D22D8BE9}" srcOrd="0" destOrd="0" parTransId="{D2E7F77E-C285-42C5-A11D-B5854462C432}" sibTransId="{49150771-0F2A-486B-A3EA-CF155918B15B}"/>
    <dgm:cxn modelId="{CF67896B-3D45-471E-8188-24C06247AE2C}" type="presOf" srcId="{F8BCA0A0-37AC-496E-8AE5-45C44000017F}" destId="{744C0054-1094-4110-9173-BD108C1E2667}" srcOrd="0" destOrd="0" presId="urn:microsoft.com/office/officeart/2005/8/layout/vList6"/>
    <dgm:cxn modelId="{656902C6-32AE-4761-B4D4-ED62DDBD6D20}" type="presOf" srcId="{FAFBB92F-AB8B-43BA-B069-6393D22D8BE9}" destId="{416F1E05-ECCD-435F-8A12-486F1E791468}" srcOrd="0" destOrd="0" presId="urn:microsoft.com/office/officeart/2005/8/layout/vList6"/>
    <dgm:cxn modelId="{9356845A-1819-48E8-AF24-46915AFEE76A}" type="presOf" srcId="{40D01B37-928F-48FD-BC27-0B6C7FACA4C3}" destId="{DBC580BC-745B-4038-A47D-ABDA8C70B3D3}" srcOrd="0" destOrd="0" presId="urn:microsoft.com/office/officeart/2005/8/layout/vList6"/>
    <dgm:cxn modelId="{CDEBC369-112D-4B09-8127-C08355AA0C1B}" srcId="{FAFBB92F-AB8B-43BA-B069-6393D22D8BE9}" destId="{F8BCA0A0-37AC-496E-8AE5-45C44000017F}" srcOrd="0" destOrd="0" parTransId="{C827C5E2-4D55-4D77-8AD6-49396ED8D475}" sibTransId="{2BFF1A0B-B578-4505-8DB2-162984F47A09}"/>
    <dgm:cxn modelId="{F9BDCA32-86B6-4B06-93DA-A0BE6B4F1DDB}" type="presParOf" srcId="{077E012C-7D83-4BF4-B46D-6C57C5EA80D0}" destId="{D9EC70D6-4934-49A2-99C2-00F19D62909D}" srcOrd="0" destOrd="0" presId="urn:microsoft.com/office/officeart/2005/8/layout/vList6"/>
    <dgm:cxn modelId="{95CC596F-C9D6-40F7-81C0-7D4F27111000}" type="presParOf" srcId="{D9EC70D6-4934-49A2-99C2-00F19D62909D}" destId="{416F1E05-ECCD-435F-8A12-486F1E791468}" srcOrd="0" destOrd="0" presId="urn:microsoft.com/office/officeart/2005/8/layout/vList6"/>
    <dgm:cxn modelId="{1ACCFC7B-7A97-46D7-988A-92503F86E8EE}" type="presParOf" srcId="{D9EC70D6-4934-49A2-99C2-00F19D62909D}" destId="{744C0054-1094-4110-9173-BD108C1E2667}" srcOrd="1" destOrd="0" presId="urn:microsoft.com/office/officeart/2005/8/layout/vList6"/>
    <dgm:cxn modelId="{7C0AE0AF-B264-4E27-B487-43DF96725913}" type="presParOf" srcId="{077E012C-7D83-4BF4-B46D-6C57C5EA80D0}" destId="{0FF687BB-2AB3-4949-A8AF-8BEDE5FB5DB6}" srcOrd="1" destOrd="0" presId="urn:microsoft.com/office/officeart/2005/8/layout/vList6"/>
    <dgm:cxn modelId="{C5A58BAE-6096-4D1C-BEF9-1CA8DFE8CF37}" type="presParOf" srcId="{077E012C-7D83-4BF4-B46D-6C57C5EA80D0}" destId="{36B6597D-D6BD-46C8-8EFC-492563D03EBA}" srcOrd="2" destOrd="0" presId="urn:microsoft.com/office/officeart/2005/8/layout/vList6"/>
    <dgm:cxn modelId="{D6132F57-2322-4E67-8C3C-560C5BF83ABA}" type="presParOf" srcId="{36B6597D-D6BD-46C8-8EFC-492563D03EBA}" destId="{7DE9575C-7CEB-4D66-BDD2-1EEA6E69A9DA}" srcOrd="0" destOrd="0" presId="urn:microsoft.com/office/officeart/2005/8/layout/vList6"/>
    <dgm:cxn modelId="{FF6FA8E4-19B7-46A6-A304-13E1A9C256B8}" type="presParOf" srcId="{36B6597D-D6BD-46C8-8EFC-492563D03EBA}" destId="{DBC580BC-745B-4038-A47D-ABDA8C70B3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53F06-61F6-4287-8837-2290A236F017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8950C79-2C89-40A8-AA25-2F2D2B5B50D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t-BR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 mínimo </a:t>
          </a:r>
          <a:r>
            <a:rPr lang="pt-B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 12% para </a:t>
          </a:r>
          <a:r>
            <a:rPr lang="pt-BR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Saúde  = </a:t>
          </a:r>
          <a:r>
            <a:rPr lang="pt-B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R$302.380.185,07</a:t>
          </a:r>
        </a:p>
      </dgm:t>
    </dgm:pt>
    <dgm:pt modelId="{F971544F-894B-47FE-9647-9E7CA7BA21AE}" type="parTrans" cxnId="{2F56A28F-AF0E-4052-8678-531BDD28AA81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1E88D047-92D6-4A87-BE9E-B43A154C7717}" type="sibTrans" cxnId="{2F56A28F-AF0E-4052-8678-531BDD28AA81}">
      <dgm:prSet custT="1"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5A4AD655-8FEA-47BC-80D5-FD837EF10FB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t-B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Destinou 17,91% para Saúde: R$</a:t>
          </a:r>
          <a:r>
            <a:rPr lang="pt-BR" sz="2400" b="1" i="0" u="non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451.272.345,77 valores Liquidados</a:t>
          </a:r>
          <a:endParaRPr lang="pt-BR" sz="24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C4F845-A1BE-4CC1-B237-A6F419CD34B6}" type="parTrans" cxnId="{A3839B9F-14D6-4BE0-9366-5DCAC5EBA303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EED9AA7F-7547-4009-A6DB-9BC8FCB0A34F}" type="sibTrans" cxnId="{A3839B9F-14D6-4BE0-9366-5DCAC5EBA303}">
      <dgm:prSet/>
      <dgm:spPr/>
      <dgm:t>
        <a:bodyPr/>
        <a:lstStyle/>
        <a:p>
          <a:endParaRPr lang="pt-BR" sz="3200" b="1">
            <a:solidFill>
              <a:schemeClr val="tx1"/>
            </a:solidFill>
          </a:endParaRPr>
        </a:p>
      </dgm:t>
    </dgm:pt>
    <dgm:pt modelId="{81BD514A-4A2E-4A17-ACF9-B9E006F82D81}" type="pres">
      <dgm:prSet presAssocID="{E8D53F06-61F6-4287-8837-2290A236F01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7AABA7A-D70B-4244-8441-6A4D5470DEA4}" type="pres">
      <dgm:prSet presAssocID="{E8D53F06-61F6-4287-8837-2290A236F017}" presName="arrow" presStyleLbl="bgShp" presStyleIdx="0" presStyleCnt="1" custScaleX="113074" custScaleY="44946" custLinFactNeighborX="-1375" custLinFactNeighborY="-36954"/>
      <dgm:spPr>
        <a:prstGeom prst="curvedDownArrow">
          <a:avLst/>
        </a:prstGeom>
        <a:solidFill>
          <a:srgbClr val="009900"/>
        </a:solidFill>
        <a:ln w="57150">
          <a:solidFill>
            <a:srgbClr val="009900"/>
          </a:solidFill>
        </a:ln>
      </dgm:spPr>
    </dgm:pt>
    <dgm:pt modelId="{B63F0018-AE8F-4982-84C2-BF6C19C3FE81}" type="pres">
      <dgm:prSet presAssocID="{E8D53F06-61F6-4287-8837-2290A236F017}" presName="linearProcess" presStyleCnt="0"/>
      <dgm:spPr/>
    </dgm:pt>
    <dgm:pt modelId="{52611972-4639-4F72-9944-9A43F59FE9F7}" type="pres">
      <dgm:prSet presAssocID="{C8950C79-2C89-40A8-AA25-2F2D2B5B50D6}" presName="textNode" presStyleLbl="node1" presStyleIdx="0" presStyleCnt="2" custScaleX="85852" custScaleY="112023" custLinFactNeighborX="-230" custLinFactNeighborY="-145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94952D-2430-49CE-A952-7846F6B68727}" type="pres">
      <dgm:prSet presAssocID="{1E88D047-92D6-4A87-BE9E-B43A154C7717}" presName="sibTrans" presStyleCnt="0"/>
      <dgm:spPr/>
    </dgm:pt>
    <dgm:pt modelId="{A34BB3B1-59CD-4F3A-88B0-5656786E902A}" type="pres">
      <dgm:prSet presAssocID="{5A4AD655-8FEA-47BC-80D5-FD837EF10FB3}" presName="textNode" presStyleLbl="node1" presStyleIdx="1" presStyleCnt="2" custScaleX="101246" custScaleY="145769" custLinFactNeighborX="-77938" custLinFactNeighborY="-143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3839B9F-14D6-4BE0-9366-5DCAC5EBA303}" srcId="{E8D53F06-61F6-4287-8837-2290A236F017}" destId="{5A4AD655-8FEA-47BC-80D5-FD837EF10FB3}" srcOrd="1" destOrd="0" parTransId="{BAC4F845-A1BE-4CC1-B237-A6F419CD34B6}" sibTransId="{EED9AA7F-7547-4009-A6DB-9BC8FCB0A34F}"/>
    <dgm:cxn modelId="{EE3F0715-2AA2-46C4-AA20-CEA9B236707B}" type="presOf" srcId="{E8D53F06-61F6-4287-8837-2290A236F017}" destId="{81BD514A-4A2E-4A17-ACF9-B9E006F82D81}" srcOrd="0" destOrd="0" presId="urn:microsoft.com/office/officeart/2005/8/layout/hProcess9"/>
    <dgm:cxn modelId="{2F56A28F-AF0E-4052-8678-531BDD28AA81}" srcId="{E8D53F06-61F6-4287-8837-2290A236F017}" destId="{C8950C79-2C89-40A8-AA25-2F2D2B5B50D6}" srcOrd="0" destOrd="0" parTransId="{F971544F-894B-47FE-9647-9E7CA7BA21AE}" sibTransId="{1E88D047-92D6-4A87-BE9E-B43A154C7717}"/>
    <dgm:cxn modelId="{AA5CF72F-2398-41D3-B4D5-E83F01188EA9}" type="presOf" srcId="{5A4AD655-8FEA-47BC-80D5-FD837EF10FB3}" destId="{A34BB3B1-59CD-4F3A-88B0-5656786E902A}" srcOrd="0" destOrd="0" presId="urn:microsoft.com/office/officeart/2005/8/layout/hProcess9"/>
    <dgm:cxn modelId="{AF8883CC-B3AF-4C3D-8BCE-07696CD786BC}" type="presOf" srcId="{C8950C79-2C89-40A8-AA25-2F2D2B5B50D6}" destId="{52611972-4639-4F72-9944-9A43F59FE9F7}" srcOrd="0" destOrd="0" presId="urn:microsoft.com/office/officeart/2005/8/layout/hProcess9"/>
    <dgm:cxn modelId="{B8E9424B-8568-48A3-A2D8-4322C968E965}" type="presParOf" srcId="{81BD514A-4A2E-4A17-ACF9-B9E006F82D81}" destId="{97AABA7A-D70B-4244-8441-6A4D5470DEA4}" srcOrd="0" destOrd="0" presId="urn:microsoft.com/office/officeart/2005/8/layout/hProcess9"/>
    <dgm:cxn modelId="{8166CBBB-72E7-40D2-99A2-86980DC10AFC}" type="presParOf" srcId="{81BD514A-4A2E-4A17-ACF9-B9E006F82D81}" destId="{B63F0018-AE8F-4982-84C2-BF6C19C3FE81}" srcOrd="1" destOrd="0" presId="urn:microsoft.com/office/officeart/2005/8/layout/hProcess9"/>
    <dgm:cxn modelId="{5190B361-1B94-4013-9EAE-C1B40413EA91}" type="presParOf" srcId="{B63F0018-AE8F-4982-84C2-BF6C19C3FE81}" destId="{52611972-4639-4F72-9944-9A43F59FE9F7}" srcOrd="0" destOrd="0" presId="urn:microsoft.com/office/officeart/2005/8/layout/hProcess9"/>
    <dgm:cxn modelId="{03024785-28A0-4D5A-9541-F33DE2C56710}" type="presParOf" srcId="{B63F0018-AE8F-4982-84C2-BF6C19C3FE81}" destId="{B694952D-2430-49CE-A952-7846F6B68727}" srcOrd="1" destOrd="0" presId="urn:microsoft.com/office/officeart/2005/8/layout/hProcess9"/>
    <dgm:cxn modelId="{D13F0C26-5CEB-4186-A0E9-D98B7272BC52}" type="presParOf" srcId="{B63F0018-AE8F-4982-84C2-BF6C19C3FE81}" destId="{A34BB3B1-59CD-4F3A-88B0-5656786E902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ABB298-DCC2-4663-A61F-CE873AB77177}" type="doc">
      <dgm:prSet loTypeId="urn:microsoft.com/office/officeart/2005/8/layout/vList6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7384E842-A312-444A-A31B-7F1B41BF7283}">
      <dgm:prSet custT="1"/>
      <dgm:spPr>
        <a:solidFill>
          <a:srgbClr val="FFFF00"/>
        </a:solidFill>
      </dgm:spPr>
      <dgm:t>
        <a:bodyPr anchor="ctr"/>
        <a:lstStyle/>
        <a:p>
          <a:pPr algn="ctr" rtl="0"/>
          <a:r>
            <a:rPr lang="pt-BR" sz="3600" b="1" dirty="0" smtClean="0">
              <a:solidFill>
                <a:schemeClr val="tx1"/>
              </a:solidFill>
            </a:rPr>
            <a:t>15</a:t>
          </a:r>
          <a:endParaRPr lang="pt-BR" sz="3600" dirty="0"/>
        </a:p>
      </dgm:t>
    </dgm:pt>
    <dgm:pt modelId="{3CC81DD2-DB6B-4122-9EB2-9A5D360ECCD6}" type="parTrans" cxnId="{2A421B35-42E1-41E2-A242-F3293B06EE62}">
      <dgm:prSet/>
      <dgm:spPr/>
      <dgm:t>
        <a:bodyPr/>
        <a:lstStyle/>
        <a:p>
          <a:pPr algn="just"/>
          <a:endParaRPr lang="pt-BR" sz="3600"/>
        </a:p>
      </dgm:t>
    </dgm:pt>
    <dgm:pt modelId="{7503AE6C-E92A-4540-A052-A7E07C6EAE4E}" type="sibTrans" cxnId="{2A421B35-42E1-41E2-A242-F3293B06EE62}">
      <dgm:prSet/>
      <dgm:spPr/>
      <dgm:t>
        <a:bodyPr/>
        <a:lstStyle/>
        <a:p>
          <a:pPr algn="just"/>
          <a:endParaRPr lang="pt-BR" sz="3600"/>
        </a:p>
      </dgm:t>
    </dgm:pt>
    <dgm:pt modelId="{FAFBB92F-AB8B-43BA-B069-6393D22D8BE9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pt-BR" sz="3600" b="1" u="none" strike="noStrike" dirty="0" smtClean="0">
              <a:solidFill>
                <a:schemeClr val="tx1"/>
              </a:solidFill>
              <a:effectLst/>
              <a:latin typeface="+mn-lt"/>
            </a:rPr>
            <a:t>META 2020</a:t>
          </a:r>
        </a:p>
      </dgm:t>
    </dgm:pt>
    <dgm:pt modelId="{49150771-0F2A-486B-A3EA-CF155918B15B}" type="sibTrans" cxnId="{BC8CAE5B-3281-4E96-A681-76C98322D0E1}">
      <dgm:prSet/>
      <dgm:spPr/>
      <dgm:t>
        <a:bodyPr/>
        <a:lstStyle/>
        <a:p>
          <a:pPr algn="just"/>
          <a:endParaRPr lang="pt-BR" sz="3600" b="1">
            <a:solidFill>
              <a:schemeClr val="tx1"/>
            </a:solidFill>
          </a:endParaRPr>
        </a:p>
      </dgm:t>
    </dgm:pt>
    <dgm:pt modelId="{D2E7F77E-C285-42C5-A11D-B5854462C432}" type="parTrans" cxnId="{BC8CAE5B-3281-4E96-A681-76C98322D0E1}">
      <dgm:prSet/>
      <dgm:spPr/>
      <dgm:t>
        <a:bodyPr/>
        <a:lstStyle/>
        <a:p>
          <a:pPr algn="just"/>
          <a:endParaRPr lang="pt-BR" sz="3600" b="1">
            <a:solidFill>
              <a:schemeClr val="tx1"/>
            </a:solidFill>
          </a:endParaRPr>
        </a:p>
      </dgm:t>
    </dgm:pt>
    <dgm:pt modelId="{077E012C-7D83-4BF4-B46D-6C57C5EA80D0}" type="pres">
      <dgm:prSet presAssocID="{3AABB298-DCC2-4663-A61F-CE873AB771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9EC70D6-4934-49A2-99C2-00F19D62909D}" type="pres">
      <dgm:prSet presAssocID="{FAFBB92F-AB8B-43BA-B069-6393D22D8BE9}" presName="linNode" presStyleCnt="0"/>
      <dgm:spPr/>
      <dgm:t>
        <a:bodyPr/>
        <a:lstStyle/>
        <a:p>
          <a:endParaRPr lang="pt-BR"/>
        </a:p>
      </dgm:t>
    </dgm:pt>
    <dgm:pt modelId="{416F1E05-ECCD-435F-8A12-486F1E791468}" type="pres">
      <dgm:prSet presAssocID="{FAFBB92F-AB8B-43BA-B069-6393D22D8BE9}" presName="parentShp" presStyleLbl="node1" presStyleIdx="0" presStyleCnt="1" custScaleX="135290" custScaleY="46501" custLinFactNeighborX="-7822" custLinFactNeighborY="-7934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744C0054-1094-4110-9173-BD108C1E2667}" type="pres">
      <dgm:prSet presAssocID="{FAFBB92F-AB8B-43BA-B069-6393D22D8BE9}" presName="childShp" presStyleLbl="bgAccFollowNode1" presStyleIdx="0" presStyleCnt="1" custScaleX="78732" custScaleY="27215" custLinFactNeighborX="1409" custLinFactNeighborY="-10166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</dgm:ptLst>
  <dgm:cxnLst>
    <dgm:cxn modelId="{52BF01F7-085A-4E38-B496-0F1832D40C5A}" type="presOf" srcId="{FAFBB92F-AB8B-43BA-B069-6393D22D8BE9}" destId="{416F1E05-ECCD-435F-8A12-486F1E791468}" srcOrd="0" destOrd="0" presId="urn:microsoft.com/office/officeart/2005/8/layout/vList6"/>
    <dgm:cxn modelId="{BC8CAE5B-3281-4E96-A681-76C98322D0E1}" srcId="{3AABB298-DCC2-4663-A61F-CE873AB77177}" destId="{FAFBB92F-AB8B-43BA-B069-6393D22D8BE9}" srcOrd="0" destOrd="0" parTransId="{D2E7F77E-C285-42C5-A11D-B5854462C432}" sibTransId="{49150771-0F2A-486B-A3EA-CF155918B15B}"/>
    <dgm:cxn modelId="{249200BB-A9A9-4DB1-BECC-04A6F9C5F14F}" type="presOf" srcId="{3AABB298-DCC2-4663-A61F-CE873AB77177}" destId="{077E012C-7D83-4BF4-B46D-6C57C5EA80D0}" srcOrd="0" destOrd="0" presId="urn:microsoft.com/office/officeart/2005/8/layout/vList6"/>
    <dgm:cxn modelId="{2A421B35-42E1-41E2-A242-F3293B06EE62}" srcId="{FAFBB92F-AB8B-43BA-B069-6393D22D8BE9}" destId="{7384E842-A312-444A-A31B-7F1B41BF7283}" srcOrd="0" destOrd="0" parTransId="{3CC81DD2-DB6B-4122-9EB2-9A5D360ECCD6}" sibTransId="{7503AE6C-E92A-4540-A052-A7E07C6EAE4E}"/>
    <dgm:cxn modelId="{B43FF038-E85A-466A-9C98-274FB4BBB16B}" type="presOf" srcId="{7384E842-A312-444A-A31B-7F1B41BF7283}" destId="{744C0054-1094-4110-9173-BD108C1E2667}" srcOrd="0" destOrd="0" presId="urn:microsoft.com/office/officeart/2005/8/layout/vList6"/>
    <dgm:cxn modelId="{9CADD5BF-44C1-4F0E-A4A1-8F789F17C3AB}" type="presParOf" srcId="{077E012C-7D83-4BF4-B46D-6C57C5EA80D0}" destId="{D9EC70D6-4934-49A2-99C2-00F19D62909D}" srcOrd="0" destOrd="0" presId="urn:microsoft.com/office/officeart/2005/8/layout/vList6"/>
    <dgm:cxn modelId="{BA01235D-7A91-47D7-82BE-55964A981CC4}" type="presParOf" srcId="{D9EC70D6-4934-49A2-99C2-00F19D62909D}" destId="{416F1E05-ECCD-435F-8A12-486F1E791468}" srcOrd="0" destOrd="0" presId="urn:microsoft.com/office/officeart/2005/8/layout/vList6"/>
    <dgm:cxn modelId="{A876EB19-9737-4B92-B4B1-526B663B6CCC}" type="presParOf" srcId="{D9EC70D6-4934-49A2-99C2-00F19D62909D}" destId="{744C0054-1094-4110-9173-BD108C1E26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017CF8-E147-4980-B8DB-69614362848E}" type="doc">
      <dgm:prSet loTypeId="urn:microsoft.com/office/officeart/2005/8/layout/process1" loCatId="process" qsTypeId="urn:microsoft.com/office/officeart/2005/8/quickstyle/simple3" qsCatId="simple" csTypeId="urn:microsoft.com/office/officeart/2005/8/colors/accent6_4" csCatId="accent6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pt-BR"/>
        </a:p>
      </dgm:t>
    </dgm:pt>
    <dgm:pt modelId="{DD25410C-4CAB-445D-AF92-8C6A88EC19B9}">
      <dgm:prSet custT="1"/>
      <dgm:spPr>
        <a:solidFill>
          <a:srgbClr val="E98C7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pt-BR" sz="2400" b="0" strike="noStrike" dirty="0" smtClean="0">
              <a:effectLst/>
            </a:rPr>
            <a:t> </a:t>
          </a:r>
          <a:r>
            <a:rPr lang="pt-BR" sz="2400" b="1" strike="noStrike" dirty="0" smtClean="0">
              <a:solidFill>
                <a:schemeClr val="tx1"/>
              </a:solidFill>
              <a:effectLst/>
            </a:rPr>
            <a:t>2ª Causa</a:t>
          </a:r>
        </a:p>
        <a:p>
          <a:pPr algn="ctr" rtl="0"/>
          <a:r>
            <a:rPr lang="pt-BR" sz="2400" b="0" strike="noStrike" dirty="0" smtClean="0">
              <a:solidFill>
                <a:schemeClr val="tx1"/>
              </a:solidFill>
              <a:effectLst/>
            </a:rPr>
            <a:t> </a:t>
          </a:r>
          <a:r>
            <a:rPr lang="pt-BR" sz="1800" dirty="0" smtClean="0">
              <a:solidFill>
                <a:schemeClr val="tx1"/>
              </a:solidFill>
            </a:rPr>
            <a:t>Causas externas de morbidade e mortalidade</a:t>
          </a:r>
        </a:p>
        <a:p>
          <a:pPr algn="ctr" rtl="0"/>
          <a:r>
            <a:rPr lang="pt-BR" sz="2400" b="1" u="sng" dirty="0" smtClean="0">
              <a:solidFill>
                <a:schemeClr val="tx1"/>
              </a:solidFill>
            </a:rPr>
            <a:t>405 </a:t>
          </a:r>
        </a:p>
        <a:p>
          <a:pPr algn="ctr" rtl="0"/>
          <a:r>
            <a:rPr lang="pt-BR" sz="2400" b="1" dirty="0" smtClean="0">
              <a:solidFill>
                <a:schemeClr val="tx1"/>
              </a:solidFill>
            </a:rPr>
            <a:t>17%</a:t>
          </a:r>
          <a:endParaRPr lang="pt-BR" sz="2400" b="1" strike="noStrike" dirty="0">
            <a:solidFill>
              <a:schemeClr val="tx1"/>
            </a:solidFill>
            <a:effectLst/>
          </a:endParaRPr>
        </a:p>
      </dgm:t>
    </dgm:pt>
    <dgm:pt modelId="{1C23514B-1171-4B29-9F28-3E2005B69FD6}" type="parTrans" cxnId="{DFFE63D6-3525-4741-BD90-FE0CDC32BE23}">
      <dgm:prSet/>
      <dgm:spPr/>
      <dgm:t>
        <a:bodyPr/>
        <a:lstStyle/>
        <a:p>
          <a:endParaRPr lang="pt-BR" sz="2400" b="0" strike="noStrike">
            <a:effectLst/>
          </a:endParaRPr>
        </a:p>
      </dgm:t>
    </dgm:pt>
    <dgm:pt modelId="{7DE800C6-BE55-4B29-A0D8-363922162E5E}" type="sibTrans" cxnId="{DFFE63D6-3525-4741-BD90-FE0CDC32BE23}">
      <dgm:prSet custT="1"/>
      <dgm:spPr/>
      <dgm:t>
        <a:bodyPr/>
        <a:lstStyle/>
        <a:p>
          <a:endParaRPr lang="pt-BR" sz="2400" b="0" strike="noStrike">
            <a:effectLst/>
          </a:endParaRPr>
        </a:p>
      </dgm:t>
    </dgm:pt>
    <dgm:pt modelId="{2E7E9881-987C-4FD5-8C5F-49AA51286C52}">
      <dgm:prSet custT="1"/>
      <dgm:spPr>
        <a:solidFill>
          <a:srgbClr val="E98C7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pt-BR" sz="2400" b="1" strike="noStrike" dirty="0" smtClean="0">
              <a:solidFill>
                <a:schemeClr val="tx1"/>
              </a:solidFill>
              <a:effectLst/>
            </a:rPr>
            <a:t>3ª Causa</a:t>
          </a:r>
        </a:p>
        <a:p>
          <a:pPr rtl="0"/>
          <a:r>
            <a:rPr lang="pt-BR" sz="2400" dirty="0" smtClean="0">
              <a:solidFill>
                <a:schemeClr val="tx1"/>
              </a:solidFill>
            </a:rPr>
            <a:t>Neoplasias</a:t>
          </a:r>
        </a:p>
        <a:p>
          <a:pPr rtl="0"/>
          <a:r>
            <a:rPr lang="pt-BR" sz="2400" b="1" u="sng" dirty="0" smtClean="0">
              <a:solidFill>
                <a:schemeClr val="tx1"/>
              </a:solidFill>
            </a:rPr>
            <a:t>316</a:t>
          </a:r>
        </a:p>
        <a:p>
          <a:pPr rtl="0"/>
          <a:endParaRPr lang="pt-BR" sz="2400" b="1" dirty="0" smtClean="0">
            <a:solidFill>
              <a:schemeClr val="tx1"/>
            </a:solidFill>
          </a:endParaRPr>
        </a:p>
        <a:p>
          <a:pPr rtl="0"/>
          <a:r>
            <a:rPr lang="pt-BR" sz="2400" b="1" dirty="0" smtClean="0">
              <a:solidFill>
                <a:schemeClr val="tx1"/>
              </a:solidFill>
            </a:rPr>
            <a:t>13%</a:t>
          </a:r>
          <a:endParaRPr lang="pt-BR" sz="2400" b="1" u="none" strike="noStrike" dirty="0">
            <a:solidFill>
              <a:schemeClr val="tx1"/>
            </a:solidFill>
            <a:effectLst/>
          </a:endParaRPr>
        </a:p>
      </dgm:t>
    </dgm:pt>
    <dgm:pt modelId="{4D448A40-4A9D-4078-9CBE-9640F454A8E3}" type="parTrans" cxnId="{57BD6F73-16BA-4B61-8F84-C12F1B192BFD}">
      <dgm:prSet/>
      <dgm:spPr/>
      <dgm:t>
        <a:bodyPr/>
        <a:lstStyle/>
        <a:p>
          <a:endParaRPr lang="pt-BR" sz="2400" b="0" strike="noStrike">
            <a:effectLst/>
          </a:endParaRPr>
        </a:p>
      </dgm:t>
    </dgm:pt>
    <dgm:pt modelId="{0EFA2D17-4D19-4988-88A2-8DE7EE544A0E}" type="sibTrans" cxnId="{57BD6F73-16BA-4B61-8F84-C12F1B192BFD}">
      <dgm:prSet custT="1"/>
      <dgm:spPr/>
      <dgm:t>
        <a:bodyPr/>
        <a:lstStyle/>
        <a:p>
          <a:endParaRPr lang="pt-BR" sz="2400" b="0" strike="noStrike">
            <a:effectLst/>
          </a:endParaRPr>
        </a:p>
      </dgm:t>
    </dgm:pt>
    <dgm:pt modelId="{1CCD317A-C775-4034-905A-BE7B23755DF4}">
      <dgm:prSet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pt-BR" sz="2400" b="1" strike="noStrike" dirty="0" smtClean="0">
              <a:solidFill>
                <a:schemeClr val="tx1"/>
              </a:solidFill>
              <a:effectLst/>
            </a:rPr>
            <a:t>14 demais Causas:</a:t>
          </a:r>
        </a:p>
        <a:p>
          <a:pPr rtl="0"/>
          <a:r>
            <a:rPr lang="pt-BR" sz="2400" b="1" strike="noStrike" dirty="0" smtClean="0">
              <a:solidFill>
                <a:schemeClr val="tx1"/>
              </a:solidFill>
              <a:effectLst/>
            </a:rPr>
            <a:t>1.064</a:t>
          </a:r>
        </a:p>
        <a:p>
          <a:pPr rtl="0"/>
          <a:r>
            <a:rPr lang="pt-BR" sz="2400" b="1" strike="noStrike" dirty="0" smtClean="0">
              <a:solidFill>
                <a:schemeClr val="tx1"/>
              </a:solidFill>
              <a:effectLst/>
            </a:rPr>
            <a:t>45%</a:t>
          </a:r>
        </a:p>
        <a:p>
          <a:pPr rtl="0"/>
          <a:endParaRPr lang="pt-BR" sz="2400" b="1" u="none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18295F-5A2F-46CA-831B-26EBAD2B220E}" type="parTrans" cxnId="{0C755AE5-9C09-418B-9636-C65918CDBB82}">
      <dgm:prSet/>
      <dgm:spPr/>
      <dgm:t>
        <a:bodyPr/>
        <a:lstStyle/>
        <a:p>
          <a:endParaRPr lang="pt-BR" sz="2400" b="0" strike="noStrike">
            <a:effectLst/>
          </a:endParaRPr>
        </a:p>
      </dgm:t>
    </dgm:pt>
    <dgm:pt modelId="{5637DC79-79F4-40D0-A683-C092B88F1B5B}" type="sibTrans" cxnId="{0C755AE5-9C09-418B-9636-C65918CDBB82}">
      <dgm:prSet custT="1"/>
      <dgm:spPr/>
      <dgm:t>
        <a:bodyPr/>
        <a:lstStyle/>
        <a:p>
          <a:endParaRPr lang="pt-BR" sz="2400" b="0" strike="noStrike">
            <a:effectLst/>
          </a:endParaRPr>
        </a:p>
      </dgm:t>
    </dgm:pt>
    <dgm:pt modelId="{8261A8D4-395F-4DA2-BA9A-E830EA43A8CC}">
      <dgm:prSet custT="1"/>
      <dgm:spPr>
        <a:solidFill>
          <a:srgbClr val="E98C7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pt-BR" sz="2400" b="1" strike="noStrike" dirty="0" smtClean="0">
              <a:solidFill>
                <a:schemeClr val="tx1"/>
              </a:solidFill>
              <a:effectLst/>
            </a:rPr>
            <a:t>1ª Causa</a:t>
          </a:r>
          <a:r>
            <a:rPr lang="pt-BR" sz="2400" b="0" strike="noStrike" dirty="0" smtClean="0">
              <a:solidFill>
                <a:schemeClr val="tx1"/>
              </a:solidFill>
              <a:effectLst/>
            </a:rPr>
            <a:t> </a:t>
          </a:r>
        </a:p>
        <a:p>
          <a:pPr rtl="0"/>
          <a:r>
            <a:rPr lang="pt-BR" sz="1800" dirty="0" smtClean="0">
              <a:solidFill>
                <a:schemeClr val="tx1"/>
              </a:solidFill>
            </a:rPr>
            <a:t>Doenças do aparelho circulatório:</a:t>
          </a:r>
        </a:p>
        <a:p>
          <a:pPr rtl="0"/>
          <a:r>
            <a:rPr lang="pt-BR" sz="2400" b="1" u="sng" dirty="0" smtClean="0">
              <a:solidFill>
                <a:schemeClr val="tx1"/>
              </a:solidFill>
            </a:rPr>
            <a:t>607 </a:t>
          </a:r>
        </a:p>
        <a:p>
          <a:pPr rtl="0"/>
          <a:endParaRPr lang="pt-BR" sz="2400" b="1" dirty="0" smtClean="0">
            <a:solidFill>
              <a:schemeClr val="tx1"/>
            </a:solidFill>
          </a:endParaRPr>
        </a:p>
        <a:p>
          <a:pPr rtl="0"/>
          <a:r>
            <a:rPr lang="pt-BR" sz="2400" b="1" dirty="0" smtClean="0">
              <a:solidFill>
                <a:schemeClr val="tx1"/>
              </a:solidFill>
            </a:rPr>
            <a:t>25%</a:t>
          </a:r>
          <a:endParaRPr lang="pt-BR" sz="2400" b="1" strike="noStrike" dirty="0">
            <a:solidFill>
              <a:schemeClr val="tx1"/>
            </a:solidFill>
            <a:effectLst/>
          </a:endParaRPr>
        </a:p>
      </dgm:t>
    </dgm:pt>
    <dgm:pt modelId="{C6A4F897-EF1F-4689-BB3E-710412F4D314}" type="parTrans" cxnId="{2019AEB1-E7EF-4457-8C91-76181F4FC5AB}">
      <dgm:prSet/>
      <dgm:spPr/>
      <dgm:t>
        <a:bodyPr/>
        <a:lstStyle/>
        <a:p>
          <a:endParaRPr lang="pt-BR" sz="2400" b="0" strike="noStrike">
            <a:effectLst/>
          </a:endParaRPr>
        </a:p>
      </dgm:t>
    </dgm:pt>
    <dgm:pt modelId="{315FF070-9074-4B7F-A6D8-A57308DA3D67}" type="sibTrans" cxnId="{2019AEB1-E7EF-4457-8C91-76181F4FC5AB}">
      <dgm:prSet custT="1"/>
      <dgm:spPr/>
      <dgm:t>
        <a:bodyPr/>
        <a:lstStyle/>
        <a:p>
          <a:endParaRPr lang="pt-BR" sz="2400" b="0" strike="noStrike">
            <a:effectLst/>
          </a:endParaRPr>
        </a:p>
      </dgm:t>
    </dgm:pt>
    <dgm:pt modelId="{77FA7255-1DD5-4BA0-8DD4-B3C5A73E4DB5}">
      <dgm:prSet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pt-BR" sz="2800" b="1" u="none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Total: 2.392</a:t>
          </a:r>
          <a:endParaRPr lang="pt-BR" sz="2800" b="1" u="none" strike="noStrik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879419-DEC6-476D-AA28-A624F031BA53}" type="parTrans" cxnId="{6A552E2F-5A3F-4279-842A-6BBE6B31BAB5}">
      <dgm:prSet/>
      <dgm:spPr/>
      <dgm:t>
        <a:bodyPr/>
        <a:lstStyle/>
        <a:p>
          <a:endParaRPr lang="pt-BR" sz="2400"/>
        </a:p>
      </dgm:t>
    </dgm:pt>
    <dgm:pt modelId="{48544562-0FC4-42AE-8065-BC45C7144587}" type="sibTrans" cxnId="{6A552E2F-5A3F-4279-842A-6BBE6B31BAB5}">
      <dgm:prSet/>
      <dgm:spPr/>
      <dgm:t>
        <a:bodyPr/>
        <a:lstStyle/>
        <a:p>
          <a:endParaRPr lang="pt-BR" sz="2400"/>
        </a:p>
      </dgm:t>
    </dgm:pt>
    <dgm:pt modelId="{75C4FA3E-C15A-4DFE-920E-FD83C4A8F5CC}" type="pres">
      <dgm:prSet presAssocID="{54017CF8-E147-4980-B8DB-6961436284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D66BDE-A0F9-4CDB-98D4-40E6851943B0}" type="pres">
      <dgm:prSet presAssocID="{8261A8D4-395F-4DA2-BA9A-E830EA43A8CC}" presName="node" presStyleLbl="node1" presStyleIdx="0" presStyleCnt="5" custScaleX="1117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A8A734-A309-441B-A0E4-F837E6E01A12}" type="pres">
      <dgm:prSet presAssocID="{315FF070-9074-4B7F-A6D8-A57308DA3D67}" presName="sibTrans" presStyleLbl="sibTrans2D1" presStyleIdx="0" presStyleCnt="4"/>
      <dgm:spPr/>
      <dgm:t>
        <a:bodyPr/>
        <a:lstStyle/>
        <a:p>
          <a:endParaRPr lang="pt-BR"/>
        </a:p>
      </dgm:t>
    </dgm:pt>
    <dgm:pt modelId="{583A15CB-4A96-4B18-8216-098487288362}" type="pres">
      <dgm:prSet presAssocID="{315FF070-9074-4B7F-A6D8-A57308DA3D67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B5674B60-2B7F-4199-AB82-D7571E8CF11A}" type="pres">
      <dgm:prSet presAssocID="{DD25410C-4CAB-445D-AF92-8C6A88EC19B9}" presName="node" presStyleLbl="node1" presStyleIdx="1" presStyleCnt="5" custScaleX="1175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94D62C-1729-47C2-920B-E67D456CD679}" type="pres">
      <dgm:prSet presAssocID="{7DE800C6-BE55-4B29-A0D8-363922162E5E}" presName="sibTrans" presStyleLbl="sibTrans2D1" presStyleIdx="1" presStyleCnt="4"/>
      <dgm:spPr/>
      <dgm:t>
        <a:bodyPr/>
        <a:lstStyle/>
        <a:p>
          <a:endParaRPr lang="pt-BR"/>
        </a:p>
      </dgm:t>
    </dgm:pt>
    <dgm:pt modelId="{A71D4C06-7C12-49E5-82BC-279E0F0C0CC3}" type="pres">
      <dgm:prSet presAssocID="{7DE800C6-BE55-4B29-A0D8-363922162E5E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86E0E5CC-5EC6-4C99-9806-8E390FF71332}" type="pres">
      <dgm:prSet presAssocID="{2E7E9881-987C-4FD5-8C5F-49AA51286C52}" presName="node" presStyleLbl="node1" presStyleIdx="2" presStyleCnt="5" custScaleX="134240" custLinFactNeighborX="1053" custLinFactNeighborY="3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F29970-E193-40B6-8C23-8A17289F1AAF}" type="pres">
      <dgm:prSet presAssocID="{0EFA2D17-4D19-4988-88A2-8DE7EE544A0E}" presName="sibTrans" presStyleLbl="sibTrans2D1" presStyleIdx="2" presStyleCnt="4"/>
      <dgm:spPr/>
      <dgm:t>
        <a:bodyPr/>
        <a:lstStyle/>
        <a:p>
          <a:endParaRPr lang="pt-BR"/>
        </a:p>
      </dgm:t>
    </dgm:pt>
    <dgm:pt modelId="{A3E38491-F8D3-45EF-B9A7-202D0CE84204}" type="pres">
      <dgm:prSet presAssocID="{0EFA2D17-4D19-4988-88A2-8DE7EE544A0E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2E9A4467-AA98-43CC-9971-B53283E1A23D}" type="pres">
      <dgm:prSet presAssocID="{1CCD317A-C775-4034-905A-BE7B23755D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21D19E-9BDC-40BF-8C5B-66A5F7DEA6BC}" type="pres">
      <dgm:prSet presAssocID="{5637DC79-79F4-40D0-A683-C092B88F1B5B}" presName="sibTrans" presStyleLbl="sibTrans2D1" presStyleIdx="3" presStyleCnt="4"/>
      <dgm:spPr/>
      <dgm:t>
        <a:bodyPr/>
        <a:lstStyle/>
        <a:p>
          <a:endParaRPr lang="pt-BR"/>
        </a:p>
      </dgm:t>
    </dgm:pt>
    <dgm:pt modelId="{8CD395D6-229A-4214-858F-38690F70466D}" type="pres">
      <dgm:prSet presAssocID="{5637DC79-79F4-40D0-A683-C092B88F1B5B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7B7156A1-9ED3-48C7-842E-14A825A5DB99}" type="pres">
      <dgm:prSet presAssocID="{77FA7255-1DD5-4BA0-8DD4-B3C5A73E4DB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FE63D6-3525-4741-BD90-FE0CDC32BE23}" srcId="{54017CF8-E147-4980-B8DB-69614362848E}" destId="{DD25410C-4CAB-445D-AF92-8C6A88EC19B9}" srcOrd="1" destOrd="0" parTransId="{1C23514B-1171-4B29-9F28-3E2005B69FD6}" sibTransId="{7DE800C6-BE55-4B29-A0D8-363922162E5E}"/>
    <dgm:cxn modelId="{456D85E1-149E-4369-B799-A310606D4ED6}" type="presOf" srcId="{5637DC79-79F4-40D0-A683-C092B88F1B5B}" destId="{7F21D19E-9BDC-40BF-8C5B-66A5F7DEA6BC}" srcOrd="0" destOrd="0" presId="urn:microsoft.com/office/officeart/2005/8/layout/process1"/>
    <dgm:cxn modelId="{446FE06B-11EC-4E98-84A0-075209330940}" type="presOf" srcId="{77FA7255-1DD5-4BA0-8DD4-B3C5A73E4DB5}" destId="{7B7156A1-9ED3-48C7-842E-14A825A5DB99}" srcOrd="0" destOrd="0" presId="urn:microsoft.com/office/officeart/2005/8/layout/process1"/>
    <dgm:cxn modelId="{FD3D41A5-03A2-46D0-ACE1-7B1D260D533F}" type="presOf" srcId="{54017CF8-E147-4980-B8DB-69614362848E}" destId="{75C4FA3E-C15A-4DFE-920E-FD83C4A8F5CC}" srcOrd="0" destOrd="0" presId="urn:microsoft.com/office/officeart/2005/8/layout/process1"/>
    <dgm:cxn modelId="{225E3F6F-223D-4978-B97F-A3C071BDD001}" type="presOf" srcId="{5637DC79-79F4-40D0-A683-C092B88F1B5B}" destId="{8CD395D6-229A-4214-858F-38690F70466D}" srcOrd="1" destOrd="0" presId="urn:microsoft.com/office/officeart/2005/8/layout/process1"/>
    <dgm:cxn modelId="{59F698EE-9279-4086-B6CE-22DA1A49E074}" type="presOf" srcId="{315FF070-9074-4B7F-A6D8-A57308DA3D67}" destId="{54A8A734-A309-441B-A0E4-F837E6E01A12}" srcOrd="0" destOrd="0" presId="urn:microsoft.com/office/officeart/2005/8/layout/process1"/>
    <dgm:cxn modelId="{57BD6F73-16BA-4B61-8F84-C12F1B192BFD}" srcId="{54017CF8-E147-4980-B8DB-69614362848E}" destId="{2E7E9881-987C-4FD5-8C5F-49AA51286C52}" srcOrd="2" destOrd="0" parTransId="{4D448A40-4A9D-4078-9CBE-9640F454A8E3}" sibTransId="{0EFA2D17-4D19-4988-88A2-8DE7EE544A0E}"/>
    <dgm:cxn modelId="{E2B73B83-A75D-4B1D-BEF7-2876904D4D40}" type="presOf" srcId="{0EFA2D17-4D19-4988-88A2-8DE7EE544A0E}" destId="{A3E38491-F8D3-45EF-B9A7-202D0CE84204}" srcOrd="1" destOrd="0" presId="urn:microsoft.com/office/officeart/2005/8/layout/process1"/>
    <dgm:cxn modelId="{D0A0C9A9-2C91-4671-88C7-28E44A92FFA1}" type="presOf" srcId="{2E7E9881-987C-4FD5-8C5F-49AA51286C52}" destId="{86E0E5CC-5EC6-4C99-9806-8E390FF71332}" srcOrd="0" destOrd="0" presId="urn:microsoft.com/office/officeart/2005/8/layout/process1"/>
    <dgm:cxn modelId="{E3EE4670-6D7C-40C3-BD85-63AE140552E4}" type="presOf" srcId="{0EFA2D17-4D19-4988-88A2-8DE7EE544A0E}" destId="{84F29970-E193-40B6-8C23-8A17289F1AAF}" srcOrd="0" destOrd="0" presId="urn:microsoft.com/office/officeart/2005/8/layout/process1"/>
    <dgm:cxn modelId="{0F657239-8585-4942-B669-43D3483A1627}" type="presOf" srcId="{8261A8D4-395F-4DA2-BA9A-E830EA43A8CC}" destId="{9ED66BDE-A0F9-4CDB-98D4-40E6851943B0}" srcOrd="0" destOrd="0" presId="urn:microsoft.com/office/officeart/2005/8/layout/process1"/>
    <dgm:cxn modelId="{0C755AE5-9C09-418B-9636-C65918CDBB82}" srcId="{54017CF8-E147-4980-B8DB-69614362848E}" destId="{1CCD317A-C775-4034-905A-BE7B23755DF4}" srcOrd="3" destOrd="0" parTransId="{BD18295F-5A2F-46CA-831B-26EBAD2B220E}" sibTransId="{5637DC79-79F4-40D0-A683-C092B88F1B5B}"/>
    <dgm:cxn modelId="{A47CC804-6288-4E1B-9348-B43A8B8F9477}" type="presOf" srcId="{DD25410C-4CAB-445D-AF92-8C6A88EC19B9}" destId="{B5674B60-2B7F-4199-AB82-D7571E8CF11A}" srcOrd="0" destOrd="0" presId="urn:microsoft.com/office/officeart/2005/8/layout/process1"/>
    <dgm:cxn modelId="{2019AEB1-E7EF-4457-8C91-76181F4FC5AB}" srcId="{54017CF8-E147-4980-B8DB-69614362848E}" destId="{8261A8D4-395F-4DA2-BA9A-E830EA43A8CC}" srcOrd="0" destOrd="0" parTransId="{C6A4F897-EF1F-4689-BB3E-710412F4D314}" sibTransId="{315FF070-9074-4B7F-A6D8-A57308DA3D67}"/>
    <dgm:cxn modelId="{650DCE77-DE34-4B35-B289-E0FFBB4DCC28}" type="presOf" srcId="{7DE800C6-BE55-4B29-A0D8-363922162E5E}" destId="{DD94D62C-1729-47C2-920B-E67D456CD679}" srcOrd="0" destOrd="0" presId="urn:microsoft.com/office/officeart/2005/8/layout/process1"/>
    <dgm:cxn modelId="{518F1391-79F9-4089-BCFC-29DCA29FF0DB}" type="presOf" srcId="{7DE800C6-BE55-4B29-A0D8-363922162E5E}" destId="{A71D4C06-7C12-49E5-82BC-279E0F0C0CC3}" srcOrd="1" destOrd="0" presId="urn:microsoft.com/office/officeart/2005/8/layout/process1"/>
    <dgm:cxn modelId="{4E69FEB9-DD07-4082-8C1E-5C26D3D73875}" type="presOf" srcId="{315FF070-9074-4B7F-A6D8-A57308DA3D67}" destId="{583A15CB-4A96-4B18-8216-098487288362}" srcOrd="1" destOrd="0" presId="urn:microsoft.com/office/officeart/2005/8/layout/process1"/>
    <dgm:cxn modelId="{6A552E2F-5A3F-4279-842A-6BBE6B31BAB5}" srcId="{54017CF8-E147-4980-B8DB-69614362848E}" destId="{77FA7255-1DD5-4BA0-8DD4-B3C5A73E4DB5}" srcOrd="4" destOrd="0" parTransId="{47879419-DEC6-476D-AA28-A624F031BA53}" sibTransId="{48544562-0FC4-42AE-8065-BC45C7144587}"/>
    <dgm:cxn modelId="{2F8439B4-63DB-46D8-B113-E258C26F4AE7}" type="presOf" srcId="{1CCD317A-C775-4034-905A-BE7B23755DF4}" destId="{2E9A4467-AA98-43CC-9971-B53283E1A23D}" srcOrd="0" destOrd="0" presId="urn:microsoft.com/office/officeart/2005/8/layout/process1"/>
    <dgm:cxn modelId="{7A5368C1-6B96-4CE3-8465-4318ABD5E361}" type="presParOf" srcId="{75C4FA3E-C15A-4DFE-920E-FD83C4A8F5CC}" destId="{9ED66BDE-A0F9-4CDB-98D4-40E6851943B0}" srcOrd="0" destOrd="0" presId="urn:microsoft.com/office/officeart/2005/8/layout/process1"/>
    <dgm:cxn modelId="{673DC45B-B9F3-4C4F-B15E-C84302647813}" type="presParOf" srcId="{75C4FA3E-C15A-4DFE-920E-FD83C4A8F5CC}" destId="{54A8A734-A309-441B-A0E4-F837E6E01A12}" srcOrd="1" destOrd="0" presId="urn:microsoft.com/office/officeart/2005/8/layout/process1"/>
    <dgm:cxn modelId="{284F5976-A1F0-467F-ABC4-B91875B795B1}" type="presParOf" srcId="{54A8A734-A309-441B-A0E4-F837E6E01A12}" destId="{583A15CB-4A96-4B18-8216-098487288362}" srcOrd="0" destOrd="0" presId="urn:microsoft.com/office/officeart/2005/8/layout/process1"/>
    <dgm:cxn modelId="{0EE06859-C401-4EAB-8662-0AB3A4413BFC}" type="presParOf" srcId="{75C4FA3E-C15A-4DFE-920E-FD83C4A8F5CC}" destId="{B5674B60-2B7F-4199-AB82-D7571E8CF11A}" srcOrd="2" destOrd="0" presId="urn:microsoft.com/office/officeart/2005/8/layout/process1"/>
    <dgm:cxn modelId="{30A8AD61-A04D-4625-A919-BA21594965BA}" type="presParOf" srcId="{75C4FA3E-C15A-4DFE-920E-FD83C4A8F5CC}" destId="{DD94D62C-1729-47C2-920B-E67D456CD679}" srcOrd="3" destOrd="0" presId="urn:microsoft.com/office/officeart/2005/8/layout/process1"/>
    <dgm:cxn modelId="{1C283CB6-A232-40B5-B964-8273576D2571}" type="presParOf" srcId="{DD94D62C-1729-47C2-920B-E67D456CD679}" destId="{A71D4C06-7C12-49E5-82BC-279E0F0C0CC3}" srcOrd="0" destOrd="0" presId="urn:microsoft.com/office/officeart/2005/8/layout/process1"/>
    <dgm:cxn modelId="{D94967FB-0BE1-49A0-9812-909B9AF5BFF0}" type="presParOf" srcId="{75C4FA3E-C15A-4DFE-920E-FD83C4A8F5CC}" destId="{86E0E5CC-5EC6-4C99-9806-8E390FF71332}" srcOrd="4" destOrd="0" presId="urn:microsoft.com/office/officeart/2005/8/layout/process1"/>
    <dgm:cxn modelId="{76E7215B-24F2-482C-B287-E3DEA106E2E5}" type="presParOf" srcId="{75C4FA3E-C15A-4DFE-920E-FD83C4A8F5CC}" destId="{84F29970-E193-40B6-8C23-8A17289F1AAF}" srcOrd="5" destOrd="0" presId="urn:microsoft.com/office/officeart/2005/8/layout/process1"/>
    <dgm:cxn modelId="{A88E5F07-ADC9-4034-97D1-7D01756EC093}" type="presParOf" srcId="{84F29970-E193-40B6-8C23-8A17289F1AAF}" destId="{A3E38491-F8D3-45EF-B9A7-202D0CE84204}" srcOrd="0" destOrd="0" presId="urn:microsoft.com/office/officeart/2005/8/layout/process1"/>
    <dgm:cxn modelId="{7A628239-BA6A-4A94-8834-4BAE956F230A}" type="presParOf" srcId="{75C4FA3E-C15A-4DFE-920E-FD83C4A8F5CC}" destId="{2E9A4467-AA98-43CC-9971-B53283E1A23D}" srcOrd="6" destOrd="0" presId="urn:microsoft.com/office/officeart/2005/8/layout/process1"/>
    <dgm:cxn modelId="{B067EFF7-DE15-40F6-9779-E6D8F97ABD0E}" type="presParOf" srcId="{75C4FA3E-C15A-4DFE-920E-FD83C4A8F5CC}" destId="{7F21D19E-9BDC-40BF-8C5B-66A5F7DEA6BC}" srcOrd="7" destOrd="0" presId="urn:microsoft.com/office/officeart/2005/8/layout/process1"/>
    <dgm:cxn modelId="{AF717B0E-6F69-42EF-9E19-5D6F69B3CDE0}" type="presParOf" srcId="{7F21D19E-9BDC-40BF-8C5B-66A5F7DEA6BC}" destId="{8CD395D6-229A-4214-858F-38690F70466D}" srcOrd="0" destOrd="0" presId="urn:microsoft.com/office/officeart/2005/8/layout/process1"/>
    <dgm:cxn modelId="{54506E9A-4536-48DB-94AE-8B355A20F883}" type="presParOf" srcId="{75C4FA3E-C15A-4DFE-920E-FD83C4A8F5CC}" destId="{7B7156A1-9ED3-48C7-842E-14A825A5DB9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ABB298-DCC2-4663-A61F-CE873AB77177}" type="doc">
      <dgm:prSet loTypeId="urn:microsoft.com/office/officeart/2009/3/layout/DescendingProcess" loCatId="process" qsTypeId="urn:microsoft.com/office/officeart/2005/8/quickstyle/3d2" qsCatId="3D" csTypeId="urn:microsoft.com/office/officeart/2005/8/colors/colorful1#25" csCatId="colorful" phldr="1"/>
      <dgm:spPr/>
      <dgm:t>
        <a:bodyPr/>
        <a:lstStyle/>
        <a:p>
          <a:endParaRPr lang="pt-BR"/>
        </a:p>
      </dgm:t>
    </dgm:pt>
    <dgm:pt modelId="{FAFBB92F-AB8B-43BA-B069-6393D22D8BE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0" indent="0" algn="just" rtl="0">
            <a:lnSpc>
              <a:spcPct val="100000"/>
            </a:lnSpc>
            <a:spcAft>
              <a:spcPts val="0"/>
            </a:spcAft>
          </a:pPr>
          <a:r>
            <a:rPr lang="pt-BR" sz="2800" b="1" dirty="0" smtClean="0">
              <a:solidFill>
                <a:schemeClr val="tx1"/>
              </a:solidFill>
              <a:latin typeface="+mn-lt"/>
            </a:rPr>
            <a:t>REDUÇÃO,</a:t>
          </a:r>
          <a:r>
            <a:rPr lang="pt-BR" sz="240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300" dirty="0" smtClean="0"/>
            <a:t>das coberturas vacinais para todas as vacinas selecionadas.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endParaRPr lang="pt-BR" sz="3200" b="1" dirty="0" smtClean="0"/>
        </a:p>
        <a:p>
          <a:pPr algn="just" rtl="0">
            <a:lnSpc>
              <a:spcPct val="90000"/>
            </a:lnSpc>
            <a:spcAft>
              <a:spcPct val="35000"/>
            </a:spcAft>
          </a:pPr>
          <a:r>
            <a:rPr lang="pt-BR" sz="2000" dirty="0" err="1" smtClean="0"/>
            <a:t>Pentavalente</a:t>
          </a:r>
          <a:r>
            <a:rPr lang="pt-BR" sz="2000" dirty="0" smtClean="0"/>
            <a:t>:</a:t>
          </a:r>
        </a:p>
        <a:p>
          <a:pPr algn="just" rtl="0">
            <a:lnSpc>
              <a:spcPct val="90000"/>
            </a:lnSpc>
            <a:spcAft>
              <a:spcPct val="35000"/>
            </a:spcAft>
          </a:pPr>
          <a:r>
            <a:rPr lang="pt-BR" sz="2000" b="0" dirty="0" smtClean="0"/>
            <a:t>Pneumocócica</a:t>
          </a:r>
          <a:r>
            <a:rPr lang="pt-BR" sz="2000" dirty="0" smtClean="0"/>
            <a:t>:</a:t>
          </a:r>
        </a:p>
        <a:p>
          <a:pPr algn="just" rtl="0">
            <a:lnSpc>
              <a:spcPct val="90000"/>
            </a:lnSpc>
            <a:spcAft>
              <a:spcPct val="35000"/>
            </a:spcAft>
          </a:pPr>
          <a:r>
            <a:rPr lang="pt-BR" sz="2000" b="0" dirty="0" smtClean="0"/>
            <a:t>VIP</a:t>
          </a:r>
          <a:r>
            <a:rPr lang="pt-BR" sz="2000" dirty="0" smtClean="0"/>
            <a:t>:</a:t>
          </a:r>
        </a:p>
        <a:p>
          <a:pPr algn="just" rtl="0">
            <a:lnSpc>
              <a:spcPct val="90000"/>
            </a:lnSpc>
            <a:spcAft>
              <a:spcPct val="35000"/>
            </a:spcAft>
          </a:pPr>
          <a:r>
            <a:rPr lang="pt-BR" sz="2000" dirty="0" smtClean="0"/>
            <a:t>Tríplice Viral</a:t>
          </a:r>
        </a:p>
      </dgm:t>
    </dgm:pt>
    <dgm:pt modelId="{49150771-0F2A-486B-A3EA-CF155918B15B}" type="sibTrans" cxnId="{BC8CAE5B-3281-4E96-A681-76C98322D0E1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  <a:latin typeface="+mn-lt"/>
          </a:endParaRPr>
        </a:p>
      </dgm:t>
    </dgm:pt>
    <dgm:pt modelId="{D2E7F77E-C285-42C5-A11D-B5854462C432}" type="parTrans" cxnId="{BC8CAE5B-3281-4E96-A681-76C98322D0E1}">
      <dgm:prSet/>
      <dgm:spPr/>
      <dgm:t>
        <a:bodyPr/>
        <a:lstStyle/>
        <a:p>
          <a:pPr algn="ctr"/>
          <a:endParaRPr lang="pt-BR" sz="2400" b="1">
            <a:solidFill>
              <a:schemeClr val="tx1"/>
            </a:solidFill>
            <a:latin typeface="+mn-lt"/>
          </a:endParaRPr>
        </a:p>
      </dgm:t>
    </dgm:pt>
    <dgm:pt modelId="{8BE9619D-BF96-44A1-99B9-3476E964FB2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just">
            <a:spcAft>
              <a:spcPct val="35000"/>
            </a:spcAft>
          </a:pPr>
          <a:r>
            <a:rPr lang="pt-BR" sz="3200" b="1" dirty="0" smtClean="0">
              <a:solidFill>
                <a:schemeClr val="tx1"/>
              </a:solidFill>
              <a:latin typeface="+mn-lt"/>
            </a:rPr>
            <a:t>REDUÇÃO </a:t>
          </a:r>
          <a:r>
            <a:rPr lang="pt-BR" sz="3200" b="0" dirty="0" smtClean="0">
              <a:solidFill>
                <a:schemeClr val="tx1"/>
              </a:solidFill>
              <a:latin typeface="+mn-lt"/>
            </a:rPr>
            <a:t>no número de casos prováveis de </a:t>
          </a:r>
          <a:r>
            <a:rPr lang="pt-BR" sz="3200" b="0" dirty="0" err="1" smtClean="0">
              <a:solidFill>
                <a:schemeClr val="tx1"/>
              </a:solidFill>
              <a:latin typeface="+mn-lt"/>
            </a:rPr>
            <a:t>Chikungunya</a:t>
          </a:r>
          <a:r>
            <a:rPr lang="pt-BR" sz="3200" b="0" dirty="0" smtClean="0">
              <a:solidFill>
                <a:schemeClr val="tx1"/>
              </a:solidFill>
              <a:latin typeface="+mn-lt"/>
            </a:rPr>
            <a:t>.</a:t>
          </a:r>
        </a:p>
        <a:p>
          <a:pPr algn="just">
            <a:spcAft>
              <a:spcPts val="0"/>
            </a:spcAft>
          </a:pPr>
          <a:r>
            <a:rPr lang="pt-BR" sz="2500" b="1" dirty="0" smtClean="0"/>
            <a:t>1º </a:t>
          </a:r>
          <a:r>
            <a:rPr lang="pt-BR" sz="2500" b="1" dirty="0" err="1" smtClean="0"/>
            <a:t>Quad</a:t>
          </a:r>
          <a:r>
            <a:rPr lang="pt-BR" sz="2500" b="1" dirty="0" smtClean="0"/>
            <a:t>. 2019:</a:t>
          </a:r>
          <a:r>
            <a:rPr lang="pt-BR" sz="3200" dirty="0" smtClean="0">
              <a:solidFill>
                <a:schemeClr val="tx1"/>
              </a:solidFill>
              <a:latin typeface="+mn-lt"/>
            </a:rPr>
            <a:t>133</a:t>
          </a:r>
          <a:r>
            <a:rPr lang="pt-BR" sz="3200" b="0" dirty="0" smtClean="0">
              <a:solidFill>
                <a:schemeClr val="tx1"/>
              </a:solidFill>
              <a:latin typeface="+mn-lt"/>
            </a:rPr>
            <a:t> registros.</a:t>
          </a:r>
        </a:p>
        <a:p>
          <a:pPr algn="just">
            <a:spcAft>
              <a:spcPts val="0"/>
            </a:spcAft>
          </a:pPr>
          <a:r>
            <a:rPr lang="pt-BR" sz="2700" b="1" dirty="0" smtClean="0"/>
            <a:t>1º </a:t>
          </a:r>
          <a:r>
            <a:rPr lang="pt-BR" sz="2700" b="1" dirty="0" err="1" smtClean="0"/>
            <a:t>Quad</a:t>
          </a:r>
          <a:r>
            <a:rPr lang="pt-BR" sz="2700" b="1" dirty="0" smtClean="0"/>
            <a:t>. 2020:</a:t>
          </a:r>
          <a:r>
            <a:rPr lang="pt-BR" sz="2700" b="1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3200" b="0" dirty="0" smtClean="0">
              <a:solidFill>
                <a:schemeClr val="tx1"/>
              </a:solidFill>
              <a:latin typeface="+mn-lt"/>
            </a:rPr>
            <a:t>95 registros.</a:t>
          </a:r>
        </a:p>
        <a:p>
          <a:pPr algn="ctr">
            <a:spcAft>
              <a:spcPct val="35000"/>
            </a:spcAft>
          </a:pPr>
          <a:r>
            <a:rPr lang="pt-BR" sz="3200" b="1" dirty="0" smtClean="0">
              <a:solidFill>
                <a:schemeClr val="tx1"/>
              </a:solidFill>
              <a:latin typeface="+mn-lt"/>
            </a:rPr>
            <a:t>Redução de 28%</a:t>
          </a:r>
          <a:endParaRPr lang="pt-BR" sz="3200" b="1" dirty="0">
            <a:solidFill>
              <a:schemeClr val="tx1"/>
            </a:solidFill>
            <a:latin typeface="+mn-lt"/>
          </a:endParaRPr>
        </a:p>
      </dgm:t>
    </dgm:pt>
    <dgm:pt modelId="{22AF43F8-0F2D-4E71-911E-66371BA4E2EF}" type="parTrans" cxnId="{C81DF6AD-BC0D-4A6B-AF3B-C4EC43BF9C3A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B27449DA-B2BD-4C20-A9B2-F2F44A489AE9}" type="sibTrans" cxnId="{C81DF6AD-BC0D-4A6B-AF3B-C4EC43BF9C3A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F0E78D63-B1E1-489F-8794-989E93E5199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marL="0" indent="0" algn="just">
            <a:spcAft>
              <a:spcPts val="0"/>
            </a:spcAft>
          </a:pPr>
          <a:r>
            <a:rPr lang="pt-BR" sz="3000" b="1" dirty="0" smtClean="0">
              <a:solidFill>
                <a:schemeClr val="tx1"/>
              </a:solidFill>
              <a:latin typeface="+mn-lt"/>
            </a:rPr>
            <a:t>REDUÇÃO</a:t>
          </a:r>
          <a:r>
            <a:rPr lang="pt-BR" sz="3200" b="1" dirty="0" smtClean="0">
              <a:solidFill>
                <a:srgbClr val="FF0000"/>
              </a:solidFill>
              <a:latin typeface="+mn-lt"/>
            </a:rPr>
            <a:t> </a:t>
          </a:r>
          <a:r>
            <a:rPr lang="pt-BR" sz="2400" dirty="0" smtClean="0"/>
            <a:t>na</a:t>
          </a:r>
          <a:r>
            <a:rPr lang="pt-BR" sz="3200" b="1" dirty="0" smtClean="0">
              <a:solidFill>
                <a:srgbClr val="FF0000"/>
              </a:solidFill>
              <a:latin typeface="+mn-lt"/>
            </a:rPr>
            <a:t> </a:t>
          </a:r>
          <a:r>
            <a:rPr lang="pt-BR" sz="2400" dirty="0" smtClean="0"/>
            <a:t>mortalidade (óbitos precoce por 100.000 habitantes) pelas Doenças Crônicas não Transmissíveis no estado do Tocantins.</a:t>
          </a:r>
        </a:p>
        <a:p>
          <a:pPr marL="0" indent="0" algn="just">
            <a:spcAft>
              <a:spcPts val="0"/>
            </a:spcAft>
          </a:pPr>
          <a:endParaRPr lang="pt-BR" sz="1600" dirty="0" smtClean="0"/>
        </a:p>
        <a:p>
          <a:pPr marL="0" indent="0" algn="just">
            <a:spcAft>
              <a:spcPts val="0"/>
            </a:spcAft>
          </a:pPr>
          <a:r>
            <a:rPr lang="pt-BR" sz="2800" b="1" dirty="0" smtClean="0"/>
            <a:t>1º </a:t>
          </a:r>
          <a:r>
            <a:rPr lang="pt-BR" sz="2800" b="1" dirty="0" err="1" smtClean="0"/>
            <a:t>Quad</a:t>
          </a:r>
          <a:r>
            <a:rPr lang="pt-BR" sz="2800" b="1" dirty="0" smtClean="0"/>
            <a:t>. 2019:</a:t>
          </a:r>
          <a:r>
            <a:rPr lang="pt-BR" sz="2800" b="1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800" b="0" dirty="0" smtClean="0">
              <a:solidFill>
                <a:schemeClr val="tx1"/>
              </a:solidFill>
              <a:latin typeface="+mn-lt"/>
            </a:rPr>
            <a:t>592 </a:t>
          </a:r>
        </a:p>
        <a:p>
          <a:pPr marL="0" indent="0" algn="just">
            <a:spcAft>
              <a:spcPts val="0"/>
            </a:spcAft>
          </a:pPr>
          <a:r>
            <a:rPr lang="pt-BR" sz="2800" b="1" dirty="0" smtClean="0"/>
            <a:t>1º </a:t>
          </a:r>
          <a:r>
            <a:rPr lang="pt-BR" sz="2800" b="1" dirty="0" err="1" smtClean="0"/>
            <a:t>Quad</a:t>
          </a:r>
          <a:r>
            <a:rPr lang="pt-BR" sz="2800" b="1" dirty="0" smtClean="0"/>
            <a:t>. 2020:</a:t>
          </a:r>
          <a:r>
            <a:rPr lang="pt-BR" sz="2800" b="1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800" dirty="0" smtClean="0">
              <a:solidFill>
                <a:schemeClr val="tx1"/>
              </a:solidFill>
            </a:rPr>
            <a:t>404</a:t>
          </a:r>
        </a:p>
        <a:p>
          <a:pPr marL="0" indent="0" algn="just">
            <a:spcAft>
              <a:spcPts val="0"/>
            </a:spcAft>
          </a:pPr>
          <a:endParaRPr lang="pt-BR" sz="700" b="0" dirty="0" smtClean="0">
            <a:solidFill>
              <a:schemeClr val="tx1"/>
            </a:solidFill>
            <a:latin typeface="+mn-lt"/>
          </a:endParaRPr>
        </a:p>
        <a:p>
          <a:pPr algn="ctr">
            <a:spcAft>
              <a:spcPct val="35000"/>
            </a:spcAft>
          </a:pPr>
          <a:r>
            <a:rPr lang="pt-BR" sz="2800" b="1" dirty="0" smtClean="0">
              <a:solidFill>
                <a:schemeClr val="tx1"/>
              </a:solidFill>
              <a:latin typeface="+mn-lt"/>
            </a:rPr>
            <a:t>188 mortes a menos</a:t>
          </a:r>
          <a:endParaRPr lang="pt-BR" sz="2800" b="1" dirty="0">
            <a:solidFill>
              <a:schemeClr val="tx1"/>
            </a:solidFill>
            <a:latin typeface="+mn-lt"/>
          </a:endParaRPr>
        </a:p>
      </dgm:t>
    </dgm:pt>
    <dgm:pt modelId="{D84D88A1-BA7D-48D3-A1EF-2084B7F4FFFA}" type="sibTrans" cxnId="{D8E731DE-BC14-41AB-BB9A-1A86EC7F6F61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3819F1D7-7C14-4595-AA83-F272FDBE91BB}" type="parTrans" cxnId="{D8E731DE-BC14-41AB-BB9A-1A86EC7F6F61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9763DE6D-D54D-4E4B-AC6B-C52BAF6C50B5}" type="pres">
      <dgm:prSet presAssocID="{3AABB298-DCC2-4663-A61F-CE873AB7717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pt-BR"/>
        </a:p>
      </dgm:t>
    </dgm:pt>
    <dgm:pt modelId="{2DE347CD-77B1-4A81-A5E9-6116043B6FFA}" type="pres">
      <dgm:prSet presAssocID="{3AABB298-DCC2-4663-A61F-CE873AB77177}" presName="arrowNode" presStyleLbl="node1" presStyleIdx="0" presStyleCnt="1" custAng="17203626" custScaleX="9312" custScaleY="100000" custLinFactX="30726" custLinFactNeighborX="100000" custLinFactNeighborY="-1410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prstGeom prst="downArrow">
          <a:avLst/>
        </a:prstGeom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8F4BD479-8319-47D6-B8B1-E8EB38DCAC07}" type="pres">
      <dgm:prSet presAssocID="{FAFBB92F-AB8B-43BA-B069-6393D22D8BE9}" presName="txNode1" presStyleLbl="revTx" presStyleIdx="0" presStyleCnt="3" custScaleX="143095" custScaleY="286292" custLinFactNeighborX="-7402" custLinFactNeighborY="886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6CDE1F-BB02-42F2-9049-4869C9B199C8}" type="pres">
      <dgm:prSet presAssocID="{F0E78D63-B1E1-489F-8794-989E93E5199B}" presName="txNode2" presStyleLbl="revTx" presStyleIdx="1" presStyleCnt="3" custScaleX="133269" custScaleY="292560" custLinFactY="-5997" custLinFactNeighborX="5711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0C68C0-DA81-4FB2-9746-87EB47C5F2B2}" type="pres">
      <dgm:prSet presAssocID="{D84D88A1-BA7D-48D3-A1EF-2084B7F4FFFA}" presName="dotNode2" presStyleCnt="0"/>
      <dgm:spPr/>
      <dgm:t>
        <a:bodyPr/>
        <a:lstStyle/>
        <a:p>
          <a:endParaRPr lang="pt-BR"/>
        </a:p>
      </dgm:t>
    </dgm:pt>
    <dgm:pt modelId="{36048FD0-321F-4A33-877A-4136881AEB96}" type="pres">
      <dgm:prSet presAssocID="{D84D88A1-BA7D-48D3-A1EF-2084B7F4FFFA}" presName="dotRepeatNode" presStyleLbl="fgShp" presStyleIdx="0" presStyleCnt="1"/>
      <dgm:spPr/>
      <dgm:t>
        <a:bodyPr/>
        <a:lstStyle/>
        <a:p>
          <a:endParaRPr lang="pt-BR"/>
        </a:p>
      </dgm:t>
    </dgm:pt>
    <dgm:pt modelId="{985FB430-B4FA-44EE-BF9E-7670C02F5813}" type="pres">
      <dgm:prSet presAssocID="{8BE9619D-BF96-44A1-99B9-3476E964FB27}" presName="txNode3" presStyleLbl="revTx" presStyleIdx="2" presStyleCnt="3" custScaleX="116407" custScaleY="281996" custLinFactY="-24215" custLinFactNeighborX="1019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874E9BB-8329-43A9-B0D3-E76CAB8741C1}" type="presOf" srcId="{F0E78D63-B1E1-489F-8794-989E93E5199B}" destId="{886CDE1F-BB02-42F2-9049-4869C9B199C8}" srcOrd="0" destOrd="0" presId="urn:microsoft.com/office/officeart/2009/3/layout/DescendingProcess"/>
    <dgm:cxn modelId="{D4406AAE-8800-42AF-9556-4CFBF89B0563}" type="presOf" srcId="{D84D88A1-BA7D-48D3-A1EF-2084B7F4FFFA}" destId="{36048FD0-321F-4A33-877A-4136881AEB96}" srcOrd="0" destOrd="0" presId="urn:microsoft.com/office/officeart/2009/3/layout/DescendingProcess"/>
    <dgm:cxn modelId="{6621ED99-3B92-482B-A6F4-6D3696CDB4FA}" type="presOf" srcId="{8BE9619D-BF96-44A1-99B9-3476E964FB27}" destId="{985FB430-B4FA-44EE-BF9E-7670C02F5813}" srcOrd="0" destOrd="0" presId="urn:microsoft.com/office/officeart/2009/3/layout/DescendingProcess"/>
    <dgm:cxn modelId="{D8E731DE-BC14-41AB-BB9A-1A86EC7F6F61}" srcId="{3AABB298-DCC2-4663-A61F-CE873AB77177}" destId="{F0E78D63-B1E1-489F-8794-989E93E5199B}" srcOrd="1" destOrd="0" parTransId="{3819F1D7-7C14-4595-AA83-F272FDBE91BB}" sibTransId="{D84D88A1-BA7D-48D3-A1EF-2084B7F4FFFA}"/>
    <dgm:cxn modelId="{C81DF6AD-BC0D-4A6B-AF3B-C4EC43BF9C3A}" srcId="{3AABB298-DCC2-4663-A61F-CE873AB77177}" destId="{8BE9619D-BF96-44A1-99B9-3476E964FB27}" srcOrd="2" destOrd="0" parTransId="{22AF43F8-0F2D-4E71-911E-66371BA4E2EF}" sibTransId="{B27449DA-B2BD-4C20-A9B2-F2F44A489AE9}"/>
    <dgm:cxn modelId="{BC8CAE5B-3281-4E96-A681-76C98322D0E1}" srcId="{3AABB298-DCC2-4663-A61F-CE873AB77177}" destId="{FAFBB92F-AB8B-43BA-B069-6393D22D8BE9}" srcOrd="0" destOrd="0" parTransId="{D2E7F77E-C285-42C5-A11D-B5854462C432}" sibTransId="{49150771-0F2A-486B-A3EA-CF155918B15B}"/>
    <dgm:cxn modelId="{69FF3052-8BBA-473B-94EB-354AC13DC79F}" type="presOf" srcId="{FAFBB92F-AB8B-43BA-B069-6393D22D8BE9}" destId="{8F4BD479-8319-47D6-B8B1-E8EB38DCAC07}" srcOrd="0" destOrd="0" presId="urn:microsoft.com/office/officeart/2009/3/layout/DescendingProcess"/>
    <dgm:cxn modelId="{8A42B36D-3F4C-46E7-8C5F-623A758E123D}" type="presOf" srcId="{3AABB298-DCC2-4663-A61F-CE873AB77177}" destId="{9763DE6D-D54D-4E4B-AC6B-C52BAF6C50B5}" srcOrd="0" destOrd="0" presId="urn:microsoft.com/office/officeart/2009/3/layout/DescendingProcess"/>
    <dgm:cxn modelId="{44B3493A-34CD-4C8F-AD22-CFEE2846F895}" type="presParOf" srcId="{9763DE6D-D54D-4E4B-AC6B-C52BAF6C50B5}" destId="{2DE347CD-77B1-4A81-A5E9-6116043B6FFA}" srcOrd="0" destOrd="0" presId="urn:microsoft.com/office/officeart/2009/3/layout/DescendingProcess"/>
    <dgm:cxn modelId="{4B872920-F676-4054-B3B7-549DD7F2AAE2}" type="presParOf" srcId="{9763DE6D-D54D-4E4B-AC6B-C52BAF6C50B5}" destId="{8F4BD479-8319-47D6-B8B1-E8EB38DCAC07}" srcOrd="1" destOrd="0" presId="urn:microsoft.com/office/officeart/2009/3/layout/DescendingProcess"/>
    <dgm:cxn modelId="{CDAD5A1B-D958-4060-B945-1DCE423080A9}" type="presParOf" srcId="{9763DE6D-D54D-4E4B-AC6B-C52BAF6C50B5}" destId="{886CDE1F-BB02-42F2-9049-4869C9B199C8}" srcOrd="2" destOrd="0" presId="urn:microsoft.com/office/officeart/2009/3/layout/DescendingProcess"/>
    <dgm:cxn modelId="{0B73EDAE-84EF-4411-9F8D-777D07BDD1D7}" type="presParOf" srcId="{9763DE6D-D54D-4E4B-AC6B-C52BAF6C50B5}" destId="{C90C68C0-DA81-4FB2-9746-87EB47C5F2B2}" srcOrd="3" destOrd="0" presId="urn:microsoft.com/office/officeart/2009/3/layout/DescendingProcess"/>
    <dgm:cxn modelId="{D3E2A801-C147-4133-8C49-E8F0B312B323}" type="presParOf" srcId="{C90C68C0-DA81-4FB2-9746-87EB47C5F2B2}" destId="{36048FD0-321F-4A33-877A-4136881AEB96}" srcOrd="0" destOrd="0" presId="urn:microsoft.com/office/officeart/2009/3/layout/DescendingProcess"/>
    <dgm:cxn modelId="{34F61CC5-8B13-4A9F-8DB2-63BE7AE4325E}" type="presParOf" srcId="{9763DE6D-D54D-4E4B-AC6B-C52BAF6C50B5}" destId="{985FB430-B4FA-44EE-BF9E-7670C02F5813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C0054-1094-4110-9173-BD108C1E2667}">
      <dsp:nvSpPr>
        <dsp:cNvPr id="0" name=""/>
        <dsp:cNvSpPr/>
      </dsp:nvSpPr>
      <dsp:spPr>
        <a:xfrm>
          <a:off x="5291319" y="441457"/>
          <a:ext cx="3837549" cy="1017701"/>
        </a:xfrm>
        <a:prstGeom prst="flowChartProcess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t" anchorCtr="0">
          <a:noAutofit/>
        </a:bodyPr>
        <a:lstStyle/>
        <a:p>
          <a:pPr marL="57150" lvl="1" indent="-57150" algn="just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6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u="none" strike="noStrike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7.340.054.673,00</a:t>
          </a:r>
          <a:endParaRPr lang="pt-BR" sz="2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91319" y="441457"/>
        <a:ext cx="3837549" cy="1017701"/>
      </dsp:txXfrm>
    </dsp:sp>
    <dsp:sp modelId="{416F1E05-ECCD-435F-8A12-486F1E791468}">
      <dsp:nvSpPr>
        <dsp:cNvPr id="0" name=""/>
        <dsp:cNvSpPr/>
      </dsp:nvSpPr>
      <dsp:spPr>
        <a:xfrm>
          <a:off x="5605" y="2039"/>
          <a:ext cx="5285713" cy="1896538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u="none" strike="noStrike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Previsto </a:t>
          </a:r>
          <a:r>
            <a:rPr lang="pt-BR" sz="3600" b="1" u="none" strike="noStrike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arrecadar Ano 2020</a:t>
          </a:r>
          <a:endParaRPr lang="pt-BR" sz="36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05" y="476174"/>
        <a:ext cx="4811579" cy="948269"/>
      </dsp:txXfrm>
    </dsp:sp>
    <dsp:sp modelId="{DBC580BC-745B-4038-A47D-ABDA8C70B3D3}">
      <dsp:nvSpPr>
        <dsp:cNvPr id="0" name=""/>
        <dsp:cNvSpPr/>
      </dsp:nvSpPr>
      <dsp:spPr>
        <a:xfrm>
          <a:off x="5268532" y="2635098"/>
          <a:ext cx="3845900" cy="1053148"/>
        </a:xfrm>
        <a:prstGeom prst="flowChartProcess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2.519.834.875,59</a:t>
          </a:r>
          <a:endParaRPr lang="pt-BR" sz="2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68532" y="2635098"/>
        <a:ext cx="3845900" cy="1053148"/>
      </dsp:txXfrm>
    </dsp:sp>
    <dsp:sp modelId="{7DE9575C-7CEB-4D66-BDD2-1EEA6E69A9DA}">
      <dsp:nvSpPr>
        <dsp:cNvPr id="0" name=""/>
        <dsp:cNvSpPr/>
      </dsp:nvSpPr>
      <dsp:spPr>
        <a:xfrm>
          <a:off x="5877" y="2088232"/>
          <a:ext cx="5276819" cy="2086192"/>
        </a:xfrm>
        <a:prstGeom prst="rightArrow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i="0" u="none" strike="noStrike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Arrecadado no 1º Quad</a:t>
          </a:r>
          <a:endParaRPr lang="pt-BR" sz="4000" b="1" i="0" u="none" strike="noStrike" kern="1200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877" y="2609780"/>
        <a:ext cx="4755271" cy="1043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ABA7A-D70B-4244-8441-6A4D5470DEA4}">
      <dsp:nvSpPr>
        <dsp:cNvPr id="0" name=""/>
        <dsp:cNvSpPr/>
      </dsp:nvSpPr>
      <dsp:spPr>
        <a:xfrm>
          <a:off x="71971" y="0"/>
          <a:ext cx="8927958" cy="480039"/>
        </a:xfrm>
        <a:prstGeom prst="curvedDownArrow">
          <a:avLst/>
        </a:prstGeom>
        <a:solidFill>
          <a:srgbClr val="009900"/>
        </a:solidFill>
        <a:ln w="57150">
          <a:solidFill>
            <a:srgbClr val="0099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611972-4639-4F72-9944-9A43F59FE9F7}">
      <dsp:nvSpPr>
        <dsp:cNvPr id="0" name=""/>
        <dsp:cNvSpPr/>
      </dsp:nvSpPr>
      <dsp:spPr>
        <a:xfrm>
          <a:off x="3030" y="617960"/>
          <a:ext cx="4081373" cy="10647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 mínimo </a:t>
          </a:r>
          <a:r>
            <a:rPr lang="pt-BR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 12% para </a:t>
          </a:r>
          <a:r>
            <a:rPr lang="pt-BR" sz="24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Saúde  = </a:t>
          </a:r>
          <a:r>
            <a:rPr lang="pt-BR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R$302.380.185,07</a:t>
          </a:r>
        </a:p>
      </dsp:txBody>
      <dsp:txXfrm>
        <a:off x="55008" y="669938"/>
        <a:ext cx="3977417" cy="960828"/>
      </dsp:txXfrm>
    </dsp:sp>
    <dsp:sp modelId="{A34BB3B1-59CD-4F3A-88B0-5656786E902A}">
      <dsp:nvSpPr>
        <dsp:cNvPr id="0" name=""/>
        <dsp:cNvSpPr/>
      </dsp:nvSpPr>
      <dsp:spPr>
        <a:xfrm>
          <a:off x="4170589" y="459920"/>
          <a:ext cx="4813199" cy="138554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Destinou 17,91% para Saúde: R$</a:t>
          </a:r>
          <a:r>
            <a:rPr lang="pt-BR" sz="2400" b="1" i="0" u="none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451.272.345,77 valores Liquidados</a:t>
          </a:r>
          <a:endParaRPr lang="pt-BR" sz="24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38226" y="527557"/>
        <a:ext cx="4677925" cy="1250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C0054-1094-4110-9173-BD108C1E2667}">
      <dsp:nvSpPr>
        <dsp:cNvPr id="0" name=""/>
        <dsp:cNvSpPr/>
      </dsp:nvSpPr>
      <dsp:spPr>
        <a:xfrm>
          <a:off x="2922736" y="1428218"/>
          <a:ext cx="2549871" cy="1482049"/>
        </a:xfrm>
        <a:prstGeom prst="flowChartProcess">
          <a:avLst/>
        </a:prstGeom>
        <a:solidFill>
          <a:srgbClr val="FFFF00"/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ctr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600" b="1" kern="1200" dirty="0" smtClean="0">
              <a:solidFill>
                <a:schemeClr val="tx1"/>
              </a:solidFill>
            </a:rPr>
            <a:t>15</a:t>
          </a:r>
          <a:endParaRPr lang="pt-BR" sz="3600" kern="1200" dirty="0"/>
        </a:p>
      </dsp:txBody>
      <dsp:txXfrm>
        <a:off x="2922736" y="1428218"/>
        <a:ext cx="2549871" cy="1482049"/>
      </dsp:txXfrm>
    </dsp:sp>
    <dsp:sp modelId="{416F1E05-ECCD-435F-8A12-486F1E791468}">
      <dsp:nvSpPr>
        <dsp:cNvPr id="0" name=""/>
        <dsp:cNvSpPr/>
      </dsp:nvSpPr>
      <dsp:spPr>
        <a:xfrm>
          <a:off x="0" y="1024637"/>
          <a:ext cx="2921066" cy="2532309"/>
        </a:xfrm>
        <a:prstGeom prst="rightArrow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u="none" strike="noStrike" kern="1200" dirty="0" smtClean="0">
              <a:solidFill>
                <a:schemeClr val="tx1"/>
              </a:solidFill>
              <a:effectLst/>
              <a:latin typeface="+mn-lt"/>
            </a:rPr>
            <a:t>META 2020</a:t>
          </a:r>
        </a:p>
      </dsp:txBody>
      <dsp:txXfrm>
        <a:off x="0" y="1657714"/>
        <a:ext cx="2287989" cy="12661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66BDE-A0F9-4CDB-98D4-40E6851943B0}">
      <dsp:nvSpPr>
        <dsp:cNvPr id="0" name=""/>
        <dsp:cNvSpPr/>
      </dsp:nvSpPr>
      <dsp:spPr>
        <a:xfrm>
          <a:off x="5153" y="2699860"/>
          <a:ext cx="1382459" cy="2857196"/>
        </a:xfrm>
        <a:prstGeom prst="roundRect">
          <a:avLst>
            <a:gd name="adj" fmla="val 10000"/>
          </a:avLst>
        </a:prstGeom>
        <a:solidFill>
          <a:srgbClr val="E98C7D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strike="noStrike" kern="1200" dirty="0" smtClean="0">
              <a:solidFill>
                <a:schemeClr val="tx1"/>
              </a:solidFill>
              <a:effectLst/>
            </a:rPr>
            <a:t>1ª Causa</a:t>
          </a:r>
          <a:r>
            <a:rPr lang="pt-BR" sz="2400" b="0" strike="noStrike" kern="1200" dirty="0" smtClean="0">
              <a:solidFill>
                <a:schemeClr val="tx1"/>
              </a:solidFill>
              <a:effectLst/>
            </a:rPr>
            <a:t>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Doenças do aparelho circulatório: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u="sng" kern="1200" dirty="0" smtClean="0">
              <a:solidFill>
                <a:schemeClr val="tx1"/>
              </a:solidFill>
            </a:rPr>
            <a:t>607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1"/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25%</a:t>
          </a:r>
          <a:endParaRPr lang="pt-BR" sz="2400" b="1" strike="noStrike" kern="1200" dirty="0">
            <a:solidFill>
              <a:schemeClr val="tx1"/>
            </a:solidFill>
            <a:effectLst/>
          </a:endParaRPr>
        </a:p>
      </dsp:txBody>
      <dsp:txXfrm>
        <a:off x="45644" y="2740351"/>
        <a:ext cx="1301477" cy="2776214"/>
      </dsp:txXfrm>
    </dsp:sp>
    <dsp:sp modelId="{54A8A734-A309-441B-A0E4-F837E6E01A12}">
      <dsp:nvSpPr>
        <dsp:cNvPr id="0" name=""/>
        <dsp:cNvSpPr/>
      </dsp:nvSpPr>
      <dsp:spPr>
        <a:xfrm>
          <a:off x="1511308" y="3975075"/>
          <a:ext cx="262234" cy="3067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strike="noStrike" kern="1200">
            <a:effectLst/>
          </a:endParaRPr>
        </a:p>
      </dsp:txBody>
      <dsp:txXfrm>
        <a:off x="1511308" y="4036428"/>
        <a:ext cx="183564" cy="184059"/>
      </dsp:txXfrm>
    </dsp:sp>
    <dsp:sp modelId="{B5674B60-2B7F-4199-AB82-D7571E8CF11A}">
      <dsp:nvSpPr>
        <dsp:cNvPr id="0" name=""/>
        <dsp:cNvSpPr/>
      </dsp:nvSpPr>
      <dsp:spPr>
        <a:xfrm>
          <a:off x="1882395" y="2699860"/>
          <a:ext cx="1453992" cy="2857196"/>
        </a:xfrm>
        <a:prstGeom prst="roundRect">
          <a:avLst>
            <a:gd name="adj" fmla="val 10000"/>
          </a:avLst>
        </a:prstGeom>
        <a:solidFill>
          <a:srgbClr val="E98C7D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strike="noStrike" kern="1200" dirty="0" smtClean="0">
              <a:effectLst/>
            </a:rPr>
            <a:t> </a:t>
          </a:r>
          <a:r>
            <a:rPr lang="pt-BR" sz="2400" b="1" strike="noStrike" kern="1200" dirty="0" smtClean="0">
              <a:solidFill>
                <a:schemeClr val="tx1"/>
              </a:solidFill>
              <a:effectLst/>
            </a:rPr>
            <a:t>2ª Causa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strike="noStrike" kern="1200" dirty="0" smtClean="0">
              <a:solidFill>
                <a:schemeClr val="tx1"/>
              </a:solidFill>
              <a:effectLst/>
            </a:rPr>
            <a:t> </a:t>
          </a:r>
          <a:r>
            <a:rPr lang="pt-BR" sz="1800" kern="1200" dirty="0" smtClean="0">
              <a:solidFill>
                <a:schemeClr val="tx1"/>
              </a:solidFill>
            </a:rPr>
            <a:t>Causas externas de morbidade e mortalidade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u="sng" kern="1200" dirty="0" smtClean="0">
              <a:solidFill>
                <a:schemeClr val="tx1"/>
              </a:solidFill>
            </a:rPr>
            <a:t>405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17%</a:t>
          </a:r>
          <a:endParaRPr lang="pt-BR" sz="2400" b="1" strike="noStrike" kern="1200" dirty="0">
            <a:solidFill>
              <a:schemeClr val="tx1"/>
            </a:solidFill>
            <a:effectLst/>
          </a:endParaRPr>
        </a:p>
      </dsp:txBody>
      <dsp:txXfrm>
        <a:off x="1924981" y="2742446"/>
        <a:ext cx="1368820" cy="2772024"/>
      </dsp:txXfrm>
    </dsp:sp>
    <dsp:sp modelId="{DD94D62C-1729-47C2-920B-E67D456CD679}">
      <dsp:nvSpPr>
        <dsp:cNvPr id="0" name=""/>
        <dsp:cNvSpPr/>
      </dsp:nvSpPr>
      <dsp:spPr>
        <a:xfrm rot="15804">
          <a:off x="3461384" y="3979601"/>
          <a:ext cx="264998" cy="3067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41362"/>
                <a:satOff val="3282"/>
                <a:lumOff val="13866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241362"/>
                <a:satOff val="3282"/>
                <a:lumOff val="13866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241362"/>
                <a:satOff val="3282"/>
                <a:lumOff val="138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strike="noStrike" kern="1200">
            <a:effectLst/>
          </a:endParaRPr>
        </a:p>
      </dsp:txBody>
      <dsp:txXfrm>
        <a:off x="3461384" y="4040771"/>
        <a:ext cx="185499" cy="184059"/>
      </dsp:txXfrm>
    </dsp:sp>
    <dsp:sp modelId="{86E0E5CC-5EC6-4C99-9806-8E390FF71332}">
      <dsp:nvSpPr>
        <dsp:cNvPr id="0" name=""/>
        <dsp:cNvSpPr/>
      </dsp:nvSpPr>
      <dsp:spPr>
        <a:xfrm>
          <a:off x="3836380" y="2709317"/>
          <a:ext cx="1660490" cy="2857196"/>
        </a:xfrm>
        <a:prstGeom prst="roundRect">
          <a:avLst>
            <a:gd name="adj" fmla="val 10000"/>
          </a:avLst>
        </a:prstGeom>
        <a:solidFill>
          <a:srgbClr val="E98C7D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strike="noStrike" kern="1200" dirty="0" smtClean="0">
              <a:solidFill>
                <a:schemeClr val="tx1"/>
              </a:solidFill>
              <a:effectLst/>
            </a:rPr>
            <a:t>3ª Causa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Neoplasias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u="sng" kern="1200" dirty="0" smtClean="0">
              <a:solidFill>
                <a:schemeClr val="tx1"/>
              </a:solidFill>
            </a:rPr>
            <a:t>316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solidFill>
              <a:schemeClr val="tx1"/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13%</a:t>
          </a:r>
          <a:endParaRPr lang="pt-BR" sz="2400" b="1" u="none" strike="noStrike" kern="1200" dirty="0">
            <a:solidFill>
              <a:schemeClr val="tx1"/>
            </a:solidFill>
            <a:effectLst/>
          </a:endParaRPr>
        </a:p>
      </dsp:txBody>
      <dsp:txXfrm>
        <a:off x="3885014" y="2757951"/>
        <a:ext cx="1563222" cy="2759928"/>
      </dsp:txXfrm>
    </dsp:sp>
    <dsp:sp modelId="{84F29970-E193-40B6-8C23-8A17289F1AAF}">
      <dsp:nvSpPr>
        <dsp:cNvPr id="0" name=""/>
        <dsp:cNvSpPr/>
      </dsp:nvSpPr>
      <dsp:spPr>
        <a:xfrm rot="21583227">
          <a:off x="5619262" y="3979252"/>
          <a:ext cx="259476" cy="3067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82725"/>
                <a:satOff val="6563"/>
                <a:lumOff val="27732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482725"/>
                <a:satOff val="6563"/>
                <a:lumOff val="27732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482725"/>
                <a:satOff val="6563"/>
                <a:lumOff val="27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strike="noStrike" kern="1200">
            <a:effectLst/>
          </a:endParaRPr>
        </a:p>
      </dsp:txBody>
      <dsp:txXfrm>
        <a:off x="5619262" y="4040795"/>
        <a:ext cx="181633" cy="184059"/>
      </dsp:txXfrm>
    </dsp:sp>
    <dsp:sp modelId="{2E9A4467-AA98-43CC-9971-B53283E1A23D}">
      <dsp:nvSpPr>
        <dsp:cNvPr id="0" name=""/>
        <dsp:cNvSpPr/>
      </dsp:nvSpPr>
      <dsp:spPr>
        <a:xfrm>
          <a:off x="5986443" y="2699860"/>
          <a:ext cx="1236956" cy="285719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strike="noStrike" kern="1200" dirty="0" smtClean="0">
              <a:solidFill>
                <a:schemeClr val="tx1"/>
              </a:solidFill>
              <a:effectLst/>
            </a:rPr>
            <a:t>14 demais Causas: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strike="noStrike" kern="1200" dirty="0" smtClean="0">
              <a:solidFill>
                <a:schemeClr val="tx1"/>
              </a:solidFill>
              <a:effectLst/>
            </a:rPr>
            <a:t>1.064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strike="noStrike" kern="1200" dirty="0" smtClean="0">
              <a:solidFill>
                <a:schemeClr val="tx1"/>
              </a:solidFill>
              <a:effectLst/>
            </a:rPr>
            <a:t>45%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u="none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22672" y="2736089"/>
        <a:ext cx="1164498" cy="2784738"/>
      </dsp:txXfrm>
    </dsp:sp>
    <dsp:sp modelId="{7F21D19E-9BDC-40BF-8C5B-66A5F7DEA6BC}">
      <dsp:nvSpPr>
        <dsp:cNvPr id="0" name=""/>
        <dsp:cNvSpPr/>
      </dsp:nvSpPr>
      <dsp:spPr>
        <a:xfrm>
          <a:off x="7347095" y="3975075"/>
          <a:ext cx="262234" cy="3067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41362"/>
                <a:satOff val="3282"/>
                <a:lumOff val="13866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241362"/>
                <a:satOff val="3282"/>
                <a:lumOff val="13866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241362"/>
                <a:satOff val="3282"/>
                <a:lumOff val="138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strike="noStrike" kern="1200">
            <a:effectLst/>
          </a:endParaRPr>
        </a:p>
      </dsp:txBody>
      <dsp:txXfrm>
        <a:off x="7347095" y="4036428"/>
        <a:ext cx="183564" cy="184059"/>
      </dsp:txXfrm>
    </dsp:sp>
    <dsp:sp modelId="{7B7156A1-9ED3-48C7-842E-14A825A5DB99}">
      <dsp:nvSpPr>
        <dsp:cNvPr id="0" name=""/>
        <dsp:cNvSpPr/>
      </dsp:nvSpPr>
      <dsp:spPr>
        <a:xfrm>
          <a:off x="7718181" y="2699860"/>
          <a:ext cx="1236956" cy="285719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u="none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Total: 2.392</a:t>
          </a:r>
          <a:endParaRPr lang="pt-BR" sz="2800" b="1" u="none" strike="noStrik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54410" y="2736089"/>
        <a:ext cx="1164498" cy="27847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347CD-77B1-4A81-A5E9-6116043B6FFA}">
      <dsp:nvSpPr>
        <dsp:cNvPr id="0" name=""/>
        <dsp:cNvSpPr/>
      </dsp:nvSpPr>
      <dsp:spPr>
        <a:xfrm>
          <a:off x="5240230" y="2312689"/>
          <a:ext cx="906119" cy="272316"/>
        </a:xfrm>
        <a:prstGeom prst="downArrow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36048FD0-321F-4A33-877A-4136881AEB96}">
      <dsp:nvSpPr>
        <dsp:cNvPr id="0" name=""/>
        <dsp:cNvSpPr/>
      </dsp:nvSpPr>
      <dsp:spPr>
        <a:xfrm>
          <a:off x="4297282" y="2647980"/>
          <a:ext cx="148008" cy="14800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BD479-8319-47D6-B8B1-E8EB38DCAC07}">
      <dsp:nvSpPr>
        <dsp:cNvPr id="0" name=""/>
        <dsp:cNvSpPr/>
      </dsp:nvSpPr>
      <dsp:spPr>
        <a:xfrm>
          <a:off x="0" y="-37651"/>
          <a:ext cx="3954107" cy="310998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just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800" b="1" kern="1200" dirty="0" smtClean="0">
              <a:solidFill>
                <a:schemeClr val="tx1"/>
              </a:solidFill>
              <a:latin typeface="+mn-lt"/>
            </a:rPr>
            <a:t>REDUÇÃO,</a:t>
          </a:r>
          <a:r>
            <a:rPr lang="pt-BR" sz="240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300" kern="1200" dirty="0" smtClean="0"/>
            <a:t>das coberturas vacinais para todas as vacinas selecionadas.</a:t>
          </a:r>
        </a:p>
        <a:p>
          <a:pPr lvl="0" algn="just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3200" b="1" kern="1200" dirty="0" smtClean="0"/>
        </a:p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Pentavalente</a:t>
          </a:r>
          <a:r>
            <a:rPr lang="pt-BR" sz="2000" kern="1200" dirty="0" smtClean="0"/>
            <a:t>:</a:t>
          </a:r>
        </a:p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Pneumocócica</a:t>
          </a:r>
          <a:r>
            <a:rPr lang="pt-BR" sz="2000" kern="1200" dirty="0" smtClean="0"/>
            <a:t>:</a:t>
          </a:r>
        </a:p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VIP</a:t>
          </a:r>
          <a:r>
            <a:rPr lang="pt-BR" sz="2000" kern="1200" dirty="0" smtClean="0"/>
            <a:t>:</a:t>
          </a:r>
        </a:p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Tríplice Viral</a:t>
          </a:r>
        </a:p>
      </dsp:txBody>
      <dsp:txXfrm>
        <a:off x="0" y="-37651"/>
        <a:ext cx="3954107" cy="3109988"/>
      </dsp:txXfrm>
    </dsp:sp>
    <dsp:sp modelId="{886CDE1F-BB02-42F2-9049-4869C9B199C8}">
      <dsp:nvSpPr>
        <dsp:cNvPr id="0" name=""/>
        <dsp:cNvSpPr/>
      </dsp:nvSpPr>
      <dsp:spPr>
        <a:xfrm>
          <a:off x="4623242" y="0"/>
          <a:ext cx="4379294" cy="317807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3000" b="1" kern="1200" dirty="0" smtClean="0">
              <a:solidFill>
                <a:schemeClr val="tx1"/>
              </a:solidFill>
              <a:latin typeface="+mn-lt"/>
            </a:rPr>
            <a:t>REDUÇÃO</a:t>
          </a:r>
          <a:r>
            <a:rPr lang="pt-BR" sz="3200" b="1" kern="1200" dirty="0" smtClean="0">
              <a:solidFill>
                <a:srgbClr val="FF0000"/>
              </a:solidFill>
              <a:latin typeface="+mn-lt"/>
            </a:rPr>
            <a:t> </a:t>
          </a:r>
          <a:r>
            <a:rPr lang="pt-BR" sz="2400" kern="1200" dirty="0" smtClean="0"/>
            <a:t>na</a:t>
          </a:r>
          <a:r>
            <a:rPr lang="pt-BR" sz="3200" b="1" kern="1200" dirty="0" smtClean="0">
              <a:solidFill>
                <a:srgbClr val="FF0000"/>
              </a:solidFill>
              <a:latin typeface="+mn-lt"/>
            </a:rPr>
            <a:t> </a:t>
          </a:r>
          <a:r>
            <a:rPr lang="pt-BR" sz="2400" kern="1200" dirty="0" smtClean="0"/>
            <a:t>mortalidade (óbitos precoce por 100.000 habitantes) pelas Doenças Crônicas não Transmissíveis no estado do Tocantins.</a:t>
          </a:r>
        </a:p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pt-BR" sz="1600" kern="1200" dirty="0" smtClean="0"/>
        </a:p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800" b="1" kern="1200" dirty="0" smtClean="0"/>
            <a:t>1º </a:t>
          </a:r>
          <a:r>
            <a:rPr lang="pt-BR" sz="2800" b="1" kern="1200" dirty="0" err="1" smtClean="0"/>
            <a:t>Quad</a:t>
          </a:r>
          <a:r>
            <a:rPr lang="pt-BR" sz="2800" b="1" kern="1200" dirty="0" smtClean="0"/>
            <a:t>. 2019:</a:t>
          </a:r>
          <a:r>
            <a:rPr lang="pt-BR" sz="2800" b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800" b="0" kern="1200" dirty="0" smtClean="0">
              <a:solidFill>
                <a:schemeClr val="tx1"/>
              </a:solidFill>
              <a:latin typeface="+mn-lt"/>
            </a:rPr>
            <a:t>592 </a:t>
          </a:r>
        </a:p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800" b="1" kern="1200" dirty="0" smtClean="0"/>
            <a:t>1º </a:t>
          </a:r>
          <a:r>
            <a:rPr lang="pt-BR" sz="2800" b="1" kern="1200" dirty="0" err="1" smtClean="0"/>
            <a:t>Quad</a:t>
          </a:r>
          <a:r>
            <a:rPr lang="pt-BR" sz="2800" b="1" kern="1200" dirty="0" smtClean="0"/>
            <a:t>. 2020:</a:t>
          </a:r>
          <a:r>
            <a:rPr lang="pt-BR" sz="2800" b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2800" kern="1200" dirty="0" smtClean="0">
              <a:solidFill>
                <a:schemeClr val="tx1"/>
              </a:solidFill>
            </a:rPr>
            <a:t>404</a:t>
          </a:r>
        </a:p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pt-BR" sz="7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  <a:latin typeface="+mn-lt"/>
            </a:rPr>
            <a:t>188 mortes a menos</a:t>
          </a:r>
          <a:endParaRPr lang="pt-BR" sz="2800" b="1" kern="1200" dirty="0">
            <a:solidFill>
              <a:schemeClr val="tx1"/>
            </a:solidFill>
            <a:latin typeface="+mn-lt"/>
          </a:endParaRPr>
        </a:p>
      </dsp:txBody>
      <dsp:txXfrm>
        <a:off x="4623242" y="0"/>
        <a:ext cx="4379294" cy="3178077"/>
      </dsp:txXfrm>
    </dsp:sp>
    <dsp:sp modelId="{985FB430-B4FA-44EE-BF9E-7670C02F5813}">
      <dsp:nvSpPr>
        <dsp:cNvPr id="0" name=""/>
        <dsp:cNvSpPr/>
      </dsp:nvSpPr>
      <dsp:spPr>
        <a:xfrm>
          <a:off x="4608499" y="3376881"/>
          <a:ext cx="4346817" cy="306332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  <a:latin typeface="+mn-lt"/>
            </a:rPr>
            <a:t>REDUÇÃO </a:t>
          </a:r>
          <a:r>
            <a:rPr lang="pt-BR" sz="3200" b="0" kern="1200" dirty="0" smtClean="0">
              <a:solidFill>
                <a:schemeClr val="tx1"/>
              </a:solidFill>
              <a:latin typeface="+mn-lt"/>
            </a:rPr>
            <a:t>no número de casos prováveis de </a:t>
          </a:r>
          <a:r>
            <a:rPr lang="pt-BR" sz="3200" b="0" kern="1200" dirty="0" err="1" smtClean="0">
              <a:solidFill>
                <a:schemeClr val="tx1"/>
              </a:solidFill>
              <a:latin typeface="+mn-lt"/>
            </a:rPr>
            <a:t>Chikungunya</a:t>
          </a:r>
          <a:r>
            <a:rPr lang="pt-BR" sz="3200" b="0" kern="1200" dirty="0" smtClean="0">
              <a:solidFill>
                <a:schemeClr val="tx1"/>
              </a:solidFill>
              <a:latin typeface="+mn-lt"/>
            </a:rPr>
            <a:t>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500" b="1" kern="1200" dirty="0" smtClean="0"/>
            <a:t>1º </a:t>
          </a:r>
          <a:r>
            <a:rPr lang="pt-BR" sz="2500" b="1" kern="1200" dirty="0" err="1" smtClean="0"/>
            <a:t>Quad</a:t>
          </a:r>
          <a:r>
            <a:rPr lang="pt-BR" sz="2500" b="1" kern="1200" dirty="0" smtClean="0"/>
            <a:t>. 2019:</a:t>
          </a:r>
          <a:r>
            <a:rPr lang="pt-BR" sz="3200" kern="1200" dirty="0" smtClean="0">
              <a:solidFill>
                <a:schemeClr val="tx1"/>
              </a:solidFill>
              <a:latin typeface="+mn-lt"/>
            </a:rPr>
            <a:t>133</a:t>
          </a:r>
          <a:r>
            <a:rPr lang="pt-BR" sz="3200" b="0" kern="1200" dirty="0" smtClean="0">
              <a:solidFill>
                <a:schemeClr val="tx1"/>
              </a:solidFill>
              <a:latin typeface="+mn-lt"/>
            </a:rPr>
            <a:t> registros.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700" b="1" kern="1200" dirty="0" smtClean="0"/>
            <a:t>1º </a:t>
          </a:r>
          <a:r>
            <a:rPr lang="pt-BR" sz="2700" b="1" kern="1200" dirty="0" err="1" smtClean="0"/>
            <a:t>Quad</a:t>
          </a:r>
          <a:r>
            <a:rPr lang="pt-BR" sz="2700" b="1" kern="1200" dirty="0" smtClean="0"/>
            <a:t>. 2020:</a:t>
          </a:r>
          <a:r>
            <a:rPr lang="pt-BR" sz="2700" b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pt-BR" sz="3200" b="0" kern="1200" dirty="0" smtClean="0">
              <a:solidFill>
                <a:schemeClr val="tx1"/>
              </a:solidFill>
              <a:latin typeface="+mn-lt"/>
            </a:rPr>
            <a:t>95 registros.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  <a:latin typeface="+mn-lt"/>
            </a:rPr>
            <a:t>Redução de 28%</a:t>
          </a:r>
          <a:endParaRPr lang="pt-BR" sz="3200" b="1" kern="1200" dirty="0">
            <a:solidFill>
              <a:schemeClr val="tx1"/>
            </a:solidFill>
            <a:latin typeface="+mn-lt"/>
          </a:endParaRPr>
        </a:p>
      </dsp:txBody>
      <dsp:txXfrm>
        <a:off x="4608499" y="3376881"/>
        <a:ext cx="4346817" cy="3063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0.40528</cdr:x>
      <cdr:y>0.33559</cdr:y>
    </cdr:from>
    <cdr:to>
      <cdr:x>0.48634</cdr:x>
      <cdr:y>0.4063</cdr:y>
    </cdr:to>
    <cdr:sp macro="" textlink="">
      <cdr:nvSpPr>
        <cdr:cNvPr id="6" name="Retângulo de cantos arredondados 5"/>
        <cdr:cNvSpPr/>
      </cdr:nvSpPr>
      <cdr:spPr>
        <a:xfrm xmlns:a="http://schemas.openxmlformats.org/drawingml/2006/main">
          <a:off x="3600400" y="2050563"/>
          <a:ext cx="720080" cy="43204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91407" tIns="45704" rIns="91407" bIns="45704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 smtClean="0">
              <a:solidFill>
                <a:schemeClr val="tx1"/>
              </a:solidFill>
            </a:rPr>
            <a:t>66%</a:t>
          </a:r>
          <a:endParaRPr lang="pt-BR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0.61603</cdr:x>
      <cdr:y>0.59486</cdr:y>
    </cdr:from>
    <cdr:to>
      <cdr:x>0.69709</cdr:x>
      <cdr:y>0.66556</cdr:y>
    </cdr:to>
    <cdr:sp macro="" textlink="">
      <cdr:nvSpPr>
        <cdr:cNvPr id="7" name="Retângulo de cantos arredondados 6"/>
        <cdr:cNvSpPr/>
      </cdr:nvSpPr>
      <cdr:spPr>
        <a:xfrm xmlns:a="http://schemas.openxmlformats.org/drawingml/2006/main">
          <a:off x="5472608" y="3634739"/>
          <a:ext cx="720080" cy="43204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91407" tIns="45704" rIns="91407" bIns="45704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 smtClean="0">
              <a:solidFill>
                <a:schemeClr val="tx1"/>
              </a:solidFill>
            </a:rPr>
            <a:t>32%</a:t>
          </a:r>
          <a:endParaRPr lang="pt-BR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0.84299</cdr:x>
      <cdr:y>0.73627</cdr:y>
    </cdr:from>
    <cdr:to>
      <cdr:x>0.92405</cdr:x>
      <cdr:y>0.80698</cdr:y>
    </cdr:to>
    <cdr:sp macro="" textlink="">
      <cdr:nvSpPr>
        <cdr:cNvPr id="8" name="Retângulo de cantos arredondados 7"/>
        <cdr:cNvSpPr/>
      </cdr:nvSpPr>
      <cdr:spPr>
        <a:xfrm xmlns:a="http://schemas.openxmlformats.org/drawingml/2006/main">
          <a:off x="7488832" y="4498835"/>
          <a:ext cx="720080" cy="43204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91407" tIns="45704" rIns="91407" bIns="45704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 smtClean="0">
              <a:solidFill>
                <a:schemeClr val="tx1"/>
              </a:solidFill>
            </a:rPr>
            <a:t>2%</a:t>
          </a:r>
          <a:endParaRPr lang="pt-BR" sz="20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A4373-48E2-4455-8ECC-80D65641403A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D0488-620C-4C9E-A694-912D3A4F04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127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C65F4-7D20-49AD-9842-1171C064CDFC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EBD3D-6B18-4D30-B472-EE792A75C7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21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8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6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2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9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88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26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64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01" algn="l" defTabSz="914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Colocar ordem maior meta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4D2CF2-BA2B-4685-B9FA-E584C5299913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8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Colocar ordem maior meta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4D2CF2-BA2B-4685-B9FA-E584C5299913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83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EBD3D-6B18-4D30-B472-EE792A75C7AE}" type="slidenum">
              <a:rPr lang="pt-BR" smtClean="0">
                <a:solidFill>
                  <a:prstClr val="black"/>
                </a:solidFill>
              </a:rPr>
              <a:pPr/>
              <a:t>31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2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14" y="23114"/>
            <a:ext cx="1800203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97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4431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3834" y="901941"/>
            <a:ext cx="7496333" cy="292388"/>
          </a:xfrm>
        </p:spPr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504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003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813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395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520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114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053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117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8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4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5036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46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315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231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606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434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13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295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035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222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2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692" y="23114"/>
            <a:ext cx="1901825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683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004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166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083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68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298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528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485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321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56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6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4978" y="35885"/>
            <a:ext cx="2342902" cy="6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813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0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316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206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847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365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1241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848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627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513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23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902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933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549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4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639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601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4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558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2465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506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653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102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003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639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818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7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2555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199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927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354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115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7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453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09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965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918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194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539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52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1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451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126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4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028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462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8759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728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561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221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550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9633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290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3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14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8423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406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020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689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6145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9319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995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832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581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9898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74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4645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499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638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0328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937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72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14" y="23114"/>
            <a:ext cx="1800203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34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4959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5063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221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7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01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186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1459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2785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673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8299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700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0483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2883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6825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828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89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670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6654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7507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4979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1058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8258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3913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923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0811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19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0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98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40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74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31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5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3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120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37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92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32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51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97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20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72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95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64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3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283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20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83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83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45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94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31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00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84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26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5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7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979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59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48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76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74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54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22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13E3-D47E-4F4B-93F2-1799CE7838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1682C-5308-4EE3-91CC-6BD53559341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39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57AA-437F-4554-B92D-BDE50EECB6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79605-8FD4-4269-ABA7-F57764DB498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902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9AC1-839E-43E3-9349-61E2B3481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A3015-37A0-4C45-81D0-073515E266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74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71B0-CCC3-444B-BF4B-07C0B65763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64DE-CFF9-4C99-9D12-B78E70BB40C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3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822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2046-888C-4953-803E-D23AE0B18D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DF318-E738-49B1-AC2D-2D656DDFD0D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071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6EF2-B027-4640-8992-B376CFC3A0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47040-DEAE-4734-86CB-F1B921B4589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022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1907-CEA3-4282-8A83-C192F85B67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5CD10-559B-4844-B24D-944BAFC4CE1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93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8207-E7D5-4F22-9FEA-20FFB3FC38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3BD3E-259A-4240-A5D0-B55EC066562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9EF89-2614-4EB3-A6BE-D8ACD1CE35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64F53-FCC0-49B1-A6C9-0F05F93F812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4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D8D1-B4E7-48A1-AC3A-BE3D832EE3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96C7C-EE60-4E19-A2A1-B856C1230A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97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9B38-345D-444F-A31C-D86DD74656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65E8F-9BB3-4B1A-9E9B-B996C698CAD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02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645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07" tIns="45704" rIns="91407" bIns="45704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682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07" tIns="45704" rIns="91407" bIns="45704"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</p:spPr>
        <p:txBody>
          <a:bodyPr lIns="91407" tIns="45704" rIns="91407" bIns="4570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1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5332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12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lIns="91407" tIns="45704" rIns="91407" bIns="45704"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  <a:prstGeom prst="rect">
            <a:avLst/>
          </a:prstGeom>
        </p:spPr>
        <p:txBody>
          <a:bodyPr lIns="91407" tIns="45704" rIns="91407" bIns="45704"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951288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54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915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  <a:prstGeom prst="rect">
            <a:avLst/>
          </a:prstGeom>
        </p:spPr>
        <p:txBody>
          <a:bodyPr lIns="91407" tIns="45704" rIns="91407" bIns="45704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2"/>
            <a:ext cx="3008313" cy="4691063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60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  <a:prstGeom prst="rect">
            <a:avLst/>
          </a:prstGeom>
        </p:spPr>
        <p:txBody>
          <a:bodyPr lIns="91407" tIns="45704" rIns="91407" bIns="45704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314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249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03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2B4E-3281-47FE-892E-EC35D05E475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A99F-A8D1-41F2-8D0B-36FC6D63771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750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07" tIns="45704" rIns="91407" bIns="45704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51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6540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692" y="23114"/>
            <a:ext cx="1901825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17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39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962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051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667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6" indent="0">
              <a:buNone/>
              <a:defRPr sz="1800" b="1"/>
            </a:lvl3pPr>
            <a:lvl4pPr marL="1371112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8" indent="0">
              <a:buNone/>
              <a:defRPr sz="1600" b="1"/>
            </a:lvl6pPr>
            <a:lvl7pPr marL="2742226" indent="0">
              <a:buNone/>
              <a:defRPr sz="1600" b="1"/>
            </a:lvl7pPr>
            <a:lvl8pPr marL="3199264" indent="0">
              <a:buNone/>
              <a:defRPr sz="1600" b="1"/>
            </a:lvl8pPr>
            <a:lvl9pPr marL="365630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061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175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62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968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7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6" indent="0">
              <a:buNone/>
              <a:defRPr sz="2400"/>
            </a:lvl3pPr>
            <a:lvl4pPr marL="1371112" indent="0">
              <a:buNone/>
              <a:defRPr sz="2000"/>
            </a:lvl4pPr>
            <a:lvl5pPr marL="1828149" indent="0">
              <a:buNone/>
              <a:defRPr sz="2000"/>
            </a:lvl5pPr>
            <a:lvl6pPr marL="2285188" indent="0">
              <a:buNone/>
              <a:defRPr sz="2000"/>
            </a:lvl6pPr>
            <a:lvl7pPr marL="2742226" indent="0">
              <a:buNone/>
              <a:defRPr sz="2000"/>
            </a:lvl7pPr>
            <a:lvl8pPr marL="3199264" indent="0">
              <a:buNone/>
              <a:defRPr sz="2000"/>
            </a:lvl8pPr>
            <a:lvl9pPr marL="365630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6" indent="0">
              <a:buNone/>
              <a:defRPr sz="1000"/>
            </a:lvl3pPr>
            <a:lvl4pPr marL="1371112" indent="0">
              <a:buNone/>
              <a:defRPr sz="900"/>
            </a:lvl4pPr>
            <a:lvl5pPr marL="1828149" indent="0">
              <a:buNone/>
              <a:defRPr sz="900"/>
            </a:lvl5pPr>
            <a:lvl6pPr marL="2285188" indent="0">
              <a:buNone/>
              <a:defRPr sz="900"/>
            </a:lvl6pPr>
            <a:lvl7pPr marL="2742226" indent="0">
              <a:buNone/>
              <a:defRPr sz="900"/>
            </a:lvl7pPr>
            <a:lvl8pPr marL="3199264" indent="0">
              <a:buNone/>
              <a:defRPr sz="900"/>
            </a:lvl8pPr>
            <a:lvl9pPr marL="3656301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198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1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34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2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836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3836" y="901941"/>
            <a:ext cx="7496333" cy="292388"/>
          </a:xfrm>
        </p:spPr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491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3836" y="901941"/>
            <a:ext cx="7496333" cy="292388"/>
          </a:xfrm>
        </p:spPr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398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3836" y="901941"/>
            <a:ext cx="7496333" cy="292388"/>
          </a:xfrm>
        </p:spPr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104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256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10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3834" y="901941"/>
            <a:ext cx="7496333" cy="292388"/>
          </a:xfrm>
        </p:spPr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843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3834" y="901941"/>
            <a:ext cx="7496333" cy="292388"/>
          </a:xfrm>
        </p:spPr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7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7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image" Target="../media/image7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image" Target="../media/image7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image" Target="../media/image7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600209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5B66-4D19-4E8E-A485-2A2E87402AA7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64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A163-9854-415E-80FD-937E262F43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00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9142805" cy="6855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72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3834" y="901941"/>
            <a:ext cx="749633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39"/>
            <a:ext cx="29260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/>
            <a:endParaRPr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/>
            <a:fld id="{1D8BD707-D9CF-40AE-B4C6-C98DA3205C09}" type="datetimeFigureOut">
              <a:rPr lang="en-US" sz="1600">
                <a:solidFill>
                  <a:prstClr val="black">
                    <a:tint val="75000"/>
                  </a:prstClr>
                </a:solidFill>
              </a:rPr>
              <a:pPr defTabSz="801472"/>
              <a:t>9/25/2020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/>
            <a:fld id="{B6F15528-21DE-4FAA-801E-634DDDAF4B2B}" type="slidenum">
              <a:rPr sz="1600">
                <a:solidFill>
                  <a:prstClr val="black">
                    <a:tint val="75000"/>
                  </a:prstClr>
                </a:solidFill>
              </a:rPr>
              <a:pPr defTabSz="801472"/>
              <a:t>‹nº›</a:t>
            </a:fld>
            <a:endParaRPr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6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6AC6A901-766B-48F1-8546-9CDDD949A43F}" type="datetime1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2AA9416-611B-447D-98B1-BD996B0AA8EE}" type="slidenum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4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2DC06EF-70A4-4122-9343-47A554810021}" type="datetime1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C0159B4-7A1F-4A55-894B-CC3CB3756F30}" type="slidenum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62" y="44625"/>
            <a:ext cx="1195341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8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2DC06EF-70A4-4122-9343-47A554810021}" type="datetime1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C0159B4-7A1F-4A55-894B-CC3CB3756F30}" type="slidenum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/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7186971" y="31177"/>
            <a:ext cx="19349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2DC06EF-70A4-4122-9343-47A554810021}" type="datetime1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C0159B4-7A1F-4A55-894B-CC3CB3756F30}" type="slidenum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/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7186971" y="31177"/>
            <a:ext cx="19349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6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2DC06EF-70A4-4122-9343-47A554810021}" type="datetime1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C0159B4-7A1F-4A55-894B-CC3CB3756F30}" type="slidenum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/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7186971" y="31177"/>
            <a:ext cx="19349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2DC06EF-70A4-4122-9343-47A554810021}" type="datetime1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C0159B4-7A1F-4A55-894B-CC3CB3756F30}" type="slidenum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/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7186971" y="31177"/>
            <a:ext cx="19349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8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DDD4-BE09-4595-9A35-EA24B38BF91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DD82-6265-423A-8FA3-F1EFD1D2C29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600209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64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6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600209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64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1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2DC06EF-70A4-4122-9343-47A554810021}" type="datetime1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C0159B4-7A1F-4A55-894B-CC3CB3756F30}" type="slidenum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/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7186971" y="31177"/>
            <a:ext cx="19349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5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61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61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9140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9140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9140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4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61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6A901-766B-48F1-8546-9CDDD949A43F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61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A9416-611B-447D-98B1-BD996B0AA8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4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7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79" indent="-3427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61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25/09/2020</a:t>
            </a:fld>
            <a:endParaRPr lang="pt-B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61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2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defTabSz="9140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9140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9140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9140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9140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61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038">
              <a:defRPr/>
            </a:pPr>
            <a:fld id="{214056FC-ED12-4DA1-88A4-A4FCFB672A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038">
                <a:defRPr/>
              </a:pPr>
              <a:t>9/25/2020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61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03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038" fontAlgn="base">
              <a:spcBef>
                <a:spcPct val="0"/>
              </a:spcBef>
              <a:spcAft>
                <a:spcPct val="0"/>
              </a:spcAft>
            </a:pPr>
            <a:fld id="{9632D335-A977-468E-8DF9-970C52DA3569}" type="slidenum">
              <a:rPr lang="en-US" smtClean="0"/>
              <a:pPr defTabSz="457038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985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457038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0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0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0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0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8" algn="ctr" defTabSz="4570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76" algn="ctr" defTabSz="4570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12" algn="ctr" defTabSz="4570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49" algn="ctr" defTabSz="4570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79" indent="-342779" algn="l" defTabSz="457038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defTabSz="457038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defTabSz="457038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defTabSz="457038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defTabSz="457038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4570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4570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4570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4570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457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457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457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457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457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457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457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4570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C06EF-70A4-4122-9343-47A55481002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159B4-7A1F-4A55-894B-CC3CB3756F3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68" y="44630"/>
            <a:ext cx="1195341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6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7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79" indent="-3427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4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6A901-766B-48F1-8546-9CDDD949A43F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A9416-611B-447D-98B1-BD996B0AA8E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3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7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79" indent="-3427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6" indent="-285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3" indent="-2285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2" indent="-2285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9" indent="-2285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06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44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80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0" indent="-228518" algn="l" defTabSz="9140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2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8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6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4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1" algn="l" defTabSz="914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9142805" cy="6855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330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3836" y="901941"/>
            <a:ext cx="749633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2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330"/>
            <a:endParaRPr lang="pt-BR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330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1330"/>
              <a:t>9/25/2020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330"/>
            <a:fld id="{B6F15528-21DE-4FAA-801E-634DDDAF4B2B}" type="slidenum">
              <a:rPr lang="pt-BR" sz="1600" smtClean="0">
                <a:solidFill>
                  <a:prstClr val="black">
                    <a:tint val="75000"/>
                  </a:prstClr>
                </a:solidFill>
              </a:rPr>
              <a:pPr defTabSz="801330"/>
              <a:t>‹nº›</a:t>
            </a:fld>
            <a:endParaRPr lang="pt-BR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7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666">
        <a:defRPr>
          <a:latin typeface="+mn-lt"/>
          <a:ea typeface="+mn-ea"/>
          <a:cs typeface="+mn-cs"/>
        </a:defRPr>
      </a:lvl2pPr>
      <a:lvl3pPr marL="801330">
        <a:defRPr>
          <a:latin typeface="+mn-lt"/>
          <a:ea typeface="+mn-ea"/>
          <a:cs typeface="+mn-cs"/>
        </a:defRPr>
      </a:lvl3pPr>
      <a:lvl4pPr marL="1201994">
        <a:defRPr>
          <a:latin typeface="+mn-lt"/>
          <a:ea typeface="+mn-ea"/>
          <a:cs typeface="+mn-cs"/>
        </a:defRPr>
      </a:lvl4pPr>
      <a:lvl5pPr marL="1602657">
        <a:defRPr>
          <a:latin typeface="+mn-lt"/>
          <a:ea typeface="+mn-ea"/>
          <a:cs typeface="+mn-cs"/>
        </a:defRPr>
      </a:lvl5pPr>
      <a:lvl6pPr marL="2003323">
        <a:defRPr>
          <a:latin typeface="+mn-lt"/>
          <a:ea typeface="+mn-ea"/>
          <a:cs typeface="+mn-cs"/>
        </a:defRPr>
      </a:lvl6pPr>
      <a:lvl7pPr marL="2403989">
        <a:defRPr>
          <a:latin typeface="+mn-lt"/>
          <a:ea typeface="+mn-ea"/>
          <a:cs typeface="+mn-cs"/>
        </a:defRPr>
      </a:lvl7pPr>
      <a:lvl8pPr marL="2804653">
        <a:defRPr>
          <a:latin typeface="+mn-lt"/>
          <a:ea typeface="+mn-ea"/>
          <a:cs typeface="+mn-cs"/>
        </a:defRPr>
      </a:lvl8pPr>
      <a:lvl9pPr marL="32053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666">
        <a:defRPr>
          <a:latin typeface="+mn-lt"/>
          <a:ea typeface="+mn-ea"/>
          <a:cs typeface="+mn-cs"/>
        </a:defRPr>
      </a:lvl2pPr>
      <a:lvl3pPr marL="801330">
        <a:defRPr>
          <a:latin typeface="+mn-lt"/>
          <a:ea typeface="+mn-ea"/>
          <a:cs typeface="+mn-cs"/>
        </a:defRPr>
      </a:lvl3pPr>
      <a:lvl4pPr marL="1201994">
        <a:defRPr>
          <a:latin typeface="+mn-lt"/>
          <a:ea typeface="+mn-ea"/>
          <a:cs typeface="+mn-cs"/>
        </a:defRPr>
      </a:lvl4pPr>
      <a:lvl5pPr marL="1602657">
        <a:defRPr>
          <a:latin typeface="+mn-lt"/>
          <a:ea typeface="+mn-ea"/>
          <a:cs typeface="+mn-cs"/>
        </a:defRPr>
      </a:lvl5pPr>
      <a:lvl6pPr marL="2003323">
        <a:defRPr>
          <a:latin typeface="+mn-lt"/>
          <a:ea typeface="+mn-ea"/>
          <a:cs typeface="+mn-cs"/>
        </a:defRPr>
      </a:lvl6pPr>
      <a:lvl7pPr marL="2403989">
        <a:defRPr>
          <a:latin typeface="+mn-lt"/>
          <a:ea typeface="+mn-ea"/>
          <a:cs typeface="+mn-cs"/>
        </a:defRPr>
      </a:lvl7pPr>
      <a:lvl8pPr marL="2804653">
        <a:defRPr>
          <a:latin typeface="+mn-lt"/>
          <a:ea typeface="+mn-ea"/>
          <a:cs typeface="+mn-cs"/>
        </a:defRPr>
      </a:lvl8pPr>
      <a:lvl9pPr marL="320531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2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2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planejamento.saude.to@gmail.com" TargetMode="External"/><Relationship Id="rId2" Type="http://schemas.openxmlformats.org/officeDocument/2006/relationships/hyperlink" Target="mailto:gabsec@saude.to.gov.br" TargetMode="Externa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back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8903" y="282998"/>
            <a:ext cx="8974419" cy="697730"/>
          </a:xfrm>
          <a:prstGeom prst="rect">
            <a:avLst/>
          </a:prstGeom>
          <a:noFill/>
        </p:spPr>
        <p:txBody>
          <a:bodyPr wrap="square" lIns="91407" tIns="0" rIns="0" bIns="0">
            <a:spAutoFit/>
          </a:bodyPr>
          <a:lstStyle/>
          <a:p>
            <a:pPr algn="ctr" defTabSz="457038">
              <a:defRPr/>
            </a:pPr>
            <a:r>
              <a:rPr lang="pt-BR" sz="44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PRESTAÇÃO DE CONTAS </a:t>
            </a:r>
            <a:r>
              <a:rPr lang="en" sz="44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DA SAÚDE  </a:t>
            </a:r>
            <a:endParaRPr lang="en-US" sz="4400" b="1" dirty="0">
              <a:solidFill>
                <a:prstClr val="black"/>
              </a:solidFill>
              <a:effectLst>
                <a:glow rad="635000">
                  <a:srgbClr val="4A84DB">
                    <a:alpha val="23000"/>
                  </a:srgbClr>
                </a:glow>
                <a:outerShdw blurRad="136525" dist="38100" dir="2700000" algn="tl" rotWithShape="0">
                  <a:srgbClr val="0000FF">
                    <a:alpha val="43000"/>
                  </a:srgbClr>
                </a:outerShdw>
              </a:effectLst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pic>
        <p:nvPicPr>
          <p:cNvPr id="17" name="Imagem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92" y="6139641"/>
            <a:ext cx="1901825" cy="673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43"/>
          <p:cNvSpPr txBox="1"/>
          <p:nvPr/>
        </p:nvSpPr>
        <p:spPr>
          <a:xfrm>
            <a:off x="28903" y="2780929"/>
            <a:ext cx="9115097" cy="1938960"/>
          </a:xfrm>
          <a:prstGeom prst="rect">
            <a:avLst/>
          </a:prstGeom>
          <a:noFill/>
        </p:spPr>
        <p:txBody>
          <a:bodyPr wrap="square" lIns="0" tIns="45704" rIns="91407" bIns="45704">
            <a:spAutoFit/>
          </a:bodyPr>
          <a:lstStyle/>
          <a:p>
            <a:pPr algn="ctr" defTabSz="457038">
              <a:defRPr/>
            </a:pPr>
            <a:r>
              <a:rPr lang="en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Relatório Detalhado do Quadrimestre </a:t>
            </a:r>
            <a:r>
              <a:rPr lang="en" sz="40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Anterior </a:t>
            </a:r>
            <a:endParaRPr lang="en" sz="40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 algn="ctr" defTabSz="457038">
              <a:defRPr/>
            </a:pPr>
            <a:r>
              <a:rPr lang="en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RDQA do </a:t>
            </a:r>
            <a:r>
              <a:rPr lang="en" sz="40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1 º Quad</a:t>
            </a:r>
            <a:r>
              <a:rPr lang="en" sz="40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. </a:t>
            </a:r>
            <a:r>
              <a:rPr lang="en" sz="40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unga" panose="020B0502040204020203" pitchFamily="34" charset="0"/>
                <a:cs typeface="Tunga" panose="020B0502040204020203" pitchFamily="34" charset="0"/>
              </a:rPr>
              <a:t>2020  </a:t>
            </a:r>
            <a:endParaRPr lang="en-US" sz="4000" b="1" dirty="0">
              <a:solidFill>
                <a:prstClr val="black"/>
              </a:solidFill>
              <a:effectLst>
                <a:glow rad="635000">
                  <a:srgbClr val="4A84DB">
                    <a:alpha val="23000"/>
                  </a:srgbClr>
                </a:glow>
                <a:outerShdw blurRad="136525" dist="38100" dir="2700000" algn="tl" rotWithShape="0">
                  <a:srgbClr val="0000FF">
                    <a:alpha val="43000"/>
                  </a:srgbClr>
                </a:outerShdw>
              </a:effectLst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8903" y="6291842"/>
            <a:ext cx="9037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Palmas-TO, 09/09/2020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25" y="6193879"/>
            <a:ext cx="4580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Trapezoide 5"/>
          <p:cNvSpPr/>
          <p:nvPr/>
        </p:nvSpPr>
        <p:spPr>
          <a:xfrm rot="10800000">
            <a:off x="-252538" y="17328"/>
            <a:ext cx="9513311" cy="2547576"/>
          </a:xfrm>
          <a:prstGeom prst="trapezoid">
            <a:avLst>
              <a:gd name="adj" fmla="val 290935"/>
            </a:avLst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tângulo 2"/>
          <p:cNvSpPr/>
          <p:nvPr/>
        </p:nvSpPr>
        <p:spPr>
          <a:xfrm>
            <a:off x="611560" y="17328"/>
            <a:ext cx="8038137" cy="867898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algn="ctr" defTabSz="177736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 smtClean="0">
                <a:solidFill>
                  <a:schemeClr val="bg1"/>
                </a:solidFill>
              </a:rPr>
              <a:t>AÇÕES EDUCATIVAS BASEADAS NA EDUCAÇÃO PERMANENTE EM SAÚDE - EPS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196350"/>
              </p:ext>
            </p:extLst>
          </p:nvPr>
        </p:nvGraphicFramePr>
        <p:xfrm>
          <a:off x="107504" y="1844824"/>
          <a:ext cx="5472608" cy="5445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490360" y="2582934"/>
            <a:ext cx="3347864" cy="286229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7" tIns="45704" rIns="91407" bIns="45704" rtlCol="0">
            <a:spAutoFit/>
          </a:bodyPr>
          <a:lstStyle/>
          <a:p>
            <a:pPr algn="ctr"/>
            <a:endParaRPr lang="pt-BR" sz="3600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META  </a:t>
            </a:r>
            <a:r>
              <a:rPr lang="pt-BR" sz="3600" b="1" dirty="0" smtClean="0">
                <a:solidFill>
                  <a:schemeClr val="bg1"/>
                </a:solidFill>
              </a:rPr>
              <a:t>ALCANÇADA NO 1º QUAD.</a:t>
            </a:r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13 (86,67%</a:t>
            </a:r>
            <a:r>
              <a:rPr lang="pt-BR" sz="3600" dirty="0" smtClean="0">
                <a:solidFill>
                  <a:schemeClr val="bg1"/>
                </a:solidFill>
              </a:rPr>
              <a:t> </a:t>
            </a:r>
            <a:r>
              <a:rPr lang="pt-BR" sz="3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" name="Imagem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92" y="6139641"/>
            <a:ext cx="1901825" cy="6737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051721" y="943678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77736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>
                <a:solidFill>
                  <a:schemeClr val="bg1"/>
                </a:solidFill>
              </a:rPr>
              <a:t>Temáticas </a:t>
            </a:r>
            <a:r>
              <a:rPr lang="pt-BR" sz="2000" b="1" dirty="0">
                <a:solidFill>
                  <a:schemeClr val="bg1"/>
                </a:solidFill>
              </a:rPr>
              <a:t>relacionadas às demandas sociais em saúde no Tocantins</a:t>
            </a:r>
          </a:p>
        </p:txBody>
      </p:sp>
    </p:spTree>
    <p:extLst>
      <p:ext uri="{BB962C8B-B14F-4D97-AF65-F5344CB8AC3E}">
        <p14:creationId xmlns:p14="http://schemas.microsoft.com/office/powerpoint/2010/main" val="40733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07504" y="965565"/>
            <a:ext cx="5067665" cy="8792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>
              <a:tabLst>
                <a:tab pos="900110" algn="l"/>
              </a:tabLst>
            </a:pPr>
            <a:r>
              <a:rPr lang="pt-BR" sz="1600" b="1" dirty="0">
                <a:solidFill>
                  <a:schemeClr val="tx1"/>
                </a:solidFill>
              </a:rPr>
              <a:t>Percentual de ações de </a:t>
            </a:r>
            <a:r>
              <a:rPr lang="pt-BR" sz="1600" b="1" dirty="0" err="1" smtClean="0">
                <a:solidFill>
                  <a:schemeClr val="tx1"/>
                </a:solidFill>
              </a:rPr>
              <a:t>matriciamento</a:t>
            </a:r>
            <a:r>
              <a:rPr lang="pt-BR" sz="1600" b="1" dirty="0" smtClean="0">
                <a:solidFill>
                  <a:schemeClr val="tx1"/>
                </a:solidFill>
              </a:rPr>
              <a:t> </a:t>
            </a:r>
            <a:r>
              <a:rPr lang="pt-BR" sz="1600" b="1" dirty="0">
                <a:solidFill>
                  <a:schemeClr val="tx1"/>
                </a:solidFill>
              </a:rPr>
              <a:t>realizadas por CAPS com equipes de Atenção Básica</a:t>
            </a:r>
            <a:endParaRPr lang="pt-BR" sz="16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5380973" y="1052736"/>
            <a:ext cx="1567291" cy="720080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3211" y="1916832"/>
            <a:ext cx="5120777" cy="9894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1196975"/>
            <a:r>
              <a:rPr lang="pt-BR" sz="1600" b="1" dirty="0">
                <a:solidFill>
                  <a:schemeClr val="tx1"/>
                </a:solidFill>
              </a:rPr>
              <a:t>Taxa de mortalidade prematura (30 a 69 anos) pelo conjunto das 4 principais DCNT (Doenças do aparelho circulatório, câncer, diabetes e doenças respiratórias crônicas</a:t>
            </a:r>
            <a:endParaRPr lang="pt-BR" sz="15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6008" y="2975853"/>
            <a:ext cx="5147980" cy="6691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>
              <a:tabLst>
                <a:tab pos="900110" algn="l"/>
              </a:tabLst>
              <a:defRPr/>
            </a:pPr>
            <a:r>
              <a:rPr lang="pt-BR" sz="1600" b="1" dirty="0">
                <a:solidFill>
                  <a:schemeClr val="tx1"/>
                </a:solidFill>
              </a:rPr>
              <a:t>Aumentar a cobertura populacional estimada pelas equipes de Atenção Básica</a:t>
            </a:r>
            <a:endParaRPr lang="pt-BR" sz="16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5390499" y="2924944"/>
            <a:ext cx="1588024" cy="741179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/>
          </a:p>
        </p:txBody>
      </p:sp>
      <p:sp>
        <p:nvSpPr>
          <p:cNvPr id="18" name="Seta para a direita 17"/>
          <p:cNvSpPr/>
          <p:nvPr/>
        </p:nvSpPr>
        <p:spPr>
          <a:xfrm>
            <a:off x="5432248" y="3717032"/>
            <a:ext cx="1588024" cy="751756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7236296" y="2884907"/>
            <a:ext cx="1085975" cy="6881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94,15%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36004" y="3686120"/>
            <a:ext cx="5210478" cy="750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>
              <a:tabLst>
                <a:tab pos="900110" algn="l"/>
              </a:tabLst>
              <a:defRPr/>
            </a:pPr>
            <a:r>
              <a:rPr lang="pt-BR" sz="1600" b="1" dirty="0">
                <a:solidFill>
                  <a:schemeClr val="tx1"/>
                </a:solidFill>
              </a:rPr>
              <a:t>Cobertura de acompanhamento das condicionalidades de saúde do Programa Bolsa Família</a:t>
            </a:r>
            <a:endParaRPr lang="pt-BR" sz="1500" b="1" dirty="0">
              <a:solidFill>
                <a:schemeClr val="tx1"/>
              </a:solidFill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7236296" y="3717032"/>
            <a:ext cx="1147877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Apuração semestral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34" name="Seta para a direita 33"/>
          <p:cNvSpPr/>
          <p:nvPr/>
        </p:nvSpPr>
        <p:spPr>
          <a:xfrm>
            <a:off x="5436096" y="1916832"/>
            <a:ext cx="1557766" cy="792088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5652120" y="1228723"/>
            <a:ext cx="825576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lvl="0" algn="ctr"/>
            <a:r>
              <a:rPr lang="pt-BR" sz="2000" b="1" dirty="0" smtClean="0"/>
              <a:t>100%</a:t>
            </a:r>
            <a:endParaRPr lang="pt-BR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5364088" y="2132856"/>
            <a:ext cx="1476244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lvl="0" algn="ctr"/>
            <a:r>
              <a:rPr lang="pt-BR" sz="2000" b="1" dirty="0" smtClean="0"/>
              <a:t>272,58</a:t>
            </a:r>
            <a:endParaRPr lang="pt-BR" sz="2000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358680" y="3068960"/>
            <a:ext cx="1445568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lvl="0" algn="ctr"/>
            <a:r>
              <a:rPr lang="pt-BR" sz="2000" b="1" dirty="0"/>
              <a:t>95,5%</a:t>
            </a:r>
            <a:endParaRPr lang="pt-BR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471159" y="3893019"/>
            <a:ext cx="1405097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lvl="0" algn="ctr"/>
            <a:r>
              <a:rPr lang="pt-BR" sz="2000" b="1" dirty="0"/>
              <a:t>75,56%</a:t>
            </a: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36003" y="4487467"/>
            <a:ext cx="5210479" cy="7417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lvl="0" algn="ctr"/>
            <a:r>
              <a:rPr lang="pt-BR" sz="1600" b="1" dirty="0">
                <a:solidFill>
                  <a:schemeClr val="tx1"/>
                </a:solidFill>
              </a:rPr>
              <a:t>Manter a Cobertura populacional estimada pelas equipes básicas de Saúde </a:t>
            </a:r>
            <a:r>
              <a:rPr lang="pt-BR" sz="1600" b="1" dirty="0" smtClean="0">
                <a:solidFill>
                  <a:schemeClr val="tx1"/>
                </a:solidFill>
              </a:rPr>
              <a:t>Bucal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48" name="Seta para a direita 47"/>
          <p:cNvSpPr/>
          <p:nvPr/>
        </p:nvSpPr>
        <p:spPr>
          <a:xfrm>
            <a:off x="5471158" y="4581128"/>
            <a:ext cx="1532228" cy="731083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5634665" y="4725144"/>
            <a:ext cx="1025567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lvl="0" algn="ctr"/>
            <a:r>
              <a:rPr lang="pt-BR" sz="2000" b="1" dirty="0" smtClean="0"/>
              <a:t>82,2%</a:t>
            </a:r>
            <a:endParaRPr lang="pt-BR" sz="2000" b="1" dirty="0"/>
          </a:p>
        </p:txBody>
      </p:sp>
      <p:sp>
        <p:nvSpPr>
          <p:cNvPr id="39" name="Retângulo 38"/>
          <p:cNvSpPr/>
          <p:nvPr/>
        </p:nvSpPr>
        <p:spPr>
          <a:xfrm>
            <a:off x="1" y="5424"/>
            <a:ext cx="9180512" cy="5231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07" tIns="45704" rIns="91407" bIns="45704">
            <a:spAutoFit/>
          </a:bodyPr>
          <a:lstStyle/>
          <a:p>
            <a:pPr algn="ctr">
              <a:tabLst>
                <a:tab pos="900110" algn="l"/>
              </a:tabLst>
            </a:pPr>
            <a:r>
              <a:rPr lang="pt-BR" sz="2800" b="1" dirty="0">
                <a:solidFill>
                  <a:schemeClr val="tx1"/>
                </a:solidFill>
              </a:rPr>
              <a:t>I</a:t>
            </a:r>
            <a:r>
              <a:rPr lang="pt-BR" sz="2800" b="1" dirty="0" smtClean="0">
                <a:solidFill>
                  <a:schemeClr val="tx1"/>
                </a:solidFill>
              </a:rPr>
              <a:t>ndicadores </a:t>
            </a:r>
            <a:r>
              <a:rPr lang="pt-BR" sz="2800" b="1" dirty="0">
                <a:solidFill>
                  <a:schemeClr val="tx1"/>
                </a:solidFill>
              </a:rPr>
              <a:t>de atenção básica no Estado do Tocantins</a:t>
            </a:r>
            <a:endParaRPr lang="pt-BR" sz="28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164288" y="620688"/>
            <a:ext cx="1219885" cy="36930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algn="ctr"/>
            <a:r>
              <a:rPr lang="pt-BR" b="1" dirty="0" smtClean="0"/>
              <a:t>1</a:t>
            </a:r>
            <a:r>
              <a:rPr lang="pt-BR" b="1" dirty="0"/>
              <a:t>° </a:t>
            </a:r>
            <a:r>
              <a:rPr lang="pt-BR" b="1" dirty="0" smtClean="0"/>
              <a:t>Quad.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5358680" y="611428"/>
            <a:ext cx="1348891" cy="36930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pt-BR" b="1" dirty="0"/>
              <a:t>Meta </a:t>
            </a:r>
            <a:r>
              <a:rPr lang="pt-BR" b="1" dirty="0" smtClean="0"/>
              <a:t>2020</a:t>
            </a:r>
            <a:endParaRPr lang="pt-BR" dirty="0"/>
          </a:p>
        </p:txBody>
      </p:sp>
      <p:sp>
        <p:nvSpPr>
          <p:cNvPr id="60" name="Retângulo de cantos arredondados 59"/>
          <p:cNvSpPr/>
          <p:nvPr/>
        </p:nvSpPr>
        <p:spPr>
          <a:xfrm>
            <a:off x="9593" y="5301208"/>
            <a:ext cx="5210479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lvl="0" algn="ctr"/>
            <a:r>
              <a:rPr lang="pt-BR" sz="1600" b="1" dirty="0">
                <a:solidFill>
                  <a:schemeClr val="tx1"/>
                </a:solidFill>
              </a:rPr>
              <a:t>Ampliar a razão de mulheres na faixa etária de 25 a 64 anos com um exame </a:t>
            </a:r>
            <a:r>
              <a:rPr lang="pt-BR" sz="1600" b="1" dirty="0" err="1">
                <a:solidFill>
                  <a:schemeClr val="tx1"/>
                </a:solidFill>
              </a:rPr>
              <a:t>citopatológico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64" name="Retângulo de cantos arredondados 63"/>
          <p:cNvSpPr/>
          <p:nvPr/>
        </p:nvSpPr>
        <p:spPr>
          <a:xfrm>
            <a:off x="36002" y="6085303"/>
            <a:ext cx="5210479" cy="7280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lvl="0" algn="ctr"/>
            <a:r>
              <a:rPr lang="pt-BR" sz="1600" b="1" dirty="0">
                <a:solidFill>
                  <a:schemeClr val="tx1"/>
                </a:solidFill>
              </a:rPr>
              <a:t>Ampliar a razão de exames de mamografia em mulheres de 50 a 69 anos de idade até 2023</a:t>
            </a:r>
          </a:p>
        </p:txBody>
      </p:sp>
      <p:sp>
        <p:nvSpPr>
          <p:cNvPr id="69" name="Seta para a direita 68"/>
          <p:cNvSpPr/>
          <p:nvPr/>
        </p:nvSpPr>
        <p:spPr>
          <a:xfrm>
            <a:off x="5508104" y="6093296"/>
            <a:ext cx="1495282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/>
          </a:p>
        </p:txBody>
      </p:sp>
      <p:sp>
        <p:nvSpPr>
          <p:cNvPr id="70" name="Seta para a direita 69"/>
          <p:cNvSpPr/>
          <p:nvPr/>
        </p:nvSpPr>
        <p:spPr>
          <a:xfrm>
            <a:off x="5483240" y="5373216"/>
            <a:ext cx="1520145" cy="64807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5796136" y="6197275"/>
            <a:ext cx="665527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lvl="0" algn="ctr"/>
            <a:r>
              <a:rPr lang="pt-BR" sz="2000" b="1" dirty="0" smtClean="0"/>
              <a:t>0,20</a:t>
            </a:r>
            <a:endParaRPr lang="pt-BR" sz="2000" b="1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5723325" y="5517232"/>
            <a:ext cx="936907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lvl="0" algn="ctr"/>
            <a:r>
              <a:rPr lang="pt-BR" sz="2000" b="1" dirty="0" smtClean="0"/>
              <a:t>0,56%</a:t>
            </a:r>
            <a:endParaRPr lang="pt-BR" sz="2000" b="1" dirty="0"/>
          </a:p>
        </p:txBody>
      </p:sp>
      <p:sp>
        <p:nvSpPr>
          <p:cNvPr id="73" name="Retângulo de cantos arredondados 72"/>
          <p:cNvSpPr/>
          <p:nvPr/>
        </p:nvSpPr>
        <p:spPr>
          <a:xfrm>
            <a:off x="7241520" y="4509120"/>
            <a:ext cx="1098286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90,84%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74" name="Retângulo de cantos arredondados 73"/>
          <p:cNvSpPr/>
          <p:nvPr/>
        </p:nvSpPr>
        <p:spPr>
          <a:xfrm>
            <a:off x="7308304" y="5301208"/>
            <a:ext cx="959493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0,08%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75" name="Retângulo de cantos arredondados 74"/>
          <p:cNvSpPr/>
          <p:nvPr/>
        </p:nvSpPr>
        <p:spPr>
          <a:xfrm>
            <a:off x="7308304" y="6093296"/>
            <a:ext cx="959493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0,02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76" name="Retângulo de cantos arredondados 75"/>
          <p:cNvSpPr/>
          <p:nvPr/>
        </p:nvSpPr>
        <p:spPr>
          <a:xfrm>
            <a:off x="7236296" y="1124744"/>
            <a:ext cx="959493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65%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78" name="Retângulo de cantos arredondados 77"/>
          <p:cNvSpPr/>
          <p:nvPr/>
        </p:nvSpPr>
        <p:spPr>
          <a:xfrm>
            <a:off x="7308304" y="1948803"/>
            <a:ext cx="952064" cy="6881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64,57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80" name="Picture 5" descr="C:\Users\laysreis\Desktop\Feedback-positivo-e-negativ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0" t="15005" r="5000" b="24262"/>
          <a:stretch/>
        </p:blipFill>
        <p:spPr bwMode="auto">
          <a:xfrm>
            <a:off x="8545762" y="5351864"/>
            <a:ext cx="418726" cy="5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" descr="C:\Users\laysreis\Desktop\Feedback-positivo-e-negativ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0" t="15005" r="5000" b="24262"/>
          <a:stretch/>
        </p:blipFill>
        <p:spPr bwMode="auto">
          <a:xfrm>
            <a:off x="8571971" y="2924944"/>
            <a:ext cx="418726" cy="5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5" descr="C:\Users\laysreis\Desktop\Feedback-positivo-e-negativ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0" t="15005" r="5000" b="24262"/>
          <a:stretch/>
        </p:blipFill>
        <p:spPr bwMode="auto">
          <a:xfrm>
            <a:off x="8545762" y="6165304"/>
            <a:ext cx="418726" cy="5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laysreis\Desktop\Positi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51" y="4581128"/>
            <a:ext cx="401637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laysreis\Desktop\Positi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51" y="2035737"/>
            <a:ext cx="401637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laysreis\Desktop\Positi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51" y="1196752"/>
            <a:ext cx="401637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07504" y="1397613"/>
            <a:ext cx="5067665" cy="8792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>
              <a:tabLst>
                <a:tab pos="900110" algn="l"/>
              </a:tabLst>
            </a:pPr>
            <a:r>
              <a:rPr lang="pt-BR" sz="1600" b="1" dirty="0">
                <a:solidFill>
                  <a:schemeClr val="tx1"/>
                </a:solidFill>
              </a:rPr>
              <a:t>Taxa de Mortalidade Infantil</a:t>
            </a:r>
            <a:endParaRPr lang="pt-BR" sz="16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5380973" y="1412776"/>
            <a:ext cx="1567291" cy="720080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3211" y="2439592"/>
            <a:ext cx="5120777" cy="9894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1196975"/>
            <a:r>
              <a:rPr lang="pt-BR" sz="1600" b="1" dirty="0">
                <a:solidFill>
                  <a:schemeClr val="tx1"/>
                </a:solidFill>
              </a:rPr>
              <a:t>Número de óbitos maternos em determinado período e local de </a:t>
            </a:r>
            <a:r>
              <a:rPr lang="pt-BR" sz="1600" b="1" dirty="0" smtClean="0">
                <a:solidFill>
                  <a:schemeClr val="tx1"/>
                </a:solidFill>
              </a:rPr>
              <a:t>residência</a:t>
            </a:r>
            <a:endParaRPr lang="pt-BR" sz="15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6008" y="3623925"/>
            <a:ext cx="5147980" cy="6691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>
              <a:tabLst>
                <a:tab pos="900110" algn="l"/>
              </a:tabLst>
              <a:defRPr/>
            </a:pPr>
            <a:r>
              <a:rPr lang="pt-BR" sz="1600" b="1" dirty="0">
                <a:solidFill>
                  <a:schemeClr val="tx1"/>
                </a:solidFill>
              </a:rPr>
              <a:t>Reduzir ao ano a proporção de nascidos vivos de mães adolescentes de 10 a 19 </a:t>
            </a:r>
            <a:r>
              <a:rPr lang="pt-BR" sz="1600" b="1" dirty="0" smtClean="0">
                <a:solidFill>
                  <a:schemeClr val="tx1"/>
                </a:solidFill>
              </a:rPr>
              <a:t>anos</a:t>
            </a:r>
            <a:endParaRPr lang="pt-BR" sz="16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5390499" y="3551917"/>
            <a:ext cx="1588024" cy="741179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/>
          </a:p>
        </p:txBody>
      </p:sp>
      <p:sp>
        <p:nvSpPr>
          <p:cNvPr id="18" name="Seta para a direita 17"/>
          <p:cNvSpPr/>
          <p:nvPr/>
        </p:nvSpPr>
        <p:spPr>
          <a:xfrm>
            <a:off x="5432248" y="4477444"/>
            <a:ext cx="1588024" cy="751756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7236296" y="3532979"/>
            <a:ext cx="1085975" cy="6881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18,58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36004" y="4478208"/>
            <a:ext cx="5210478" cy="750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>
              <a:tabLst>
                <a:tab pos="900110" algn="l"/>
              </a:tabLst>
              <a:defRPr/>
            </a:pPr>
            <a:r>
              <a:rPr lang="pt-BR" sz="1600" b="1" dirty="0">
                <a:solidFill>
                  <a:schemeClr val="tx1"/>
                </a:solidFill>
              </a:rPr>
              <a:t>Aumentar a proporção de parto normal no SUS e na saúde </a:t>
            </a:r>
            <a:r>
              <a:rPr lang="pt-BR" sz="1600" b="1" dirty="0" smtClean="0">
                <a:solidFill>
                  <a:schemeClr val="tx1"/>
                </a:solidFill>
              </a:rPr>
              <a:t>suplementar</a:t>
            </a:r>
            <a:endParaRPr lang="pt-BR" sz="1500" b="1" dirty="0">
              <a:solidFill>
                <a:schemeClr val="tx1"/>
              </a:solidFill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7284915" y="4509120"/>
            <a:ext cx="959493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43,65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4" name="Seta para a direita 33"/>
          <p:cNvSpPr/>
          <p:nvPr/>
        </p:nvSpPr>
        <p:spPr>
          <a:xfrm>
            <a:off x="5436096" y="2492896"/>
            <a:ext cx="1557766" cy="792088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5580112" y="1588763"/>
            <a:ext cx="936104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lvl="0" algn="ctr"/>
            <a:r>
              <a:rPr lang="pt-BR" sz="2000" b="1" dirty="0" smtClean="0"/>
              <a:t>12,46</a:t>
            </a:r>
            <a:endParaRPr lang="pt-BR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5364088" y="2668883"/>
            <a:ext cx="1476244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lvl="0" algn="ctr"/>
            <a:r>
              <a:rPr lang="pt-BR" sz="2000" b="1" dirty="0" smtClean="0"/>
              <a:t>09</a:t>
            </a:r>
            <a:endParaRPr lang="pt-BR" sz="2000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430688" y="3717032"/>
            <a:ext cx="1445568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lvl="0" algn="ctr"/>
            <a:r>
              <a:rPr lang="pt-BR" sz="2000" b="1" dirty="0" smtClean="0"/>
              <a:t>19,66</a:t>
            </a:r>
            <a:endParaRPr lang="pt-BR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471159" y="4685107"/>
            <a:ext cx="1405097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lvl="0" algn="ctr"/>
            <a:r>
              <a:rPr lang="pt-BR" sz="2000" b="1" dirty="0" smtClean="0"/>
              <a:t>59</a:t>
            </a:r>
            <a:endParaRPr lang="pt-BR" sz="2000" b="1" dirty="0"/>
          </a:p>
        </p:txBody>
      </p:sp>
      <p:sp>
        <p:nvSpPr>
          <p:cNvPr id="46" name="Retângulo de cantos arredondados 45"/>
          <p:cNvSpPr/>
          <p:nvPr/>
        </p:nvSpPr>
        <p:spPr>
          <a:xfrm>
            <a:off x="36003" y="5423571"/>
            <a:ext cx="5210479" cy="7417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lvl="0" algn="ctr"/>
            <a:r>
              <a:rPr lang="pt-BR" sz="1600" b="1" dirty="0">
                <a:solidFill>
                  <a:schemeClr val="tx1"/>
                </a:solidFill>
              </a:rPr>
              <a:t>Reduzir os casos novos de sífilis congênita em menores de 1 ano de idade até 2023</a:t>
            </a:r>
          </a:p>
        </p:txBody>
      </p:sp>
      <p:sp>
        <p:nvSpPr>
          <p:cNvPr id="48" name="Seta para a direita 47"/>
          <p:cNvSpPr/>
          <p:nvPr/>
        </p:nvSpPr>
        <p:spPr>
          <a:xfrm>
            <a:off x="5471158" y="5434221"/>
            <a:ext cx="1532228" cy="731083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5634665" y="5625243"/>
            <a:ext cx="1025567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lvl="0" algn="ctr"/>
            <a:r>
              <a:rPr lang="pt-BR" sz="2000" b="1" dirty="0" smtClean="0"/>
              <a:t>247</a:t>
            </a:r>
            <a:endParaRPr lang="pt-BR" sz="2000" b="1" dirty="0"/>
          </a:p>
        </p:txBody>
      </p:sp>
      <p:sp>
        <p:nvSpPr>
          <p:cNvPr id="39" name="Retângulo 38"/>
          <p:cNvSpPr/>
          <p:nvPr/>
        </p:nvSpPr>
        <p:spPr>
          <a:xfrm>
            <a:off x="1" y="5424"/>
            <a:ext cx="9180512" cy="8309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07" tIns="45704" rIns="91407" bIns="45704">
            <a:spAutoFit/>
          </a:bodyPr>
          <a:lstStyle/>
          <a:p>
            <a:pPr algn="ctr">
              <a:tabLst>
                <a:tab pos="900110" algn="l"/>
              </a:tabLst>
            </a:pPr>
            <a:r>
              <a:rPr lang="pt-BR" sz="2400" b="1" dirty="0">
                <a:solidFill>
                  <a:schemeClr val="tx1"/>
                </a:solidFill>
              </a:rPr>
              <a:t>I</a:t>
            </a:r>
            <a:r>
              <a:rPr lang="pt-BR" sz="2400" b="1" dirty="0" smtClean="0">
                <a:solidFill>
                  <a:schemeClr val="tx1"/>
                </a:solidFill>
              </a:rPr>
              <a:t>ndicadores </a:t>
            </a:r>
            <a:r>
              <a:rPr lang="pt-BR" sz="2400" b="1" dirty="0">
                <a:solidFill>
                  <a:schemeClr val="tx1"/>
                </a:solidFill>
              </a:rPr>
              <a:t>de atenção à saúde materno-infantil no Estado do Tocantins</a:t>
            </a:r>
            <a:endParaRPr lang="pt-BR" sz="2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164288" y="971468"/>
            <a:ext cx="1219885" cy="36930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algn="ctr"/>
            <a:r>
              <a:rPr lang="pt-BR" b="1" dirty="0" smtClean="0"/>
              <a:t>1</a:t>
            </a:r>
            <a:r>
              <a:rPr lang="pt-BR" b="1" dirty="0"/>
              <a:t>° </a:t>
            </a:r>
            <a:r>
              <a:rPr lang="pt-BR" b="1" dirty="0" smtClean="0"/>
              <a:t>Quad.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5508104" y="971468"/>
            <a:ext cx="1348891" cy="36930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pt-BR" b="1" dirty="0"/>
              <a:t>Meta </a:t>
            </a:r>
            <a:r>
              <a:rPr lang="pt-BR" b="1" dirty="0" smtClean="0"/>
              <a:t>2020</a:t>
            </a:r>
            <a:endParaRPr lang="pt-BR" dirty="0"/>
          </a:p>
        </p:txBody>
      </p:sp>
      <p:sp>
        <p:nvSpPr>
          <p:cNvPr id="73" name="Retângulo de cantos arredondados 72"/>
          <p:cNvSpPr/>
          <p:nvPr/>
        </p:nvSpPr>
        <p:spPr>
          <a:xfrm>
            <a:off x="7241520" y="5445224"/>
            <a:ext cx="1098286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76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76" name="Retângulo de cantos arredondados 75"/>
          <p:cNvSpPr/>
          <p:nvPr/>
        </p:nvSpPr>
        <p:spPr>
          <a:xfrm>
            <a:off x="7284915" y="1484784"/>
            <a:ext cx="959493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09,94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78" name="Retângulo de cantos arredondados 77"/>
          <p:cNvSpPr/>
          <p:nvPr/>
        </p:nvSpPr>
        <p:spPr>
          <a:xfrm>
            <a:off x="7308304" y="2524867"/>
            <a:ext cx="952064" cy="6881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03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80" name="Picture 5" descr="C:\Users\laysreis\Desktop\Feedback-positivo-e-negativ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0" t="15005" r="5000" b="24262"/>
          <a:stretch/>
        </p:blipFill>
        <p:spPr bwMode="auto">
          <a:xfrm>
            <a:off x="8545762" y="4581128"/>
            <a:ext cx="418726" cy="5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laysreis\Desktop\Positi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51" y="3645024"/>
            <a:ext cx="401637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laysreis\Desktop\Positi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603689"/>
            <a:ext cx="401637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laysreis\Desktop\Positi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2611801"/>
            <a:ext cx="401637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laysreis\Desktop\Positi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51" y="5564129"/>
            <a:ext cx="401637" cy="5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2737"/>
            <a:ext cx="9142914" cy="2952328"/>
          </a:xfrm>
          <a:custGeom>
            <a:avLst/>
            <a:gdLst/>
            <a:ahLst/>
            <a:cxnLst/>
            <a:rect l="l" t="t" r="r" b="b"/>
            <a:pathLst>
              <a:path w="10692130" h="1790700">
                <a:moveTo>
                  <a:pt x="0" y="0"/>
                </a:moveTo>
                <a:lnTo>
                  <a:pt x="10692003" y="0"/>
                </a:lnTo>
                <a:lnTo>
                  <a:pt x="10692003" y="1790306"/>
                </a:lnTo>
                <a:lnTo>
                  <a:pt x="0" y="1790306"/>
                </a:lnTo>
                <a:lnTo>
                  <a:pt x="0" y="0"/>
                </a:lnTo>
                <a:close/>
              </a:path>
            </a:pathLst>
          </a:custGeom>
          <a:solidFill>
            <a:srgbClr val="197DB4"/>
          </a:solidFill>
        </p:spPr>
        <p:txBody>
          <a:bodyPr wrap="square" lIns="0" tIns="0" rIns="0" bIns="0" rtlCol="0"/>
          <a:lstStyle/>
          <a:p>
            <a:pPr defTabSz="801259"/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87" y="692696"/>
            <a:ext cx="9001736" cy="1673231"/>
          </a:xfrm>
          <a:prstGeom prst="rect">
            <a:avLst/>
          </a:prstGeom>
        </p:spPr>
        <p:txBody>
          <a:bodyPr vert="horz" wrap="square" lIns="0" tIns="11129" rIns="0" bIns="0" rtlCol="0">
            <a:spAutoFit/>
          </a:bodyPr>
          <a:lstStyle/>
          <a:p>
            <a:pPr lvl="0" algn="ctr" fontAlgn="base"/>
            <a:r>
              <a:rPr lang="pt-BR" sz="3600" dirty="0"/>
              <a:t>COVID-19 – ENFRENAMETNO  DA PANDEMIA NO ESTADO DO TOCANTINS – RELATÓRIO SITUACIONAL</a:t>
            </a:r>
          </a:p>
        </p:txBody>
      </p:sp>
      <p:sp>
        <p:nvSpPr>
          <p:cNvPr id="8" name="AutoShape 2" descr="SP registra 53 mortes e 1 453 casos de Covid-19 nas últimas 24 horas | VEJA  SÃO PA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SP registra 53 mortes e 1 453 casos de Covid-19 nas últimas 24 horas | VEJA  SÃO PAUL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6" descr="SP registra 53 mortes e 1 453 casos de Covid-19 nas últimas 24 horas | VEJA  SÃO PAUL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3" name="Picture 9" descr="C:\Users\laysreis\Desktop\498451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59" y="2492896"/>
            <a:ext cx="5464396" cy="409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7384"/>
            <a:ext cx="6228184" cy="3941670"/>
          </a:xfrm>
          <a:custGeom>
            <a:avLst/>
            <a:gdLst/>
            <a:ahLst/>
            <a:cxnLst/>
            <a:rect l="l" t="t" r="r" b="b"/>
            <a:pathLst>
              <a:path w="10692130" h="1790700">
                <a:moveTo>
                  <a:pt x="0" y="0"/>
                </a:moveTo>
                <a:lnTo>
                  <a:pt x="10692003" y="0"/>
                </a:lnTo>
                <a:lnTo>
                  <a:pt x="10692003" y="1790306"/>
                </a:lnTo>
                <a:lnTo>
                  <a:pt x="0" y="1790306"/>
                </a:lnTo>
                <a:lnTo>
                  <a:pt x="0" y="0"/>
                </a:lnTo>
                <a:close/>
              </a:path>
            </a:pathLst>
          </a:custGeom>
          <a:solidFill>
            <a:srgbClr val="0099CC"/>
          </a:solidFill>
        </p:spPr>
        <p:txBody>
          <a:bodyPr wrap="square" lIns="0" tIns="0" rIns="0" bIns="0" rtlCol="0"/>
          <a:lstStyle/>
          <a:p>
            <a:pPr defTabSz="801259"/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0" y="476672"/>
            <a:ext cx="6084168" cy="2227229"/>
          </a:xfrm>
          <a:prstGeom prst="rect">
            <a:avLst/>
          </a:prstGeom>
        </p:spPr>
        <p:txBody>
          <a:bodyPr vert="horz" wrap="square" lIns="0" tIns="11129" rIns="0" bIns="0" rtlCol="0">
            <a:spAutoFit/>
          </a:bodyPr>
          <a:lstStyle/>
          <a:p>
            <a:pPr algn="ctr" defTabSz="801259"/>
            <a:r>
              <a:rPr lang="pt-BR" sz="3600" dirty="0"/>
              <a:t>Distribuição dos casos confirmados de COVID-19, segundo município de </a:t>
            </a:r>
            <a:r>
              <a:rPr lang="pt-BR" sz="3600" dirty="0" smtClean="0"/>
              <a:t>residência no 1º </a:t>
            </a:r>
            <a:r>
              <a:rPr lang="pt-BR" sz="3600" dirty="0" err="1" smtClean="0"/>
              <a:t>Quad</a:t>
            </a:r>
            <a:r>
              <a:rPr lang="pt-BR" sz="3600" dirty="0" smtClean="0"/>
              <a:t>. 2020</a:t>
            </a:r>
            <a:endParaRPr lang="pt-BR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1" name="Picture 3" descr="C:\Users\laysreis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7" y="2926924"/>
            <a:ext cx="5851525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89700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0656" y="61224"/>
            <a:ext cx="9142914" cy="1207535"/>
          </a:xfrm>
          <a:custGeom>
            <a:avLst/>
            <a:gdLst/>
            <a:ahLst/>
            <a:cxnLst/>
            <a:rect l="l" t="t" r="r" b="b"/>
            <a:pathLst>
              <a:path w="10692130" h="1790700">
                <a:moveTo>
                  <a:pt x="0" y="0"/>
                </a:moveTo>
                <a:lnTo>
                  <a:pt x="10692003" y="0"/>
                </a:lnTo>
                <a:lnTo>
                  <a:pt x="10692003" y="1790303"/>
                </a:lnTo>
                <a:lnTo>
                  <a:pt x="0" y="1790303"/>
                </a:lnTo>
                <a:lnTo>
                  <a:pt x="0" y="0"/>
                </a:lnTo>
                <a:close/>
              </a:path>
            </a:pathLst>
          </a:custGeom>
          <a:solidFill>
            <a:srgbClr val="00B2A0"/>
          </a:solidFill>
        </p:spPr>
        <p:txBody>
          <a:bodyPr wrap="square" lIns="0" tIns="0" rIns="0" bIns="0" rtlCol="0"/>
          <a:lstStyle/>
          <a:p>
            <a:pPr defTabSz="801259"/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776" y="188640"/>
            <a:ext cx="9001736" cy="1008947"/>
          </a:xfrm>
          <a:prstGeom prst="rect">
            <a:avLst/>
          </a:prstGeom>
        </p:spPr>
        <p:txBody>
          <a:bodyPr vert="horz" wrap="square" lIns="0" tIns="11129" rIns="0" bIns="0" rtlCol="0">
            <a:spAutoFit/>
          </a:bodyPr>
          <a:lstStyle/>
          <a:p>
            <a:pPr marL="11129" marR="4453" algn="just" defTabSz="801259">
              <a:spcBef>
                <a:spcPts val="88"/>
              </a:spcBef>
            </a:pPr>
            <a:r>
              <a:rPr lang="pt-BR" sz="3200" b="1" dirty="0">
                <a:solidFill>
                  <a:schemeClr val="bg1"/>
                </a:solidFill>
              </a:rPr>
              <a:t>Número de casos confirmados por dia no </a:t>
            </a:r>
            <a:r>
              <a:rPr lang="pt-BR" sz="3200" b="1" dirty="0" smtClean="0">
                <a:solidFill>
                  <a:schemeClr val="bg1"/>
                </a:solidFill>
              </a:rPr>
              <a:t>Tocantins</a:t>
            </a:r>
          </a:p>
          <a:p>
            <a:pPr marL="11129" marR="4453" algn="ctr" defTabSz="801259">
              <a:spcBef>
                <a:spcPts val="88"/>
              </a:spcBef>
            </a:pPr>
            <a:r>
              <a:rPr lang="pt-BR" sz="3200" b="1" dirty="0" smtClean="0">
                <a:solidFill>
                  <a:schemeClr val="bg1"/>
                </a:solidFill>
                <a:cs typeface="Calibri"/>
              </a:rPr>
              <a:t>1º </a:t>
            </a:r>
            <a:r>
              <a:rPr lang="pt-BR" sz="3200" b="1" dirty="0" err="1" smtClean="0">
                <a:solidFill>
                  <a:schemeClr val="bg1"/>
                </a:solidFill>
                <a:cs typeface="Calibri"/>
              </a:rPr>
              <a:t>Quad</a:t>
            </a:r>
            <a:r>
              <a:rPr lang="pt-BR" sz="3200" b="1" dirty="0" smtClean="0">
                <a:solidFill>
                  <a:schemeClr val="bg1"/>
                </a:solidFill>
                <a:cs typeface="Calibri"/>
              </a:rPr>
              <a:t>. 2020</a:t>
            </a:r>
            <a:endParaRPr sz="3200" b="1" dirty="0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4682474"/>
              </p:ext>
            </p:extLst>
          </p:nvPr>
        </p:nvGraphicFramePr>
        <p:xfrm>
          <a:off x="63918" y="1340768"/>
          <a:ext cx="9001736" cy="533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0" y="6623774"/>
            <a:ext cx="73448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Centro de Informações Estratégias da Vigilância em Saúde – CIEVS/TO.</a:t>
            </a:r>
          </a:p>
        </p:txBody>
      </p:sp>
    </p:spTree>
    <p:extLst>
      <p:ext uri="{BB962C8B-B14F-4D97-AF65-F5344CB8AC3E}">
        <p14:creationId xmlns:p14="http://schemas.microsoft.com/office/powerpoint/2010/main" val="1951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8641"/>
            <a:ext cx="9142914" cy="1368152"/>
          </a:xfrm>
          <a:custGeom>
            <a:avLst/>
            <a:gdLst/>
            <a:ahLst/>
            <a:cxnLst/>
            <a:rect l="l" t="t" r="r" b="b"/>
            <a:pathLst>
              <a:path w="10692130" h="1790700">
                <a:moveTo>
                  <a:pt x="0" y="0"/>
                </a:moveTo>
                <a:lnTo>
                  <a:pt x="10692003" y="0"/>
                </a:lnTo>
                <a:lnTo>
                  <a:pt x="10692003" y="1790293"/>
                </a:lnTo>
                <a:lnTo>
                  <a:pt x="0" y="1790293"/>
                </a:lnTo>
                <a:lnTo>
                  <a:pt x="0" y="0"/>
                </a:lnTo>
                <a:close/>
              </a:path>
            </a:pathLst>
          </a:custGeom>
          <a:solidFill>
            <a:srgbClr val="00A954"/>
          </a:solidFill>
        </p:spPr>
        <p:txBody>
          <a:bodyPr wrap="square" lIns="0" tIns="0" rIns="0" bIns="0" rtlCol="0"/>
          <a:lstStyle/>
          <a:p>
            <a:pPr defTabSz="801401"/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96" y="404664"/>
            <a:ext cx="9035409" cy="873014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29" marR="4453" algn="ctr" defTabSz="801259">
              <a:spcBef>
                <a:spcPts val="88"/>
              </a:spcBef>
            </a:pPr>
            <a:r>
              <a:rPr lang="pt-BR" sz="2800" dirty="0"/>
              <a:t>Número de novos casos confirmados a cada dia </a:t>
            </a:r>
            <a:r>
              <a:rPr lang="pt-BR" sz="2800" dirty="0" smtClean="0"/>
              <a:t>no 1º </a:t>
            </a:r>
            <a:r>
              <a:rPr lang="pt-BR" sz="2800" dirty="0" err="1"/>
              <a:t>Quad</a:t>
            </a:r>
            <a:r>
              <a:rPr lang="pt-BR" sz="2800" dirty="0"/>
              <a:t>. 2020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6859434"/>
              </p:ext>
            </p:extLst>
          </p:nvPr>
        </p:nvGraphicFramePr>
        <p:xfrm>
          <a:off x="0" y="1484783"/>
          <a:ext cx="9142914" cy="492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6409223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Centro de Informações Estratégias da Vigilância em Saúde – CIEVS/TO.</a:t>
            </a:r>
          </a:p>
        </p:txBody>
      </p:sp>
    </p:spTree>
    <p:extLst>
      <p:ext uri="{BB962C8B-B14F-4D97-AF65-F5344CB8AC3E}">
        <p14:creationId xmlns:p14="http://schemas.microsoft.com/office/powerpoint/2010/main" val="27048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7384"/>
            <a:ext cx="9142914" cy="1440159"/>
          </a:xfrm>
          <a:custGeom>
            <a:avLst/>
            <a:gdLst/>
            <a:ahLst/>
            <a:cxnLst/>
            <a:rect l="l" t="t" r="r" b="b"/>
            <a:pathLst>
              <a:path w="10692130" h="1790700">
                <a:moveTo>
                  <a:pt x="0" y="0"/>
                </a:moveTo>
                <a:lnTo>
                  <a:pt x="10692003" y="0"/>
                </a:lnTo>
                <a:lnTo>
                  <a:pt x="10692003" y="1790293"/>
                </a:lnTo>
                <a:lnTo>
                  <a:pt x="0" y="1790293"/>
                </a:lnTo>
                <a:lnTo>
                  <a:pt x="0" y="0"/>
                </a:lnTo>
                <a:close/>
              </a:path>
            </a:pathLst>
          </a:custGeom>
          <a:solidFill>
            <a:srgbClr val="80B758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61022"/>
            <a:ext cx="9142913" cy="1488567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 marR="4453" algn="ctr">
              <a:spcBef>
                <a:spcPts val="88"/>
              </a:spcBef>
            </a:pPr>
            <a:r>
              <a:rPr lang="pt-BR" sz="3200" dirty="0"/>
              <a:t>Taxa de Incidência de Covid-19 por </a:t>
            </a:r>
            <a:r>
              <a:rPr lang="pt-BR" sz="3200" dirty="0" smtClean="0"/>
              <a:t>local no 1º </a:t>
            </a:r>
            <a:r>
              <a:rPr lang="pt-BR" sz="3200" dirty="0" err="1"/>
              <a:t>Quad</a:t>
            </a:r>
            <a:r>
              <a:rPr lang="pt-BR" sz="3200" dirty="0"/>
              <a:t>. 2020</a:t>
            </a:r>
            <a:br>
              <a:rPr lang="pt-BR" sz="3200" dirty="0"/>
            </a:br>
            <a:endParaRPr sz="3200" spc="79" dirty="0">
              <a:solidFill>
                <a:srgbClr val="FF0000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095598017"/>
              </p:ext>
            </p:extLst>
          </p:nvPr>
        </p:nvGraphicFramePr>
        <p:xfrm>
          <a:off x="423419" y="1467179"/>
          <a:ext cx="82960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107504" y="6392361"/>
            <a:ext cx="83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Ministério da Saúde e Centro de Informações Estratégias da Vigilância em Saúde – CIEVS/TO.</a:t>
            </a:r>
          </a:p>
        </p:txBody>
      </p:sp>
    </p:spTree>
    <p:extLst>
      <p:ext uri="{BB962C8B-B14F-4D97-AF65-F5344CB8AC3E}">
        <p14:creationId xmlns:p14="http://schemas.microsoft.com/office/powerpoint/2010/main" val="40733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3" y="76999"/>
            <a:ext cx="9142914" cy="1623809"/>
          </a:xfrm>
          <a:custGeom>
            <a:avLst/>
            <a:gdLst/>
            <a:ahLst/>
            <a:cxnLst/>
            <a:rect l="l" t="t" r="r" b="b"/>
            <a:pathLst>
              <a:path w="10692130" h="1790700">
                <a:moveTo>
                  <a:pt x="10692003" y="0"/>
                </a:moveTo>
                <a:lnTo>
                  <a:pt x="10692003" y="1790293"/>
                </a:lnTo>
                <a:lnTo>
                  <a:pt x="0" y="1790293"/>
                </a:lnTo>
                <a:lnTo>
                  <a:pt x="0" y="0"/>
                </a:lnTo>
                <a:lnTo>
                  <a:pt x="10692003" y="0"/>
                </a:lnTo>
                <a:close/>
              </a:path>
            </a:pathLst>
          </a:custGeom>
          <a:solidFill>
            <a:srgbClr val="F6874B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13" y="108825"/>
            <a:ext cx="9142914" cy="2240055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 marR="4453" algn="ctr" defTabSz="801401">
              <a:spcBef>
                <a:spcPts val="88"/>
              </a:spcBef>
            </a:pPr>
            <a:r>
              <a:rPr lang="pt-BR" sz="3600" b="1" dirty="0">
                <a:solidFill>
                  <a:schemeClr val="bg1"/>
                </a:solidFill>
              </a:rPr>
              <a:t>Distribuição dos óbitos confirmados por município de residência e </a:t>
            </a:r>
            <a:r>
              <a:rPr lang="pt-BR" sz="3600" b="1" dirty="0" smtClean="0">
                <a:solidFill>
                  <a:schemeClr val="bg1"/>
                </a:solidFill>
              </a:rPr>
              <a:t>sexo no </a:t>
            </a:r>
            <a:r>
              <a:rPr lang="pt-BR" sz="3600" b="1" dirty="0">
                <a:solidFill>
                  <a:schemeClr val="bg1"/>
                </a:solidFill>
                <a:cs typeface="Calibri"/>
              </a:rPr>
              <a:t>1º </a:t>
            </a:r>
            <a:r>
              <a:rPr lang="pt-BR" sz="3600" b="1" dirty="0" err="1">
                <a:solidFill>
                  <a:schemeClr val="bg1"/>
                </a:solidFill>
                <a:cs typeface="Calibri"/>
              </a:rPr>
              <a:t>Quad</a:t>
            </a:r>
            <a:r>
              <a:rPr lang="pt-BR" sz="3600" b="1" dirty="0">
                <a:solidFill>
                  <a:schemeClr val="bg1"/>
                </a:solidFill>
                <a:cs typeface="Calibri"/>
              </a:rPr>
              <a:t>. 2020</a:t>
            </a:r>
          </a:p>
          <a:p>
            <a:pPr marL="11131" marR="4453" algn="ctr" defTabSz="801401">
              <a:spcBef>
                <a:spcPts val="88"/>
              </a:spcBef>
            </a:pPr>
            <a:endParaRPr sz="3600" b="1" dirty="0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44556"/>
              </p:ext>
            </p:extLst>
          </p:nvPr>
        </p:nvGraphicFramePr>
        <p:xfrm>
          <a:off x="107504" y="1844824"/>
          <a:ext cx="8928992" cy="469392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201900"/>
                <a:gridCol w="1404895"/>
                <a:gridCol w="1792484"/>
                <a:gridCol w="2529713"/>
              </a:tblGrid>
              <a:tr h="387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Município</a:t>
                      </a:r>
                      <a:endParaRPr lang="pt-BR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Feminino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Masculino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Total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</a:tr>
              <a:tr h="387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AUGUSTINOPOLIS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0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2</a:t>
                      </a:r>
                      <a:endParaRPr lang="pt-BR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2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</a:tr>
              <a:tr h="387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PALMAS</a:t>
                      </a:r>
                      <a:endParaRPr lang="pt-BR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2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</a:tr>
              <a:tr h="387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AGUIARNOPOLIS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0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</a:tr>
              <a:tr h="387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LIZARDA</a:t>
                      </a:r>
                      <a:endParaRPr lang="pt-BR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0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</a:tr>
              <a:tr h="387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MIRANORTE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0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</a:tr>
              <a:tr h="387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PARAISO DO TOCANTINS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0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</a:tr>
              <a:tr h="774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SITIO NOVO DO TOCANTINS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0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pt-BR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</a:tr>
              <a:tr h="387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Total</a:t>
                      </a:r>
                      <a:endParaRPr lang="pt-BR" sz="2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3</a:t>
                      </a:r>
                      <a:endParaRPr lang="pt-BR" sz="2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6</a:t>
                      </a:r>
                      <a:endParaRPr lang="pt-BR" sz="2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9</a:t>
                      </a:r>
                      <a:endParaRPr lang="pt-BR" sz="2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61" marR="7161" marT="0" marB="0" anchor="ctr"/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35496" y="6577607"/>
            <a:ext cx="3414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LACEN – TO, Acesso GAL: 07/05/2020</a:t>
            </a:r>
          </a:p>
        </p:txBody>
      </p:sp>
    </p:spTree>
    <p:extLst>
      <p:ext uri="{BB962C8B-B14F-4D97-AF65-F5344CB8AC3E}">
        <p14:creationId xmlns:p14="http://schemas.microsoft.com/office/powerpoint/2010/main" val="16127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CaixaDeTexto 1"/>
          <p:cNvSpPr txBox="1">
            <a:spLocks noChangeArrowheads="1"/>
          </p:cNvSpPr>
          <p:nvPr/>
        </p:nvSpPr>
        <p:spPr bwMode="auto">
          <a:xfrm>
            <a:off x="1689196" y="6473076"/>
            <a:ext cx="1010596" cy="322815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70,13%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7415" name="CaixaDeTexto 1"/>
          <p:cNvSpPr txBox="1">
            <a:spLocks noChangeArrowheads="1"/>
          </p:cNvSpPr>
          <p:nvPr/>
        </p:nvSpPr>
        <p:spPr bwMode="auto">
          <a:xfrm>
            <a:off x="2884705" y="6500946"/>
            <a:ext cx="967215" cy="312430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21,29%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7416" name="CaixaDeTexto 1"/>
          <p:cNvSpPr txBox="1">
            <a:spLocks noChangeArrowheads="1"/>
          </p:cNvSpPr>
          <p:nvPr/>
        </p:nvSpPr>
        <p:spPr bwMode="auto">
          <a:xfrm>
            <a:off x="4052232" y="6480969"/>
            <a:ext cx="1023824" cy="332407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 7,30%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7417" name="CaixaDeTexto 1"/>
          <p:cNvSpPr txBox="1">
            <a:spLocks noChangeArrowheads="1"/>
          </p:cNvSpPr>
          <p:nvPr/>
        </p:nvSpPr>
        <p:spPr bwMode="auto">
          <a:xfrm>
            <a:off x="5220072" y="6478830"/>
            <a:ext cx="1080120" cy="334546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0,97%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4" name="Retângulo 1"/>
          <p:cNvSpPr>
            <a:spLocks noChangeArrowheads="1"/>
          </p:cNvSpPr>
          <p:nvPr/>
        </p:nvSpPr>
        <p:spPr bwMode="auto">
          <a:xfrm>
            <a:off x="21599" y="6580345"/>
            <a:ext cx="15561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prstClr val="black"/>
                </a:solidFill>
                <a:cs typeface="Arial" charset="0"/>
              </a:rPr>
              <a:t>Fonte: </a:t>
            </a:r>
            <a:r>
              <a:rPr lang="pt-BR" sz="900" dirty="0" smtClean="0">
                <a:solidFill>
                  <a:prstClr val="black"/>
                </a:solidFill>
                <a:cs typeface="Arial" charset="0"/>
              </a:rPr>
              <a:t>SIAFE – </a:t>
            </a:r>
            <a:r>
              <a:rPr lang="pt-BR" sz="900" dirty="0" err="1" smtClean="0">
                <a:solidFill>
                  <a:prstClr val="black"/>
                </a:solidFill>
                <a:cs typeface="Arial" charset="0"/>
              </a:rPr>
              <a:t>Relorc</a:t>
            </a:r>
            <a:r>
              <a:rPr lang="pt-BR" sz="900" dirty="0" smtClean="0">
                <a:solidFill>
                  <a:prstClr val="black"/>
                </a:solidFill>
                <a:cs typeface="Arial" charset="0"/>
              </a:rPr>
              <a:t>  - 2020 </a:t>
            </a:r>
            <a:endParaRPr lang="pt-BR" sz="9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6372200" y="6478830"/>
            <a:ext cx="1080120" cy="334546"/>
          </a:xfrm>
          <a:prstGeom prst="rect">
            <a:avLst/>
          </a:prstGeom>
          <a:noFill/>
          <a:ln w="317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0,31%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5496" y="0"/>
            <a:ext cx="6768752" cy="9087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ORÇAMENTO APROVADO SAÚDE 2020 </a:t>
            </a:r>
            <a:r>
              <a:rPr lang="pt-BR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R$1.713.196.009,00</a:t>
            </a:r>
            <a:endParaRPr lang="pt-BR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716518"/>
              </p:ext>
            </p:extLst>
          </p:nvPr>
        </p:nvGraphicFramePr>
        <p:xfrm>
          <a:off x="-252535" y="1052736"/>
          <a:ext cx="9577064" cy="544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3461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648"/>
            <a:ext cx="9142914" cy="1623809"/>
          </a:xfrm>
          <a:custGeom>
            <a:avLst/>
            <a:gdLst/>
            <a:ahLst/>
            <a:cxnLst/>
            <a:rect l="l" t="t" r="r" b="b"/>
            <a:pathLst>
              <a:path w="10692130" h="1790700">
                <a:moveTo>
                  <a:pt x="0" y="0"/>
                </a:moveTo>
                <a:lnTo>
                  <a:pt x="10692003" y="0"/>
                </a:lnTo>
                <a:lnTo>
                  <a:pt x="10692003" y="1790293"/>
                </a:lnTo>
                <a:lnTo>
                  <a:pt x="0" y="1790293"/>
                </a:lnTo>
                <a:lnTo>
                  <a:pt x="0" y="0"/>
                </a:lnTo>
                <a:close/>
              </a:path>
            </a:pathLst>
          </a:custGeom>
          <a:solidFill>
            <a:srgbClr val="424A8E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82" y="476672"/>
            <a:ext cx="9107418" cy="996125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 marR="4453" algn="ctr">
              <a:spcBef>
                <a:spcPts val="88"/>
              </a:spcBef>
            </a:pPr>
            <a:r>
              <a:rPr lang="pt-BR" sz="3200" dirty="0"/>
              <a:t>Taxa de óbitos por 100mil hab. por Covid-19 por </a:t>
            </a:r>
            <a:r>
              <a:rPr lang="pt-BR" sz="3200" dirty="0" smtClean="0"/>
              <a:t>local </a:t>
            </a:r>
            <a:r>
              <a:rPr lang="pt-BR" sz="3200" dirty="0"/>
              <a:t>no 1º </a:t>
            </a:r>
            <a:r>
              <a:rPr lang="pt-BR" sz="3200" dirty="0" err="1"/>
              <a:t>Quad</a:t>
            </a:r>
            <a:r>
              <a:rPr lang="pt-BR" sz="3200" dirty="0"/>
              <a:t>. 2020</a:t>
            </a:r>
            <a:endParaRPr sz="3200" spc="92" dirty="0">
              <a:solidFill>
                <a:srgbClr val="FF0000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516433335"/>
              </p:ext>
            </p:extLst>
          </p:nvPr>
        </p:nvGraphicFramePr>
        <p:xfrm>
          <a:off x="107504" y="2060848"/>
          <a:ext cx="89289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107504" y="5934670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Ministério da Saúde e Centro de Informações Estratégias da Vigilância em Saúde – CIEVS/TO.</a:t>
            </a:r>
          </a:p>
        </p:txBody>
      </p:sp>
    </p:spTree>
    <p:extLst>
      <p:ext uri="{BB962C8B-B14F-4D97-AF65-F5344CB8AC3E}">
        <p14:creationId xmlns:p14="http://schemas.microsoft.com/office/powerpoint/2010/main" val="10047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982" y="101171"/>
            <a:ext cx="9142914" cy="1167590"/>
          </a:xfrm>
          <a:custGeom>
            <a:avLst/>
            <a:gdLst/>
            <a:ahLst/>
            <a:cxnLst/>
            <a:rect l="l" t="t" r="r" b="b"/>
            <a:pathLst>
              <a:path w="10692130" h="1790700">
                <a:moveTo>
                  <a:pt x="0" y="0"/>
                </a:moveTo>
                <a:lnTo>
                  <a:pt x="10692003" y="0"/>
                </a:lnTo>
                <a:lnTo>
                  <a:pt x="10692003" y="1790292"/>
                </a:lnTo>
                <a:lnTo>
                  <a:pt x="0" y="1790292"/>
                </a:lnTo>
                <a:lnTo>
                  <a:pt x="0" y="0"/>
                </a:lnTo>
                <a:close/>
              </a:path>
            </a:pathLst>
          </a:custGeom>
          <a:solidFill>
            <a:srgbClr val="6A8899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142" y="98672"/>
            <a:ext cx="8956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Nº de amostras RT-PCR analisadas pelo </a:t>
            </a:r>
            <a:r>
              <a:rPr lang="pt-BR" sz="3200" b="1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LACEN-TO </a:t>
            </a:r>
            <a:r>
              <a:rPr lang="pt-BR" sz="3200" b="1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no 1º </a:t>
            </a:r>
            <a:r>
              <a:rPr lang="pt-BR" sz="3200" b="1" dirty="0" err="1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Quad</a:t>
            </a:r>
            <a:r>
              <a:rPr lang="pt-BR" sz="3200" b="1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. 2020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699321061"/>
              </p:ext>
            </p:extLst>
          </p:nvPr>
        </p:nvGraphicFramePr>
        <p:xfrm>
          <a:off x="0" y="1268761"/>
          <a:ext cx="9129932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10"/>
          <p:cNvSpPr/>
          <p:nvPr/>
        </p:nvSpPr>
        <p:spPr>
          <a:xfrm>
            <a:off x="9755" y="6309320"/>
            <a:ext cx="3002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LACEN – TO, Acesso GAL: 07/05/2020.</a:t>
            </a:r>
          </a:p>
        </p:txBody>
      </p:sp>
    </p:spTree>
    <p:extLst>
      <p:ext uri="{BB962C8B-B14F-4D97-AF65-F5344CB8AC3E}">
        <p14:creationId xmlns:p14="http://schemas.microsoft.com/office/powerpoint/2010/main" val="9860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" y="44624"/>
            <a:ext cx="9142914" cy="2343889"/>
          </a:xfrm>
          <a:custGeom>
            <a:avLst/>
            <a:gdLst/>
            <a:ahLst/>
            <a:cxnLst/>
            <a:rect l="l" t="t" r="r" b="b"/>
            <a:pathLst>
              <a:path w="10692130" h="1790700">
                <a:moveTo>
                  <a:pt x="0" y="0"/>
                </a:moveTo>
                <a:lnTo>
                  <a:pt x="10692003" y="0"/>
                </a:lnTo>
                <a:lnTo>
                  <a:pt x="10692003" y="1790293"/>
                </a:lnTo>
                <a:lnTo>
                  <a:pt x="0" y="1790293"/>
                </a:lnTo>
                <a:lnTo>
                  <a:pt x="0" y="0"/>
                </a:lnTo>
                <a:close/>
              </a:path>
            </a:pathLst>
          </a:custGeom>
          <a:solidFill>
            <a:srgbClr val="583F6A"/>
          </a:solidFill>
        </p:spPr>
        <p:txBody>
          <a:bodyPr wrap="square" lIns="0" tIns="0" rIns="0" bIns="0" rtlCol="0"/>
          <a:lstStyle/>
          <a:p>
            <a:pPr defTabSz="801401"/>
            <a:endParaRPr sz="280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051" y="188640"/>
            <a:ext cx="8856983" cy="1775428"/>
          </a:xfrm>
          <a:prstGeom prst="rect">
            <a:avLst/>
          </a:prstGeom>
        </p:spPr>
        <p:txBody>
          <a:bodyPr vert="horz" wrap="square" lIns="0" tIns="112338" rIns="0" bIns="0" rtlCol="0">
            <a:spAutoFit/>
          </a:bodyPr>
          <a:lstStyle/>
          <a:p>
            <a:pPr marL="11131" marR="4453" algn="ctr">
              <a:spcBef>
                <a:spcPts val="88"/>
              </a:spcBef>
            </a:pPr>
            <a:r>
              <a:rPr lang="pt-BR" sz="3600" dirty="0"/>
              <a:t>Taxa de ocupação das Unidades Hospitalares no período em leitos não </a:t>
            </a:r>
            <a:r>
              <a:rPr lang="pt-BR" sz="3600" dirty="0" smtClean="0"/>
              <a:t>Covid-19 no 1º </a:t>
            </a:r>
            <a:r>
              <a:rPr lang="pt-BR" sz="3600" dirty="0" err="1" smtClean="0"/>
              <a:t>Quad</a:t>
            </a:r>
            <a:r>
              <a:rPr lang="pt-BR" sz="3600" dirty="0" smtClean="0"/>
              <a:t>. 2020</a:t>
            </a:r>
            <a:endParaRPr sz="3600" spc="8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6" t="17054" r="7267" b="45103"/>
          <a:stretch/>
        </p:blipFill>
        <p:spPr bwMode="auto">
          <a:xfrm>
            <a:off x="100486" y="2708920"/>
            <a:ext cx="4242390" cy="25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3" t="29923" r="7704" b="32867"/>
          <a:stretch/>
        </p:blipFill>
        <p:spPr bwMode="auto">
          <a:xfrm>
            <a:off x="4497859" y="2709472"/>
            <a:ext cx="4178597" cy="255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9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63746"/>
              </p:ext>
            </p:extLst>
          </p:nvPr>
        </p:nvGraphicFramePr>
        <p:xfrm>
          <a:off x="467546" y="33991"/>
          <a:ext cx="7920878" cy="6795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611"/>
                <a:gridCol w="1319611"/>
                <a:gridCol w="1321217"/>
                <a:gridCol w="1319611"/>
                <a:gridCol w="1319611"/>
                <a:gridCol w="1321217"/>
              </a:tblGrid>
              <a:tr h="211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11 a 20/03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21 a 31/03</a:t>
                      </a:r>
                      <a:endParaRPr lang="pt-BR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01 a 10/04</a:t>
                      </a:r>
                      <a:endParaRPr lang="pt-BR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11 a 20/04</a:t>
                      </a:r>
                      <a:endParaRPr lang="pt-BR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21 a 30/04</a:t>
                      </a:r>
                      <a:endParaRPr lang="pt-BR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01 a 07/05</a:t>
                      </a:r>
                      <a:endParaRPr lang="pt-BR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Hospital Geral de Palmas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101%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78,1%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59,4%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61,7%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63,5%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64,1%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de Referência de Gurupi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77,6%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48,3%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54,9%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59,8%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59,4%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54,5%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Hospital de Referência de Araguaína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94,9%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62,2%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64,3%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65,9%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68,3%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62,1%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e Maternidade Dona Regina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86,1%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87,5%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64,3%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86,1%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80,7%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74,5%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de Referência de Porto Nacional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58,1%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42,8%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44,3%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43,6%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58,3%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55,7%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de Referência de Paraíso do Tocantins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47,5%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21,8%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21,6%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22,5%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21,4%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20,7%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de Referência de Guaraí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23,6%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15,8%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26,2%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27,2%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28%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26,8%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de Referência de Augustinópolis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63,6%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37,3%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44,3%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40,8%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39,2%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35,0%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Infantil de Palmas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78,3%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46,9%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52,3%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26,3%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38,3%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de Referência de Miracema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48,2%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22,4%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26,3%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27,3%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37,2%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33,1%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Materno Infantil Tia Dedé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82,1%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58,1%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52,3%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57,1%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57,1%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63,1%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de Pequeno Porte de Alvorada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27,3%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8,7%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5,7%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de Referência de Pedro Afonso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30,0%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15,7%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14,6%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de Referência de Arraias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19,7%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11,0%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10,0%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16,7%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12,41%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de Referência de </a:t>
                      </a:r>
                      <a:r>
                        <a:rPr lang="pt-BR" sz="1200" dirty="0" err="1">
                          <a:effectLst/>
                        </a:rPr>
                        <a:t>Araguaçú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29,2%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19,2%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21,1%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de Referência de Xambioá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81,7%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68,9%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31,4%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42,1%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35,3%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27,5%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e Maternidade de </a:t>
                      </a:r>
                      <a:r>
                        <a:rPr lang="pt-BR" sz="1200" dirty="0" err="1">
                          <a:effectLst/>
                        </a:rPr>
                        <a:t>Arapoema</a:t>
                      </a:r>
                      <a:r>
                        <a:rPr lang="pt-BR" sz="1200" dirty="0">
                          <a:effectLst/>
                        </a:rPr>
                        <a:t> Irmã Rita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15,6%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11,1%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11,2%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16,6%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13,6%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18,7%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  <a:tr h="176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Hospital de Referência de Dianópolis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10,5%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12,2%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9,5%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9,7%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7,9%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9,1%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465" marR="146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4693" y="5277233"/>
            <a:ext cx="7467238" cy="608187"/>
          </a:xfrm>
          <a:prstGeom prst="rect">
            <a:avLst/>
          </a:prstGeom>
        </p:spPr>
        <p:txBody>
          <a:bodyPr vert="horz" wrap="square" lIns="0" tIns="3339" rIns="0" bIns="0" rtlCol="0">
            <a:spAutoFit/>
          </a:bodyPr>
          <a:lstStyle/>
          <a:p>
            <a:pPr defTabSz="801401">
              <a:lnSpc>
                <a:spcPts val="2314"/>
              </a:lnSpc>
              <a:spcBef>
                <a:spcPts val="26"/>
              </a:spcBef>
            </a:pPr>
            <a:r>
              <a:rPr sz="1900" b="1" spc="100" dirty="0">
                <a:solidFill>
                  <a:srgbClr val="FFFFFF"/>
                </a:solidFill>
                <a:cs typeface="Calibri"/>
              </a:rPr>
              <a:t>Realização</a:t>
            </a:r>
            <a:r>
              <a:rPr sz="1900" b="1" spc="79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167" dirty="0">
                <a:solidFill>
                  <a:srgbClr val="FFFFFF"/>
                </a:solidFill>
                <a:cs typeface="Calibri"/>
              </a:rPr>
              <a:t>de</a:t>
            </a:r>
            <a:r>
              <a:rPr sz="1900" b="1" spc="79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127" dirty="0">
                <a:solidFill>
                  <a:srgbClr val="FFFFFF"/>
                </a:solidFill>
                <a:cs typeface="Calibri"/>
              </a:rPr>
              <a:t>24.226</a:t>
            </a:r>
            <a:r>
              <a:rPr sz="1900" b="1" spc="79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88" dirty="0">
                <a:solidFill>
                  <a:srgbClr val="FFFFFF"/>
                </a:solidFill>
                <a:cs typeface="Calibri"/>
              </a:rPr>
              <a:t>cirurgias</a:t>
            </a:r>
            <a:r>
              <a:rPr sz="1900" b="1" spc="83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167" dirty="0">
                <a:solidFill>
                  <a:srgbClr val="FFFFFF"/>
                </a:solidFill>
                <a:cs typeface="Calibri"/>
              </a:rPr>
              <a:t>de</a:t>
            </a:r>
            <a:r>
              <a:rPr sz="1900" b="1" spc="79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105" dirty="0">
                <a:solidFill>
                  <a:srgbClr val="FFFFFF"/>
                </a:solidFill>
                <a:cs typeface="Calibri"/>
              </a:rPr>
              <a:t>urgência</a:t>
            </a:r>
            <a:r>
              <a:rPr sz="1900" b="1" spc="79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171" dirty="0">
                <a:solidFill>
                  <a:srgbClr val="FFFFFF"/>
                </a:solidFill>
                <a:cs typeface="Calibri"/>
              </a:rPr>
              <a:t>e</a:t>
            </a:r>
            <a:r>
              <a:rPr sz="1900" b="1" spc="79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100" dirty="0">
                <a:solidFill>
                  <a:srgbClr val="FFFFFF"/>
                </a:solidFill>
                <a:cs typeface="Calibri"/>
              </a:rPr>
              <a:t>emergência.</a:t>
            </a:r>
            <a:r>
              <a:rPr sz="1900" b="1" spc="83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210" dirty="0">
                <a:solidFill>
                  <a:srgbClr val="FFFFFF"/>
                </a:solidFill>
                <a:cs typeface="Calibri"/>
              </a:rPr>
              <a:t>Em</a:t>
            </a:r>
            <a:r>
              <a:rPr sz="1900" b="1" spc="79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57" dirty="0">
                <a:solidFill>
                  <a:srgbClr val="FFFFFF"/>
                </a:solidFill>
                <a:cs typeface="Calibri"/>
              </a:rPr>
              <a:t>2018,  </a:t>
            </a:r>
            <a:r>
              <a:rPr sz="1900" b="1" spc="96" dirty="0">
                <a:solidFill>
                  <a:srgbClr val="FFFFFF"/>
                </a:solidFill>
                <a:cs typeface="Calibri"/>
              </a:rPr>
              <a:t>foram</a:t>
            </a:r>
            <a:r>
              <a:rPr sz="1900" b="1" spc="-13" dirty="0">
                <a:solidFill>
                  <a:srgbClr val="FFFFFF"/>
                </a:solidFill>
                <a:cs typeface="Calibri"/>
              </a:rPr>
              <a:t> </a:t>
            </a:r>
            <a:r>
              <a:rPr sz="1900" b="1" spc="57" dirty="0">
                <a:solidFill>
                  <a:srgbClr val="FFFFFF"/>
                </a:solidFill>
                <a:cs typeface="Calibri"/>
              </a:rPr>
              <a:t>17.056.</a:t>
            </a:r>
            <a:endParaRPr sz="19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" y="0"/>
            <a:ext cx="9142805" cy="6855466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-23821" y="-27384"/>
            <a:ext cx="9142914" cy="844907"/>
          </a:xfrm>
          <a:custGeom>
            <a:avLst/>
            <a:gdLst/>
            <a:ahLst/>
            <a:cxnLst/>
            <a:rect l="l" t="t" r="r" b="b"/>
            <a:pathLst>
              <a:path w="10692130" h="1790700">
                <a:moveTo>
                  <a:pt x="0" y="0"/>
                </a:moveTo>
                <a:lnTo>
                  <a:pt x="10692003" y="0"/>
                </a:lnTo>
                <a:lnTo>
                  <a:pt x="10692003" y="1790299"/>
                </a:lnTo>
                <a:lnTo>
                  <a:pt x="0" y="1790299"/>
                </a:lnTo>
                <a:lnTo>
                  <a:pt x="0" y="0"/>
                </a:lnTo>
                <a:close/>
              </a:path>
            </a:pathLst>
          </a:custGeom>
          <a:solidFill>
            <a:srgbClr val="4AB749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99" y="67620"/>
            <a:ext cx="9036494" cy="749903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 algn="ctr" defTabSz="801401">
              <a:spcBef>
                <a:spcPts val="88"/>
              </a:spcBef>
            </a:pPr>
            <a:r>
              <a:rPr lang="pt-BR" sz="2400" b="1" dirty="0">
                <a:solidFill>
                  <a:schemeClr val="bg1"/>
                </a:solidFill>
              </a:rPr>
              <a:t>Quantidade de equipamentos de proteção individual disponível no estoque da Secretaria Estadual de </a:t>
            </a:r>
            <a:r>
              <a:rPr lang="pt-BR" sz="2400" b="1" dirty="0" smtClean="0">
                <a:solidFill>
                  <a:schemeClr val="bg1"/>
                </a:solidFill>
              </a:rPr>
              <a:t>Saúde no 1º </a:t>
            </a:r>
            <a:r>
              <a:rPr lang="pt-BR" sz="2400" b="1" dirty="0" err="1" smtClean="0">
                <a:solidFill>
                  <a:schemeClr val="bg1"/>
                </a:solidFill>
              </a:rPr>
              <a:t>Quad</a:t>
            </a:r>
            <a:r>
              <a:rPr lang="pt-BR" sz="2400" b="1" dirty="0" smtClean="0">
                <a:solidFill>
                  <a:schemeClr val="bg1"/>
                </a:solidFill>
              </a:rPr>
              <a:t>. 2020</a:t>
            </a:r>
            <a:endParaRPr sz="2400" b="1" dirty="0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20901"/>
              </p:ext>
            </p:extLst>
          </p:nvPr>
        </p:nvGraphicFramePr>
        <p:xfrm>
          <a:off x="506874" y="908720"/>
          <a:ext cx="8081523" cy="571139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97631"/>
                <a:gridCol w="5668495"/>
                <a:gridCol w="1815397"/>
              </a:tblGrid>
              <a:tr h="29798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RELAÇÃO DOS EPI´S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SALDO EM ESTOQUE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ALCOOL GEL 70% 190G ANTIMICROBIANO (UNIDADE)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9.108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TOUCA SANFONADA BRANCA (PACOTE) C/100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960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AVENTAL EM PVC UNCO EPI 5002 -BRANCO (UNIDADE)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25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AVENTAL EM PVC UNCO EPI 5002 -CINZA (UNIDADE)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710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AVENTAL EM PVC UNCO EPI 5002 -PRETO (UNIDADE)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101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OCULOS DE SEGURANCA S/GRAU UNICO (UNIDADE)</a:t>
                      </a:r>
                      <a:endParaRPr lang="pt-B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331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LUVA CIRURGICA ESTERIL No 6,5 (PAR)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38.464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LUVA CIRURGICA ESTERIL No 7,0 (PAR)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45.260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LUVA CIRURGICA ESTERIL No 8,0 (PAR)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11.999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LUVA CIRURGICA ESTERIL No 8,5 (PAR)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18.710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LUVA DE PROCEDIMENTO M CX/ 100 UND (CAIXA)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3.379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LUVA DE PROCEDIMENTO P CX/ 100 UND (CAIXA)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4.411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ALCOOL ETILICO 70% 1000ML (UNIDADE)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52.249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14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ALCOOL GEL 70% 700ML (UNIDADE)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5.334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97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MASCARA CIRURGICA C/ ELASTICO TRIPLA RETANGULAR (UNIDADE)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401.940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MASCARA DE PROTECAO FACIAL N95 (UNIDADE)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19.912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97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17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AVENTAL USO HOSP NAO ESTERIL TAM UNICO SMS 30CM (UNIDADE)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1.000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18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AVENTAL DE SEGURANCA TIPO MACACAO G (UNIDADE)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97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19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AVENTAL DE SEGURANCA TIPO MACACAO GG (UNIDADE)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1.295</a:t>
                      </a:r>
                      <a:endParaRPr lang="pt-B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97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AVENTAL EM PVC UNCO EPI 5002 -AMARELO (UNIDADE)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271</a:t>
                      </a:r>
                      <a:endParaRPr lang="pt-B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  <a:tr h="248321"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Times New Roman"/>
                      </a:endParaRPr>
                    </a:p>
                  </a:txBody>
                  <a:tcPr marL="2930" marR="293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TOTAL</a:t>
                      </a:r>
                      <a:endParaRPr lang="pt-B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615.479</a:t>
                      </a:r>
                      <a:endParaRPr lang="pt-B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30" marR="2930" marT="0" marB="0" anchor="b"/>
                </a:tc>
              </a:tr>
            </a:tbl>
          </a:graphicData>
        </a:graphic>
      </p:graphicFrame>
      <p:sp>
        <p:nvSpPr>
          <p:cNvPr id="2" name="object 2"/>
          <p:cNvSpPr/>
          <p:nvPr/>
        </p:nvSpPr>
        <p:spPr>
          <a:xfrm>
            <a:off x="2" y="0"/>
            <a:ext cx="9142805" cy="6855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5536" y="6608385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Sistema do Estoque Regulador – SAEL, 07/05/2020.</a:t>
            </a:r>
          </a:p>
        </p:txBody>
      </p:sp>
    </p:spTree>
    <p:extLst>
      <p:ext uri="{BB962C8B-B14F-4D97-AF65-F5344CB8AC3E}">
        <p14:creationId xmlns:p14="http://schemas.microsoft.com/office/powerpoint/2010/main" val="25590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624"/>
            <a:ext cx="9142914" cy="1623809"/>
          </a:xfrm>
          <a:custGeom>
            <a:avLst/>
            <a:gdLst/>
            <a:ahLst/>
            <a:cxnLst/>
            <a:rect l="l" t="t" r="r" b="b"/>
            <a:pathLst>
              <a:path w="10692130" h="1790700">
                <a:moveTo>
                  <a:pt x="0" y="0"/>
                </a:moveTo>
                <a:lnTo>
                  <a:pt x="10692003" y="0"/>
                </a:lnTo>
                <a:lnTo>
                  <a:pt x="10692003" y="1790293"/>
                </a:lnTo>
                <a:lnTo>
                  <a:pt x="0" y="1790293"/>
                </a:lnTo>
                <a:lnTo>
                  <a:pt x="0" y="0"/>
                </a:lnTo>
                <a:close/>
              </a:path>
            </a:pathLst>
          </a:custGeom>
          <a:solidFill>
            <a:srgbClr val="A23979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2913" cy="1650393"/>
          </a:xfrm>
          <a:prstGeom prst="rect">
            <a:avLst/>
          </a:prstGeom>
        </p:spPr>
        <p:txBody>
          <a:bodyPr vert="horz" wrap="square" lIns="0" tIns="171392" rIns="0" bIns="0" rtlCol="0">
            <a:spAutoFit/>
          </a:bodyPr>
          <a:lstStyle/>
          <a:p>
            <a:pPr marL="11131" marR="4453" algn="ctr">
              <a:spcBef>
                <a:spcPts val="88"/>
              </a:spcBef>
            </a:pPr>
            <a:r>
              <a:rPr lang="pt-BR" sz="3200" dirty="0"/>
              <a:t>Servidores da Secretaria Estadual de Saúde com testagem positiva para COVID-19 por Unidade Hospitalar</a:t>
            </a:r>
            <a:endParaRPr sz="3200" spc="66" dirty="0">
              <a:solidFill>
                <a:srgbClr val="FF0000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55231"/>
              </p:ext>
            </p:extLst>
          </p:nvPr>
        </p:nvGraphicFramePr>
        <p:xfrm>
          <a:off x="142965" y="1772816"/>
          <a:ext cx="8856984" cy="481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907"/>
                <a:gridCol w="2680337"/>
                <a:gridCol w="2899740"/>
              </a:tblGrid>
              <a:tr h="70942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4000" dirty="0">
                          <a:solidFill>
                            <a:schemeClr val="tx1"/>
                          </a:solidFill>
                          <a:effectLst/>
                        </a:rPr>
                        <a:t>Unidade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Acometido por COVID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Suspeito/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Síndrome Gripal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</a:tr>
              <a:tr h="58672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Hospital Dona Regina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32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</a:tr>
              <a:tr h="68228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Hospital Geral de Palmas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</a:tr>
              <a:tr h="68586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Hospital Regional de Araguaína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</a:rPr>
                        <a:t>04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</a:tr>
              <a:tr h="68228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Hospital Regional de Augustinópolis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</a:tr>
              <a:tr h="68228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Hospital de Gurupi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3200" dirty="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</a:tr>
              <a:tr h="51111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36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3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pt-BR" sz="3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pt-BR" sz="3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207" marR="9207" marT="0" marB="0" anchor="ctr">
                    <a:solidFill>
                      <a:srgbClr val="F5D7EA"/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107504" y="6597352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200" dirty="0"/>
              <a:t>Fonte: SES TO (</a:t>
            </a:r>
            <a:r>
              <a:rPr lang="pt-BR" sz="1200" dirty="0" err="1"/>
              <a:t>NASST’s</a:t>
            </a:r>
            <a:r>
              <a:rPr lang="pt-BR" sz="1200" dirty="0"/>
              <a:t> e </a:t>
            </a:r>
            <a:r>
              <a:rPr lang="pt-BR" sz="1200" dirty="0" err="1"/>
              <a:t>RH’s</a:t>
            </a:r>
            <a:r>
              <a:rPr lang="pt-BR" sz="1200" dirty="0"/>
              <a:t>). Período de 01/05/2020 a 07/05/2020.</a:t>
            </a:r>
          </a:p>
        </p:txBody>
      </p:sp>
    </p:spTree>
    <p:extLst>
      <p:ext uri="{BB962C8B-B14F-4D97-AF65-F5344CB8AC3E}">
        <p14:creationId xmlns:p14="http://schemas.microsoft.com/office/powerpoint/2010/main" val="19463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0" y="45865"/>
            <a:ext cx="9142914" cy="1438919"/>
          </a:xfrm>
          <a:custGeom>
            <a:avLst/>
            <a:gdLst/>
            <a:ahLst/>
            <a:cxnLst/>
            <a:rect l="l" t="t" r="r" b="b"/>
            <a:pathLst>
              <a:path w="10692130" h="1790700">
                <a:moveTo>
                  <a:pt x="10692003" y="0"/>
                </a:moveTo>
                <a:lnTo>
                  <a:pt x="10692003" y="1790293"/>
                </a:lnTo>
                <a:lnTo>
                  <a:pt x="0" y="1790293"/>
                </a:lnTo>
                <a:lnTo>
                  <a:pt x="0" y="0"/>
                </a:lnTo>
                <a:lnTo>
                  <a:pt x="10692003" y="0"/>
                </a:lnTo>
                <a:close/>
              </a:path>
            </a:pathLst>
          </a:custGeom>
          <a:solidFill>
            <a:srgbClr val="3293B7"/>
          </a:solidFill>
        </p:spPr>
        <p:txBody>
          <a:bodyPr wrap="square" lIns="0" tIns="0" rIns="0" bIns="0" rtlCol="0"/>
          <a:lstStyle/>
          <a:p>
            <a:pPr defTabSz="801401"/>
            <a:endParaRPr b="1"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339900"/>
            <a:ext cx="9142914" cy="873014"/>
          </a:xfrm>
          <a:prstGeom prst="rect">
            <a:avLst/>
          </a:prstGeom>
        </p:spPr>
        <p:txBody>
          <a:bodyPr vert="horz" wrap="square" lIns="0" tIns="11131" rIns="0" bIns="0" rtlCol="0">
            <a:spAutoFit/>
          </a:bodyPr>
          <a:lstStyle/>
          <a:p>
            <a:pPr marL="11131" marR="4453" algn="ctr" defTabSz="801401">
              <a:spcBef>
                <a:spcPts val="88"/>
              </a:spcBef>
            </a:pPr>
            <a:r>
              <a:rPr lang="pt-BR" sz="2800" b="1" dirty="0">
                <a:solidFill>
                  <a:schemeClr val="bg1"/>
                </a:solidFill>
              </a:rPr>
              <a:t>Servidores da Secretaria Estadual de Saúde Afastados pelo Decreto Estadual Nº </a:t>
            </a:r>
            <a:r>
              <a:rPr lang="pt-BR" sz="2800" b="1" dirty="0" smtClean="0">
                <a:solidFill>
                  <a:schemeClr val="bg1"/>
                </a:solidFill>
              </a:rPr>
              <a:t>6.072 o 1º </a:t>
            </a:r>
            <a:r>
              <a:rPr lang="pt-BR" sz="2800" b="1" dirty="0" err="1" smtClean="0">
                <a:solidFill>
                  <a:schemeClr val="bg1"/>
                </a:solidFill>
              </a:rPr>
              <a:t>Quad</a:t>
            </a:r>
            <a:r>
              <a:rPr lang="pt-BR" sz="2800" b="1" dirty="0" smtClean="0">
                <a:solidFill>
                  <a:schemeClr val="bg1"/>
                </a:solidFill>
              </a:rPr>
              <a:t>. 2020</a:t>
            </a:r>
            <a:endParaRPr sz="2800" b="1" dirty="0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99838"/>
              </p:ext>
            </p:extLst>
          </p:nvPr>
        </p:nvGraphicFramePr>
        <p:xfrm>
          <a:off x="107504" y="1516280"/>
          <a:ext cx="8928991" cy="4992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2136504"/>
                <a:gridCol w="1280473"/>
                <a:gridCol w="1407798"/>
                <a:gridCol w="1359934"/>
                <a:gridCol w="800066"/>
              </a:tblGrid>
              <a:tr h="97737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Condição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Comissionado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Concursado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Contrato Temporário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Requisitado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</a:tr>
              <a:tr h="72757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Idoso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</a:rPr>
                        <a:t>183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</a:tr>
              <a:tr h="72757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Gestante/ Lactante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</a:tr>
              <a:tr h="97737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Guarda de Criança menor de 1 ano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</a:tr>
              <a:tr h="727577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Portador de doença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</a:rPr>
                        <a:t>211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</a:tr>
              <a:tr h="72757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</a:rPr>
                        <a:t>377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</a:rPr>
                        <a:t>543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54" marR="10654" marT="0" marB="0" anchor="ctr">
                    <a:solidFill>
                      <a:srgbClr val="DDF6FF"/>
                    </a:solidFill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88052" y="6608385"/>
            <a:ext cx="71482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200" dirty="0"/>
              <a:t>Fonte: SES TO (</a:t>
            </a:r>
            <a:r>
              <a:rPr lang="pt-BR" sz="1200" dirty="0" err="1"/>
              <a:t>NASST’s</a:t>
            </a:r>
            <a:r>
              <a:rPr lang="pt-BR" sz="1200" dirty="0"/>
              <a:t> e </a:t>
            </a:r>
            <a:r>
              <a:rPr lang="pt-BR" sz="1200" dirty="0" err="1"/>
              <a:t>RH’s</a:t>
            </a:r>
            <a:r>
              <a:rPr lang="pt-BR" sz="1200" dirty="0"/>
              <a:t>). Período de 01/05/2020 a 07/05/2020.</a:t>
            </a:r>
          </a:p>
        </p:txBody>
      </p:sp>
    </p:spTree>
    <p:extLst>
      <p:ext uri="{BB962C8B-B14F-4D97-AF65-F5344CB8AC3E}">
        <p14:creationId xmlns:p14="http://schemas.microsoft.com/office/powerpoint/2010/main" val="39432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6266770"/>
              </p:ext>
            </p:extLst>
          </p:nvPr>
        </p:nvGraphicFramePr>
        <p:xfrm>
          <a:off x="93952" y="636075"/>
          <a:ext cx="8960292" cy="825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4196" y="4"/>
            <a:ext cx="9139804" cy="98861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07" tIns="45704" rIns="91407" bIns="45704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Óbitos  de Residentes no Estado do Tocantins</a:t>
            </a:r>
          </a:p>
          <a:p>
            <a:pPr algn="ctr"/>
            <a:r>
              <a:rPr lang="pt-BR" sz="2800" b="1" dirty="0" smtClean="0">
                <a:solidFill>
                  <a:prstClr val="black"/>
                </a:solidFill>
              </a:rPr>
              <a:t>1º </a:t>
            </a:r>
            <a:r>
              <a:rPr lang="pt-BR" sz="2800" b="1" dirty="0" err="1" smtClean="0">
                <a:solidFill>
                  <a:prstClr val="black"/>
                </a:solidFill>
              </a:rPr>
              <a:t>Quad</a:t>
            </a:r>
            <a:r>
              <a:rPr lang="pt-BR" sz="2800" b="1" dirty="0" smtClean="0">
                <a:solidFill>
                  <a:prstClr val="black"/>
                </a:solidFill>
              </a:rPr>
              <a:t>. 2020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4" name="Fluxograma: Fita perfurada 3"/>
          <p:cNvSpPr/>
          <p:nvPr/>
        </p:nvSpPr>
        <p:spPr>
          <a:xfrm>
            <a:off x="107504" y="1272143"/>
            <a:ext cx="8712968" cy="1580793"/>
          </a:xfrm>
          <a:prstGeom prst="flowChartPunchedTape">
            <a:avLst/>
          </a:prstGeom>
          <a:solidFill>
            <a:schemeClr val="bg1"/>
          </a:solidFill>
          <a:ln w="57150">
            <a:solidFill>
              <a:srgbClr val="ED6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3600" b="1" dirty="0">
                <a:solidFill>
                  <a:prstClr val="black"/>
                </a:solidFill>
              </a:rPr>
              <a:t>3 primeiras causas: </a:t>
            </a:r>
            <a:r>
              <a:rPr lang="pt-BR" sz="3600" b="1" dirty="0" smtClean="0">
                <a:solidFill>
                  <a:prstClr val="black"/>
                </a:solidFill>
              </a:rPr>
              <a:t>1.328 </a:t>
            </a:r>
            <a:endParaRPr lang="pt-BR" sz="3600" b="1" dirty="0">
              <a:solidFill>
                <a:prstClr val="black"/>
              </a:solidFill>
            </a:endParaRPr>
          </a:p>
          <a:p>
            <a:pPr algn="ctr"/>
            <a:r>
              <a:rPr lang="pt-BR" sz="3600" b="1" dirty="0" smtClean="0">
                <a:solidFill>
                  <a:prstClr val="black"/>
                </a:solidFill>
              </a:rPr>
              <a:t>55%  </a:t>
            </a:r>
            <a:r>
              <a:rPr lang="pt-BR" sz="3600" b="1" dirty="0">
                <a:solidFill>
                  <a:prstClr val="black"/>
                </a:solidFill>
              </a:rPr>
              <a:t>dos óbitos</a:t>
            </a:r>
          </a:p>
        </p:txBody>
      </p:sp>
    </p:spTree>
    <p:extLst>
      <p:ext uri="{BB962C8B-B14F-4D97-AF65-F5344CB8AC3E}">
        <p14:creationId xmlns:p14="http://schemas.microsoft.com/office/powerpoint/2010/main" val="38312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D66BDE-A0F9-4CDB-98D4-40E685194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9ED66BDE-A0F9-4CDB-98D4-40E685194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9ED66BDE-A0F9-4CDB-98D4-40E685194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A8A734-A309-441B-A0E4-F837E6E01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4A8A734-A309-441B-A0E4-F837E6E01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54A8A734-A309-441B-A0E4-F837E6E01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674B60-2B7F-4199-AB82-D7571E8CF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B5674B60-2B7F-4199-AB82-D7571E8CF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B5674B60-2B7F-4199-AB82-D7571E8CF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94D62C-1729-47C2-920B-E67D456CD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DD94D62C-1729-47C2-920B-E67D456CD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DD94D62C-1729-47C2-920B-E67D456CD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E0E5CC-5EC6-4C99-9806-8E390FF71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86E0E5CC-5EC6-4C99-9806-8E390FF71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86E0E5CC-5EC6-4C99-9806-8E390FF71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F29970-E193-40B6-8C23-8A17289F1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84F29970-E193-40B6-8C23-8A17289F1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84F29970-E193-40B6-8C23-8A17289F1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9A4467-AA98-43CC-9971-B53283E1A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2E9A4467-AA98-43CC-9971-B53283E1A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2E9A4467-AA98-43CC-9971-B53283E1A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21D19E-9BDC-40BF-8C5B-66A5F7DEA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7F21D19E-9BDC-40BF-8C5B-66A5F7DEA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7F21D19E-9BDC-40BF-8C5B-66A5F7DEA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7156A1-9ED3-48C7-842E-14A825A5D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7B7156A1-9ED3-48C7-842E-14A825A5D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7B7156A1-9ED3-48C7-842E-14A825A5D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4764016"/>
              </p:ext>
            </p:extLst>
          </p:nvPr>
        </p:nvGraphicFramePr>
        <p:xfrm>
          <a:off x="107508" y="68628"/>
          <a:ext cx="9019395" cy="678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07504" y="3253367"/>
            <a:ext cx="3960440" cy="33701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07" tIns="45704" rIns="91407" bIns="45704" rtlCol="0">
            <a:spAutoFit/>
          </a:bodyPr>
          <a:lstStyle/>
          <a:p>
            <a:pPr algn="just"/>
            <a:r>
              <a:rPr lang="pt-BR" sz="3000" b="1" dirty="0" smtClean="0">
                <a:solidFill>
                  <a:prstClr val="black"/>
                </a:solidFill>
              </a:rPr>
              <a:t>REDUÇÃO</a:t>
            </a:r>
            <a:r>
              <a:rPr lang="pt-BR" sz="3600" b="1" dirty="0" smtClean="0">
                <a:solidFill>
                  <a:prstClr val="black"/>
                </a:solidFill>
              </a:rPr>
              <a:t> </a:t>
            </a:r>
            <a:r>
              <a:rPr lang="pt-BR" sz="2700" dirty="0" smtClean="0">
                <a:solidFill>
                  <a:prstClr val="black"/>
                </a:solidFill>
              </a:rPr>
              <a:t>de 52,7% na </a:t>
            </a:r>
            <a:r>
              <a:rPr lang="pt-BR" sz="2700" dirty="0">
                <a:solidFill>
                  <a:prstClr val="black"/>
                </a:solidFill>
              </a:rPr>
              <a:t>taxa de detecção de casos novos de Hanseníase </a:t>
            </a:r>
            <a:r>
              <a:rPr lang="pt-BR" sz="2700" dirty="0" smtClean="0">
                <a:solidFill>
                  <a:prstClr val="black"/>
                </a:solidFill>
              </a:rPr>
              <a:t>em &lt; </a:t>
            </a:r>
            <a:r>
              <a:rPr lang="pt-BR" sz="2700" dirty="0">
                <a:solidFill>
                  <a:prstClr val="black"/>
                </a:solidFill>
              </a:rPr>
              <a:t>15 </a:t>
            </a:r>
            <a:r>
              <a:rPr lang="pt-BR" sz="2700" dirty="0" smtClean="0">
                <a:solidFill>
                  <a:prstClr val="black"/>
                </a:solidFill>
              </a:rPr>
              <a:t>anos. </a:t>
            </a:r>
          </a:p>
          <a:p>
            <a:r>
              <a:rPr lang="pt-BR" sz="2300" b="1" dirty="0" smtClean="0">
                <a:solidFill>
                  <a:prstClr val="black"/>
                </a:solidFill>
              </a:rPr>
              <a:t>1º </a:t>
            </a:r>
            <a:r>
              <a:rPr lang="pt-BR" sz="2300" b="1" dirty="0" err="1" smtClean="0">
                <a:solidFill>
                  <a:prstClr val="black"/>
                </a:solidFill>
              </a:rPr>
              <a:t>Quad</a:t>
            </a:r>
            <a:r>
              <a:rPr lang="pt-BR" sz="2300" b="1" dirty="0" smtClean="0">
                <a:solidFill>
                  <a:prstClr val="black"/>
                </a:solidFill>
              </a:rPr>
              <a:t>. 2019: </a:t>
            </a:r>
            <a:r>
              <a:rPr lang="pt-BR" sz="2300" dirty="0">
                <a:solidFill>
                  <a:prstClr val="black"/>
                </a:solidFill>
              </a:rPr>
              <a:t>9,3/100.000hab.</a:t>
            </a:r>
            <a:endParaRPr lang="pt-BR" sz="2300" dirty="0" smtClean="0">
              <a:solidFill>
                <a:prstClr val="black"/>
              </a:solidFill>
            </a:endParaRPr>
          </a:p>
          <a:p>
            <a:pPr algn="just"/>
            <a:r>
              <a:rPr lang="pt-BR" sz="2300" b="1" dirty="0">
                <a:solidFill>
                  <a:prstClr val="black"/>
                </a:solidFill>
              </a:rPr>
              <a:t>1º </a:t>
            </a:r>
            <a:r>
              <a:rPr lang="pt-BR" sz="2300" b="1" dirty="0" err="1">
                <a:solidFill>
                  <a:prstClr val="black"/>
                </a:solidFill>
              </a:rPr>
              <a:t>Quad</a:t>
            </a:r>
            <a:r>
              <a:rPr lang="pt-BR" sz="2300" b="1" dirty="0">
                <a:solidFill>
                  <a:prstClr val="black"/>
                </a:solidFill>
              </a:rPr>
              <a:t>. 2020</a:t>
            </a:r>
            <a:r>
              <a:rPr lang="pt-BR" sz="2300" b="1" dirty="0" smtClean="0">
                <a:solidFill>
                  <a:prstClr val="black"/>
                </a:solidFill>
              </a:rPr>
              <a:t>: </a:t>
            </a:r>
            <a:r>
              <a:rPr lang="pt-BR" sz="2300" dirty="0" smtClean="0">
                <a:solidFill>
                  <a:prstClr val="black"/>
                </a:solidFill>
              </a:rPr>
              <a:t>Taxa de </a:t>
            </a:r>
            <a:r>
              <a:rPr lang="pt-BR" sz="2300" dirty="0">
                <a:solidFill>
                  <a:prstClr val="black"/>
                </a:solidFill>
              </a:rPr>
              <a:t>4,4/100.000 hab.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4067944" y="3268029"/>
            <a:ext cx="683568" cy="3539398"/>
          </a:xfrm>
          <a:prstGeom prst="downArrow">
            <a:avLst/>
          </a:prstGeom>
          <a:solidFill>
            <a:srgbClr val="0AC629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8" name="Seta para baixo 7"/>
          <p:cNvSpPr/>
          <p:nvPr/>
        </p:nvSpPr>
        <p:spPr>
          <a:xfrm>
            <a:off x="4054296" y="-27384"/>
            <a:ext cx="683568" cy="3539398"/>
          </a:xfrm>
          <a:prstGeom prst="downArrow">
            <a:avLst/>
          </a:prstGeom>
          <a:solidFill>
            <a:srgbClr val="0AC629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9" name="Retângulo de cantos arredondados 8"/>
          <p:cNvSpPr/>
          <p:nvPr/>
        </p:nvSpPr>
        <p:spPr>
          <a:xfrm>
            <a:off x="1835696" y="2780928"/>
            <a:ext cx="797028" cy="288032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84,88%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835696" y="2420888"/>
            <a:ext cx="792088" cy="288032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95%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252413" y="2780928"/>
            <a:ext cx="763055" cy="288032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66,17%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252414" y="2027597"/>
            <a:ext cx="763056" cy="32128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70,92%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252414" y="2420888"/>
            <a:ext cx="763055" cy="288032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67,84%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835696" y="2027597"/>
            <a:ext cx="792088" cy="32128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99,73%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2699792" y="2094100"/>
            <a:ext cx="480613" cy="18277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2699792" y="2454140"/>
            <a:ext cx="480613" cy="18277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2699792" y="2852936"/>
            <a:ext cx="480613" cy="18277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907704" y="1196752"/>
            <a:ext cx="607303" cy="3385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91407" tIns="45704" rIns="91407" bIns="45704" rtlCol="0">
            <a:spAutoFit/>
          </a:bodyPr>
          <a:lstStyle/>
          <a:p>
            <a:pPr algn="ctr"/>
            <a:r>
              <a:rPr lang="pt-BR" sz="1600" b="1" dirty="0" smtClean="0">
                <a:solidFill>
                  <a:prstClr val="black"/>
                </a:solidFill>
              </a:rPr>
              <a:t>2019</a:t>
            </a:r>
            <a:endParaRPr lang="pt-BR" sz="1600" b="1" dirty="0">
              <a:solidFill>
                <a:prstClr val="black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347864" y="1196752"/>
            <a:ext cx="607303" cy="3385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lIns="91407" tIns="45704" rIns="91407" bIns="45704" rtlCol="0">
            <a:spAutoFit/>
          </a:bodyPr>
          <a:lstStyle/>
          <a:p>
            <a:pPr algn="ctr"/>
            <a:r>
              <a:rPr lang="pt-BR" sz="1600" b="1" dirty="0" smtClean="0">
                <a:solidFill>
                  <a:prstClr val="black"/>
                </a:solidFill>
              </a:rPr>
              <a:t>2020</a:t>
            </a:r>
            <a:endParaRPr lang="pt-BR" sz="1600" b="1" dirty="0">
              <a:solidFill>
                <a:prstClr val="black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835696" y="1628800"/>
            <a:ext cx="797028" cy="32128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95,97%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252413" y="1628800"/>
            <a:ext cx="763057" cy="32128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68,63%</a:t>
            </a:r>
            <a:endParaRPr lang="pt-BR" sz="1400" b="1" dirty="0">
              <a:solidFill>
                <a:prstClr val="black"/>
              </a:solidFill>
            </a:endParaRPr>
          </a:p>
        </p:txBody>
      </p:sp>
      <p:sp>
        <p:nvSpPr>
          <p:cNvPr id="22" name="Seta para a direita 21"/>
          <p:cNvSpPr/>
          <p:nvPr/>
        </p:nvSpPr>
        <p:spPr>
          <a:xfrm>
            <a:off x="2705575" y="1698055"/>
            <a:ext cx="480613" cy="182772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44624"/>
            <a:ext cx="4252635" cy="37702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07" tIns="45704" rIns="91407" bIns="45704">
            <a:spAutoFit/>
          </a:bodyPr>
          <a:lstStyle/>
          <a:p>
            <a:pPr algn="just"/>
            <a:r>
              <a:rPr lang="pt-BR" sz="3000" b="1" dirty="0" smtClean="0">
                <a:solidFill>
                  <a:prstClr val="black"/>
                </a:solidFill>
              </a:rPr>
              <a:t>AUMENTO</a:t>
            </a:r>
            <a:r>
              <a:rPr lang="pt-BR" sz="3200" b="1" dirty="0" smtClean="0">
                <a:solidFill>
                  <a:prstClr val="black"/>
                </a:solidFill>
              </a:rPr>
              <a:t> </a:t>
            </a:r>
            <a:r>
              <a:rPr lang="pt-BR" sz="2800" dirty="0" smtClean="0">
                <a:solidFill>
                  <a:prstClr val="black"/>
                </a:solidFill>
              </a:rPr>
              <a:t>no número de notificações de casos prováveis de Tuberculose. </a:t>
            </a:r>
          </a:p>
          <a:p>
            <a:pPr algn="just"/>
            <a:endParaRPr lang="pt-BR" sz="1000" dirty="0" smtClean="0">
              <a:solidFill>
                <a:prstClr val="black"/>
              </a:solidFill>
            </a:endParaRPr>
          </a:p>
          <a:p>
            <a:pPr algn="ctr"/>
            <a:endParaRPr lang="pt-BR" sz="400" dirty="0">
              <a:solidFill>
                <a:prstClr val="black"/>
              </a:solidFill>
            </a:endParaRPr>
          </a:p>
          <a:p>
            <a:pPr algn="just"/>
            <a:r>
              <a:rPr lang="pt-BR" sz="2400" b="1" dirty="0">
                <a:solidFill>
                  <a:prstClr val="black"/>
                </a:solidFill>
              </a:rPr>
              <a:t>1º </a:t>
            </a:r>
            <a:r>
              <a:rPr lang="pt-BR" sz="2400" b="1" dirty="0" err="1">
                <a:solidFill>
                  <a:prstClr val="black"/>
                </a:solidFill>
              </a:rPr>
              <a:t>Quad</a:t>
            </a:r>
            <a:r>
              <a:rPr lang="pt-BR" sz="2400" b="1" dirty="0">
                <a:solidFill>
                  <a:prstClr val="black"/>
                </a:solidFill>
              </a:rPr>
              <a:t>. 2019:</a:t>
            </a:r>
            <a:endParaRPr lang="pt-BR" sz="2400" dirty="0">
              <a:solidFill>
                <a:prstClr val="black"/>
              </a:solidFill>
            </a:endParaRPr>
          </a:p>
          <a:p>
            <a:pPr algn="just"/>
            <a:r>
              <a:rPr lang="pt-BR" sz="2300" dirty="0" smtClean="0">
                <a:solidFill>
                  <a:prstClr val="black"/>
                </a:solidFill>
              </a:rPr>
              <a:t>54 </a:t>
            </a:r>
            <a:r>
              <a:rPr lang="pt-BR" sz="2300" dirty="0">
                <a:solidFill>
                  <a:prstClr val="black"/>
                </a:solidFill>
              </a:rPr>
              <a:t>casos novos </a:t>
            </a:r>
            <a:endParaRPr lang="pt-BR" sz="2300" dirty="0" smtClean="0">
              <a:solidFill>
                <a:prstClr val="black"/>
              </a:solidFill>
            </a:endParaRPr>
          </a:p>
          <a:p>
            <a:pPr algn="just"/>
            <a:r>
              <a:rPr lang="pt-BR" sz="2400" b="1" dirty="0">
                <a:solidFill>
                  <a:prstClr val="black"/>
                </a:solidFill>
              </a:rPr>
              <a:t>1º </a:t>
            </a:r>
            <a:r>
              <a:rPr lang="pt-BR" sz="2400" b="1" dirty="0" err="1">
                <a:solidFill>
                  <a:prstClr val="black"/>
                </a:solidFill>
              </a:rPr>
              <a:t>Quad</a:t>
            </a:r>
            <a:r>
              <a:rPr lang="pt-BR" sz="2400" b="1" dirty="0">
                <a:solidFill>
                  <a:prstClr val="black"/>
                </a:solidFill>
              </a:rPr>
              <a:t>. 2020:</a:t>
            </a:r>
            <a:endParaRPr lang="pt-BR" sz="2400" dirty="0">
              <a:solidFill>
                <a:prstClr val="black"/>
              </a:solidFill>
            </a:endParaRPr>
          </a:p>
          <a:p>
            <a:pPr algn="just"/>
            <a:r>
              <a:rPr lang="pt-BR" sz="2300" dirty="0" smtClean="0">
                <a:solidFill>
                  <a:prstClr val="black"/>
                </a:solidFill>
              </a:rPr>
              <a:t>60 casos novos</a:t>
            </a:r>
          </a:p>
          <a:p>
            <a:pPr algn="just"/>
            <a:endParaRPr lang="pt-BR" sz="1000" dirty="0">
              <a:solidFill>
                <a:prstClr val="black"/>
              </a:solidFill>
            </a:endParaRPr>
          </a:p>
          <a:p>
            <a:pPr algn="ctr"/>
            <a:r>
              <a:rPr lang="pt-BR" sz="2500" b="1" dirty="0" smtClean="0">
                <a:solidFill>
                  <a:prstClr val="black"/>
                </a:solidFill>
              </a:rPr>
              <a:t>Aumento</a:t>
            </a:r>
            <a:r>
              <a:rPr lang="pt-BR" sz="2500" dirty="0" smtClean="0">
                <a:solidFill>
                  <a:prstClr val="black"/>
                </a:solidFill>
              </a:rPr>
              <a:t> </a:t>
            </a:r>
            <a:r>
              <a:rPr lang="pt-BR" sz="2500" b="1" dirty="0">
                <a:solidFill>
                  <a:prstClr val="black"/>
                </a:solidFill>
              </a:rPr>
              <a:t>de </a:t>
            </a:r>
            <a:r>
              <a:rPr lang="pt-BR" sz="2500" b="1" dirty="0" smtClean="0">
                <a:solidFill>
                  <a:prstClr val="black"/>
                </a:solidFill>
              </a:rPr>
              <a:t>11,1</a:t>
            </a:r>
            <a:r>
              <a:rPr lang="pt-BR" sz="2500" b="1" dirty="0">
                <a:solidFill>
                  <a:prstClr val="black"/>
                </a:solidFill>
              </a:rPr>
              <a:t>%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3341" y="3861048"/>
            <a:ext cx="4252635" cy="2880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12" tIns="20312" rIns="20312" bIns="20312" numCol="1" spcCol="1270" anchor="ctr" anchorCtr="0">
            <a:noAutofit/>
          </a:bodyPr>
          <a:lstStyle/>
          <a:p>
            <a:pPr algn="just"/>
            <a:r>
              <a:rPr lang="pt-BR" sz="3000" b="1" dirty="0" smtClean="0">
                <a:solidFill>
                  <a:prstClr val="black"/>
                </a:solidFill>
              </a:rPr>
              <a:t>AUMENTO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prstClr val="black"/>
                </a:solidFill>
              </a:rPr>
              <a:t>no número de notificações </a:t>
            </a:r>
            <a:r>
              <a:rPr lang="pt-BR" sz="2400" dirty="0">
                <a:solidFill>
                  <a:prstClr val="black"/>
                </a:solidFill>
              </a:rPr>
              <a:t>por acidentes de trânsito no </a:t>
            </a:r>
            <a:r>
              <a:rPr lang="pt-BR" sz="2400" dirty="0" err="1" smtClean="0">
                <a:solidFill>
                  <a:prstClr val="black"/>
                </a:solidFill>
              </a:rPr>
              <a:t>FormSUS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endParaRPr lang="pt-BR" sz="1000" dirty="0">
              <a:solidFill>
                <a:prstClr val="black"/>
              </a:solidFill>
            </a:endParaRPr>
          </a:p>
          <a:p>
            <a:pPr algn="just"/>
            <a:r>
              <a:rPr lang="pt-B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1º </a:t>
            </a:r>
            <a:r>
              <a:rPr lang="pt-BR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Quad</a:t>
            </a:r>
            <a:r>
              <a:rPr lang="pt-B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. 2019</a:t>
            </a:r>
            <a:r>
              <a:rPr lang="pt-BR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 </a:t>
            </a:r>
            <a:r>
              <a:rPr lang="pt-BR" sz="2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723 </a:t>
            </a:r>
            <a:r>
              <a:rPr lang="pt-BR" sz="2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notificações</a:t>
            </a:r>
            <a:r>
              <a:rPr lang="pt-BR" sz="2300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r>
              <a:rPr lang="pt-BR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1º </a:t>
            </a:r>
            <a:r>
              <a:rPr lang="pt-BR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Quad</a:t>
            </a:r>
            <a:r>
              <a:rPr lang="pt-B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. 2020</a:t>
            </a:r>
            <a:r>
              <a:rPr lang="pt-BR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</a:t>
            </a:r>
            <a:r>
              <a:rPr lang="pt-BR" sz="3200" b="1" dirty="0" smtClean="0">
                <a:solidFill>
                  <a:prstClr val="black"/>
                </a:solidFill>
              </a:rPr>
              <a:t> </a:t>
            </a:r>
            <a:r>
              <a:rPr lang="pt-BR" sz="2300" dirty="0">
                <a:solidFill>
                  <a:prstClr val="black"/>
                </a:solidFill>
              </a:rPr>
              <a:t>984 notificações </a:t>
            </a:r>
            <a:endParaRPr lang="pt-BR" sz="2300" dirty="0" smtClean="0">
              <a:solidFill>
                <a:prstClr val="black"/>
              </a:solidFill>
            </a:endParaRPr>
          </a:p>
          <a:p>
            <a:pPr algn="just"/>
            <a:endParaRPr lang="pt-BR" sz="1500" dirty="0" smtClean="0">
              <a:solidFill>
                <a:prstClr val="black"/>
              </a:solidFill>
            </a:endParaRPr>
          </a:p>
          <a:p>
            <a:pPr algn="ctr"/>
            <a:r>
              <a:rPr lang="pt-BR" sz="2500" b="1" dirty="0" smtClean="0">
                <a:solidFill>
                  <a:prstClr val="black"/>
                </a:solidFill>
              </a:rPr>
              <a:t>Aumento </a:t>
            </a:r>
            <a:r>
              <a:rPr lang="pt-BR" sz="2500" b="1" dirty="0">
                <a:solidFill>
                  <a:prstClr val="black"/>
                </a:solidFill>
              </a:rPr>
              <a:t>de </a:t>
            </a:r>
            <a:r>
              <a:rPr lang="pt-BR" sz="2500" b="1" dirty="0" smtClean="0">
                <a:solidFill>
                  <a:prstClr val="black"/>
                </a:solidFill>
              </a:rPr>
              <a:t>36%</a:t>
            </a:r>
            <a:endParaRPr lang="pt-BR" sz="2500" b="1" dirty="0">
              <a:solidFill>
                <a:prstClr val="black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932040" y="44624"/>
            <a:ext cx="4139952" cy="35283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46" tIns="35546" rIns="35546" bIns="35546" numCol="1" spcCol="1270" anchor="ctr" anchorCtr="0">
            <a:noAutofit/>
          </a:bodyPr>
          <a:lstStyle/>
          <a:p>
            <a:pPr algn="just"/>
            <a:r>
              <a:rPr lang="pt-BR" sz="3200" b="1" dirty="0" smtClean="0">
                <a:solidFill>
                  <a:prstClr val="black"/>
                </a:solidFill>
              </a:rPr>
              <a:t>AUMENTO</a:t>
            </a:r>
            <a:r>
              <a:rPr lang="pt-BR" sz="3200" b="1" dirty="0" smtClean="0">
                <a:solidFill>
                  <a:srgbClr val="FF0000"/>
                </a:solidFill>
              </a:rPr>
              <a:t> </a:t>
            </a:r>
            <a:r>
              <a:rPr lang="pt-BR" sz="2400" dirty="0">
                <a:solidFill>
                  <a:prstClr val="black"/>
                </a:solidFill>
              </a:rPr>
              <a:t>no número de notificações </a:t>
            </a:r>
            <a:r>
              <a:rPr lang="pt-BR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de </a:t>
            </a:r>
            <a:r>
              <a:rPr lang="pt-BR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violência </a:t>
            </a:r>
            <a:r>
              <a:rPr lang="pt-BR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Interpessoal/ Autoprovocada.</a:t>
            </a:r>
          </a:p>
          <a:p>
            <a:pPr algn="just"/>
            <a:endParaRPr lang="pt-BR" sz="1400" dirty="0" smtClean="0">
              <a:solidFill>
                <a:srgbClr val="FF0000"/>
              </a:solidFill>
            </a:endParaRPr>
          </a:p>
          <a:p>
            <a:pPr algn="just"/>
            <a:r>
              <a:rPr lang="pt-B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1º </a:t>
            </a:r>
            <a:r>
              <a:rPr lang="pt-BR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Quad</a:t>
            </a:r>
            <a:r>
              <a:rPr lang="pt-B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. 2019:</a:t>
            </a:r>
            <a:endParaRPr lang="pt-BR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just"/>
            <a:r>
              <a:rPr lang="pt-BR" sz="3000" dirty="0" smtClean="0">
                <a:solidFill>
                  <a:prstClr val="black"/>
                </a:solidFill>
              </a:rPr>
              <a:t> </a:t>
            </a:r>
            <a:r>
              <a:rPr lang="pt-BR" sz="2400" dirty="0" smtClean="0">
                <a:solidFill>
                  <a:prstClr val="black"/>
                </a:solidFill>
              </a:rPr>
              <a:t>1.456 notificações</a:t>
            </a:r>
            <a:endParaRPr lang="pt-BR" sz="2400" dirty="0">
              <a:solidFill>
                <a:prstClr val="black"/>
              </a:solidFill>
            </a:endParaRPr>
          </a:p>
          <a:p>
            <a:pPr algn="just"/>
            <a:r>
              <a:rPr lang="pt-B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1º </a:t>
            </a:r>
            <a:r>
              <a:rPr lang="pt-BR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Quad</a:t>
            </a:r>
            <a:r>
              <a:rPr lang="pt-B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. 2020:</a:t>
            </a:r>
            <a:endParaRPr lang="pt-BR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just"/>
            <a:r>
              <a:rPr lang="pt-BR" sz="3000" dirty="0" smtClean="0">
                <a:solidFill>
                  <a:prstClr val="black"/>
                </a:solidFill>
              </a:rPr>
              <a:t>  </a:t>
            </a:r>
            <a:r>
              <a:rPr lang="pt-BR" sz="2400" dirty="0">
                <a:solidFill>
                  <a:prstClr val="black"/>
                </a:solidFill>
              </a:rPr>
              <a:t>1.503 </a:t>
            </a:r>
            <a:r>
              <a:rPr lang="pt-BR" sz="2400" dirty="0" smtClean="0">
                <a:solidFill>
                  <a:prstClr val="black"/>
                </a:solidFill>
              </a:rPr>
              <a:t>notificações</a:t>
            </a:r>
          </a:p>
          <a:p>
            <a:pPr algn="just"/>
            <a:endParaRPr lang="pt-BR" sz="1000" dirty="0">
              <a:solidFill>
                <a:prstClr val="black"/>
              </a:solidFill>
            </a:endParaRPr>
          </a:p>
          <a:p>
            <a:pPr algn="ctr"/>
            <a:r>
              <a:rPr lang="pt-BR" sz="2500" b="1" dirty="0">
                <a:solidFill>
                  <a:prstClr val="black"/>
                </a:solidFill>
              </a:rPr>
              <a:t>A</a:t>
            </a:r>
            <a:r>
              <a:rPr lang="pt-BR" sz="2500" b="1" dirty="0" smtClean="0">
                <a:solidFill>
                  <a:prstClr val="black"/>
                </a:solidFill>
              </a:rPr>
              <a:t>umento </a:t>
            </a:r>
            <a:r>
              <a:rPr lang="pt-BR" sz="2500" b="1" dirty="0">
                <a:solidFill>
                  <a:prstClr val="black"/>
                </a:solidFill>
              </a:rPr>
              <a:t>de 3,2%</a:t>
            </a:r>
          </a:p>
        </p:txBody>
      </p:sp>
      <p:sp>
        <p:nvSpPr>
          <p:cNvPr id="12" name="Forma 11"/>
          <p:cNvSpPr/>
          <p:nvPr/>
        </p:nvSpPr>
        <p:spPr>
          <a:xfrm rot="16730276">
            <a:off x="1772941" y="2808461"/>
            <a:ext cx="5806701" cy="1049054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sp>
        <p:nvSpPr>
          <p:cNvPr id="6" name="Retângulo 5"/>
          <p:cNvSpPr/>
          <p:nvPr/>
        </p:nvSpPr>
        <p:spPr>
          <a:xfrm>
            <a:off x="4932040" y="3717032"/>
            <a:ext cx="4139952" cy="2960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12" tIns="20312" rIns="20312" bIns="20312" numCol="1" spcCol="1270" anchor="ctr" anchorCtr="0">
            <a:noAutofit/>
          </a:bodyPr>
          <a:lstStyle/>
          <a:p>
            <a:pPr algn="just"/>
            <a:r>
              <a:rPr lang="pt-BR" sz="3200" b="1" dirty="0" smtClean="0">
                <a:solidFill>
                  <a:prstClr val="black"/>
                </a:solidFill>
              </a:rPr>
              <a:t>AUMENTO</a:t>
            </a:r>
            <a:r>
              <a:rPr lang="pt-BR" sz="3200" dirty="0" smtClean="0">
                <a:solidFill>
                  <a:prstClr val="black"/>
                </a:solidFill>
              </a:rPr>
              <a:t> na taxa </a:t>
            </a:r>
            <a:r>
              <a:rPr lang="pt-BR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de detecção sífilis em </a:t>
            </a:r>
            <a:r>
              <a:rPr lang="pt-BR" sz="3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gestantes.</a:t>
            </a:r>
          </a:p>
          <a:p>
            <a:pPr algn="just"/>
            <a:endParaRPr lang="pt-BR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just"/>
            <a:r>
              <a:rPr lang="pt-BR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1º </a:t>
            </a:r>
            <a:r>
              <a:rPr lang="pt-BR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Quad</a:t>
            </a:r>
            <a:r>
              <a:rPr lang="pt-B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. 2019</a:t>
            </a:r>
            <a:r>
              <a:rPr lang="pt-BR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 </a:t>
            </a:r>
            <a:r>
              <a:rPr lang="pt-BR" sz="2400" dirty="0">
                <a:solidFill>
                  <a:prstClr val="black"/>
                </a:solidFill>
              </a:rPr>
              <a:t>194 casos </a:t>
            </a:r>
          </a:p>
          <a:p>
            <a:r>
              <a:rPr lang="pt-B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1º </a:t>
            </a:r>
            <a:r>
              <a:rPr lang="pt-BR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Quad</a:t>
            </a:r>
            <a:r>
              <a:rPr lang="pt-B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. 2020: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dirty="0">
                <a:solidFill>
                  <a:prstClr val="black"/>
                </a:solidFill>
              </a:rPr>
              <a:t>221 casos </a:t>
            </a:r>
            <a:endParaRPr lang="pt-BR" sz="2400" dirty="0" smtClean="0">
              <a:solidFill>
                <a:prstClr val="black"/>
              </a:solidFill>
            </a:endParaRPr>
          </a:p>
          <a:p>
            <a:endParaRPr lang="pt-BR" sz="500" dirty="0">
              <a:solidFill>
                <a:srgbClr val="FF0000"/>
              </a:solidFill>
            </a:endParaRPr>
          </a:p>
          <a:p>
            <a:pPr algn="ctr"/>
            <a:r>
              <a:rPr lang="pt-BR" sz="2500" b="1" dirty="0">
                <a:solidFill>
                  <a:prstClr val="black"/>
                </a:solidFill>
              </a:rPr>
              <a:t>Aumento de </a:t>
            </a:r>
            <a:r>
              <a:rPr lang="pt-BR" sz="2500" b="1" dirty="0" smtClean="0">
                <a:solidFill>
                  <a:prstClr val="black"/>
                </a:solidFill>
              </a:rPr>
              <a:t>14%</a:t>
            </a:r>
            <a:endParaRPr lang="pt-BR" sz="2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15875"/>
            <a:ext cx="7020272" cy="67627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ORÇAMENTO </a:t>
            </a:r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EXECUTADO SAÚDE NO 1º </a:t>
            </a: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QUAD. </a:t>
            </a:r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2020: </a:t>
            </a:r>
            <a:b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</a:t>
            </a:r>
            <a:r>
              <a:rPr lang="pt-B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770.790.454,22</a:t>
            </a: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2000" b="1" dirty="0" smtClean="0">
              <a:solidFill>
                <a:srgbClr val="0000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9" name="CaixaDeTexto 1"/>
          <p:cNvSpPr txBox="1">
            <a:spLocks noChangeArrowheads="1"/>
          </p:cNvSpPr>
          <p:nvPr/>
        </p:nvSpPr>
        <p:spPr bwMode="auto">
          <a:xfrm>
            <a:off x="1835696" y="6381328"/>
            <a:ext cx="864096" cy="324636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1500" b="1" dirty="0" smtClean="0"/>
              <a:t>63,56%</a:t>
            </a:r>
            <a:endParaRPr lang="pt-BR" sz="1500" b="1" dirty="0"/>
          </a:p>
        </p:txBody>
      </p:sp>
      <p:sp>
        <p:nvSpPr>
          <p:cNvPr id="18440" name="CaixaDeTexto 1"/>
          <p:cNvSpPr txBox="1">
            <a:spLocks noChangeArrowheads="1"/>
          </p:cNvSpPr>
          <p:nvPr/>
        </p:nvSpPr>
        <p:spPr bwMode="auto">
          <a:xfrm>
            <a:off x="2987824" y="6381328"/>
            <a:ext cx="864096" cy="336434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1500" b="1" dirty="0" smtClean="0"/>
              <a:t>35,87%</a:t>
            </a:r>
            <a:endParaRPr lang="pt-BR" sz="1500" b="1" dirty="0"/>
          </a:p>
        </p:txBody>
      </p:sp>
      <p:sp>
        <p:nvSpPr>
          <p:cNvPr id="18436" name="Retângulo 1"/>
          <p:cNvSpPr>
            <a:spLocks noChangeArrowheads="1"/>
          </p:cNvSpPr>
          <p:nvPr/>
        </p:nvSpPr>
        <p:spPr bwMode="auto">
          <a:xfrm>
            <a:off x="0" y="6597352"/>
            <a:ext cx="16916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"/>
            <a:r>
              <a:rPr lang="pt-BR" sz="900" dirty="0"/>
              <a:t>Fonte: SIAFE – </a:t>
            </a:r>
            <a:r>
              <a:rPr lang="pt-BR" sz="900" dirty="0" err="1"/>
              <a:t>Relorc</a:t>
            </a:r>
            <a:r>
              <a:rPr lang="pt-BR" sz="900" dirty="0"/>
              <a:t>  - </a:t>
            </a:r>
            <a:r>
              <a:rPr lang="pt-BR" sz="900" dirty="0" smtClean="0"/>
              <a:t>2020 </a:t>
            </a:r>
            <a:endParaRPr lang="pt-BR" sz="900" dirty="0"/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4211960" y="6381328"/>
            <a:ext cx="792088" cy="336434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1500" b="1" dirty="0" smtClean="0"/>
              <a:t>0,09%</a:t>
            </a:r>
            <a:endParaRPr lang="pt-BR" sz="1500" b="1" dirty="0"/>
          </a:p>
        </p:txBody>
      </p: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5364088" y="6381328"/>
            <a:ext cx="792088" cy="336434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1500" b="1" dirty="0" smtClean="0"/>
              <a:t>0,48%</a:t>
            </a:r>
            <a:endParaRPr lang="pt-BR" sz="1500" b="1" dirty="0"/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6444208" y="6381328"/>
            <a:ext cx="792088" cy="336434"/>
          </a:xfrm>
          <a:prstGeom prst="rect">
            <a:avLst/>
          </a:prstGeom>
          <a:noFill/>
          <a:ln w="31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1500" b="1" dirty="0" smtClean="0"/>
              <a:t>0,00%</a:t>
            </a:r>
            <a:endParaRPr lang="pt-BR" sz="1500" b="1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818444"/>
              </p:ext>
            </p:extLst>
          </p:nvPr>
        </p:nvGraphicFramePr>
        <p:xfrm>
          <a:off x="-1" y="692150"/>
          <a:ext cx="9144001" cy="576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619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1" y="5425"/>
            <a:ext cx="9122029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Recursos gastos com compras de insumos demandados judicialmente</a:t>
            </a:r>
            <a:endParaRPr lang="pt-BR" sz="2000" b="1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20548391"/>
              </p:ext>
            </p:extLst>
          </p:nvPr>
        </p:nvGraphicFramePr>
        <p:xfrm>
          <a:off x="107504" y="980728"/>
          <a:ext cx="892899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251520" y="6516052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Superintendência de Assuntos Jurídicos – SES-TO, acesso em 30/06/2020.</a:t>
            </a:r>
          </a:p>
        </p:txBody>
      </p:sp>
    </p:spTree>
    <p:extLst>
      <p:ext uri="{BB962C8B-B14F-4D97-AF65-F5344CB8AC3E}">
        <p14:creationId xmlns:p14="http://schemas.microsoft.com/office/powerpoint/2010/main" val="30832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" y="-3832"/>
            <a:ext cx="9144000" cy="6462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07" tIns="45704" rIns="91407" bIns="45704">
            <a:spAutoFit/>
          </a:bodyPr>
          <a:lstStyle/>
          <a:p>
            <a:pPr algn="ctr"/>
            <a:r>
              <a:rPr lang="pt-BR" sz="3600" b="1" dirty="0"/>
              <a:t>Total de bloqueios judiciais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129746815"/>
              </p:ext>
            </p:extLst>
          </p:nvPr>
        </p:nvGraphicFramePr>
        <p:xfrm>
          <a:off x="97675" y="908720"/>
          <a:ext cx="8866813" cy="539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97675" y="6392361"/>
            <a:ext cx="82907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Superintendência de Assuntos Jurídicos – SES-TO, acesso em 30/06/2020.</a:t>
            </a:r>
          </a:p>
        </p:txBody>
      </p:sp>
    </p:spTree>
    <p:extLst>
      <p:ext uri="{BB962C8B-B14F-4D97-AF65-F5344CB8AC3E}">
        <p14:creationId xmlns:p14="http://schemas.microsoft.com/office/powerpoint/2010/main" val="36500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25" y="6193879"/>
            <a:ext cx="4580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29679" y="44624"/>
            <a:ext cx="9114321" cy="707854"/>
          </a:xfrm>
          <a:prstGeom prst="rect">
            <a:avLst/>
          </a:prstGeom>
          <a:noFill/>
          <a:ln>
            <a:noFill/>
          </a:ln>
        </p:spPr>
        <p:txBody>
          <a:bodyPr wrap="square" lIns="91407" tIns="45704" rIns="91407" bIns="45704">
            <a:spAutoFit/>
          </a:bodyPr>
          <a:lstStyle/>
          <a:p>
            <a:pPr algn="ctr"/>
            <a:r>
              <a:rPr lang="pt-BR" sz="4000" b="1" dirty="0">
                <a:latin typeface="Tunga" panose="020B0502040204020203" pitchFamily="34" charset="0"/>
                <a:cs typeface="Tunga" panose="020B0502040204020203" pitchFamily="34" charset="0"/>
              </a:rPr>
              <a:t>Receita </a:t>
            </a:r>
            <a:r>
              <a:rPr lang="pt-BR" sz="4000" b="1" dirty="0" smtClean="0">
                <a:latin typeface="Tunga" panose="020B0502040204020203" pitchFamily="34" charset="0"/>
                <a:cs typeface="Tunga" panose="020B0502040204020203" pitchFamily="34" charset="0"/>
              </a:rPr>
              <a:t>Total Realizada </a:t>
            </a:r>
            <a:r>
              <a:rPr lang="pt-BR" sz="4000" b="1" dirty="0">
                <a:latin typeface="Tunga" panose="020B0502040204020203" pitchFamily="34" charset="0"/>
                <a:cs typeface="Tunga" panose="020B0502040204020203" pitchFamily="34" charset="0"/>
              </a:rPr>
              <a:t>na </a:t>
            </a:r>
            <a:r>
              <a:rPr lang="pt-BR" sz="4000" b="1" dirty="0" smtClean="0">
                <a:latin typeface="Tunga" panose="020B0502040204020203" pitchFamily="34" charset="0"/>
                <a:cs typeface="Tunga" panose="020B0502040204020203" pitchFamily="34" charset="0"/>
              </a:rPr>
              <a:t>Saúde</a:t>
            </a:r>
            <a:endParaRPr lang="pt-BR" sz="4000" b="1" dirty="0"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72407"/>
              </p:ext>
            </p:extLst>
          </p:nvPr>
        </p:nvGraphicFramePr>
        <p:xfrm>
          <a:off x="29678" y="836712"/>
          <a:ext cx="9114323" cy="5948322"/>
        </p:xfrm>
        <a:graphic>
          <a:graphicData uri="http://schemas.openxmlformats.org/drawingml/2006/table">
            <a:tbl>
              <a:tblPr/>
              <a:tblGrid>
                <a:gridCol w="603297"/>
                <a:gridCol w="2354914"/>
                <a:gridCol w="1303334"/>
                <a:gridCol w="1504913"/>
                <a:gridCol w="1332096"/>
                <a:gridCol w="1287095"/>
                <a:gridCol w="728674"/>
              </a:tblGrid>
              <a:tr h="264682">
                <a:tc gridSpan="2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effectLst/>
                        <a:latin typeface="Calibri"/>
                      </a:endParaRPr>
                    </a:p>
                  </a:txBody>
                  <a:tcPr marL="6360" marR="6360" marT="6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6360" marR="6360" marT="63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R$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/>
                        </a:rPr>
                        <a:t>Variação</a:t>
                      </a:r>
                      <a:endParaRPr lang="pt-BR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3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REALIZADA (DADOS SIAFE-TO)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Variação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Nominal (R$)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Variação 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37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/>
                        </a:rPr>
                        <a:t>TRANSFERÊNCIA SUS</a:t>
                      </a:r>
                    </a:p>
                  </a:txBody>
                  <a:tcPr marL="6360" marR="6360" marT="63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ASSISTENCIA FARMACEUTICA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 smtClean="0">
                          <a:effectLst/>
                          <a:latin typeface="Calibri"/>
                        </a:rPr>
                        <a:t>                </a:t>
                      </a:r>
                      <a:r>
                        <a:rPr lang="pt-BR" sz="1300" b="0" i="0" u="none" strike="noStrike" dirty="0">
                          <a:effectLst/>
                          <a:latin typeface="Calibri"/>
                        </a:rPr>
                        <a:t>2.019.658,44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2.570.609,99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550.951,55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ATENCAO BASICA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 smtClean="0">
                          <a:effectLst/>
                          <a:latin typeface="Calibri"/>
                        </a:rPr>
                        <a:t>                </a:t>
                      </a:r>
                      <a:r>
                        <a:rPr lang="pt-BR" sz="1300" b="0" i="0" u="none" strike="noStrike" dirty="0">
                          <a:effectLst/>
                          <a:latin typeface="Calibri"/>
                        </a:rPr>
                        <a:t>263.122,50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294.330,03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31.207,53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GESTAO DO SUS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 smtClean="0">
                          <a:effectLst/>
                          <a:latin typeface="Calibri"/>
                        </a:rPr>
                        <a:t>                 </a:t>
                      </a:r>
                      <a:r>
                        <a:rPr lang="pt-BR" sz="1300" b="0" i="0" u="none" strike="noStrike" dirty="0">
                          <a:effectLst/>
                          <a:latin typeface="Calibri"/>
                        </a:rPr>
                        <a:t>635.345,38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152.572,61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482.772,77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-76%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89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MEDIA E ALTA COMPLEXIDADE AMBULATORIAL E HOSPITALAR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 smtClean="0">
                          <a:effectLst/>
                          <a:latin typeface="Calibri"/>
                        </a:rPr>
                        <a:t>      </a:t>
                      </a:r>
                      <a:r>
                        <a:rPr lang="pt-BR" sz="1300" b="0" i="0" u="none" strike="noStrike" dirty="0">
                          <a:effectLst/>
                          <a:latin typeface="Calibri"/>
                        </a:rPr>
                        <a:t>298.804.701,03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307.811.370,01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9.006.668,98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VIGILANCIA EM SAUDE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 smtClean="0">
                          <a:effectLst/>
                          <a:latin typeface="Calibri"/>
                        </a:rPr>
                        <a:t>       </a:t>
                      </a:r>
                      <a:r>
                        <a:rPr lang="pt-BR" sz="1300" b="0" i="0" u="none" strike="noStrike" dirty="0">
                          <a:effectLst/>
                          <a:latin typeface="Calibri"/>
                        </a:rPr>
                        <a:t>8.714.898,95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8.913.433,70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198.534,75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4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 smtClean="0">
                          <a:effectLst/>
                          <a:latin typeface="Calibri"/>
                        </a:rPr>
                        <a:t>     </a:t>
                      </a:r>
                      <a:r>
                        <a:rPr lang="pt-BR" sz="1300" b="0" i="0" u="none" strike="noStrike" dirty="0">
                          <a:effectLst/>
                          <a:latin typeface="Calibri"/>
                        </a:rPr>
                        <a:t>1.862.406,76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1.690.578,76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171.828,00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-9%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27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/>
                        </a:rPr>
                        <a:t>OUTRAS RECEITAS</a:t>
                      </a:r>
                    </a:p>
                  </a:txBody>
                  <a:tcPr marL="6360" marR="6360" marT="63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RECURSOS DE CONVENIOS COM A INICIATIVA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 smtClean="0">
                          <a:effectLst/>
                          <a:latin typeface="Calibri"/>
                        </a:rPr>
                        <a:t>                   </a:t>
                      </a:r>
                      <a:r>
                        <a:rPr lang="pt-BR" sz="1300" b="0" i="0" u="none" strike="noStrike" dirty="0">
                          <a:effectLst/>
                          <a:latin typeface="Calibri"/>
                        </a:rPr>
                        <a:t>7.964,51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6.275,30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1.689,21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-21%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0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RECURSOS DE CONVENIOS FEDERAIS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 smtClean="0">
                          <a:effectLst/>
                          <a:latin typeface="Calibri"/>
                        </a:rPr>
                        <a:t>        </a:t>
                      </a:r>
                      <a:r>
                        <a:rPr lang="pt-BR" sz="1300" b="0" i="0" u="none" strike="noStrike" dirty="0">
                          <a:effectLst/>
                          <a:latin typeface="Calibri"/>
                        </a:rPr>
                        <a:t>2.594.401,38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4.129.054,41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1.534.653,03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ALIENACAO DE BENS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 smtClean="0">
                          <a:effectLst/>
                          <a:latin typeface="Calibri"/>
                        </a:rPr>
                        <a:t>          </a:t>
                      </a:r>
                      <a:r>
                        <a:rPr lang="pt-BR" sz="1300" b="0" i="0" u="none" strike="noStrike" dirty="0">
                          <a:effectLst/>
                          <a:latin typeface="Calibri"/>
                        </a:rPr>
                        <a:t>2.450,00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</a:t>
                      </a:r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2.450,00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31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OPERACOES FINANCEIRAS NAO REEMBOLSAVEIS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EXTERNAS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/>
                        </a:rPr>
                        <a:t>                             150,59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138,96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     11,63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-8%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COTA-PARTE DE COMPENSACOES FINANCEIRAS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/>
                        </a:rPr>
                        <a:t>                             818,78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742,13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     76,65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-9%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0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RECURSOS PROPRIOS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Calibri"/>
                        </a:rPr>
                        <a:t>                   1.392.677,53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745.455,09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647.222,44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-46%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3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SOMA DE RECEITAS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(Anexo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10)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316.298.595,85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effectLst/>
                          <a:latin typeface="Calibri"/>
                        </a:rPr>
                        <a:t>    </a:t>
                      </a:r>
                      <a:r>
                        <a:rPr lang="pt-BR" sz="1300" b="1" i="0" u="none" strike="noStrike" dirty="0" smtClean="0">
                          <a:effectLst/>
                          <a:latin typeface="Calibri"/>
                        </a:rPr>
                        <a:t>326.314.560,99 </a:t>
                      </a:r>
                      <a:endParaRPr lang="pt-BR" sz="1300" b="1" i="0" u="none" strike="noStrike" dirty="0"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10.015.965,14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92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Calibri"/>
                        </a:rPr>
                        <a:t> </a:t>
                      </a:r>
                      <a:r>
                        <a:rPr lang="pt-BR" sz="1400" b="1" i="0" u="none" strike="noStrike" dirty="0" smtClean="0">
                          <a:effectLst/>
                          <a:latin typeface="Calibri"/>
                        </a:rPr>
                        <a:t>TESOURO</a:t>
                      </a:r>
                      <a:endParaRPr lang="pt-BR" sz="1050" b="1" i="0" u="none" strike="noStrike" dirty="0">
                        <a:effectLst/>
                        <a:latin typeface="Calibri"/>
                      </a:endParaRPr>
                    </a:p>
                  </a:txBody>
                  <a:tcPr marL="6360" marR="6360" marT="63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PRÓPRIOS EM SAÚDE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1.104.693.118,09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1.240.538.348,58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135.845.230,49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DAS RECEITAS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1.420.991.713,94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1.566.852.909,57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145.861.195,63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pt-BR" sz="20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10%</a:t>
                      </a:r>
                      <a:endParaRPr lang="pt-BR" sz="20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4" y="19030"/>
            <a:ext cx="9156544" cy="683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3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72009" y="1157634"/>
            <a:ext cx="8892479" cy="4832082"/>
            <a:chOff x="2051721" y="548697"/>
            <a:chExt cx="5677527" cy="5562636"/>
          </a:xfrm>
        </p:grpSpPr>
        <p:sp>
          <p:nvSpPr>
            <p:cNvPr id="7" name="Forma livre 6"/>
            <p:cNvSpPr/>
            <p:nvPr/>
          </p:nvSpPr>
          <p:spPr>
            <a:xfrm rot="-5400000">
              <a:off x="2109167" y="491251"/>
              <a:ext cx="5562636" cy="5677527"/>
            </a:xfrm>
            <a:custGeom>
              <a:avLst/>
              <a:gdLst>
                <a:gd name="connsiteX0" fmla="*/ 0 w 5677526"/>
                <a:gd name="connsiteY0" fmla="*/ 0 h 5562635"/>
                <a:gd name="connsiteX1" fmla="*/ 946254 w 5677526"/>
                <a:gd name="connsiteY1" fmla="*/ 0 h 5562635"/>
                <a:gd name="connsiteX2" fmla="*/ 946254 w 5677526"/>
                <a:gd name="connsiteY2" fmla="*/ 0 h 5562635"/>
                <a:gd name="connsiteX3" fmla="*/ 2365636 w 5677526"/>
                <a:gd name="connsiteY3" fmla="*/ 0 h 5562635"/>
                <a:gd name="connsiteX4" fmla="*/ 5677526 w 5677526"/>
                <a:gd name="connsiteY4" fmla="*/ 0 h 5562635"/>
                <a:gd name="connsiteX5" fmla="*/ 5677526 w 5677526"/>
                <a:gd name="connsiteY5" fmla="*/ 3244870 h 5562635"/>
                <a:gd name="connsiteX6" fmla="*/ 5677526 w 5677526"/>
                <a:gd name="connsiteY6" fmla="*/ 3244870 h 5562635"/>
                <a:gd name="connsiteX7" fmla="*/ 5677526 w 5677526"/>
                <a:gd name="connsiteY7" fmla="*/ 4635529 h 5562635"/>
                <a:gd name="connsiteX8" fmla="*/ 5677526 w 5677526"/>
                <a:gd name="connsiteY8" fmla="*/ 5562635 h 5562635"/>
                <a:gd name="connsiteX9" fmla="*/ 2365636 w 5677526"/>
                <a:gd name="connsiteY9" fmla="*/ 5562635 h 5562635"/>
                <a:gd name="connsiteX10" fmla="*/ 1655964 w 5677526"/>
                <a:gd name="connsiteY10" fmla="*/ 6257964 h 5562635"/>
                <a:gd name="connsiteX11" fmla="*/ 946254 w 5677526"/>
                <a:gd name="connsiteY11" fmla="*/ 5562635 h 5562635"/>
                <a:gd name="connsiteX12" fmla="*/ 0 w 5677526"/>
                <a:gd name="connsiteY12" fmla="*/ 5562635 h 5562635"/>
                <a:gd name="connsiteX13" fmla="*/ 0 w 5677526"/>
                <a:gd name="connsiteY13" fmla="*/ 4635529 h 5562635"/>
                <a:gd name="connsiteX14" fmla="*/ 0 w 5677526"/>
                <a:gd name="connsiteY14" fmla="*/ 3244870 h 5562635"/>
                <a:gd name="connsiteX15" fmla="*/ 0 w 5677526"/>
                <a:gd name="connsiteY15" fmla="*/ 3244870 h 5562635"/>
                <a:gd name="connsiteX16" fmla="*/ 0 w 5677526"/>
                <a:gd name="connsiteY16" fmla="*/ 0 h 556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77526" h="5562635">
                  <a:moveTo>
                    <a:pt x="5677525" y="0"/>
                  </a:moveTo>
                  <a:lnTo>
                    <a:pt x="5677525" y="927106"/>
                  </a:lnTo>
                  <a:lnTo>
                    <a:pt x="5677525" y="927106"/>
                  </a:lnTo>
                  <a:lnTo>
                    <a:pt x="5677525" y="2317765"/>
                  </a:lnTo>
                  <a:lnTo>
                    <a:pt x="5677525" y="5562635"/>
                  </a:lnTo>
                  <a:lnTo>
                    <a:pt x="2365636" y="5562635"/>
                  </a:lnTo>
                  <a:lnTo>
                    <a:pt x="2365636" y="5562635"/>
                  </a:lnTo>
                  <a:lnTo>
                    <a:pt x="946255" y="5562635"/>
                  </a:lnTo>
                  <a:lnTo>
                    <a:pt x="1" y="5562635"/>
                  </a:lnTo>
                  <a:lnTo>
                    <a:pt x="1" y="2317765"/>
                  </a:lnTo>
                  <a:lnTo>
                    <a:pt x="-709690" y="1622454"/>
                  </a:lnTo>
                  <a:lnTo>
                    <a:pt x="1" y="927106"/>
                  </a:lnTo>
                  <a:lnTo>
                    <a:pt x="1" y="0"/>
                  </a:lnTo>
                  <a:lnTo>
                    <a:pt x="946255" y="0"/>
                  </a:lnTo>
                  <a:lnTo>
                    <a:pt x="2365636" y="0"/>
                  </a:lnTo>
                  <a:lnTo>
                    <a:pt x="2365636" y="0"/>
                  </a:lnTo>
                  <a:lnTo>
                    <a:pt x="567752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5239" tIns="15239" rIns="15241" bIns="15241" numCol="1" spcCol="1270" anchor="ctr" anchorCtr="0">
              <a:noAutofit/>
            </a:bodyPr>
            <a:lstStyle/>
            <a:p>
              <a:pPr algn="ctr" defTabSz="10668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 flipH="1">
              <a:off x="2123727" y="764704"/>
              <a:ext cx="5472608" cy="5040560"/>
            </a:xfrm>
            <a:custGeom>
              <a:avLst/>
              <a:gdLst>
                <a:gd name="connsiteX0" fmla="*/ 0 w 3587039"/>
                <a:gd name="connsiteY0" fmla="*/ 0 h 4572562"/>
                <a:gd name="connsiteX1" fmla="*/ 3587039 w 3587039"/>
                <a:gd name="connsiteY1" fmla="*/ 0 h 4572562"/>
                <a:gd name="connsiteX2" fmla="*/ 3587039 w 3587039"/>
                <a:gd name="connsiteY2" fmla="*/ 4572562 h 4572562"/>
                <a:gd name="connsiteX3" fmla="*/ 0 w 3587039"/>
                <a:gd name="connsiteY3" fmla="*/ 4572562 h 4572562"/>
                <a:gd name="connsiteX4" fmla="*/ 0 w 3587039"/>
                <a:gd name="connsiteY4" fmla="*/ 0 h 457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7039" h="4572562">
                  <a:moveTo>
                    <a:pt x="0" y="1"/>
                  </a:moveTo>
                  <a:lnTo>
                    <a:pt x="0" y="4572561"/>
                  </a:lnTo>
                  <a:lnTo>
                    <a:pt x="3587039" y="4572561"/>
                  </a:lnTo>
                  <a:lnTo>
                    <a:pt x="3587039" y="1"/>
                  </a:lnTo>
                  <a:lnTo>
                    <a:pt x="0" y="1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55601" tIns="31750" rIns="31750" bIns="31751" numCol="1" spcCol="1270" anchor="ctr" anchorCtr="0">
              <a:noAutofit/>
            </a:bodyPr>
            <a:lstStyle/>
            <a:p>
              <a:pPr marL="0" lvl="1" algn="ctr" defTabSz="22225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EXECUÇÃO EM SAÚDE NO 1º </a:t>
              </a:r>
              <a:r>
                <a:rPr lang="pt-BR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QUAD. </a:t>
              </a:r>
              <a:r>
                <a:rPr lang="pt-BR" sz="24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2020 </a:t>
              </a:r>
            </a:p>
            <a:p>
              <a:pPr marL="0" lvl="1" algn="ctr" defTabSz="22225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40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0" lvl="1" algn="ctr" defTabSz="2222500" fontAlgn="base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4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R$ 770.790.454,22</a:t>
              </a:r>
              <a:endParaRPr lang="pt-BR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7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04038"/>
              </p:ext>
            </p:extLst>
          </p:nvPr>
        </p:nvGraphicFramePr>
        <p:xfrm>
          <a:off x="27171" y="-19024"/>
          <a:ext cx="9116828" cy="6832400"/>
        </p:xfrm>
        <a:graphic>
          <a:graphicData uri="http://schemas.openxmlformats.org/drawingml/2006/table">
            <a:tbl>
              <a:tblPr/>
              <a:tblGrid>
                <a:gridCol w="1217963"/>
                <a:gridCol w="1568009"/>
                <a:gridCol w="1375239"/>
                <a:gridCol w="1242489"/>
                <a:gridCol w="1242489"/>
                <a:gridCol w="1242489"/>
                <a:gridCol w="572639"/>
                <a:gridCol w="655511"/>
              </a:tblGrid>
              <a:tr h="27967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effectLst/>
                          <a:latin typeface="+mn-lt"/>
                        </a:rPr>
                        <a:t>Execução Orçamentária</a:t>
                      </a:r>
                      <a:r>
                        <a:rPr lang="pt-BR" sz="2000" b="1" i="0" u="none" strike="noStrike" baseline="0" dirty="0" smtClean="0">
                          <a:effectLst/>
                          <a:latin typeface="+mn-lt"/>
                        </a:rPr>
                        <a:t> e Financeira dos Recursos da Saúde no </a:t>
                      </a:r>
                      <a:r>
                        <a:rPr lang="pt-BR" sz="2000" b="1" i="0" u="none" strike="noStrike" dirty="0" smtClean="0">
                          <a:effectLst/>
                          <a:latin typeface="+mn-lt"/>
                        </a:rPr>
                        <a:t>1º QUAD. 2020  -  Valores </a:t>
                      </a:r>
                      <a:r>
                        <a:rPr lang="pt-BR" sz="2000" b="1" i="0" u="none" strike="noStrike" dirty="0" smtClean="0">
                          <a:effectLst/>
                          <a:latin typeface="Calibri"/>
                        </a:rPr>
                        <a:t>em R$</a:t>
                      </a:r>
                      <a:endParaRPr lang="pt-BR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6075" marR="6075" marT="6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 % </a:t>
                      </a:r>
                      <a:r>
                        <a:rPr lang="pt-BR" sz="1400" b="1" i="0" u="none" strike="noStrike" dirty="0" smtClean="0">
                          <a:effectLst/>
                          <a:latin typeface="Calibri"/>
                        </a:rPr>
                        <a:t>Emp. do Autor.</a:t>
                      </a:r>
                      <a:endParaRPr lang="pt-BR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effectLst/>
                          <a:latin typeface="Calibri"/>
                        </a:rPr>
                        <a:t>% </a:t>
                      </a:r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/>
                      </a:r>
                      <a:br>
                        <a:rPr lang="pt-BR" sz="1400" b="1" i="0" u="none" strike="noStrike" dirty="0">
                          <a:effectLst/>
                          <a:latin typeface="Calibri"/>
                        </a:rPr>
                      </a:br>
                      <a:r>
                        <a:rPr lang="pt-BR" sz="1400" b="1" i="0" u="none" strike="noStrike" dirty="0" smtClean="0">
                          <a:effectLst/>
                          <a:latin typeface="Calibri"/>
                        </a:rPr>
                        <a:t>Total Empenho</a:t>
                      </a:r>
                      <a:endParaRPr lang="pt-BR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72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effectLst/>
                          <a:latin typeface="Calibri"/>
                        </a:rPr>
                        <a:t>Objetivo do PES/PPA </a:t>
                      </a:r>
                      <a:endParaRPr lang="pt-BR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/>
                        </a:rPr>
                        <a:t>Orçamento Inicial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/>
                        </a:rPr>
                        <a:t> Autorizado 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/>
                        </a:rPr>
                        <a:t>Empenhado 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/>
                        </a:rPr>
                        <a:t>Liquidado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effectLst/>
                          <a:latin typeface="Calibri"/>
                        </a:rPr>
                        <a:t>Pago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14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effectLst/>
                          <a:latin typeface="Calibri"/>
                        </a:rPr>
                        <a:t>Apoio Adm.</a:t>
                      </a:r>
                      <a:endParaRPr lang="pt-BR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1.022.450.000,00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1.019.351.009,00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420.593.568,97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405.760.710,02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326.316.640,16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41,26%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54,57%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Atenção </a:t>
                      </a:r>
                      <a:r>
                        <a:rPr lang="pt-BR" sz="1400" b="0" i="0" u="none" strike="noStrike" dirty="0" smtClean="0">
                          <a:effectLst/>
                          <a:latin typeface="Calibri"/>
                        </a:rPr>
                        <a:t>especializada</a:t>
                      </a:r>
                      <a:endParaRPr lang="pt-BR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571.702.197,00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652.699.984,00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304.742.570,86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107.581.467,44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  102.554.783,04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46,69%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39,54%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Assistência Farmacêutica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27.354.500,00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27.300.966,00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4.883.637,31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2.336.768,38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2.008.136,96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17,89%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0,63%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5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Hemorrede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24.841.868,00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24.841.868,00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9.156.426,64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3.888.138,61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3.550.723,90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36,86%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1,19%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Atenção Primária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        15.585.266,00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12.842.449,00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4.104.471,29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1.826.055,43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1.607.261,69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31,96%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0,53%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6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Regulação do Acesso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15.187.633,00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14.687.633,00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2.929.755,17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2.159.078,90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1.865.958,35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19,95%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0,38%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6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Vigilância em Saúde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14.201.400,00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14.451.400,00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7.778.417,43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1.596.499,63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1.567.471,64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53,82%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1,01%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9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Organizar a RAU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10.602.438,00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13.744.880,00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13.197.239,00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6.246.439,50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5.260.611,00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96,02%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1,71%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02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Atenção à Pessoa com Deficiência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8.529.018,00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8.529.018,00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2.242.272,25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1.090.145,35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1.060.232,56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26,29%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0,29%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6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effectLst/>
                          <a:latin typeface="Calibri"/>
                        </a:rPr>
                        <a:t>Conselho </a:t>
                      </a:r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e Ouvidoria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1.110.000,00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1.110.000,00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  91.572,62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  12.699,28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  11.706,28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8,25%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6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Organizar a rede materno-infantil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   836.689,00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   836.689,00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513.163,99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  55.097,42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  47.052,92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61,33%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0,07%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6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Educação Permanente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   795.000,00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1.349.000,00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557.358,69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136.468,73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135.879,98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41,32%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0,07%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3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TOTAL </a:t>
                      </a:r>
                      <a:r>
                        <a:rPr lang="pt-BR" sz="1400" b="1" i="0" u="none" strike="noStrike" dirty="0" smtClean="0">
                          <a:effectLst/>
                          <a:latin typeface="Calibri"/>
                        </a:rPr>
                        <a:t>======&gt;</a:t>
                      </a:r>
                      <a:endParaRPr lang="pt-BR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  1.713.196.009,00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  1.791.744.896,00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  770.790.454,22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  532.689.568,69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445.986.458,48 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43,02%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6075" marR="6075" marT="6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594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tângulo 13"/>
          <p:cNvSpPr>
            <a:spLocks noChangeArrowheads="1"/>
          </p:cNvSpPr>
          <p:nvPr/>
        </p:nvSpPr>
        <p:spPr bwMode="auto">
          <a:xfrm>
            <a:off x="0" y="6611779"/>
            <a:ext cx="4614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">
              <a:spcBef>
                <a:spcPct val="0"/>
              </a:spcBef>
              <a:spcAft>
                <a:spcPct val="0"/>
              </a:spcAft>
            </a:pPr>
            <a:r>
              <a:rPr lang="pt-BR" sz="1000" dirty="0">
                <a:solidFill>
                  <a:prstClr val="black"/>
                </a:solidFill>
                <a:cs typeface="Arial" charset="0"/>
              </a:rPr>
              <a:t>Fonte: SIAFE-</a:t>
            </a:r>
            <a:r>
              <a:rPr lang="pt-BR" sz="1000" dirty="0" err="1">
                <a:solidFill>
                  <a:prstClr val="black"/>
                </a:solidFill>
                <a:cs typeface="Arial" charset="0"/>
              </a:rPr>
              <a:t>Relorc</a:t>
            </a:r>
            <a:r>
              <a:rPr lang="pt-BR" sz="1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 2019 </a:t>
            </a:r>
            <a:r>
              <a:rPr lang="pt-BR" sz="1000" dirty="0">
                <a:solidFill>
                  <a:prstClr val="black"/>
                </a:solidFill>
                <a:cs typeface="Arial" charset="0"/>
              </a:rPr>
              <a:t>acesso em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: 20/01/2020</a:t>
            </a:r>
            <a:endParaRPr lang="pt-BR" sz="1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719609"/>
            <a:ext cx="9109075" cy="76517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Orçamento Saúde Empenhado </a:t>
            </a:r>
            <a:r>
              <a:rPr lang="pt-B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Grupo de Despesa</a:t>
            </a:r>
            <a:r>
              <a:rPr lang="pt-BR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1º </a:t>
            </a:r>
            <a:r>
              <a:rPr lang="pt-BR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Quad.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2020, </a:t>
            </a:r>
            <a:r>
              <a:rPr lang="pt-B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R$770.790.454,22</a:t>
            </a:r>
            <a:endParaRPr lang="pt-BR" sz="2400" b="1" dirty="0" smtClean="0">
              <a:solidFill>
                <a:srgbClr val="0000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793997"/>
              </p:ext>
            </p:extLst>
          </p:nvPr>
        </p:nvGraphicFramePr>
        <p:xfrm>
          <a:off x="-1822" y="1459880"/>
          <a:ext cx="9143999" cy="54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3259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967089370"/>
              </p:ext>
            </p:extLst>
          </p:nvPr>
        </p:nvGraphicFramePr>
        <p:xfrm>
          <a:off x="42863" y="1700808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35496" y="692696"/>
            <a:ext cx="9036496" cy="1152128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auto" hangingPunct="1"/>
            <a:r>
              <a:rPr lang="pt-B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Orçamento Recurso Próprio em Saúde</a:t>
            </a:r>
            <a:endParaRPr lang="pt-BR" sz="2000" b="1" dirty="0">
              <a:solidFill>
                <a:prstClr val="black"/>
              </a:solidFill>
            </a:endParaRPr>
          </a:p>
          <a:p>
            <a:pPr defTabSz="914400" eaLnBrk="1" fontAlgn="auto" hangingPunct="1"/>
            <a:r>
              <a:rPr lang="pt-B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Empenhado </a:t>
            </a:r>
            <a:r>
              <a:rPr lang="pt-BR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Grupo de Despesa </a:t>
            </a:r>
            <a:r>
              <a:rPr lang="pt-B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1º Quad. </a:t>
            </a:r>
            <a:r>
              <a:rPr lang="en-US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2020, </a:t>
            </a:r>
            <a:r>
              <a:rPr lang="pt-B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R$489.923.717,28</a:t>
            </a:r>
            <a:endParaRPr lang="pt-BR" sz="2000" b="1" dirty="0" smtClean="0">
              <a:solidFill>
                <a:prstClr val="black"/>
              </a:solidFill>
            </a:endParaRPr>
          </a:p>
        </p:txBody>
      </p:sp>
      <p:sp>
        <p:nvSpPr>
          <p:cNvPr id="11" name="Retângulo 13"/>
          <p:cNvSpPr>
            <a:spLocks noChangeArrowheads="1"/>
          </p:cNvSpPr>
          <p:nvPr/>
        </p:nvSpPr>
        <p:spPr bwMode="auto">
          <a:xfrm>
            <a:off x="0" y="6611779"/>
            <a:ext cx="4614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">
              <a:spcBef>
                <a:spcPct val="0"/>
              </a:spcBef>
              <a:spcAft>
                <a:spcPct val="0"/>
              </a:spcAft>
            </a:pPr>
            <a:r>
              <a:rPr lang="pt-BR" sz="1000" dirty="0">
                <a:solidFill>
                  <a:prstClr val="black"/>
                </a:solidFill>
                <a:cs typeface="Arial" charset="0"/>
              </a:rPr>
              <a:t>Fonte: SIAFE-</a:t>
            </a:r>
            <a:r>
              <a:rPr lang="pt-BR" sz="1000" dirty="0" err="1">
                <a:solidFill>
                  <a:prstClr val="black"/>
                </a:solidFill>
                <a:cs typeface="Arial" charset="0"/>
              </a:rPr>
              <a:t>Relorc</a:t>
            </a:r>
            <a:r>
              <a:rPr lang="pt-BR" sz="1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 2019 </a:t>
            </a:r>
            <a:r>
              <a:rPr lang="pt-BR" sz="1000" dirty="0">
                <a:solidFill>
                  <a:prstClr val="black"/>
                </a:solidFill>
                <a:cs typeface="Arial" charset="0"/>
              </a:rPr>
              <a:t>acesso em</a:t>
            </a:r>
            <a:r>
              <a:rPr lang="pt-BR" sz="1000" dirty="0" smtClean="0">
                <a:solidFill>
                  <a:prstClr val="black"/>
                </a:solidFill>
                <a:cs typeface="Arial" charset="0"/>
              </a:rPr>
              <a:t>: 20/01/2020</a:t>
            </a:r>
            <a:endParaRPr lang="pt-BR" sz="1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783517"/>
              </p:ext>
            </p:extLst>
          </p:nvPr>
        </p:nvGraphicFramePr>
        <p:xfrm>
          <a:off x="0" y="1419450"/>
          <a:ext cx="8784975" cy="54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2362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1588" y="6607175"/>
            <a:ext cx="37068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cs typeface="Arial" charset="0"/>
              </a:rPr>
              <a:t>FONTE: </a:t>
            </a:r>
            <a:r>
              <a:rPr lang="pt-BR" sz="1100" dirty="0" err="1">
                <a:solidFill>
                  <a:prstClr val="black"/>
                </a:solidFill>
                <a:cs typeface="Arial" charset="0"/>
              </a:rPr>
              <a:t>Siafe</a:t>
            </a:r>
            <a:r>
              <a:rPr lang="pt-BR" sz="1100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pt-BR" sz="1100" dirty="0" err="1">
                <a:solidFill>
                  <a:prstClr val="black"/>
                </a:solidFill>
                <a:cs typeface="Arial" charset="0"/>
              </a:rPr>
              <a:t>Progfonte</a:t>
            </a:r>
            <a:r>
              <a:rPr lang="pt-BR" sz="1100" dirty="0">
                <a:solidFill>
                  <a:prstClr val="black"/>
                </a:solidFill>
                <a:cs typeface="Arial" charset="0"/>
              </a:rPr>
              <a:t> FES 2019 - acesso em </a:t>
            </a:r>
            <a:r>
              <a:rPr lang="pt-BR" sz="1100" dirty="0" smtClean="0">
                <a:solidFill>
                  <a:prstClr val="black"/>
                </a:solidFill>
                <a:cs typeface="Arial" charset="0"/>
              </a:rPr>
              <a:t>18/05/2020</a:t>
            </a:r>
            <a:r>
              <a:rPr lang="pt-BR" sz="1100" dirty="0">
                <a:solidFill>
                  <a:prstClr val="black"/>
                </a:solidFill>
                <a:cs typeface="Arial" charset="0"/>
              </a:rPr>
              <a:t>.</a:t>
            </a:r>
            <a:endParaRPr lang="pt-BR" sz="11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0894"/>
              </p:ext>
            </p:extLst>
          </p:nvPr>
        </p:nvGraphicFramePr>
        <p:xfrm>
          <a:off x="72008" y="908720"/>
          <a:ext cx="9036496" cy="564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Planilha" r:id="rId4" imgW="8734477" imgH="5000520" progId="Excel.Sheet.12">
                  <p:embed/>
                </p:oleObj>
              </mc:Choice>
              <mc:Fallback>
                <p:oleObj name="Planilha" r:id="rId4" imgW="8734477" imgH="50005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08" y="908720"/>
                        <a:ext cx="9036496" cy="564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6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496" y="980728"/>
            <a:ext cx="89289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2222500">
              <a:lnSpc>
                <a:spcPct val="90000"/>
              </a:lnSpc>
              <a:spcAft>
                <a:spcPct val="15000"/>
              </a:spcAft>
            </a:pPr>
            <a:r>
              <a:rPr lang="pt-B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VALORES EXECUTADOS DOS RECURSOS PARA  </a:t>
            </a:r>
            <a:r>
              <a:rPr lang="pt-B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ENFRETAMENTO </a:t>
            </a:r>
            <a:r>
              <a:rPr lang="pt-B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 NO 1º </a:t>
            </a:r>
            <a:r>
              <a:rPr lang="pt-B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QUAD. 2020 </a:t>
            </a: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11456" y="6453336"/>
            <a:ext cx="3706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pt-BR" sz="1200" dirty="0"/>
              <a:t>FONTE: </a:t>
            </a:r>
            <a:r>
              <a:rPr lang="pt-BR" sz="1200" dirty="0" err="1"/>
              <a:t>Siafe</a:t>
            </a:r>
            <a:r>
              <a:rPr lang="pt-BR" sz="1200" dirty="0"/>
              <a:t>, </a:t>
            </a:r>
            <a:r>
              <a:rPr lang="pt-BR" sz="1200" dirty="0" err="1" smtClean="0"/>
              <a:t>Impby</a:t>
            </a:r>
            <a:r>
              <a:rPr lang="pt-BR" sz="1200" dirty="0" smtClean="0"/>
              <a:t> </a:t>
            </a:r>
            <a:r>
              <a:rPr lang="pt-BR" sz="1200" dirty="0"/>
              <a:t>FES </a:t>
            </a:r>
            <a:r>
              <a:rPr lang="pt-BR" sz="1200" dirty="0" smtClean="0"/>
              <a:t>2020 </a:t>
            </a:r>
            <a:r>
              <a:rPr lang="pt-BR" sz="1200" dirty="0"/>
              <a:t>- acesso em </a:t>
            </a:r>
            <a:r>
              <a:rPr lang="pt-BR" sz="1200" dirty="0" smtClean="0"/>
              <a:t>18/05/2020</a:t>
            </a:r>
            <a:r>
              <a:rPr lang="pt-BR" sz="1200" dirty="0"/>
              <a:t>.</a:t>
            </a:r>
            <a:endParaRPr lang="pt-BR" sz="1200" dirty="0">
              <a:latin typeface="Times New Roman" pitchFamily="18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27"/>
              </p:ext>
            </p:extLst>
          </p:nvPr>
        </p:nvGraphicFramePr>
        <p:xfrm>
          <a:off x="68227" y="1988840"/>
          <a:ext cx="9112285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Planilha" r:id="rId4" imgW="12611098" imgH="5781707" progId="Excel.Sheet.8">
                  <p:embed/>
                </p:oleObj>
              </mc:Choice>
              <mc:Fallback>
                <p:oleObj name="Planilha" r:id="rId4" imgW="12611098" imgH="578170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27" y="1988840"/>
                        <a:ext cx="9112285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0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1"/>
          <p:cNvSpPr>
            <a:spLocks noChangeArrowheads="1"/>
          </p:cNvSpPr>
          <p:nvPr/>
        </p:nvSpPr>
        <p:spPr bwMode="auto">
          <a:xfrm>
            <a:off x="35496" y="4485120"/>
            <a:ext cx="4032448" cy="175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/>
          <a:p>
            <a:pPr algn="just" eaLnBrk="0" hangingPunct="0"/>
            <a:r>
              <a:rPr lang="pt-BR" sz="1200" b="1" dirty="0">
                <a:solidFill>
                  <a:prstClr val="black"/>
                </a:solidFill>
                <a:cs typeface="Times New Roman" pitchFamily="18" charset="0"/>
              </a:rPr>
              <a:t>Contatos: </a:t>
            </a: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Gabinete do Secretário da Saúde</a:t>
            </a: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Telefones: (63) 3218-1757</a:t>
            </a: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latin typeface="Arial" charset="0"/>
              </a:rPr>
              <a:t>e-mail: </a:t>
            </a:r>
            <a:r>
              <a:rPr lang="pt-BR" sz="1200" dirty="0">
                <a:solidFill>
                  <a:prstClr val="black"/>
                </a:solidFill>
                <a:latin typeface="Arial" charset="0"/>
                <a:hlinkClick r:id="rId2"/>
              </a:rPr>
              <a:t>gabsec@saude.to.gov.br</a:t>
            </a:r>
            <a:r>
              <a:rPr lang="pt-BR" sz="1200" dirty="0">
                <a:solidFill>
                  <a:prstClr val="black"/>
                </a:solidFill>
                <a:latin typeface="Arial" charset="0"/>
              </a:rPr>
              <a:t>            </a:t>
            </a:r>
            <a:endParaRPr lang="pt-BR" sz="12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algn="just" eaLnBrk="0" hangingPunct="0"/>
            <a:endParaRPr lang="pt-BR" sz="12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Superintendência de Gestão e Acompanhamento Estratégico</a:t>
            </a:r>
          </a:p>
          <a:p>
            <a:pPr algn="just"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Luiza Regina Dias </a:t>
            </a:r>
            <a:r>
              <a:rPr lang="pt-BR" sz="1200" dirty="0" err="1">
                <a:solidFill>
                  <a:prstClr val="black"/>
                </a:solidFill>
                <a:cs typeface="Times New Roman" pitchFamily="18" charset="0"/>
              </a:rPr>
              <a:t>Noleto</a:t>
            </a:r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eaLnBrk="0" hangingPunct="0"/>
            <a:r>
              <a:rPr lang="pt-BR" sz="1200" dirty="0">
                <a:solidFill>
                  <a:prstClr val="black"/>
                </a:solidFill>
                <a:cs typeface="Times New Roman" pitchFamily="18" charset="0"/>
              </a:rPr>
              <a:t>Telefones: (63) 3218-3265 / 1737 / 2806            Cel. 9243-7653</a:t>
            </a:r>
          </a:p>
          <a:p>
            <a:pPr eaLnBrk="0" hangingPunct="0"/>
            <a:r>
              <a:rPr lang="pt-BR" sz="12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e-mail:   </a:t>
            </a:r>
            <a:r>
              <a:rPr lang="pt-BR" sz="1200" dirty="0">
                <a:solidFill>
                  <a:prstClr val="black"/>
                </a:solidFill>
                <a:latin typeface="Arial" charset="0"/>
                <a:cs typeface="Times New Roman" pitchFamily="18" charset="0"/>
                <a:hlinkClick r:id="rId3"/>
              </a:rPr>
              <a:t>planejamento.saude.to@gmail.com</a:t>
            </a:r>
            <a:endParaRPr lang="pt-BR" sz="12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027" name="Picture 3" descr="X:\Planejamento\LOGOMARCAS\Logo SUS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" y="29770"/>
            <a:ext cx="1383009" cy="5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71155" y="2438692"/>
            <a:ext cx="9001000" cy="285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/>
          <a:p>
            <a:pPr algn="r" eaLnBrk="0" hangingPunct="0"/>
            <a:r>
              <a:rPr lang="pt-BR" sz="1600" b="1" dirty="0">
                <a:solidFill>
                  <a:prstClr val="black"/>
                </a:solidFill>
                <a:latin typeface="Arial Rounded MT Bold" pitchFamily="34" charset="0"/>
              </a:rPr>
              <a:t>MAURO CARLESSE</a:t>
            </a:r>
          </a:p>
          <a:p>
            <a:pPr algn="r" eaLnBrk="0" hangingPunct="0"/>
            <a:r>
              <a:rPr lang="pt-BR" sz="1600" dirty="0">
                <a:solidFill>
                  <a:prstClr val="black"/>
                </a:solidFill>
                <a:latin typeface="Arial Rounded MT Bold" pitchFamily="34" charset="0"/>
              </a:rPr>
              <a:t>Governador do Estado do Tocantins</a:t>
            </a:r>
          </a:p>
          <a:p>
            <a:pPr algn="r" eaLnBrk="0" hangingPunct="0"/>
            <a:endParaRPr lang="pt-BR" sz="1600" b="1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r" eaLnBrk="0" hangingPunct="0"/>
            <a:r>
              <a:rPr lang="pt-BR" sz="1600" b="1" dirty="0">
                <a:solidFill>
                  <a:prstClr val="black"/>
                </a:solidFill>
                <a:latin typeface="Arial Rounded MT Bold" pitchFamily="34" charset="0"/>
              </a:rPr>
              <a:t>LUIZ EDGAR LEÃO TOLINI</a:t>
            </a:r>
          </a:p>
          <a:p>
            <a:pPr algn="r" eaLnBrk="0" hangingPunct="0"/>
            <a:r>
              <a:rPr lang="pt-BR" sz="1600" dirty="0">
                <a:solidFill>
                  <a:prstClr val="black"/>
                </a:solidFill>
                <a:latin typeface="Arial Rounded MT Bold" pitchFamily="34" charset="0"/>
              </a:rPr>
              <a:t>Secretário de Estado da Saúde</a:t>
            </a:r>
          </a:p>
          <a:p>
            <a:pPr algn="r" eaLnBrk="0" hangingPunct="0"/>
            <a:endParaRPr lang="pt-BR" sz="16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r" eaLnBrk="0" hangingPunct="0"/>
            <a:r>
              <a:rPr lang="pt-BR" sz="1600" b="1" dirty="0">
                <a:solidFill>
                  <a:prstClr val="black"/>
                </a:solidFill>
                <a:latin typeface="Arial Rounded MT Bold" pitchFamily="34" charset="0"/>
              </a:rPr>
              <a:t>QUESEDE  AYRES HENRIQUE CAMPOS</a:t>
            </a:r>
          </a:p>
          <a:p>
            <a:pPr algn="r" eaLnBrk="0" hangingPunct="0"/>
            <a:r>
              <a:rPr lang="pt-BR" sz="1600" dirty="0">
                <a:solidFill>
                  <a:prstClr val="black"/>
                </a:solidFill>
                <a:latin typeface="Arial Rounded MT Bold" pitchFamily="34" charset="0"/>
              </a:rPr>
              <a:t>Secretário Executivo</a:t>
            </a:r>
          </a:p>
          <a:p>
            <a:pPr algn="r" eaLnBrk="0" hangingPunct="0"/>
            <a:endParaRPr lang="pt-BR" sz="1600" b="1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r" eaLnBrk="0" hangingPunct="0"/>
            <a:endParaRPr lang="pt-BR" sz="16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r" eaLnBrk="0" hangingPunct="0"/>
            <a:endParaRPr lang="pt-BR" sz="1600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6810" y="788512"/>
            <a:ext cx="8929688" cy="1200296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algn="ctr"/>
            <a:r>
              <a:rPr lang="pt-BR" sz="2400" b="1" dirty="0"/>
              <a:t>MUITO OBRIGADO</a:t>
            </a:r>
            <a:r>
              <a:rPr lang="pt-BR" sz="2400" b="1" dirty="0" smtClean="0"/>
              <a:t>!!</a:t>
            </a:r>
          </a:p>
          <a:p>
            <a:pPr algn="ctr"/>
            <a:r>
              <a:rPr lang="pt-BR" sz="2400" dirty="0"/>
              <a:t>Apresentado no CES-TO em 13/01/2020</a:t>
            </a:r>
          </a:p>
          <a:p>
            <a:pPr algn="ctr"/>
            <a:r>
              <a:rPr lang="pt-BR" sz="2400" dirty="0"/>
              <a:t>Apresentado na AL </a:t>
            </a:r>
            <a:r>
              <a:rPr lang="pt-BR" sz="2400"/>
              <a:t>em </a:t>
            </a:r>
            <a:r>
              <a:rPr lang="pt-BR" sz="2400" smtClean="0"/>
              <a:t>18/02/2020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806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25" y="6193879"/>
            <a:ext cx="4580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914076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35496" y="8546"/>
            <a:ext cx="7128791" cy="523188"/>
          </a:xfrm>
          <a:prstGeom prst="rect">
            <a:avLst/>
          </a:prstGeom>
          <a:noFill/>
          <a:ln>
            <a:noFill/>
          </a:ln>
        </p:spPr>
        <p:txBody>
          <a:bodyPr wrap="square" lIns="91407" tIns="45704" rIns="91407" bIns="45704">
            <a:spAutoFit/>
          </a:bodyPr>
          <a:lstStyle/>
          <a:p>
            <a:pPr algn="ctr" defTabSz="914076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Receita COVID-19 1º Quad. 2020</a:t>
            </a:r>
            <a:endParaRPr lang="pt-BR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82031"/>
              </p:ext>
            </p:extLst>
          </p:nvPr>
        </p:nvGraphicFramePr>
        <p:xfrm>
          <a:off x="107505" y="679048"/>
          <a:ext cx="9036494" cy="6327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902"/>
                <a:gridCol w="2332857"/>
                <a:gridCol w="721502"/>
                <a:gridCol w="1333386"/>
                <a:gridCol w="1512168"/>
                <a:gridCol w="1004355"/>
                <a:gridCol w="687324"/>
              </a:tblGrid>
              <a:tr h="191395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RECURSOS REPASSADOS PARA A SECRETARIA DE SAÚDE DO ESTADO DO TOCANTINS - ENFRETAMENTO COVID-19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1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ORIGEM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INSTRUMENTO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PARCELA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GRUPO DESPESA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VALOR (R$)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DOC. CRÉDITO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FONTE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</a:tr>
              <a:tr h="228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Ministério da Saúde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Portaria MS nº 395, de 16/03/2020.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Única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Custeio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3.198.632,00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OB 804678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16/03/2020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250/2823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</a:tr>
              <a:tr h="574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Ministério da Saúde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Portaria MS Nº 480, de 23/03/2020.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u="sng">
                          <a:solidFill>
                            <a:schemeClr val="tx1"/>
                          </a:solidFill>
                          <a:effectLst/>
                        </a:rPr>
                        <a:t>R$4.509.821,76 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Recurso destinado aos municípios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Única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Custeio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</a:tr>
              <a:tr h="192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Ministério da Saúde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Portaria MS Nº 774, de 09/04/2020.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Única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Custeio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23.603.843,48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OB 807103 e 807131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13/04/2020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250/2823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</a:tr>
              <a:tr h="191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Soma Custeio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26.802.475,48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</a:tr>
              <a:tr h="382789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Ministério da Saúde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Portaria MS Nº 1.120, de 06/05/2020.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Habilitação de 42 Leitos de UTI pelo período de 90 dias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Única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Custeio 16 Leitos HGP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2.304.000,00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OB 809803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 12/05/2020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250/2823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</a:tr>
              <a:tr h="3827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Custeio 10 Leitos HRA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1.440.000,00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27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Custeio 10 Leitos Dom Orione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1.440.000,00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27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Custeio 06 Leitos HIP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864.000,00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Soma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6.048.000,00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1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Soma Custeio UTI habilitadas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32.850.475,48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</a:tr>
              <a:tr h="574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Ministério da Saúde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Portaria Nº 662, de 01/04/2020 FAEC Hemodiálise UTI pelo período de 90 dias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Única 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Custeio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168.916,44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808007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27/04/2020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250/2823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</a:tr>
              <a:tr h="191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Total Custeio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33.019.391,92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</a:tr>
              <a:tr h="269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Tribunal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Justiça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-TO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Transferência Intraorçamentária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Única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Investimentos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2.000.000,00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240/2823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</a:tr>
              <a:tr h="191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TCE-TO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Nota de Crédito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Única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Investimentos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170.000,00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NC 00011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17/04/2020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102/2823</a:t>
                      </a:r>
                      <a:endParaRPr lang="pt-BR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/>
                </a:tc>
              </a:tr>
              <a:tr h="191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</a:rPr>
                        <a:t>Soma  Investimentos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2.170.000,00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60" marR="33160" marT="0" marB="0" anchor="ctr"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2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24" y="6193879"/>
            <a:ext cx="4580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492559712"/>
              </p:ext>
            </p:extLst>
          </p:nvPr>
        </p:nvGraphicFramePr>
        <p:xfrm>
          <a:off x="18281" y="620688"/>
          <a:ext cx="9134475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3175" y="25460"/>
            <a:ext cx="91408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lang="pt-BR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Receita Própria Tocantins  2020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5562545"/>
              </p:ext>
            </p:extLst>
          </p:nvPr>
        </p:nvGraphicFramePr>
        <p:xfrm>
          <a:off x="35496" y="4797152"/>
          <a:ext cx="92890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-36512" y="6597352"/>
            <a:ext cx="417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050" dirty="0">
                <a:solidFill>
                  <a:prstClr val="black"/>
                </a:solidFill>
                <a:cs typeface="Arial" charset="0"/>
              </a:rPr>
              <a:t>Fonte: </a:t>
            </a:r>
            <a:r>
              <a:rPr lang="en-US" sz="1050" dirty="0">
                <a:solidFill>
                  <a:prstClr val="black"/>
                </a:solidFill>
                <a:cs typeface="Arial" charset="0"/>
              </a:rPr>
              <a:t>RREO 2020.</a:t>
            </a:r>
            <a:endParaRPr lang="pt-BR" sz="105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6F1E05-ECCD-435F-8A12-486F1E791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416F1E05-ECCD-435F-8A12-486F1E791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416F1E05-ECCD-435F-8A12-486F1E791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416F1E05-ECCD-435F-8A12-486F1E791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4C0054-1094-4110-9173-BD108C1E2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744C0054-1094-4110-9173-BD108C1E2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744C0054-1094-4110-9173-BD108C1E2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744C0054-1094-4110-9173-BD108C1E2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E9575C-7CEB-4D66-BDD2-1EEA6E69A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7DE9575C-7CEB-4D66-BDD2-1EEA6E69A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DE9575C-7CEB-4D66-BDD2-1EEA6E69A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7DE9575C-7CEB-4D66-BDD2-1EEA6E69A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C580BC-745B-4038-A47D-ABDA8C70B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DBC580BC-745B-4038-A47D-ABDA8C70B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DBC580BC-745B-4038-A47D-ABDA8C70B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DBC580BC-745B-4038-A47D-ABDA8C70B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ABA7A-D70B-4244-8441-6A4D5470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97AABA7A-D70B-4244-8441-6A4D5470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97AABA7A-D70B-4244-8441-6A4D5470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97AABA7A-D70B-4244-8441-6A4D5470D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611972-4639-4F72-9944-9A43F59FE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2611972-4639-4F72-9944-9A43F59FE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2611972-4639-4F72-9944-9A43F59FE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2611972-4639-4F72-9944-9A43F59FE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4BB3B1-59CD-4F3A-88B0-5656786E9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A34BB3B1-59CD-4F3A-88B0-5656786E9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A34BB3B1-59CD-4F3A-88B0-5656786E9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A34BB3B1-59CD-4F3A-88B0-5656786E9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5" grpId="0"/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107504" y="980728"/>
            <a:ext cx="8893051" cy="936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/>
            <a:r>
              <a:rPr lang="pt-BR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 Próprio Aplicado em Saúde</a:t>
            </a:r>
          </a:p>
          <a:p>
            <a:pPr defTabSz="914400" eaLnBrk="1" hangingPunct="1"/>
            <a:r>
              <a:rPr lang="de-DE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1º Quad. 2020</a:t>
            </a:r>
            <a:endParaRPr lang="pt-BR" sz="2800" b="1" dirty="0">
              <a:solidFill>
                <a:srgbClr val="0000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35496" y="6525344"/>
            <a:ext cx="3528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prstClr val="black"/>
                </a:solidFill>
              </a:rPr>
              <a:t>Fonte: SIAFE – </a:t>
            </a:r>
            <a:r>
              <a:rPr lang="pt-BR" sz="1200" dirty="0" err="1">
                <a:solidFill>
                  <a:prstClr val="black"/>
                </a:solidFill>
              </a:rPr>
              <a:t>Impby</a:t>
            </a:r>
            <a:r>
              <a:rPr lang="pt-BR" sz="1200" dirty="0">
                <a:solidFill>
                  <a:prstClr val="black"/>
                </a:solidFill>
              </a:rPr>
              <a:t> – Jan a </a:t>
            </a:r>
            <a:r>
              <a:rPr lang="pt-BR" sz="1200" dirty="0" err="1">
                <a:solidFill>
                  <a:prstClr val="black"/>
                </a:solidFill>
              </a:rPr>
              <a:t>abr</a:t>
            </a:r>
            <a:r>
              <a:rPr lang="pt-BR" sz="1200" dirty="0">
                <a:solidFill>
                  <a:prstClr val="black"/>
                </a:solidFill>
              </a:rPr>
              <a:t> de 2020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202889"/>
              </p:ext>
            </p:extLst>
          </p:nvPr>
        </p:nvGraphicFramePr>
        <p:xfrm>
          <a:off x="106933" y="2204864"/>
          <a:ext cx="8929563" cy="3692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Planilha" r:id="rId4" imgW="10524995" imgH="4352949" progId="Excel.Sheet.12">
                  <p:embed/>
                </p:oleObj>
              </mc:Choice>
              <mc:Fallback>
                <p:oleObj name="Planilha" r:id="rId4" imgW="10524995" imgH="43529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33" y="2204864"/>
                        <a:ext cx="8929563" cy="3692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13450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2008" y="44624"/>
            <a:ext cx="8964488" cy="954107"/>
          </a:xfrm>
          <a:prstGeom prst="rect">
            <a:avLst/>
          </a:prstGeom>
          <a:solidFill>
            <a:srgbClr val="4BD0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Receita Própria em Saúde, </a:t>
            </a:r>
            <a:r>
              <a:rPr lang="pt-B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Tocantins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Comparativo 1º Quadrimestre 2016-2020</a:t>
            </a:r>
            <a:endParaRPr lang="pt-BR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416970"/>
              </p:ext>
            </p:extLst>
          </p:nvPr>
        </p:nvGraphicFramePr>
        <p:xfrm>
          <a:off x="55243" y="1268760"/>
          <a:ext cx="899801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35496" y="6525344"/>
            <a:ext cx="9108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prstClr val="black"/>
                </a:solidFill>
              </a:rPr>
              <a:t>Fonte: </a:t>
            </a:r>
            <a:r>
              <a:rPr lang="pt-BR" sz="1200" dirty="0" smtClean="0">
                <a:solidFill>
                  <a:prstClr val="black"/>
                </a:solidFill>
              </a:rPr>
              <a:t>RREO – Demonstrativo das Receitas e Despesas com Ações e Serviços  Públicos de Saúde  (1º Quad.)</a:t>
            </a:r>
            <a:endParaRPr lang="pt-B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98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2008" y="44624"/>
            <a:ext cx="8964488" cy="1384995"/>
          </a:xfrm>
          <a:prstGeom prst="rect">
            <a:avLst/>
          </a:prstGeom>
          <a:solidFill>
            <a:srgbClr val="4BD0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Receita Própria em Saúde, </a:t>
            </a:r>
            <a:r>
              <a:rPr lang="pt-B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Tocantins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Comparativo 1º Quadrimestre 2016-2020 – por Grupo de Despesa</a:t>
            </a:r>
            <a:endParaRPr lang="pt-BR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35496" y="6525344"/>
            <a:ext cx="9108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prstClr val="black"/>
                </a:solidFill>
              </a:rPr>
              <a:t>Fonte: </a:t>
            </a:r>
            <a:r>
              <a:rPr lang="pt-BR" sz="1200" dirty="0" smtClean="0">
                <a:solidFill>
                  <a:prstClr val="black"/>
                </a:solidFill>
              </a:rPr>
              <a:t>RREO – Demonstrativo das Receitas e Despesas com Ações e Serviços  Públicos de Saúde  (1º Quad.)</a:t>
            </a:r>
            <a:endParaRPr lang="pt-BR" sz="1200" dirty="0">
              <a:solidFill>
                <a:prstClr val="black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60975"/>
              </p:ext>
            </p:extLst>
          </p:nvPr>
        </p:nvGraphicFramePr>
        <p:xfrm>
          <a:off x="35496" y="1935097"/>
          <a:ext cx="9050401" cy="423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Planilha" r:id="rId5" imgW="20440733" imgH="6953219" progId="Excel.Sheet.8">
                  <p:embed/>
                </p:oleObj>
              </mc:Choice>
              <mc:Fallback>
                <p:oleObj name="Planilha" r:id="rId5" imgW="20440733" imgH="695321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96" y="1935097"/>
                        <a:ext cx="9050401" cy="4230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8136904" y="2852936"/>
            <a:ext cx="1043608" cy="3312368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pt-BR" sz="1500" b="1" dirty="0"/>
          </a:p>
        </p:txBody>
      </p:sp>
    </p:spTree>
    <p:extLst>
      <p:ext uri="{BB962C8B-B14F-4D97-AF65-F5344CB8AC3E}">
        <p14:creationId xmlns:p14="http://schemas.microsoft.com/office/powerpoint/2010/main" val="2569875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96" y="4137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pt-BR" sz="2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RH COM </a:t>
            </a:r>
            <a:r>
              <a:rPr lang="pt-BR" sz="2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VÍNCULO </a:t>
            </a:r>
            <a:r>
              <a:rPr lang="pt-BR" sz="2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SES-TO – 1º Quad. 2020</a:t>
            </a:r>
            <a:endParaRPr lang="pt-BR" sz="2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>
                  <a:alpha val="9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55473"/>
              </p:ext>
            </p:extLst>
          </p:nvPr>
        </p:nvGraphicFramePr>
        <p:xfrm>
          <a:off x="35496" y="730365"/>
          <a:ext cx="8883650" cy="611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10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6184</TotalTime>
  <Words>2739</Words>
  <Application>Microsoft Office PowerPoint</Application>
  <PresentationFormat>Apresentação na tela (4:3)</PresentationFormat>
  <Paragraphs>870</Paragraphs>
  <Slides>39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20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60" baseType="lpstr">
      <vt:lpstr>Tema do Office</vt:lpstr>
      <vt:lpstr>2_Tema do Office</vt:lpstr>
      <vt:lpstr>1_Personalizar design</vt:lpstr>
      <vt:lpstr>Personalizar design</vt:lpstr>
      <vt:lpstr>3_Personalizar design</vt:lpstr>
      <vt:lpstr>Office Theme</vt:lpstr>
      <vt:lpstr>7_Tema do Office</vt:lpstr>
      <vt:lpstr>2_Personalizar design</vt:lpstr>
      <vt:lpstr>1_Office Theme</vt:lpstr>
      <vt:lpstr>2_Office Theme</vt:lpstr>
      <vt:lpstr>4_Personalizar design</vt:lpstr>
      <vt:lpstr>5_Personalizar design</vt:lpstr>
      <vt:lpstr>6_Tema do Office</vt:lpstr>
      <vt:lpstr>4_Tema do Office</vt:lpstr>
      <vt:lpstr>5_Tema do Office</vt:lpstr>
      <vt:lpstr>8_Tema do Office</vt:lpstr>
      <vt:lpstr>9_Tema do Office</vt:lpstr>
      <vt:lpstr>3_Tema do Office</vt:lpstr>
      <vt:lpstr>1_Tema do Office</vt:lpstr>
      <vt:lpstr>10_Tema do Office</vt:lpstr>
      <vt:lpstr>Planilha</vt:lpstr>
      <vt:lpstr>Apresentação do PowerPoint</vt:lpstr>
      <vt:lpstr>Apresentação do PowerPoint</vt:lpstr>
      <vt:lpstr>ORÇAMENTO EXECUTADO SAÚDE NO 1º QUAD. 2020:  R$ 770.790.454,22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COVID-19 – ENFRENAMETNO  DA PANDEMIA NO ESTADO DO TOCANTINS – RELATÓRIO SITUACIONAL</vt:lpstr>
      <vt:lpstr>Distribuição dos casos confirmados de COVID-19, segundo município de residência no 1º Quad. 2020</vt:lpstr>
      <vt:lpstr>Apresentação do PowerPoint</vt:lpstr>
      <vt:lpstr>Apresentação do PowerPoint</vt:lpstr>
      <vt:lpstr>Número de novos casos confirmados a cada dia no 1º Quad. 2020</vt:lpstr>
      <vt:lpstr>Taxa de Incidência de Covid-19 por local no 1º Quad. 2020 </vt:lpstr>
      <vt:lpstr>Apresentação do PowerPoint</vt:lpstr>
      <vt:lpstr>Taxa de óbitos por 100mil hab. por Covid-19 por local no 1º Quad. 2020</vt:lpstr>
      <vt:lpstr>Apresentação do PowerPoint</vt:lpstr>
      <vt:lpstr>Taxa de ocupação das Unidades Hospitalares no período em leitos não Covid-19 no 1º Quad. 2020</vt:lpstr>
      <vt:lpstr>Apresentação do PowerPoint</vt:lpstr>
      <vt:lpstr>Apresentação do PowerPoint</vt:lpstr>
      <vt:lpstr>Servidores da Secretaria Estadual de Saúde com testagem positiva para COVID-19 por Unidade Hospitalar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Total Orçamento Saúde Empenhado por Grupo de Despesa no 1º Quad. 2020, R$770.790.454,22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Regina Dias Noleto</dc:creator>
  <cp:lastModifiedBy>Luiza Regina Dias Noleto</cp:lastModifiedBy>
  <cp:revision>747</cp:revision>
  <cp:lastPrinted>2020-01-23T17:28:05Z</cp:lastPrinted>
  <dcterms:created xsi:type="dcterms:W3CDTF">2019-04-26T19:01:58Z</dcterms:created>
  <dcterms:modified xsi:type="dcterms:W3CDTF">2020-09-25T15:37:10Z</dcterms:modified>
</cp:coreProperties>
</file>