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863" r:id="rId3"/>
    <p:sldMasterId id="2147484898" r:id="rId4"/>
    <p:sldMasterId id="2147484910" r:id="rId5"/>
    <p:sldMasterId id="2147484950" r:id="rId6"/>
    <p:sldMasterId id="2147485015" r:id="rId7"/>
    <p:sldMasterId id="2147485064" r:id="rId8"/>
    <p:sldMasterId id="2147485088" r:id="rId9"/>
    <p:sldMasterId id="2147485125" r:id="rId10"/>
    <p:sldMasterId id="2147485137" r:id="rId11"/>
    <p:sldMasterId id="2147485149" r:id="rId12"/>
    <p:sldMasterId id="2147485161" r:id="rId13"/>
    <p:sldMasterId id="2147485173" r:id="rId14"/>
  </p:sldMasterIdLst>
  <p:notesMasterIdLst>
    <p:notesMasterId r:id="rId68"/>
  </p:notesMasterIdLst>
  <p:handoutMasterIdLst>
    <p:handoutMasterId r:id="rId69"/>
  </p:handoutMasterIdLst>
  <p:sldIdLst>
    <p:sldId id="617" r:id="rId15"/>
    <p:sldId id="463" r:id="rId16"/>
    <p:sldId id="647" r:id="rId17"/>
    <p:sldId id="645" r:id="rId18"/>
    <p:sldId id="672" r:id="rId19"/>
    <p:sldId id="642" r:id="rId20"/>
    <p:sldId id="666" r:id="rId21"/>
    <p:sldId id="671" r:id="rId22"/>
    <p:sldId id="668" r:id="rId23"/>
    <p:sldId id="654" r:id="rId24"/>
    <p:sldId id="664" r:id="rId25"/>
    <p:sldId id="659" r:id="rId26"/>
    <p:sldId id="670" r:id="rId27"/>
    <p:sldId id="662" r:id="rId28"/>
    <p:sldId id="674" r:id="rId29"/>
    <p:sldId id="673" r:id="rId30"/>
    <p:sldId id="661" r:id="rId31"/>
    <p:sldId id="559" r:id="rId32"/>
    <p:sldId id="445" r:id="rId33"/>
    <p:sldId id="620" r:id="rId34"/>
    <p:sldId id="554" r:id="rId35"/>
    <p:sldId id="556" r:id="rId36"/>
    <p:sldId id="558" r:id="rId37"/>
    <p:sldId id="557" r:id="rId38"/>
    <p:sldId id="449" r:id="rId39"/>
    <p:sldId id="553" r:id="rId40"/>
    <p:sldId id="621" r:id="rId41"/>
    <p:sldId id="453" r:id="rId42"/>
    <p:sldId id="622" r:id="rId43"/>
    <p:sldId id="332" r:id="rId44"/>
    <p:sldId id="675" r:id="rId45"/>
    <p:sldId id="406" r:id="rId46"/>
    <p:sldId id="402" r:id="rId47"/>
    <p:sldId id="623" r:id="rId48"/>
    <p:sldId id="404" r:id="rId49"/>
    <p:sldId id="491" r:id="rId50"/>
    <p:sldId id="403" r:id="rId51"/>
    <p:sldId id="401" r:id="rId52"/>
    <p:sldId id="384" r:id="rId53"/>
    <p:sldId id="625" r:id="rId54"/>
    <p:sldId id="624" r:id="rId55"/>
    <p:sldId id="301" r:id="rId56"/>
    <p:sldId id="490" r:id="rId57"/>
    <p:sldId id="677" r:id="rId58"/>
    <p:sldId id="570" r:id="rId59"/>
    <p:sldId id="573" r:id="rId60"/>
    <p:sldId id="676" r:id="rId61"/>
    <p:sldId id="626" r:id="rId62"/>
    <p:sldId id="572" r:id="rId63"/>
    <p:sldId id="646" r:id="rId64"/>
    <p:sldId id="678" r:id="rId65"/>
    <p:sldId id="679" r:id="rId66"/>
    <p:sldId id="584" r:id="rId67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66FF"/>
    <a:srgbClr val="009900"/>
    <a:srgbClr val="4BD0FF"/>
    <a:srgbClr val="0033CC"/>
    <a:srgbClr val="FF0000"/>
    <a:srgbClr val="CC00FF"/>
    <a:srgbClr val="0000FF"/>
    <a:srgbClr val="99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3" autoAdjust="0"/>
    <p:restoredTop sz="99281" autoAdjust="0"/>
  </p:normalViewPr>
  <p:slideViewPr>
    <p:cSldViewPr>
      <p:cViewPr>
        <p:scale>
          <a:sx n="70" d="100"/>
          <a:sy n="70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3139"/>
    </p:cViewPr>
  </p:sorterViewPr>
  <p:notesViewPr>
    <p:cSldViewPr>
      <p:cViewPr varScale="1">
        <p:scale>
          <a:sx n="61" d="100"/>
          <a:sy n="61" d="100"/>
        </p:scale>
        <p:origin x="-3293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An&#225;lise%20Exec%201&#186;%20QUAD-2020\Relorc%20geral%202020-18mai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SIOPS\Graficos%20SIOPS-usuais\EC%2029-por%20quad-Graf%20EC.xls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SIOPS\Graficos%20SIOPS-usuais\EC%2029-por%20quad-Graf%20EC.xls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Relorc-%20Jan%20a%20Ago-%202020-Gra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Relorc-%20Jan%20a%20Ago-%202020-Gra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Relorc-%20Jan%20a%20Abr-%202019-Grafico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Relorc-%20Jan%20a%20Ago-%202020-Grafic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20\An&#225;lise%20Exec%202020\An&#225;lise%20Exec%202&#186;%20QUAD-2020\Progfonte%202020%20Obj%20e%20A&#231;&#227;o-Gr&#225;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'RELORC Prev Orçamentária'!$E$31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Orçamentária'!$E$32:$E$37</c:f>
              <c:numCache>
                <c:formatCode>_(* #,##0.00_);_(* \(#,##0.00\);_(* "-"??_);_(@_)</c:formatCode>
                <c:ptCount val="6"/>
                <c:pt idx="0">
                  <c:v>1000000000</c:v>
                </c:pt>
                <c:pt idx="1">
                  <c:v>3294232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1003294232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09-4497-98F4-70AC097896DD}"/>
            </c:ext>
          </c:extLst>
        </c:ser>
        <c:ser>
          <c:idx val="1"/>
          <c:order val="1"/>
          <c:tx>
            <c:strRef>
              <c:f>'RELORC Prev Orçamentária'!$F$31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Orçamentária'!$F$32:$F$37</c:f>
              <c:numCache>
                <c:formatCode>_(* #,##0.00_);_(* \(#,##0.00\);_(* "-"??_);_(@_)</c:formatCode>
                <c:ptCount val="6"/>
                <c:pt idx="0">
                  <c:v>178015109</c:v>
                </c:pt>
                <c:pt idx="1">
                  <c:v>357807268</c:v>
                </c:pt>
                <c:pt idx="2">
                  <c:v>0</c:v>
                </c:pt>
                <c:pt idx="3">
                  <c:v>9200000</c:v>
                </c:pt>
                <c:pt idx="4">
                  <c:v>4289400</c:v>
                </c:pt>
                <c:pt idx="5">
                  <c:v>549311777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09-4497-98F4-70AC097896DD}"/>
            </c:ext>
          </c:extLst>
        </c:ser>
        <c:ser>
          <c:idx val="2"/>
          <c:order val="2"/>
          <c:tx>
            <c:strRef>
              <c:f>'RELORC Prev Orçamentária'!$G$31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Orçamentária'!$G$32:$G$37</c:f>
              <c:numCache>
                <c:formatCode>_(* #,##0.00_);_(* \(#,##0.00\);_(* "-"??_);_(@_)</c:formatCode>
                <c:ptCount val="6"/>
                <c:pt idx="0">
                  <c:v>23470000</c:v>
                </c:pt>
                <c:pt idx="1">
                  <c:v>3600000</c:v>
                </c:pt>
                <c:pt idx="2">
                  <c:v>125000000</c:v>
                </c:pt>
                <c:pt idx="3">
                  <c:v>7500000</c:v>
                </c:pt>
                <c:pt idx="4">
                  <c:v>1020000</c:v>
                </c:pt>
                <c:pt idx="5">
                  <c:v>160590000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09-4497-98F4-70AC097896DD}"/>
            </c:ext>
          </c:extLst>
        </c:ser>
        <c:ser>
          <c:idx val="3"/>
          <c:order val="3"/>
          <c:tx>
            <c:strRef>
              <c:f>'RELORC Prev Orçamentária'!$H$31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Orçamentária'!$H$32:$H$37</c:f>
              <c:numCache>
                <c:formatCode>_(* #,##0.00_);_(* \(#,##0.00\);_(* "-"??_);_(@_)</c:formatCode>
                <c:ptCount val="6"/>
                <c:pt idx="0">
                  <c:v>1201485109</c:v>
                </c:pt>
                <c:pt idx="1">
                  <c:v>364701500</c:v>
                </c:pt>
                <c:pt idx="2">
                  <c:v>125000000</c:v>
                </c:pt>
                <c:pt idx="3">
                  <c:v>16700000</c:v>
                </c:pt>
                <c:pt idx="4">
                  <c:v>5309400</c:v>
                </c:pt>
                <c:pt idx="5">
                  <c:v>1713196009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09-4497-98F4-70AC09789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721216"/>
        <c:axId val="121717504"/>
        <c:axId val="0"/>
      </c:bar3DChart>
      <c:catAx>
        <c:axId val="12172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1717504"/>
        <c:crosses val="autoZero"/>
        <c:auto val="1"/>
        <c:lblAlgn val="ctr"/>
        <c:lblOffset val="100"/>
        <c:noMultiLvlLbl val="0"/>
      </c:catAx>
      <c:valAx>
        <c:axId val="1217175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121721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6438226842202"/>
          <c:y val="1.3453713476280415E-2"/>
          <c:w val="0.87534800244831135"/>
          <c:h val="0.88394744333962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Obj-simples-'!$B$18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A4-4123-9804-889D1CC04BE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A4-4123-9804-889D1CC04BE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FA4-4123-9804-889D1CC04BE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A4-4123-9804-889D1CC04BE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FA4-4123-9804-889D1CC04BE0}"/>
              </c:ext>
            </c:extLst>
          </c:dPt>
          <c:cat>
            <c:strRef>
              <c:f>'Base Graf Obj-simples-'!$A$19:$A$23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Obj-simples-'!$B$19:$B$23</c:f>
              <c:numCache>
                <c:formatCode>_(* #,##0.00_);_(* \(#,##0.00\);_(* "-"??_);_(@_)</c:formatCode>
                <c:ptCount val="5"/>
                <c:pt idx="0">
                  <c:v>571702197</c:v>
                </c:pt>
                <c:pt idx="1">
                  <c:v>806256796</c:v>
                </c:pt>
                <c:pt idx="2">
                  <c:v>462068522.60000002</c:v>
                </c:pt>
                <c:pt idx="3">
                  <c:v>292075526.7099998</c:v>
                </c:pt>
                <c:pt idx="4">
                  <c:v>285575510.85000002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A4-4123-9804-889D1CC04BE0}"/>
            </c:ext>
          </c:extLst>
        </c:ser>
        <c:ser>
          <c:idx val="1"/>
          <c:order val="1"/>
          <c:tx>
            <c:strRef>
              <c:f>'Base Graf Obj-simples-'!$C$18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Obj-simples-'!$A$19:$A$23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Obj-simples-'!$C$19:$C$23</c:f>
              <c:numCache>
                <c:formatCode>0.00%</c:formatCode>
                <c:ptCount val="5"/>
                <c:pt idx="0">
                  <c:v>1</c:v>
                </c:pt>
                <c:pt idx="1">
                  <c:v>1.4102740906556277</c:v>
                </c:pt>
                <c:pt idx="2">
                  <c:v>0.57310341431218192</c:v>
                </c:pt>
                <c:pt idx="3">
                  <c:v>0.63210435774012219</c:v>
                </c:pt>
                <c:pt idx="4">
                  <c:v>0.97774542792675101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A4-4123-9804-889D1CC04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588160"/>
        <c:axId val="122589952"/>
      </c:barChart>
      <c:catAx>
        <c:axId val="1225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589952"/>
        <c:crosses val="autoZero"/>
        <c:auto val="1"/>
        <c:lblAlgn val="ctr"/>
        <c:lblOffset val="100"/>
        <c:noMultiLvlLbl val="0"/>
      </c:catAx>
      <c:valAx>
        <c:axId val="12258995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588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Obj-simples-'!$B$90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08D-4564-AB35-C59BE254D1C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8D-4564-AB35-C59BE254D1C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08D-4564-AB35-C59BE254D1C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8D-4564-AB35-C59BE254D1CF}"/>
              </c:ext>
            </c:extLst>
          </c:dPt>
          <c:cat>
            <c:strRef>
              <c:f>'Base Graf Obj-simples-'!$A$91:$A$95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Obj-simples-'!$B$91:$B$95</c:f>
              <c:numCache>
                <c:formatCode>_(* #,##0.00_);_(* \(#,##0.00\);_(* "-"??_);_(@_)</c:formatCode>
                <c:ptCount val="5"/>
                <c:pt idx="0">
                  <c:v>10602438</c:v>
                </c:pt>
                <c:pt idx="1">
                  <c:v>13744880</c:v>
                </c:pt>
                <c:pt idx="2">
                  <c:v>13157814</c:v>
                </c:pt>
                <c:pt idx="3">
                  <c:v>10189753.5</c:v>
                </c:pt>
                <c:pt idx="4">
                  <c:v>9203925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8D-4564-AB35-C59BE254D1CF}"/>
            </c:ext>
          </c:extLst>
        </c:ser>
        <c:ser>
          <c:idx val="1"/>
          <c:order val="1"/>
          <c:tx>
            <c:strRef>
              <c:f>'Base Graf Obj-simples-'!$C$90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Obj-simples-'!$A$91:$A$95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Obj-simples-'!$C$91:$C$95</c:f>
              <c:numCache>
                <c:formatCode>0.00%</c:formatCode>
                <c:ptCount val="5"/>
                <c:pt idx="0">
                  <c:v>1</c:v>
                </c:pt>
                <c:pt idx="1">
                  <c:v>1.2963886230695243</c:v>
                </c:pt>
                <c:pt idx="2">
                  <c:v>0.95728838665743177</c:v>
                </c:pt>
                <c:pt idx="3">
                  <c:v>0.77442601787804599</c:v>
                </c:pt>
                <c:pt idx="4">
                  <c:v>0.90325295896510149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8D-4564-AB35-C59BE254D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655104"/>
        <c:axId val="122656640"/>
      </c:barChart>
      <c:catAx>
        <c:axId val="1226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656640"/>
        <c:crosses val="autoZero"/>
        <c:auto val="1"/>
        <c:lblAlgn val="ctr"/>
        <c:lblOffset val="100"/>
        <c:noMultiLvlLbl val="0"/>
      </c:catAx>
      <c:valAx>
        <c:axId val="12265664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655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Obj-simples-'!$B$42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2A9-4B1B-9C9D-48E971408C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A9-4B1B-9C9D-48E971408CF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A9-4B1B-9C9D-48E971408CF0}"/>
              </c:ext>
            </c:extLst>
          </c:dPt>
          <c:cat>
            <c:strRef>
              <c:f>'Base Graf Obj-simples-'!$A$43:$A$47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Obj-simples-'!$B$43:$B$47</c:f>
              <c:numCache>
                <c:formatCode>_(* #,##0.00_);_(* \(#,##0.00\);_(* "-"??_);_(@_)</c:formatCode>
                <c:ptCount val="5"/>
                <c:pt idx="0">
                  <c:v>24841868</c:v>
                </c:pt>
                <c:pt idx="1">
                  <c:v>24841868</c:v>
                </c:pt>
                <c:pt idx="2">
                  <c:v>11221200.359999999</c:v>
                </c:pt>
                <c:pt idx="3">
                  <c:v>7221866.5900000008</c:v>
                </c:pt>
                <c:pt idx="4">
                  <c:v>7129267.9400000004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A9-4B1B-9C9D-48E971408CF0}"/>
            </c:ext>
          </c:extLst>
        </c:ser>
        <c:ser>
          <c:idx val="1"/>
          <c:order val="1"/>
          <c:tx>
            <c:strRef>
              <c:f>'Base Graf Obj-simples-'!$C$42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Obj-simples-'!$A$43:$A$47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Obj-simples-'!$C$43:$C$47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0.45170517611638528</c:v>
                </c:pt>
                <c:pt idx="3">
                  <c:v>0.64359126994502769</c:v>
                </c:pt>
                <c:pt idx="4">
                  <c:v>0.9871780170893466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A9-4B1B-9C9D-48E971408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3028224"/>
        <c:axId val="123029760"/>
      </c:barChart>
      <c:catAx>
        <c:axId val="1230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029760"/>
        <c:crosses val="autoZero"/>
        <c:auto val="1"/>
        <c:lblAlgn val="ctr"/>
        <c:lblOffset val="100"/>
        <c:noMultiLvlLbl val="0"/>
      </c:catAx>
      <c:valAx>
        <c:axId val="12302976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028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Obj-simples-'!$B$66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416-4C27-A702-A6D7597CB90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16-4C27-A702-A6D7597CB90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16-4C27-A702-A6D7597CB90C}"/>
              </c:ext>
            </c:extLst>
          </c:dPt>
          <c:cat>
            <c:strRef>
              <c:f>'Base Graf Obj-simples-'!$A$67:$A$71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Obj-simples-'!$B$67:$B$71</c:f>
              <c:numCache>
                <c:formatCode>_(* #,##0.00_);_(* \(#,##0.00\);_(* "-"??_);_(@_)</c:formatCode>
                <c:ptCount val="5"/>
                <c:pt idx="0">
                  <c:v>27354500</c:v>
                </c:pt>
                <c:pt idx="1">
                  <c:v>13008114</c:v>
                </c:pt>
                <c:pt idx="2">
                  <c:v>7149893.7600000007</c:v>
                </c:pt>
                <c:pt idx="3">
                  <c:v>4186124.21</c:v>
                </c:pt>
                <c:pt idx="4">
                  <c:v>3423856.79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16-4C27-A702-A6D7597CB90C}"/>
            </c:ext>
          </c:extLst>
        </c:ser>
        <c:ser>
          <c:idx val="1"/>
          <c:order val="1"/>
          <c:tx>
            <c:strRef>
              <c:f>'Base Graf Obj-simples-'!$C$66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Obj-simples-'!$A$67:$A$71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Obj-simples-'!$C$67:$C$71</c:f>
              <c:numCache>
                <c:formatCode>0.00%</c:formatCode>
                <c:ptCount val="5"/>
                <c:pt idx="0">
                  <c:v>1</c:v>
                </c:pt>
                <c:pt idx="1">
                  <c:v>0.47553835749145484</c:v>
                </c:pt>
                <c:pt idx="2">
                  <c:v>0.54964876230328286</c:v>
                </c:pt>
                <c:pt idx="3">
                  <c:v>0.5854806169875173</c:v>
                </c:pt>
                <c:pt idx="4">
                  <c:v>0.81790616289429219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16-4C27-A702-A6D7597CB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950784"/>
        <c:axId val="122952320"/>
      </c:barChart>
      <c:catAx>
        <c:axId val="1229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52320"/>
        <c:crosses val="autoZero"/>
        <c:auto val="1"/>
        <c:lblAlgn val="ctr"/>
        <c:lblOffset val="100"/>
        <c:noMultiLvlLbl val="0"/>
      </c:catAx>
      <c:valAx>
        <c:axId val="1229523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50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Obj-simples-'!$B$26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27-45E1-BC9F-880A2D8B3A8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27-45E1-BC9F-880A2D8B3A8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27-45E1-BC9F-880A2D8B3A8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27-45E1-BC9F-880A2D8B3A8F}"/>
              </c:ext>
            </c:extLst>
          </c:dPt>
          <c:cat>
            <c:strRef>
              <c:f>'Base Graf Obj-simples-'!$A$27:$A$31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Obj-simples-'!$B$27:$B$31</c:f>
              <c:numCache>
                <c:formatCode>_(* #,##0.00_);_(* \(#,##0.00\);_(* "-"??_);_(@_)</c:formatCode>
                <c:ptCount val="5"/>
                <c:pt idx="0">
                  <c:v>15187633</c:v>
                </c:pt>
                <c:pt idx="1">
                  <c:v>16967513</c:v>
                </c:pt>
                <c:pt idx="2">
                  <c:v>4431080.95</c:v>
                </c:pt>
                <c:pt idx="3">
                  <c:v>3768062.82</c:v>
                </c:pt>
                <c:pt idx="4">
                  <c:v>3738917.82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27-45E1-BC9F-880A2D8B3A8F}"/>
            </c:ext>
          </c:extLst>
        </c:ser>
        <c:ser>
          <c:idx val="1"/>
          <c:order val="1"/>
          <c:tx>
            <c:strRef>
              <c:f>'Base Graf Obj-simples-'!$C$26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Obj-simples-'!$A$27:$A$31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Obj-simples-'!$C$27:$C$31</c:f>
              <c:numCache>
                <c:formatCode>0.00%</c:formatCode>
                <c:ptCount val="5"/>
                <c:pt idx="0">
                  <c:v>1</c:v>
                </c:pt>
                <c:pt idx="1">
                  <c:v>1.1171927185756985</c:v>
                </c:pt>
                <c:pt idx="2">
                  <c:v>0.26115087991976232</c:v>
                </c:pt>
                <c:pt idx="3">
                  <c:v>0.85037101838548057</c:v>
                </c:pt>
                <c:pt idx="4">
                  <c:v>0.99226525634198459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27-45E1-BC9F-880A2D8B3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686080"/>
        <c:axId val="122691968"/>
      </c:barChart>
      <c:catAx>
        <c:axId val="1226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691968"/>
        <c:crosses val="autoZero"/>
        <c:auto val="1"/>
        <c:lblAlgn val="ctr"/>
        <c:lblOffset val="100"/>
        <c:noMultiLvlLbl val="0"/>
      </c:catAx>
      <c:valAx>
        <c:axId val="1226919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686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Obj-simples-'!$B$50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2D-4BBF-87B2-5CC80C1806B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2D-4BBF-87B2-5CC80C1806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2D-4BBF-87B2-5CC80C1806B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2D-4BBF-87B2-5CC80C1806BC}"/>
              </c:ext>
            </c:extLst>
          </c:dPt>
          <c:cat>
            <c:strRef>
              <c:f>'Base Graf Obj-simples-'!$A$51:$A$55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Obj-simples-'!$B$51:$B$55</c:f>
              <c:numCache>
                <c:formatCode>_(* #,##0.00_);_(* \(#,##0.00\);_(* "-"??_);_(@_)</c:formatCode>
                <c:ptCount val="5"/>
                <c:pt idx="0">
                  <c:v>14201400</c:v>
                </c:pt>
                <c:pt idx="1">
                  <c:v>36500540</c:v>
                </c:pt>
                <c:pt idx="2">
                  <c:v>9539723.8200000003</c:v>
                </c:pt>
                <c:pt idx="3">
                  <c:v>4021065.4699999997</c:v>
                </c:pt>
                <c:pt idx="4">
                  <c:v>3948460.8299999987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2D-4BBF-87B2-5CC80C1806BC}"/>
            </c:ext>
          </c:extLst>
        </c:ser>
        <c:ser>
          <c:idx val="1"/>
          <c:order val="1"/>
          <c:tx>
            <c:strRef>
              <c:f>'Base Graf Obj-simples-'!$C$50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Obj-simples-'!$A$51:$A$55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Obj-simples-'!$C$51:$C$55</c:f>
              <c:numCache>
                <c:formatCode>0.00%</c:formatCode>
                <c:ptCount val="5"/>
                <c:pt idx="0">
                  <c:v>1</c:v>
                </c:pt>
                <c:pt idx="1">
                  <c:v>2.5702071626741025</c:v>
                </c:pt>
                <c:pt idx="2">
                  <c:v>0.26135842976569684</c:v>
                </c:pt>
                <c:pt idx="3">
                  <c:v>0.42150753479569808</c:v>
                </c:pt>
                <c:pt idx="4">
                  <c:v>0.98194392990074819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2D-4BBF-87B2-5CC80C180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757888"/>
        <c:axId val="122759424"/>
      </c:barChart>
      <c:catAx>
        <c:axId val="1227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759424"/>
        <c:crosses val="autoZero"/>
        <c:auto val="1"/>
        <c:lblAlgn val="ctr"/>
        <c:lblOffset val="100"/>
        <c:noMultiLvlLbl val="0"/>
      </c:catAx>
      <c:valAx>
        <c:axId val="12275942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757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Obj-simples-'!$B$58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7C-4CA7-9663-5D8C5B299F7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C-4CA7-9663-5D8C5B299F7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C-4CA7-9663-5D8C5B299F7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7C-4CA7-9663-5D8C5B299F79}"/>
              </c:ext>
            </c:extLst>
          </c:dPt>
          <c:cat>
            <c:strRef>
              <c:f>'Base Graf Obj-simples-'!$A$59:$A$63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Obj-simples-'!$B$59:$B$63</c:f>
              <c:numCache>
                <c:formatCode>_(* #,##0.00_);_(* \(#,##0.00\);_(* "-"??_);_(@_)</c:formatCode>
                <c:ptCount val="5"/>
                <c:pt idx="0">
                  <c:v>15585266</c:v>
                </c:pt>
                <c:pt idx="1">
                  <c:v>9639949</c:v>
                </c:pt>
                <c:pt idx="2">
                  <c:v>4481952.9400000013</c:v>
                </c:pt>
                <c:pt idx="3">
                  <c:v>2943308.8099999987</c:v>
                </c:pt>
                <c:pt idx="4">
                  <c:v>2715484.4299999997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7C-4CA7-9663-5D8C5B299F79}"/>
            </c:ext>
          </c:extLst>
        </c:ser>
        <c:ser>
          <c:idx val="1"/>
          <c:order val="1"/>
          <c:tx>
            <c:strRef>
              <c:f>'Base Graf Obj-simples-'!$C$58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Obj-simples-'!$A$59:$A$63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Obj-simples-'!$C$59:$C$63</c:f>
              <c:numCache>
                <c:formatCode>0.00%</c:formatCode>
                <c:ptCount val="5"/>
                <c:pt idx="0">
                  <c:v>1</c:v>
                </c:pt>
                <c:pt idx="1">
                  <c:v>0.61852964203498395</c:v>
                </c:pt>
                <c:pt idx="2">
                  <c:v>0.4649353373135065</c:v>
                </c:pt>
                <c:pt idx="3">
                  <c:v>0.65670230129636309</c:v>
                </c:pt>
                <c:pt idx="4">
                  <c:v>0.92259582846830179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7C-4CA7-9663-5D8C5B299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812288"/>
        <c:axId val="122813824"/>
      </c:barChart>
      <c:catAx>
        <c:axId val="1228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813824"/>
        <c:crosses val="autoZero"/>
        <c:auto val="1"/>
        <c:lblAlgn val="ctr"/>
        <c:lblOffset val="100"/>
        <c:noMultiLvlLbl val="0"/>
      </c:catAx>
      <c:valAx>
        <c:axId val="12281382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812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Obj-simples-'!$B$98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768-449C-A549-1853E684262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68-449C-A549-1853E68426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68-449C-A549-1853E684262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68-449C-A549-1853E6842622}"/>
              </c:ext>
            </c:extLst>
          </c:dPt>
          <c:cat>
            <c:strRef>
              <c:f>'Base Graf Obj-simples-'!$A$99:$A$103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Obj-simples-'!$B$99:$B$103</c:f>
              <c:numCache>
                <c:formatCode>_(* #,##0.00_);_(* \(#,##0.00\);_(* "-"??_);_(@_)</c:formatCode>
                <c:ptCount val="5"/>
                <c:pt idx="0">
                  <c:v>8529018</c:v>
                </c:pt>
                <c:pt idx="1">
                  <c:v>8579018</c:v>
                </c:pt>
                <c:pt idx="2">
                  <c:v>3127715.23</c:v>
                </c:pt>
                <c:pt idx="3">
                  <c:v>2340859.65</c:v>
                </c:pt>
                <c:pt idx="4">
                  <c:v>2053502.99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68-449C-A549-1853E6842622}"/>
            </c:ext>
          </c:extLst>
        </c:ser>
        <c:ser>
          <c:idx val="1"/>
          <c:order val="1"/>
          <c:tx>
            <c:strRef>
              <c:f>'Base Graf Obj-simples-'!$C$98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Obj-simples-'!$A$99:$A$103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Obj-simples-'!$C$99:$C$103</c:f>
              <c:numCache>
                <c:formatCode>0.00%</c:formatCode>
                <c:ptCount val="5"/>
                <c:pt idx="0">
                  <c:v>1</c:v>
                </c:pt>
                <c:pt idx="1">
                  <c:v>1.0058623396034574</c:v>
                </c:pt>
                <c:pt idx="2">
                  <c:v>0.36457730127154442</c:v>
                </c:pt>
                <c:pt idx="3">
                  <c:v>0.74842480144843671</c:v>
                </c:pt>
                <c:pt idx="4">
                  <c:v>0.87724310596750221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68-449C-A549-1853E6842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863616"/>
        <c:axId val="122865152"/>
      </c:barChart>
      <c:catAx>
        <c:axId val="1228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865152"/>
        <c:crosses val="autoZero"/>
        <c:auto val="1"/>
        <c:lblAlgn val="ctr"/>
        <c:lblOffset val="100"/>
        <c:noMultiLvlLbl val="0"/>
      </c:catAx>
      <c:valAx>
        <c:axId val="12286515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863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Obj-simples-'!$B$106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E5B-4228-9D3F-42E26809B7E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5B-4228-9D3F-42E26809B7E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5B-4228-9D3F-42E26809B7E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5B-4228-9D3F-42E26809B7E8}"/>
              </c:ext>
            </c:extLst>
          </c:dPt>
          <c:cat>
            <c:strRef>
              <c:f>'Base Graf Obj-simples-'!$A$107:$A$111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Obj-simples-'!$B$107:$B$111</c:f>
              <c:numCache>
                <c:formatCode>_(* #,##0.00_);_(* \(#,##0.00\);_(* "-"??_);_(@_)</c:formatCode>
                <c:ptCount val="5"/>
                <c:pt idx="0">
                  <c:v>836689</c:v>
                </c:pt>
                <c:pt idx="1">
                  <c:v>836689</c:v>
                </c:pt>
                <c:pt idx="2">
                  <c:v>594099.16999999969</c:v>
                </c:pt>
                <c:pt idx="3">
                  <c:v>66706.42</c:v>
                </c:pt>
                <c:pt idx="4">
                  <c:v>66312.670000000027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5B-4228-9D3F-42E26809B7E8}"/>
            </c:ext>
          </c:extLst>
        </c:ser>
        <c:ser>
          <c:idx val="1"/>
          <c:order val="1"/>
          <c:tx>
            <c:strRef>
              <c:f>'Base Graf Obj-simples-'!$C$106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Obj-simples-'!$A$107:$A$111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Obj-simples-'!$C$107:$C$111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0.71005973545726053</c:v>
                </c:pt>
                <c:pt idx="3">
                  <c:v>0.11228162463179336</c:v>
                </c:pt>
                <c:pt idx="4">
                  <c:v>0.99409726979801949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5B-4228-9D3F-42E26809B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922496"/>
        <c:axId val="122924032"/>
      </c:barChart>
      <c:catAx>
        <c:axId val="1229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24032"/>
        <c:crosses val="autoZero"/>
        <c:auto val="1"/>
        <c:lblAlgn val="ctr"/>
        <c:lblOffset val="100"/>
        <c:noMultiLvlLbl val="0"/>
      </c:catAx>
      <c:valAx>
        <c:axId val="1229240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22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Obj-simples-'!$B$82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D52-41DC-9861-06463AE578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52-41DC-9861-06463AE578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52-41DC-9861-06463AE578C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52-41DC-9861-06463AE578C7}"/>
              </c:ext>
            </c:extLst>
          </c:dPt>
          <c:cat>
            <c:strRef>
              <c:f>'Base Graf Obj-simples-'!$A$83:$A$87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Obj-simples-'!$B$83:$B$87</c:f>
              <c:numCache>
                <c:formatCode>_(* #,##0.00_);_(* \(#,##0.00\);_(* "-"??_);_(@_)</c:formatCode>
                <c:ptCount val="5"/>
                <c:pt idx="0">
                  <c:v>795000</c:v>
                </c:pt>
                <c:pt idx="1">
                  <c:v>1449000</c:v>
                </c:pt>
                <c:pt idx="2">
                  <c:v>486011.51</c:v>
                </c:pt>
                <c:pt idx="3">
                  <c:v>195956.04</c:v>
                </c:pt>
                <c:pt idx="4">
                  <c:v>195956.04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52-41DC-9861-06463AE578C7}"/>
            </c:ext>
          </c:extLst>
        </c:ser>
        <c:ser>
          <c:idx val="1"/>
          <c:order val="1"/>
          <c:tx>
            <c:strRef>
              <c:f>'Base Graf Obj-simples-'!$C$82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Obj-simples-'!$A$83:$A$87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Obj-simples-'!$C$83:$C$87</c:f>
              <c:numCache>
                <c:formatCode>0.00%</c:formatCode>
                <c:ptCount val="5"/>
                <c:pt idx="0">
                  <c:v>1</c:v>
                </c:pt>
                <c:pt idx="1">
                  <c:v>1.8226415094339623</c:v>
                </c:pt>
                <c:pt idx="2">
                  <c:v>0.33541167011732248</c:v>
                </c:pt>
                <c:pt idx="3">
                  <c:v>0.40319217954323755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52-41DC-9861-06463AE57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3120256"/>
        <c:axId val="123130240"/>
      </c:barChart>
      <c:catAx>
        <c:axId val="1231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20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83815469285544E-2"/>
          <c:y val="0.1291913145539906"/>
          <c:w val="0.96832369061428913"/>
          <c:h val="0.68689651799687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EC 29 (ano a ano)'!$B$6:$F$6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90500"/>
              <a:bevelB w="101600" h="1016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190500"/>
                <a:bevelB w="101600" h="101600"/>
              </a:sp3d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'% EC 29 (ano a ano)'!$B$12:$F$12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'% EC 29 (ano a ano)'!$B$8:$F$8</c:f>
              <c:numCache>
                <c:formatCode>0.00%</c:formatCode>
                <c:ptCount val="5"/>
                <c:pt idx="0">
                  <c:v>0.25280000000000002</c:v>
                </c:pt>
                <c:pt idx="1">
                  <c:v>0.27029999999999998</c:v>
                </c:pt>
                <c:pt idx="2">
                  <c:v>0.18479999999999999</c:v>
                </c:pt>
                <c:pt idx="3">
                  <c:v>0.16889999999999999</c:v>
                </c:pt>
                <c:pt idx="4">
                  <c:v>0.17910000000000001</c:v>
                </c:pt>
              </c:numCache>
            </c:numRef>
          </c:val>
        </c:ser>
        <c:ser>
          <c:idx val="1"/>
          <c:order val="1"/>
          <c:tx>
            <c:strRef>
              <c:f>'% EC 29 (ano a ano)'!$B$11:$F$11</c:f>
              <c:strCache>
                <c:ptCount val="1"/>
                <c:pt idx="0">
                  <c:v>2º Quad.</c:v>
                </c:pt>
              </c:strCache>
            </c:strRef>
          </c:tx>
          <c:spPr>
            <a:solidFill>
              <a:srgbClr val="E0C1FF"/>
            </a:solidFill>
            <a:scene3d>
              <a:camera prst="orthographicFront"/>
              <a:lightRig rig="threePt" dir="t"/>
            </a:scene3d>
            <a:sp3d>
              <a:bevelT w="190500"/>
              <a:bevelB h="101600"/>
            </a:sp3d>
          </c:spPr>
          <c:invertIfNegative val="0"/>
          <c:dLbls>
            <c:dLbl>
              <c:idx val="0"/>
              <c:layout>
                <c:manualLayout>
                  <c:x val="7.1991612240251994E-3"/>
                  <c:y val="-2.4843505477308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788257136352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277986937660479E-2"/>
                  <c:y val="-4.968701095461659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17,61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'% EC 29 (ano a ano)'!$B$12:$F$12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'% EC 29 (ano a ano)'!$B$13:$F$13</c:f>
              <c:numCache>
                <c:formatCode>0.00%</c:formatCode>
                <c:ptCount val="5"/>
                <c:pt idx="0">
                  <c:v>0.2389</c:v>
                </c:pt>
                <c:pt idx="1">
                  <c:v>0.2364</c:v>
                </c:pt>
                <c:pt idx="2">
                  <c:v>0.1925</c:v>
                </c:pt>
                <c:pt idx="3">
                  <c:v>0.193</c:v>
                </c:pt>
                <c:pt idx="4">
                  <c:v>0.17610000000000001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-11"/>
        <c:axId val="121657984"/>
        <c:axId val="121667968"/>
      </c:barChart>
      <c:catAx>
        <c:axId val="1216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pt-BR"/>
          </a:p>
        </c:txPr>
        <c:crossAx val="121667968"/>
        <c:crosses val="autoZero"/>
        <c:auto val="1"/>
        <c:lblAlgn val="ctr"/>
        <c:lblOffset val="100"/>
        <c:noMultiLvlLbl val="0"/>
      </c:catAx>
      <c:valAx>
        <c:axId val="1216679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1657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1573541642669449"/>
          <c:y val="1.7390453834115804E-2"/>
          <c:w val="0.36461960312327957"/>
          <c:h val="8.1988654147104836E-2"/>
        </c:manualLayout>
      </c:layout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 w="6350"/>
    </a:sp3d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Obj-simples-'!$B$34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EF-44DC-83F0-91A7CFD0A25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EF-44DC-83F0-91A7CFD0A25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3EF-44DC-83F0-91A7CFD0A252}"/>
              </c:ext>
            </c:extLst>
          </c:dPt>
          <c:cat>
            <c:strRef>
              <c:f>'Base Graf Obj-simples-'!$A$35:$A$39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Obj-simples-'!$B$35:$B$39</c:f>
              <c:numCache>
                <c:formatCode>_(* #,##0.00_);_(* \(#,##0.00\);_(* "-"??_);_(@_)</c:formatCode>
                <c:ptCount val="5"/>
                <c:pt idx="0">
                  <c:v>1110000</c:v>
                </c:pt>
                <c:pt idx="1">
                  <c:v>1110000</c:v>
                </c:pt>
                <c:pt idx="2">
                  <c:v>140456.78</c:v>
                </c:pt>
                <c:pt idx="3">
                  <c:v>23146.03</c:v>
                </c:pt>
                <c:pt idx="4">
                  <c:v>23146.03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EF-44DC-83F0-91A7CFD0A252}"/>
            </c:ext>
          </c:extLst>
        </c:ser>
        <c:ser>
          <c:idx val="1"/>
          <c:order val="1"/>
          <c:tx>
            <c:strRef>
              <c:f>'Base Graf Obj-simples-'!$C$34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Obj-simples-'!$A$35:$A$39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Obj-simples-'!$C$35:$C$39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0.12653763963963963</c:v>
                </c:pt>
                <c:pt idx="3">
                  <c:v>0.16479111937494223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EF-44DC-83F0-91A7CFD0A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3436032"/>
        <c:axId val="123446016"/>
      </c:barChart>
      <c:catAx>
        <c:axId val="1234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46016"/>
        <c:crosses val="autoZero"/>
        <c:auto val="1"/>
        <c:lblAlgn val="ctr"/>
        <c:lblOffset val="100"/>
        <c:noMultiLvlLbl val="0"/>
      </c:catAx>
      <c:valAx>
        <c:axId val="1234460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36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38134295713034"/>
          <c:y val="2.3095978753683452E-2"/>
          <c:w val="0.50484787839020118"/>
          <c:h val="0.63792548182477071"/>
        </c:manualLayout>
      </c:layout>
      <c:bar3DChart>
        <c:barDir val="bar"/>
        <c:grouping val="clustered"/>
        <c:varyColors val="0"/>
        <c:ser>
          <c:idx val="4"/>
          <c:order val="0"/>
          <c:tx>
            <c:strRef>
              <c:f>'BASE graf Objet-ação'!$C$33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Manutenção de serviços de transporte</c:v>
                </c:pt>
                <c:pt idx="1">
                  <c:v> Assistência farmacêutica de fornecimento de medicamentos, insumos farmacêuticos </c:v>
                </c:pt>
                <c:pt idx="2">
                  <c:v>Manutenção de serviços de infomática</c:v>
                </c:pt>
                <c:pt idx="3">
                  <c:v>Coordenação e manutenção dos serviços administrativos gerais</c:v>
                </c:pt>
                <c:pt idx="4">
                  <c:v>Manutenção de recursos humanos</c:v>
                </c:pt>
              </c:strCache>
            </c:strRef>
          </c:cat>
          <c:val>
            <c:numRef>
              <c:f>'BASE graf Objet-ação'!$C$34:$C$38</c:f>
              <c:numCache>
                <c:formatCode>_(* #,##0.00_);_(* \(#,##0.00\);_(* "-"??_);_(@_)</c:formatCode>
                <c:ptCount val="5"/>
                <c:pt idx="0">
                  <c:v>1901845</c:v>
                </c:pt>
                <c:pt idx="1">
                  <c:v>4050000</c:v>
                </c:pt>
                <c:pt idx="2">
                  <c:v>5135710</c:v>
                </c:pt>
                <c:pt idx="3">
                  <c:v>13002516</c:v>
                </c:pt>
                <c:pt idx="4">
                  <c:v>1058775433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0-4884-8884-C3BE64D91A21}"/>
            </c:ext>
          </c:extLst>
        </c:ser>
        <c:ser>
          <c:idx val="0"/>
          <c:order val="1"/>
          <c:tx>
            <c:strRef>
              <c:f>'BASE graf Objet-ação'!$D$33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Manutenção de serviços de transporte</c:v>
                </c:pt>
                <c:pt idx="1">
                  <c:v> Assistência farmacêutica de fornecimento de medicamentos, insumos farmacêuticos </c:v>
                </c:pt>
                <c:pt idx="2">
                  <c:v>Manutenção de serviços de infomática</c:v>
                </c:pt>
                <c:pt idx="3">
                  <c:v>Coordenação e manutenção dos serviços administrativos gerais</c:v>
                </c:pt>
                <c:pt idx="4">
                  <c:v>Manutenção de recursos humanos</c:v>
                </c:pt>
              </c:strCache>
            </c:strRef>
          </c:cat>
          <c:val>
            <c:numRef>
              <c:f>'BASE graf Objet-ação'!$D$34:$D$38</c:f>
              <c:numCache>
                <c:formatCode>_(* #,##0.00_);_(* \(#,##0.00\);_(* "-"??_);_(@_)</c:formatCode>
                <c:ptCount val="5"/>
                <c:pt idx="0">
                  <c:v>1002922.6</c:v>
                </c:pt>
                <c:pt idx="1">
                  <c:v>2500463.4499999997</c:v>
                </c:pt>
                <c:pt idx="2">
                  <c:v>1621158.04</c:v>
                </c:pt>
                <c:pt idx="3">
                  <c:v>8566798.1399999931</c:v>
                </c:pt>
                <c:pt idx="4">
                  <c:v>750783886.14999998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50-4884-8884-C3BE64D91A21}"/>
            </c:ext>
          </c:extLst>
        </c:ser>
        <c:ser>
          <c:idx val="1"/>
          <c:order val="2"/>
          <c:tx>
            <c:strRef>
              <c:f>'BASE graf Objet-ação'!$E$33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Manutenção de serviços de transporte</c:v>
                </c:pt>
                <c:pt idx="1">
                  <c:v> Assistência farmacêutica de fornecimento de medicamentos, insumos farmacêuticos </c:v>
                </c:pt>
                <c:pt idx="2">
                  <c:v>Manutenção de serviços de infomática</c:v>
                </c:pt>
                <c:pt idx="3">
                  <c:v>Coordenação e manutenção dos serviços administrativos gerais</c:v>
                </c:pt>
                <c:pt idx="4">
                  <c:v>Manutenção de recursos humanos</c:v>
                </c:pt>
              </c:strCache>
            </c:strRef>
          </c:cat>
          <c:val>
            <c:numRef>
              <c:f>'BASE graf Objet-ação'!$E$34:$E$38</c:f>
              <c:numCache>
                <c:formatCode>_(* #,##0.00_);_(* \(#,##0.00\);_(* "-"??_);_(@_)</c:formatCode>
                <c:ptCount val="5"/>
                <c:pt idx="0">
                  <c:v>313759.94</c:v>
                </c:pt>
                <c:pt idx="1">
                  <c:v>1935889.98</c:v>
                </c:pt>
                <c:pt idx="2">
                  <c:v>1468377.24</c:v>
                </c:pt>
                <c:pt idx="3">
                  <c:v>6757703.6899999995</c:v>
                </c:pt>
                <c:pt idx="4">
                  <c:v>734765451.94999969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50-4884-8884-C3BE64D91A21}"/>
            </c:ext>
          </c:extLst>
        </c:ser>
        <c:ser>
          <c:idx val="3"/>
          <c:order val="3"/>
          <c:tx>
            <c:strRef>
              <c:f>'BASE graf Objet-ação'!$G$33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9506170791294582E-3"/>
                  <c:y val="-7.7395763789124539E-17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0-4884-8884-C3BE64D91A21}"/>
                </c:ext>
              </c:extLst>
            </c:dLbl>
            <c:dLbl>
              <c:idx val="1"/>
              <c:layout>
                <c:manualLayout>
                  <c:x val="3.950617079129458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50-4884-8884-C3BE64D91A21}"/>
                </c:ext>
              </c:extLst>
            </c:dLbl>
            <c:dLbl>
              <c:idx val="2"/>
              <c:layout>
                <c:manualLayout>
                  <c:x val="2.633641028682623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50-4884-8884-C3BE64D91A21}"/>
                </c:ext>
              </c:extLst>
            </c:dLbl>
            <c:dLbl>
              <c:idx val="3"/>
              <c:layout>
                <c:manualLayout>
                  <c:x val="2.633744719419608E-3"/>
                  <c:y val="9.6744704736405628E-18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50-4884-8884-C3BE64D91A2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Objet-ação'!$B$34:$B$38</c:f>
              <c:strCache>
                <c:ptCount val="5"/>
                <c:pt idx="0">
                  <c:v>Manutenção de serviços de transporte</c:v>
                </c:pt>
                <c:pt idx="1">
                  <c:v> Assistência farmacêutica de fornecimento de medicamentos, insumos farmacêuticos </c:v>
                </c:pt>
                <c:pt idx="2">
                  <c:v>Manutenção de serviços de infomática</c:v>
                </c:pt>
                <c:pt idx="3">
                  <c:v>Coordenação e manutenção dos serviços administrativos gerais</c:v>
                </c:pt>
                <c:pt idx="4">
                  <c:v>Manutenção de recursos humanos</c:v>
                </c:pt>
              </c:strCache>
            </c:strRef>
          </c:cat>
          <c:val>
            <c:numRef>
              <c:f>'BASE graf Objet-ação'!$G$34:$G$38</c:f>
              <c:numCache>
                <c:formatCode>0.00%</c:formatCode>
                <c:ptCount val="5"/>
                <c:pt idx="0">
                  <c:v>0.52734192323769813</c:v>
                </c:pt>
                <c:pt idx="1">
                  <c:v>0.61739838271604941</c:v>
                </c:pt>
                <c:pt idx="2">
                  <c:v>0.31566385952477866</c:v>
                </c:pt>
                <c:pt idx="3">
                  <c:v>0.65885695814563894</c:v>
                </c:pt>
                <c:pt idx="4">
                  <c:v>0.70910588095407801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50-4884-8884-C3BE64D91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74272"/>
        <c:axId val="123180160"/>
        <c:axId val="0"/>
      </c:bar3DChart>
      <c:catAx>
        <c:axId val="12317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80160"/>
        <c:crosses val="autoZero"/>
        <c:auto val="1"/>
        <c:lblAlgn val="ctr"/>
        <c:lblOffset val="100"/>
        <c:noMultiLvlLbl val="0"/>
      </c:catAx>
      <c:valAx>
        <c:axId val="12318016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742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628728227153422"/>
          <c:y val="0"/>
          <c:w val="0.49255916447944009"/>
          <c:h val="0.642700708151769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Objet-ação'!$B$3:$B$6</c:f>
              <c:strCache>
                <c:ptCount val="4"/>
                <c:pt idx="0">
                  <c:v>Apoio à manutenção dos serviços de MAC Ambulatorial e hospitalar na rede municipal</c:v>
                </c:pt>
                <c:pt idx="1">
                  <c:v>Organização e viabilização dos serviços de saúde, e do apoio ao diagnóstico</c:v>
                </c:pt>
                <c:pt idx="2">
                  <c:v> Ampliação e modernização da rede de serviços de saúde no Estado</c:v>
                </c:pt>
                <c:pt idx="3">
                  <c:v> Oferta de ações e serviços de MAC Ambulatorial e hospitalar nas unidades hospitalares</c:v>
                </c:pt>
              </c:strCache>
            </c:strRef>
          </c:cat>
          <c:val>
            <c:numRef>
              <c:f>'BASE graf Objet-ação'!$C$3:$C$6</c:f>
              <c:numCache>
                <c:formatCode>_(* #,##0.00_);_(* \(#,##0.00\);_(* "-"??_);_(@_)</c:formatCode>
                <c:ptCount val="4"/>
                <c:pt idx="0">
                  <c:v>9412418</c:v>
                </c:pt>
                <c:pt idx="1">
                  <c:v>137994671</c:v>
                </c:pt>
                <c:pt idx="2">
                  <c:v>148974053</c:v>
                </c:pt>
                <c:pt idx="3">
                  <c:v>509875654</c:v>
                </c:pt>
              </c:numCache>
            </c:numRef>
          </c:val>
        </c:ser>
        <c:ser>
          <c:idx val="1"/>
          <c:order val="1"/>
          <c:tx>
            <c:strRef>
              <c:f>'BASE graf Objet-ação'!$D$2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Objet-ação'!$B$3:$B$6</c:f>
              <c:strCache>
                <c:ptCount val="4"/>
                <c:pt idx="0">
                  <c:v>Apoio à manutenção dos serviços de MAC Ambulatorial e hospitalar na rede municipal</c:v>
                </c:pt>
                <c:pt idx="1">
                  <c:v>Organização e viabilização dos serviços de saúde, e do apoio ao diagnóstico</c:v>
                </c:pt>
                <c:pt idx="2">
                  <c:v> Ampliação e modernização da rede de serviços de saúde no Estado</c:v>
                </c:pt>
                <c:pt idx="3">
                  <c:v> Oferta de ações e serviços de MAC Ambulatorial e hospitalar nas unidades hospitalares</c:v>
                </c:pt>
              </c:strCache>
            </c:strRef>
          </c:cat>
          <c:val>
            <c:numRef>
              <c:f>'BASE graf Objet-ação'!$D$3:$D$6</c:f>
              <c:numCache>
                <c:formatCode>_(* #,##0.00_);_(* \(#,##0.00\);_(* "-"??_);_(@_)</c:formatCode>
                <c:ptCount val="4"/>
                <c:pt idx="0">
                  <c:v>6067182.9100000001</c:v>
                </c:pt>
                <c:pt idx="1">
                  <c:v>84120236.970000014</c:v>
                </c:pt>
                <c:pt idx="2">
                  <c:v>8872004.0299999975</c:v>
                </c:pt>
                <c:pt idx="3">
                  <c:v>363009098.69</c:v>
                </c:pt>
              </c:numCache>
            </c:numRef>
          </c:val>
        </c:ser>
        <c:ser>
          <c:idx val="2"/>
          <c:order val="2"/>
          <c:tx>
            <c:strRef>
              <c:f>'BASE graf Objet-ação'!$E$2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Objet-ação'!$B$3:$B$6</c:f>
              <c:strCache>
                <c:ptCount val="4"/>
                <c:pt idx="0">
                  <c:v>Apoio à manutenção dos serviços de MAC Ambulatorial e hospitalar na rede municipal</c:v>
                </c:pt>
                <c:pt idx="1">
                  <c:v>Organização e viabilização dos serviços de saúde, e do apoio ao diagnóstico</c:v>
                </c:pt>
                <c:pt idx="2">
                  <c:v> Ampliação e modernização da rede de serviços de saúde no Estado</c:v>
                </c:pt>
                <c:pt idx="3">
                  <c:v> Oferta de ações e serviços de MAC Ambulatorial e hospitalar nas unidades hospitalares</c:v>
                </c:pt>
              </c:strCache>
            </c:strRef>
          </c:cat>
          <c:val>
            <c:numRef>
              <c:f>'BASE graf Objet-ação'!$E$3:$E$6</c:f>
              <c:numCache>
                <c:formatCode>_(* #,##0.00_);_(* \(#,##0.00\);_(* "-"??_);_(@_)</c:formatCode>
                <c:ptCount val="4"/>
                <c:pt idx="0">
                  <c:v>3822034.8299999996</c:v>
                </c:pt>
                <c:pt idx="1">
                  <c:v>62747965.460000001</c:v>
                </c:pt>
                <c:pt idx="2">
                  <c:v>5370034.6299999999</c:v>
                </c:pt>
                <c:pt idx="3">
                  <c:v>220135491.78999999</c:v>
                </c:pt>
              </c:numCache>
            </c:numRef>
          </c:val>
        </c:ser>
        <c:ser>
          <c:idx val="3"/>
          <c:order val="3"/>
          <c:tx>
            <c:strRef>
              <c:f>'BASE graf Objet-ação'!$G$2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6995775535685E-2"/>
                  <c:y val="-1.0554089709762543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6995775535685E-2"/>
                  <c:y val="-6.3324538258575222E-3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86830115066651E-2"/>
                  <c:y val="-1.0554089709762543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02468316517656E-2"/>
                  <c:y val="-6.3324538258575317E-3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Objet-ação'!$B$3:$B$6</c:f>
              <c:strCache>
                <c:ptCount val="4"/>
                <c:pt idx="0">
                  <c:v>Apoio à manutenção dos serviços de MAC Ambulatorial e hospitalar na rede municipal</c:v>
                </c:pt>
                <c:pt idx="1">
                  <c:v>Organização e viabilização dos serviços de saúde, e do apoio ao diagnóstico</c:v>
                </c:pt>
                <c:pt idx="2">
                  <c:v> Ampliação e modernização da rede de serviços de saúde no Estado</c:v>
                </c:pt>
                <c:pt idx="3">
                  <c:v> Oferta de ações e serviços de MAC Ambulatorial e hospitalar nas unidades hospitalares</c:v>
                </c:pt>
              </c:strCache>
            </c:strRef>
          </c:cat>
          <c:val>
            <c:numRef>
              <c:f>'BASE graf Objet-ação'!$G$3:$G$6</c:f>
              <c:numCache>
                <c:formatCode>0.00%</c:formatCode>
                <c:ptCount val="4"/>
                <c:pt idx="0">
                  <c:v>0.64459344134525254</c:v>
                </c:pt>
                <c:pt idx="1">
                  <c:v>0.6095904744756413</c:v>
                </c:pt>
                <c:pt idx="2">
                  <c:v>5.9554022001401821E-2</c:v>
                </c:pt>
                <c:pt idx="3">
                  <c:v>0.71195613252402923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249024"/>
        <c:axId val="123250560"/>
        <c:axId val="0"/>
      </c:bar3DChart>
      <c:catAx>
        <c:axId val="12324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250560"/>
        <c:crosses val="autoZero"/>
        <c:auto val="1"/>
        <c:lblAlgn val="ctr"/>
        <c:lblOffset val="100"/>
        <c:noMultiLvlLbl val="0"/>
      </c:catAx>
      <c:valAx>
        <c:axId val="12325056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249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479975940507425"/>
          <c:y val="2.3095978753683452E-2"/>
          <c:w val="0.53081824146981627"/>
          <c:h val="0.627606026579057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Objet-ação'!$C$57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Objet-ação'!$B$58</c:f>
              <c:strCache>
                <c:ptCount val="1"/>
                <c:pt idx="0">
                  <c:v>Implementação da rede de atenção às urgências</c:v>
                </c:pt>
              </c:strCache>
            </c:strRef>
          </c:cat>
          <c:val>
            <c:numRef>
              <c:f>'BASE graf Objet-ação'!$C$58</c:f>
              <c:numCache>
                <c:formatCode>_(* #,##0.00_);_(* \(#,##0.00\);_(* "-"??_);_(@_)</c:formatCode>
                <c:ptCount val="1"/>
                <c:pt idx="0">
                  <c:v>13744880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7-45C8-86A1-BBD2DFF070CD}"/>
            </c:ext>
          </c:extLst>
        </c:ser>
        <c:ser>
          <c:idx val="1"/>
          <c:order val="1"/>
          <c:tx>
            <c:strRef>
              <c:f>'BASE graf Objet-ação'!$D$57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Objet-ação'!$B$58</c:f>
              <c:strCache>
                <c:ptCount val="1"/>
                <c:pt idx="0">
                  <c:v>Implementação da rede de atenção às urgências</c:v>
                </c:pt>
              </c:strCache>
            </c:strRef>
          </c:cat>
          <c:val>
            <c:numRef>
              <c:f>'BASE graf Objet-ação'!$D$58</c:f>
              <c:numCache>
                <c:formatCode>_(* #,##0.00_);_(* \(#,##0.00\);_(* "-"??_);_(@_)</c:formatCode>
                <c:ptCount val="1"/>
                <c:pt idx="0">
                  <c:v>13157814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E7-45C8-86A1-BBD2DFF070CD}"/>
            </c:ext>
          </c:extLst>
        </c:ser>
        <c:ser>
          <c:idx val="2"/>
          <c:order val="2"/>
          <c:tx>
            <c:strRef>
              <c:f>'BASE graf Objet-ação'!$E$57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Objet-ação'!$B$58</c:f>
              <c:strCache>
                <c:ptCount val="1"/>
                <c:pt idx="0">
                  <c:v>Implementação da rede de atenção às urgências</c:v>
                </c:pt>
              </c:strCache>
            </c:strRef>
          </c:cat>
          <c:val>
            <c:numRef>
              <c:f>'BASE graf Objet-ação'!$E$58</c:f>
              <c:numCache>
                <c:formatCode>_(* #,##0.00_);_(* \(#,##0.00\);_(* "-"??_);_(@_)</c:formatCode>
                <c:ptCount val="1"/>
                <c:pt idx="0">
                  <c:v>10189753.5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E7-45C8-86A1-BBD2DFF070CD}"/>
            </c:ext>
          </c:extLst>
        </c:ser>
        <c:ser>
          <c:idx val="3"/>
          <c:order val="3"/>
          <c:tx>
            <c:strRef>
              <c:f>'BASE graf Objet-ação'!$G$57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4009890263700875E-2"/>
                  <c:y val="-4.4178623010141728E-2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7-45C8-86A1-BBD2DFF070CD}"/>
                </c:ext>
              </c:extLst>
            </c:dLbl>
            <c:dLbl>
              <c:idx val="1"/>
              <c:layout>
                <c:manualLayout>
                  <c:x val="2.6317875380715571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E7-45C8-86A1-BBD2DFF070CD}"/>
                </c:ext>
              </c:extLst>
            </c:dLbl>
            <c:dLbl>
              <c:idx val="2"/>
              <c:layout>
                <c:manualLayout>
                  <c:x val="2.6317875380715571E-2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E7-45C8-86A1-BBD2DFF070C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Objet-ação'!$B$58</c:f>
              <c:strCache>
                <c:ptCount val="1"/>
                <c:pt idx="0">
                  <c:v>Implementação da rede de atenção às urgências</c:v>
                </c:pt>
              </c:strCache>
            </c:strRef>
          </c:cat>
          <c:val>
            <c:numRef>
              <c:f>'BASE graf Objet-ação'!$G$58</c:f>
              <c:numCache>
                <c:formatCode>0.00%</c:formatCode>
                <c:ptCount val="1"/>
                <c:pt idx="0">
                  <c:v>0.95728838665743177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E7-45C8-86A1-BBD2DFF07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317632"/>
        <c:axId val="123344000"/>
        <c:axId val="0"/>
      </c:bar3DChart>
      <c:catAx>
        <c:axId val="12331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344000"/>
        <c:crosses val="autoZero"/>
        <c:auto val="1"/>
        <c:lblAlgn val="ctr"/>
        <c:lblOffset val="100"/>
        <c:noMultiLvlLbl val="0"/>
      </c:catAx>
      <c:valAx>
        <c:axId val="12334400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317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109142607174102"/>
          <c:y val="2.2824261356581287E-2"/>
          <c:w val="0.50210301837270344"/>
          <c:h val="0.5914110850428383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Objet-ação'!$C$19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Objet-ação'!$B$20</c:f>
              <c:strCache>
                <c:ptCount val="1"/>
                <c:pt idx="0">
                  <c:v>Produção hemoterápica e hematológica na hemorrede</c:v>
                </c:pt>
              </c:strCache>
            </c:strRef>
          </c:cat>
          <c:val>
            <c:numRef>
              <c:f>'BASE graf Objet-ação'!$C$20</c:f>
              <c:numCache>
                <c:formatCode>_(* #,##0.00_);_(* \(#,##0.00\);_(* "-"??_);_(@_)</c:formatCode>
                <c:ptCount val="1"/>
                <c:pt idx="0">
                  <c:v>24841868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EC-47A6-B1CF-13022B7BD5EE}"/>
            </c:ext>
          </c:extLst>
        </c:ser>
        <c:ser>
          <c:idx val="1"/>
          <c:order val="1"/>
          <c:tx>
            <c:strRef>
              <c:f>'BASE graf Objet-ação'!$D$19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Objet-ação'!$B$20</c:f>
              <c:strCache>
                <c:ptCount val="1"/>
                <c:pt idx="0">
                  <c:v>Produção hemoterápica e hematológica na hemorrede</c:v>
                </c:pt>
              </c:strCache>
            </c:strRef>
          </c:cat>
          <c:val>
            <c:numRef>
              <c:f>'BASE graf Objet-ação'!$D$20</c:f>
              <c:numCache>
                <c:formatCode>_(* #,##0.00_);_(* \(#,##0.00\);_(* "-"??_);_(@_)</c:formatCode>
                <c:ptCount val="1"/>
                <c:pt idx="0">
                  <c:v>11221200.359999999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EC-47A6-B1CF-13022B7BD5EE}"/>
            </c:ext>
          </c:extLst>
        </c:ser>
        <c:ser>
          <c:idx val="2"/>
          <c:order val="2"/>
          <c:tx>
            <c:strRef>
              <c:f>'BASE graf Objet-ação'!$E$19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Objet-ação'!$B$20</c:f>
              <c:strCache>
                <c:ptCount val="1"/>
                <c:pt idx="0">
                  <c:v>Produção hemoterápica e hematológica na hemorrede</c:v>
                </c:pt>
              </c:strCache>
            </c:strRef>
          </c:cat>
          <c:val>
            <c:numRef>
              <c:f>'BASE graf Objet-ação'!$E$20</c:f>
              <c:numCache>
                <c:formatCode>_(* #,##0.00_);_(* \(#,##0.00\);_(* "-"??_);_(@_)</c:formatCode>
                <c:ptCount val="1"/>
                <c:pt idx="0">
                  <c:v>7221866.5900000008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EC-47A6-B1CF-13022B7BD5EE}"/>
            </c:ext>
          </c:extLst>
        </c:ser>
        <c:ser>
          <c:idx val="3"/>
          <c:order val="3"/>
          <c:tx>
            <c:strRef>
              <c:f>'BASE graf Objet-ação'!$G$19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7721019247594051E-2"/>
                  <c:y val="-3.9571910310619081E-2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EC-47A6-B1CF-13022B7BD5EE}"/>
                </c:ext>
              </c:extLst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EC-47A6-B1CF-13022B7BD5EE}"/>
                </c:ext>
              </c:extLst>
            </c:dLbl>
            <c:dLbl>
              <c:idx val="2"/>
              <c:layout>
                <c:manualLayout>
                  <c:x val="1.9738406535536643E-2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EC-47A6-B1CF-13022B7BD5EE}"/>
                </c:ext>
              </c:extLst>
            </c:dLbl>
            <c:dLbl>
              <c:idx val="3"/>
              <c:layout>
                <c:manualLayout>
                  <c:x val="2.1054300304572442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EC-47A6-B1CF-13022B7BD5E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Objet-ação'!$B$20</c:f>
              <c:strCache>
                <c:ptCount val="1"/>
                <c:pt idx="0">
                  <c:v>Produção hemoterápica e hematológica na hemorrede</c:v>
                </c:pt>
              </c:strCache>
            </c:strRef>
          </c:cat>
          <c:val>
            <c:numRef>
              <c:f>'BASE graf Objet-ação'!$G$20</c:f>
              <c:numCache>
                <c:formatCode>0.00%</c:formatCode>
                <c:ptCount val="1"/>
                <c:pt idx="0">
                  <c:v>0.45170517611638528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CEC-47A6-B1CF-13022B7BD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387264"/>
        <c:axId val="123401344"/>
        <c:axId val="0"/>
      </c:bar3DChart>
      <c:catAx>
        <c:axId val="12338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01344"/>
        <c:crosses val="autoZero"/>
        <c:auto val="1"/>
        <c:lblAlgn val="ctr"/>
        <c:lblOffset val="100"/>
        <c:noMultiLvlLbl val="0"/>
      </c:catAx>
      <c:valAx>
        <c:axId val="12340134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3872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70441837062871"/>
          <c:y val="2.1159973061854816E-3"/>
          <c:w val="0.78376842716794759"/>
          <c:h val="0.826008057928204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Objet-ação'!$C$41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Objet-ação'!$B$42</c:f>
              <c:strCache>
                <c:ptCount val="1"/>
                <c:pt idx="0">
                  <c:v>Assistência farmacêutica</c:v>
                </c:pt>
              </c:strCache>
            </c:strRef>
          </c:cat>
          <c:val>
            <c:numRef>
              <c:f>'BASE graf Objet-ação'!$C$42</c:f>
              <c:numCache>
                <c:formatCode>_(* #,##0.00_);_(* \(#,##0.00\);_(* "-"??_);_(@_)</c:formatCode>
                <c:ptCount val="1"/>
                <c:pt idx="0">
                  <c:v>13008114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B2-4149-BF33-144C1A4F3546}"/>
            </c:ext>
          </c:extLst>
        </c:ser>
        <c:ser>
          <c:idx val="1"/>
          <c:order val="1"/>
          <c:tx>
            <c:strRef>
              <c:f>'BASE graf Objet-ação'!$D$41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Objet-ação'!$B$42</c:f>
              <c:strCache>
                <c:ptCount val="1"/>
                <c:pt idx="0">
                  <c:v>Assistência farmacêutica</c:v>
                </c:pt>
              </c:strCache>
            </c:strRef>
          </c:cat>
          <c:val>
            <c:numRef>
              <c:f>'BASE graf Objet-ação'!$D$42</c:f>
              <c:numCache>
                <c:formatCode>_(* #,##0.00_);_(* \(#,##0.00\);_(* "-"??_);_(@_)</c:formatCode>
                <c:ptCount val="1"/>
                <c:pt idx="0">
                  <c:v>7149893.7600000007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B2-4149-BF33-144C1A4F3546}"/>
            </c:ext>
          </c:extLst>
        </c:ser>
        <c:ser>
          <c:idx val="2"/>
          <c:order val="2"/>
          <c:tx>
            <c:strRef>
              <c:f>'BASE graf Objet-ação'!$E$41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Objet-ação'!$B$42</c:f>
              <c:strCache>
                <c:ptCount val="1"/>
                <c:pt idx="0">
                  <c:v>Assistência farmacêutica</c:v>
                </c:pt>
              </c:strCache>
            </c:strRef>
          </c:cat>
          <c:val>
            <c:numRef>
              <c:f>'BASE graf Objet-ação'!$E$42</c:f>
              <c:numCache>
                <c:formatCode>_(* #,##0.00_);_(* \(#,##0.00\);_(* "-"??_);_(@_)</c:formatCode>
                <c:ptCount val="1"/>
                <c:pt idx="0">
                  <c:v>4186124.21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B2-4149-BF33-144C1A4F3546}"/>
            </c:ext>
          </c:extLst>
        </c:ser>
        <c:ser>
          <c:idx val="3"/>
          <c:order val="3"/>
          <c:tx>
            <c:strRef>
              <c:f>'BASE graf Objet-ação'!$G$41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918942032398399E-2"/>
                  <c:y val="-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Objet-ação'!$B$42</c:f>
              <c:strCache>
                <c:ptCount val="1"/>
                <c:pt idx="0">
                  <c:v>Assistência farmacêutica</c:v>
                </c:pt>
              </c:strCache>
            </c:strRef>
          </c:cat>
          <c:val>
            <c:numRef>
              <c:f>'BASE graf Objet-ação'!$G$42</c:f>
              <c:numCache>
                <c:formatCode>0.00%</c:formatCode>
                <c:ptCount val="1"/>
                <c:pt idx="0">
                  <c:v>0.54964876230328286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B2-4149-BF33-144C1A4F3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507072"/>
        <c:axId val="123508608"/>
        <c:axId val="0"/>
      </c:bar3DChart>
      <c:catAx>
        <c:axId val="12350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08608"/>
        <c:crosses val="autoZero"/>
        <c:auto val="1"/>
        <c:lblAlgn val="ctr"/>
        <c:lblOffset val="100"/>
        <c:noMultiLvlLbl val="0"/>
      </c:catAx>
      <c:valAx>
        <c:axId val="12350860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07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609832524643639"/>
          <c:y val="0"/>
          <c:w val="0.51965682414698167"/>
          <c:h val="0.547758658047590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Objet-ação'!$C$10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Objet-ação'!$B$11</c:f>
              <c:strCache>
                <c:ptCount val="1"/>
                <c:pt idx="0">
                  <c:v>Viabilização do acesso aos serviços de saúde de forma regulada e oportuna</c:v>
                </c:pt>
              </c:strCache>
            </c:strRef>
          </c:cat>
          <c:val>
            <c:numRef>
              <c:f>'BASE graf Objet-ação'!$C$11</c:f>
              <c:numCache>
                <c:formatCode>_(* #,##0.00_);_(* \(#,##0.00\);_(* "-"??_);_(@_)</c:formatCode>
                <c:ptCount val="1"/>
                <c:pt idx="0">
                  <c:v>16967513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A-4384-AED0-10D0075F1AA3}"/>
            </c:ext>
          </c:extLst>
        </c:ser>
        <c:ser>
          <c:idx val="1"/>
          <c:order val="1"/>
          <c:tx>
            <c:strRef>
              <c:f>'BASE graf Objet-ação'!$D$10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Objet-ação'!$B$11</c:f>
              <c:strCache>
                <c:ptCount val="1"/>
                <c:pt idx="0">
                  <c:v>Viabilização do acesso aos serviços de saúde de forma regulada e oportuna</c:v>
                </c:pt>
              </c:strCache>
            </c:strRef>
          </c:cat>
          <c:val>
            <c:numRef>
              <c:f>'BASE graf Objet-ação'!$D$11</c:f>
              <c:numCache>
                <c:formatCode>_(* #,##0.00_);_(* \(#,##0.00\);_(* "-"??_);_(@_)</c:formatCode>
                <c:ptCount val="1"/>
                <c:pt idx="0">
                  <c:v>4431080.95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DA-4384-AED0-10D0075F1AA3}"/>
            </c:ext>
          </c:extLst>
        </c:ser>
        <c:ser>
          <c:idx val="2"/>
          <c:order val="2"/>
          <c:tx>
            <c:strRef>
              <c:f>'BASE graf Objet-ação'!$E$10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Objet-ação'!$B$11</c:f>
              <c:strCache>
                <c:ptCount val="1"/>
                <c:pt idx="0">
                  <c:v>Viabilização do acesso aos serviços de saúde de forma regulada e oportuna</c:v>
                </c:pt>
              </c:strCache>
            </c:strRef>
          </c:cat>
          <c:val>
            <c:numRef>
              <c:f>'BASE graf Objet-ação'!$E$11</c:f>
              <c:numCache>
                <c:formatCode>_(* #,##0.00_);_(* \(#,##0.00\);_(* "-"??_);_(@_)</c:formatCode>
                <c:ptCount val="1"/>
                <c:pt idx="0">
                  <c:v>3768062.82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DA-4384-AED0-10D0075F1AA3}"/>
            </c:ext>
          </c:extLst>
        </c:ser>
        <c:ser>
          <c:idx val="3"/>
          <c:order val="3"/>
          <c:tx>
            <c:strRef>
              <c:f>'BASE graf Objet-ação'!$G$10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7222222222222221E-2"/>
                  <c:y val="-3.3933974883986286E-2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DA-4384-AED0-10D0075F1AA3}"/>
                </c:ext>
              </c:extLst>
            </c:dLbl>
            <c:dLbl>
              <c:idx val="1"/>
              <c:layout>
                <c:manualLayout>
                  <c:x val="2.6317875380715561E-3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DA-4384-AED0-10D0075F1AA3}"/>
                </c:ext>
              </c:extLst>
            </c:dLbl>
            <c:dLbl>
              <c:idx val="2"/>
              <c:layout>
                <c:manualLayout>
                  <c:x val="1.3158937690357763E-3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A-4384-AED0-10D0075F1AA3}"/>
                </c:ext>
              </c:extLst>
            </c:dLbl>
            <c:dLbl>
              <c:idx val="4"/>
              <c:layout>
                <c:manualLayout>
                  <c:x val="1.0542078665489077E-2"/>
                  <c:y val="3.880025724348968E-17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DA-4384-AED0-10D0075F1AA3}"/>
                </c:ext>
              </c:extLst>
            </c:dLbl>
            <c:dLbl>
              <c:idx val="5"/>
              <c:layout>
                <c:manualLayout>
                  <c:x val="1.054207866548907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DA-4384-AED0-10D0075F1AA3}"/>
                </c:ext>
              </c:extLst>
            </c:dLbl>
            <c:dLbl>
              <c:idx val="6"/>
              <c:layout>
                <c:manualLayout>
                  <c:x val="9.22431883230292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DA-4384-AED0-10D0075F1AA3}"/>
                </c:ext>
              </c:extLst>
            </c:dLbl>
            <c:dLbl>
              <c:idx val="7"/>
              <c:layout>
                <c:manualLayout>
                  <c:x val="1.0542078665489077E-2"/>
                  <c:y val="-8.4656084656084731E-3"/>
                </c:manualLayout>
              </c:layout>
              <c:spPr/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DA-4384-AED0-10D0075F1AA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Objet-ação'!$B$11</c:f>
              <c:strCache>
                <c:ptCount val="1"/>
                <c:pt idx="0">
                  <c:v>Viabilização do acesso aos serviços de saúde de forma regulada e oportuna</c:v>
                </c:pt>
              </c:strCache>
            </c:strRef>
          </c:cat>
          <c:val>
            <c:numRef>
              <c:f>'BASE graf Objet-ação'!$G$11</c:f>
              <c:numCache>
                <c:formatCode>0.00%</c:formatCode>
                <c:ptCount val="1"/>
                <c:pt idx="0">
                  <c:v>0.26115087991976232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DA-4384-AED0-10D0075F1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595392"/>
        <c:axId val="123605376"/>
        <c:axId val="0"/>
      </c:bar3DChart>
      <c:catAx>
        <c:axId val="12359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605376"/>
        <c:crosses val="autoZero"/>
        <c:auto val="1"/>
        <c:lblAlgn val="ctr"/>
        <c:lblOffset val="100"/>
        <c:noMultiLvlLbl val="0"/>
      </c:catAx>
      <c:valAx>
        <c:axId val="12360537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95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409142607174104"/>
          <c:y val="0"/>
          <c:w val="0.60666557305336866"/>
          <c:h val="0.804029002796710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Objet-ação'!$C$14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Objet-ação'!$B$15:$B$16</c:f>
              <c:strCache>
                <c:ptCount val="2"/>
                <c:pt idx="0">
                  <c:v> Gerenciamento do risco sanitário</c:v>
                </c:pt>
                <c:pt idx="1">
                  <c:v>Fortalecimento do sistema estadual de vigilância em saúde</c:v>
                </c:pt>
              </c:strCache>
            </c:strRef>
          </c:cat>
          <c:val>
            <c:numRef>
              <c:f>'BASE graf Objet-ação'!$C$15:$C$16</c:f>
              <c:numCache>
                <c:formatCode>_(* #,##0.00_);_(* \(#,##0.00\);_(* "-"??_);_(@_)</c:formatCode>
                <c:ptCount val="2"/>
                <c:pt idx="0">
                  <c:v>1095500</c:v>
                </c:pt>
                <c:pt idx="1">
                  <c:v>35405040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5A-4E9B-880D-26910512D065}"/>
            </c:ext>
          </c:extLst>
        </c:ser>
        <c:ser>
          <c:idx val="1"/>
          <c:order val="1"/>
          <c:tx>
            <c:strRef>
              <c:f>'BASE graf Objet-ação'!$D$14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Objet-ação'!$B$15:$B$16</c:f>
              <c:strCache>
                <c:ptCount val="2"/>
                <c:pt idx="0">
                  <c:v> Gerenciamento do risco sanitário</c:v>
                </c:pt>
                <c:pt idx="1">
                  <c:v>Fortalecimento do sistema estadual de vigilância em saúde</c:v>
                </c:pt>
              </c:strCache>
            </c:strRef>
          </c:cat>
          <c:val>
            <c:numRef>
              <c:f>'BASE graf Objet-ação'!$D$15:$D$16</c:f>
              <c:numCache>
                <c:formatCode>_(* #,##0.00_);_(* \(#,##0.00\);_(* "-"??_);_(@_)</c:formatCode>
                <c:ptCount val="2"/>
                <c:pt idx="0">
                  <c:v>493231.09</c:v>
                </c:pt>
                <c:pt idx="1">
                  <c:v>9046492.7299999911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5A-4E9B-880D-26910512D065}"/>
            </c:ext>
          </c:extLst>
        </c:ser>
        <c:ser>
          <c:idx val="2"/>
          <c:order val="2"/>
          <c:tx>
            <c:strRef>
              <c:f>'BASE graf Objet-ação'!$E$14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Objet-ação'!$B$15:$B$16</c:f>
              <c:strCache>
                <c:ptCount val="2"/>
                <c:pt idx="0">
                  <c:v> Gerenciamento do risco sanitário</c:v>
                </c:pt>
                <c:pt idx="1">
                  <c:v>Fortalecimento do sistema estadual de vigilância em saúde</c:v>
                </c:pt>
              </c:strCache>
            </c:strRef>
          </c:cat>
          <c:val>
            <c:numRef>
              <c:f>'BASE graf Objet-ação'!$E$15:$E$16</c:f>
              <c:numCache>
                <c:formatCode>_(* #,##0.00_);_(* \(#,##0.00\);_(* "-"??_);_(@_)</c:formatCode>
                <c:ptCount val="2"/>
                <c:pt idx="0">
                  <c:v>84607.84</c:v>
                </c:pt>
                <c:pt idx="1">
                  <c:v>3936457.63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5A-4E9B-880D-26910512D065}"/>
            </c:ext>
          </c:extLst>
        </c:ser>
        <c:ser>
          <c:idx val="3"/>
          <c:order val="3"/>
          <c:tx>
            <c:strRef>
              <c:f>'BASE graf Objet-ação'!$G$45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843043921321978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A-4E9B-880D-26910512D065}"/>
                </c:ext>
              </c:extLst>
            </c:dLbl>
            <c:dLbl>
              <c:idx val="1"/>
              <c:layout>
                <c:manualLayout>
                  <c:x val="2.1638232720909888E-2"/>
                  <c:y val="-2.3309320498973926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A-4E9B-880D-26910512D065}"/>
                </c:ext>
              </c:extLst>
            </c:dLbl>
            <c:dLbl>
              <c:idx val="2"/>
              <c:layout>
                <c:manualLayout>
                  <c:x val="9.2112563832504289E-3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A-4E9B-880D-26910512D065}"/>
                </c:ext>
              </c:extLst>
            </c:dLbl>
            <c:dLbl>
              <c:idx val="4"/>
              <c:layout>
                <c:manualLayout>
                  <c:x val="6.579468845178892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A-4E9B-880D-26910512D065}"/>
                </c:ext>
              </c:extLst>
            </c:dLbl>
            <c:dLbl>
              <c:idx val="5"/>
              <c:layout>
                <c:manualLayout>
                  <c:x val="6.579468845178892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5A-4E9B-880D-26910512D065}"/>
                </c:ext>
              </c:extLst>
            </c:dLbl>
            <c:dLbl>
              <c:idx val="6"/>
              <c:layout>
                <c:manualLayout>
                  <c:x val="6.579468845178892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5A-4E9B-880D-26910512D065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Objet-ação'!$B$15:$B$16</c:f>
              <c:strCache>
                <c:ptCount val="2"/>
                <c:pt idx="0">
                  <c:v> Gerenciamento do risco sanitário</c:v>
                </c:pt>
                <c:pt idx="1">
                  <c:v>Fortalecimento do sistema estadual de vigilância em saúde</c:v>
                </c:pt>
              </c:strCache>
            </c:strRef>
          </c:cat>
          <c:val>
            <c:numRef>
              <c:f>'BASE graf Objet-ação'!$G$15:$G$16</c:f>
              <c:numCache>
                <c:formatCode>0.00%</c:formatCode>
                <c:ptCount val="2"/>
                <c:pt idx="0">
                  <c:v>0.45023376540392501</c:v>
                </c:pt>
                <c:pt idx="1">
                  <c:v>0.25551426378843256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A5A-4E9B-880D-26910512D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670912"/>
        <c:axId val="123672448"/>
        <c:axId val="0"/>
      </c:bar3DChart>
      <c:catAx>
        <c:axId val="12367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pt-BR"/>
          </a:p>
        </c:txPr>
        <c:crossAx val="123672448"/>
        <c:crosses val="autoZero"/>
        <c:auto val="1"/>
        <c:lblAlgn val="ctr"/>
        <c:lblOffset val="100"/>
        <c:noMultiLvlLbl val="0"/>
      </c:catAx>
      <c:valAx>
        <c:axId val="12367244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367091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175470669162034"/>
          <c:y val="0"/>
          <c:w val="0.60238669944633372"/>
          <c:h val="0.822077503611122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Objet-ação'!$C$23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Objet-ação'!$B$24:$B$25</c:f>
              <c:strCache>
                <c:ptCount val="2"/>
                <c:pt idx="0">
                  <c:v> Implementação da rede de atenção psicossocial</c:v>
                </c:pt>
                <c:pt idx="1">
                  <c:v>Qualificação do processo de trabalho da atenção primária</c:v>
                </c:pt>
              </c:strCache>
            </c:strRef>
          </c:cat>
          <c:val>
            <c:numRef>
              <c:f>'BASE graf Objet-ação'!$C$24:$C$25</c:f>
              <c:numCache>
                <c:formatCode>_(* #,##0.00_);_(* \(#,##0.00\);_(* "-"??_);_(@_)</c:formatCode>
                <c:ptCount val="2"/>
                <c:pt idx="0">
                  <c:v>4425458</c:v>
                </c:pt>
                <c:pt idx="1">
                  <c:v>5214491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7D-4890-B707-93CDA9608027}"/>
            </c:ext>
          </c:extLst>
        </c:ser>
        <c:ser>
          <c:idx val="1"/>
          <c:order val="1"/>
          <c:tx>
            <c:strRef>
              <c:f>'BASE graf Objet-ação'!$D$23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Objet-ação'!$B$24:$B$25</c:f>
              <c:strCache>
                <c:ptCount val="2"/>
                <c:pt idx="0">
                  <c:v> Implementação da rede de atenção psicossocial</c:v>
                </c:pt>
                <c:pt idx="1">
                  <c:v>Qualificação do processo de trabalho da atenção primária</c:v>
                </c:pt>
              </c:strCache>
            </c:strRef>
          </c:cat>
          <c:val>
            <c:numRef>
              <c:f>'BASE graf Objet-ação'!$D$24:$D$25</c:f>
              <c:numCache>
                <c:formatCode>_(* #,##0.00_);_(* \(#,##0.00\);_(* "-"??_);_(@_)</c:formatCode>
                <c:ptCount val="2"/>
                <c:pt idx="0">
                  <c:v>3964775.65</c:v>
                </c:pt>
                <c:pt idx="1">
                  <c:v>517177.29000000015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7D-4890-B707-93CDA9608027}"/>
            </c:ext>
          </c:extLst>
        </c:ser>
        <c:ser>
          <c:idx val="2"/>
          <c:order val="2"/>
          <c:tx>
            <c:strRef>
              <c:f>'BASE graf Objet-ação'!$E$23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Objet-ação'!$B$24:$B$25</c:f>
              <c:strCache>
                <c:ptCount val="2"/>
                <c:pt idx="0">
                  <c:v> Implementação da rede de atenção psicossocial</c:v>
                </c:pt>
                <c:pt idx="1">
                  <c:v>Qualificação do processo de trabalho da atenção primária</c:v>
                </c:pt>
              </c:strCache>
            </c:strRef>
          </c:cat>
          <c:val>
            <c:numRef>
              <c:f>'BASE graf Objet-ação'!$E$24:$E$25</c:f>
              <c:numCache>
                <c:formatCode>_(* #,##0.00_);_(* \(#,##0.00\);_(* "-"??_);_(@_)</c:formatCode>
                <c:ptCount val="2"/>
                <c:pt idx="0">
                  <c:v>2830376.12</c:v>
                </c:pt>
                <c:pt idx="1">
                  <c:v>112932.69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7D-4890-B707-93CDA9608027}"/>
            </c:ext>
          </c:extLst>
        </c:ser>
        <c:ser>
          <c:idx val="3"/>
          <c:order val="3"/>
          <c:tx>
            <c:strRef>
              <c:f>'BASE graf Objet-ação'!$G$23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486592148106964E-2"/>
                  <c:y val="-3.359414536047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351536259187192E-2"/>
                  <c:y val="-6.2989022550896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Objet-ação'!$B$24:$B$25</c:f>
              <c:strCache>
                <c:ptCount val="2"/>
                <c:pt idx="0">
                  <c:v> Implementação da rede de atenção psicossocial</c:v>
                </c:pt>
                <c:pt idx="1">
                  <c:v>Qualificação do processo de trabalho da atenção primária</c:v>
                </c:pt>
              </c:strCache>
            </c:strRef>
          </c:cat>
          <c:val>
            <c:numRef>
              <c:f>'BASE graf Objet-ação'!$G$24:$G$25</c:f>
              <c:numCache>
                <c:formatCode>0.00%</c:formatCode>
                <c:ptCount val="2"/>
                <c:pt idx="0">
                  <c:v>0.89590176881127326</c:v>
                </c:pt>
                <c:pt idx="1">
                  <c:v>9.9180781019662323E-2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7D-4890-B707-93CDA9608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761792"/>
        <c:axId val="123763328"/>
        <c:axId val="0"/>
      </c:bar3DChart>
      <c:catAx>
        <c:axId val="12376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3763328"/>
        <c:crosses val="autoZero"/>
        <c:auto val="1"/>
        <c:lblAlgn val="ctr"/>
        <c:lblOffset val="100"/>
        <c:noMultiLvlLbl val="0"/>
      </c:catAx>
      <c:valAx>
        <c:axId val="12376332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pt-BR"/>
          </a:p>
        </c:txPr>
        <c:crossAx val="12376179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182086614173228"/>
          <c:y val="0"/>
          <c:w val="0.60756452318460197"/>
          <c:h val="0.686155806536401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Objet-ação'!$C$49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Objet-ação'!$B$50</c:f>
              <c:strCache>
                <c:ptCount val="1"/>
                <c:pt idx="0">
                  <c:v>Implementação da rede de atenção à pessoa com deficiência</c:v>
                </c:pt>
              </c:strCache>
            </c:strRef>
          </c:cat>
          <c:val>
            <c:numRef>
              <c:f>'BASE graf Objet-ação'!$C$50</c:f>
              <c:numCache>
                <c:formatCode>_(* #,##0.00_);_(* \(#,##0.00\);_(* "-"??_);_(@_)</c:formatCode>
                <c:ptCount val="1"/>
                <c:pt idx="0">
                  <c:v>8579018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0-4C95-9FA8-E0FC4023E607}"/>
            </c:ext>
          </c:extLst>
        </c:ser>
        <c:ser>
          <c:idx val="1"/>
          <c:order val="1"/>
          <c:tx>
            <c:strRef>
              <c:f>'BASE graf Objet-ação'!$D$49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Objet-ação'!$B$50</c:f>
              <c:strCache>
                <c:ptCount val="1"/>
                <c:pt idx="0">
                  <c:v>Implementação da rede de atenção à pessoa com deficiência</c:v>
                </c:pt>
              </c:strCache>
            </c:strRef>
          </c:cat>
          <c:val>
            <c:numRef>
              <c:f>'BASE graf Objet-ação'!$D$50</c:f>
              <c:numCache>
                <c:formatCode>_(* #,##0.00_);_(* \(#,##0.00\);_(* "-"??_);_(@_)</c:formatCode>
                <c:ptCount val="1"/>
                <c:pt idx="0">
                  <c:v>3127715.23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0-4C95-9FA8-E0FC4023E607}"/>
            </c:ext>
          </c:extLst>
        </c:ser>
        <c:ser>
          <c:idx val="2"/>
          <c:order val="2"/>
          <c:tx>
            <c:strRef>
              <c:f>'BASE graf Objet-ação'!$E$49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Objet-ação'!$B$50</c:f>
              <c:strCache>
                <c:ptCount val="1"/>
                <c:pt idx="0">
                  <c:v>Implementação da rede de atenção à pessoa com deficiência</c:v>
                </c:pt>
              </c:strCache>
            </c:strRef>
          </c:cat>
          <c:val>
            <c:numRef>
              <c:f>'BASE graf Objet-ação'!$E$50</c:f>
              <c:numCache>
                <c:formatCode>_(* #,##0.00_);_(* \(#,##0.00\);_(* "-"??_);_(@_)</c:formatCode>
                <c:ptCount val="1"/>
                <c:pt idx="0">
                  <c:v>2340859.65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0-4C95-9FA8-E0FC4023E607}"/>
            </c:ext>
          </c:extLst>
        </c:ser>
        <c:ser>
          <c:idx val="3"/>
          <c:order val="3"/>
          <c:tx>
            <c:strRef>
              <c:f>'BASE graf Objet-ação'!$G$49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027777777777778E-2"/>
                  <c:y val="-5.3771125701480321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Objet-ação'!$B$50</c:f>
              <c:strCache>
                <c:ptCount val="1"/>
                <c:pt idx="0">
                  <c:v>Implementação da rede de atenção à pessoa com deficiência</c:v>
                </c:pt>
              </c:strCache>
            </c:strRef>
          </c:cat>
          <c:val>
            <c:numRef>
              <c:f>'BASE graf Objet-ação'!$G$50</c:f>
              <c:numCache>
                <c:formatCode>0.00%</c:formatCode>
                <c:ptCount val="1"/>
                <c:pt idx="0">
                  <c:v>0.36457730127154442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0-4C95-9FA8-E0FC4023E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180160"/>
        <c:axId val="125190144"/>
        <c:axId val="0"/>
      </c:bar3DChart>
      <c:catAx>
        <c:axId val="12518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90144"/>
        <c:crosses val="autoZero"/>
        <c:auto val="1"/>
        <c:lblAlgn val="ctr"/>
        <c:lblOffset val="100"/>
        <c:noMultiLvlLbl val="0"/>
      </c:catAx>
      <c:valAx>
        <c:axId val="12519014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80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52287866110244E-2"/>
          <c:y val="0.12366752994675884"/>
          <c:w val="0.86952276142576967"/>
          <c:h val="0.8147093738555798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'SIOPS por Quad 2016-2019'!$B$19</c:f>
              <c:strCache>
                <c:ptCount val="1"/>
                <c:pt idx="0">
                  <c:v>Pessoal e Encargos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387174209107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585341953266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49479926782E-3"/>
                  <c:y val="-9.9083872079133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24219890172E-3"/>
                  <c:y val="-1.78350969742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78350969742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190500"/>
              </a:sp3d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('SIOPS por Quad 2016-2019'!$C$15,'SIOPS por Quad 2016-2019'!$F$15,'SIOPS por Quad 2016-2019'!$I$15,'SIOPS por Quad 2016-2019'!$L$15,'SIOPS por Quad 2016-2019'!$O$15)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('SIOPS por Quad 2016-2019'!$C$19,'SIOPS por Quad 2016-2019'!$F$19,'SIOPS por Quad 2016-2019'!$I$19,'SIOPS por Quad 2016-2019'!$L$19,'SIOPS por Quad 2016-2019'!$O$19)</c:f>
              <c:numCache>
                <c:formatCode>_(* #,##0.00_);_(* \(#,##0.00\);_(* "-"??_);_(@_)</c:formatCode>
                <c:ptCount val="5"/>
                <c:pt idx="0">
                  <c:v>802796192.59000003</c:v>
                </c:pt>
                <c:pt idx="1">
                  <c:v>827435512.17999995</c:v>
                </c:pt>
                <c:pt idx="2">
                  <c:v>775181146.02999997</c:v>
                </c:pt>
                <c:pt idx="3">
                  <c:v>805913068.95000005</c:v>
                </c:pt>
                <c:pt idx="4">
                  <c:v>730360940.80999994</c:v>
                </c:pt>
              </c:numCache>
            </c:numRef>
          </c:val>
        </c:ser>
        <c:ser>
          <c:idx val="1"/>
          <c:order val="1"/>
          <c:tx>
            <c:strRef>
              <c:f>'SIOPS por Quad 2016-2019'!$B$20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dLbl>
              <c:idx val="0"/>
              <c:layout>
                <c:manualLayout>
                  <c:x val="-3.0555552213959732E-2"/>
                  <c:y val="-1.585341953266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4739963391E-2"/>
                  <c:y val="-1.189022068708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9444409509579E-2"/>
                  <c:y val="-2.179845185740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22219791970713E-2"/>
                  <c:y val="-1.78350969742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999997265967053E-2"/>
                  <c:y val="-1.585341953266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('SIOPS por Quad 2016-2019'!$C$15,'SIOPS por Quad 2016-2019'!$F$15,'SIOPS por Quad 2016-2019'!$I$15,'SIOPS por Quad 2016-2019'!$L$15,'SIOPS por Quad 2016-2019'!$O$15)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('SIOPS por Quad 2016-2019'!$C$20,'SIOPS por Quad 2016-2019'!$F$20,'SIOPS por Quad 2016-2019'!$I$20,'SIOPS por Quad 2016-2019'!$L$20,'SIOPS por Quad 2016-2019'!$O$20)</c:f>
              <c:numCache>
                <c:formatCode>_(* #,##0.00_);_(* \(#,##0.00\);_(* "-"??_);_(@_)</c:formatCode>
                <c:ptCount val="5"/>
                <c:pt idx="0">
                  <c:v>92997637.50999999</c:v>
                </c:pt>
                <c:pt idx="1">
                  <c:v>118877791.04000001</c:v>
                </c:pt>
                <c:pt idx="2">
                  <c:v>84073228.129999995</c:v>
                </c:pt>
                <c:pt idx="3">
                  <c:v>114375492.45</c:v>
                </c:pt>
                <c:pt idx="4">
                  <c:v>94519870.090000004</c:v>
                </c:pt>
              </c:numCache>
            </c:numRef>
          </c:val>
        </c:ser>
        <c:ser>
          <c:idx val="2"/>
          <c:order val="2"/>
          <c:tx>
            <c:strRef>
              <c:f>'SIOPS por Quad 2016-2019'!$B$21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dLbl>
              <c:idx val="0"/>
              <c:layout>
                <c:manualLayout>
                  <c:x val="5.8333326953923223E-2"/>
                  <c:y val="-1.197089212309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99988517061623E-2"/>
                  <c:y val="-2.1433323887857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166551381610743E-2"/>
                  <c:y val="-2.196026284220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772540598035E-2"/>
                  <c:y val="-1.76734420270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328855607081E-2"/>
                  <c:y val="-1.973594694222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('SIOPS por Quad 2016-2019'!$C$15,'SIOPS por Quad 2016-2019'!$F$15,'SIOPS por Quad 2016-2019'!$I$15,'SIOPS por Quad 2016-2019'!$L$15,'SIOPS por Quad 2016-2019'!$O$15)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('SIOPS por Quad 2016-2019'!$C$21,'SIOPS por Quad 2016-2019'!$F$21,'SIOPS por Quad 2016-2019'!$I$21,'SIOPS por Quad 2016-2019'!$L$21,'SIOPS por Quad 2016-2019'!$O$21)</c:f>
              <c:numCache>
                <c:formatCode>_(* #,##0.00_);_(* \(#,##0.00\);_(* "-"??_);_(@_)</c:formatCode>
                <c:ptCount val="5"/>
                <c:pt idx="0">
                  <c:v>669069.44999999995</c:v>
                </c:pt>
                <c:pt idx="1">
                  <c:v>99829.68</c:v>
                </c:pt>
                <c:pt idx="2">
                  <c:v>498290.92</c:v>
                </c:pt>
                <c:pt idx="3">
                  <c:v>7010135.2599999998</c:v>
                </c:pt>
                <c:pt idx="4">
                  <c:v>959256.24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shape val="box"/>
        <c:axId val="121864576"/>
        <c:axId val="121866112"/>
        <c:axId val="0"/>
      </c:bar3DChart>
      <c:catAx>
        <c:axId val="12186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21866112"/>
        <c:crosses val="autoZero"/>
        <c:auto val="1"/>
        <c:lblAlgn val="ctr"/>
        <c:lblOffset val="100"/>
        <c:noMultiLvlLbl val="0"/>
      </c:catAx>
      <c:valAx>
        <c:axId val="12186611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out"/>
        <c:minorTickMark val="none"/>
        <c:tickLblPos val="nextTo"/>
        <c:crossAx val="12186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300731156962909"/>
          <c:y val="5.7634669805726943E-2"/>
          <c:w val="0.70842971255143128"/>
          <c:h val="7.7081635124187198E-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06106791836129"/>
          <c:y val="1.24495971035898E-2"/>
          <c:w val="0.75335959867630142"/>
          <c:h val="0.781800714953240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Objet-ação'!$C$53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Objet-ação'!$B$54</c:f>
              <c:strCache>
                <c:ptCount val="1"/>
                <c:pt idx="0">
                  <c:v>Implementação da rede cegonha</c:v>
                </c:pt>
              </c:strCache>
            </c:strRef>
          </c:cat>
          <c:val>
            <c:numRef>
              <c:f>'BASE graf Objet-ação'!$C$54</c:f>
              <c:numCache>
                <c:formatCode>_(* #,##0.00_);_(* \(#,##0.00\);_(* "-"??_);_(@_)</c:formatCode>
                <c:ptCount val="1"/>
                <c:pt idx="0">
                  <c:v>836689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F8-468E-9EA3-36E1E327C646}"/>
            </c:ext>
          </c:extLst>
        </c:ser>
        <c:ser>
          <c:idx val="1"/>
          <c:order val="1"/>
          <c:tx>
            <c:strRef>
              <c:f>'BASE graf Objet-ação'!$D$53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Objet-ação'!$B$54</c:f>
              <c:strCache>
                <c:ptCount val="1"/>
                <c:pt idx="0">
                  <c:v>Implementação da rede cegonha</c:v>
                </c:pt>
              </c:strCache>
            </c:strRef>
          </c:cat>
          <c:val>
            <c:numRef>
              <c:f>'BASE graf Objet-ação'!$D$54</c:f>
              <c:numCache>
                <c:formatCode>_(* #,##0.00_);_(* \(#,##0.00\);_(* "-"??_);_(@_)</c:formatCode>
                <c:ptCount val="1"/>
                <c:pt idx="0">
                  <c:v>594099.16999999969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F8-468E-9EA3-36E1E327C646}"/>
            </c:ext>
          </c:extLst>
        </c:ser>
        <c:ser>
          <c:idx val="2"/>
          <c:order val="2"/>
          <c:tx>
            <c:strRef>
              <c:f>'BASE graf Objet-ação'!$E$53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Objet-ação'!$B$54</c:f>
              <c:strCache>
                <c:ptCount val="1"/>
                <c:pt idx="0">
                  <c:v>Implementação da rede cegonha</c:v>
                </c:pt>
              </c:strCache>
            </c:strRef>
          </c:cat>
          <c:val>
            <c:numRef>
              <c:f>'BASE graf Objet-ação'!$E$54</c:f>
              <c:numCache>
                <c:formatCode>_(* #,##0.00_);_(* \(#,##0.00\);_(* "-"??_);_(@_)</c:formatCode>
                <c:ptCount val="1"/>
                <c:pt idx="0">
                  <c:v>66706.42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F8-468E-9EA3-36E1E327C646}"/>
            </c:ext>
          </c:extLst>
        </c:ser>
        <c:ser>
          <c:idx val="3"/>
          <c:order val="3"/>
          <c:tx>
            <c:strRef>
              <c:f>'BASE graf Objet-ação'!$G$53</c:f>
              <c:strCache>
                <c:ptCount val="1"/>
                <c:pt idx="0">
                  <c:v>% EMPENHO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F8-468E-9EA3-36E1E327C646}"/>
              </c:ext>
            </c:extLst>
          </c:dPt>
          <c:dLbls>
            <c:dLbl>
              <c:idx val="0"/>
              <c:layout>
                <c:manualLayout>
                  <c:x val="4.4973184296213928E-2"/>
                  <c:y val="-4.772345556376089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Objet-ação'!$B$54</c:f>
              <c:strCache>
                <c:ptCount val="1"/>
                <c:pt idx="0">
                  <c:v>Implementação da rede cegonha</c:v>
                </c:pt>
              </c:strCache>
            </c:strRef>
          </c:cat>
          <c:val>
            <c:numRef>
              <c:f>'BASE graf Objet-ação'!$G$54</c:f>
              <c:numCache>
                <c:formatCode>0.00%</c:formatCode>
                <c:ptCount val="1"/>
                <c:pt idx="0">
                  <c:v>0.71005973545726053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F8-468E-9EA3-36E1E327C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243776"/>
        <c:axId val="125245312"/>
        <c:axId val="0"/>
      </c:bar3DChart>
      <c:catAx>
        <c:axId val="12524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245312"/>
        <c:crosses val="autoZero"/>
        <c:auto val="1"/>
        <c:lblAlgn val="ctr"/>
        <c:lblOffset val="100"/>
        <c:noMultiLvlLbl val="0"/>
      </c:catAx>
      <c:valAx>
        <c:axId val="125245312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243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15398075240603"/>
          <c:y val="0"/>
          <c:w val="0.73153357392825868"/>
          <c:h val="0.806699909160420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Objet-ação'!$C$45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Objet-ação'!$B$46</c:f>
              <c:strCache>
                <c:ptCount val="1"/>
                <c:pt idx="0">
                  <c:v> Formação dos trabalhadores do SUS</c:v>
                </c:pt>
              </c:strCache>
            </c:strRef>
          </c:cat>
          <c:val>
            <c:numRef>
              <c:f>'BASE graf Objet-ação'!$C$46</c:f>
              <c:numCache>
                <c:formatCode>_(* #,##0.00_);_(* \(#,##0.00\);_(* "-"??_);_(@_)</c:formatCode>
                <c:ptCount val="1"/>
                <c:pt idx="0">
                  <c:v>1449000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EC-44C4-A628-B713BBB0AA73}"/>
            </c:ext>
          </c:extLst>
        </c:ser>
        <c:ser>
          <c:idx val="1"/>
          <c:order val="1"/>
          <c:tx>
            <c:strRef>
              <c:f>'BASE graf Objet-ação'!$D$45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Objet-ação'!$B$46</c:f>
              <c:strCache>
                <c:ptCount val="1"/>
                <c:pt idx="0">
                  <c:v> Formação dos trabalhadores do SUS</c:v>
                </c:pt>
              </c:strCache>
            </c:strRef>
          </c:cat>
          <c:val>
            <c:numRef>
              <c:f>'BASE graf Objet-ação'!$D$46</c:f>
              <c:numCache>
                <c:formatCode>_(* #,##0.00_);_(* \(#,##0.00\);_(* "-"??_);_(@_)</c:formatCode>
                <c:ptCount val="1"/>
                <c:pt idx="0">
                  <c:v>486011.51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EC-44C4-A628-B713BBB0AA73}"/>
            </c:ext>
          </c:extLst>
        </c:ser>
        <c:ser>
          <c:idx val="2"/>
          <c:order val="2"/>
          <c:tx>
            <c:strRef>
              <c:f>'BASE graf Objet-ação'!$E$45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Objet-ação'!$B$46</c:f>
              <c:strCache>
                <c:ptCount val="1"/>
                <c:pt idx="0">
                  <c:v> Formação dos trabalhadores do SUS</c:v>
                </c:pt>
              </c:strCache>
            </c:strRef>
          </c:cat>
          <c:val>
            <c:numRef>
              <c:f>'BASE graf Objet-ação'!$E$46</c:f>
              <c:numCache>
                <c:formatCode>_(* #,##0.00_);_(* \(#,##0.00\);_(* "-"??_);_(@_)</c:formatCode>
                <c:ptCount val="1"/>
                <c:pt idx="0">
                  <c:v>195956.04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EC-44C4-A628-B713BBB0AA73}"/>
            </c:ext>
          </c:extLst>
        </c:ser>
        <c:ser>
          <c:idx val="3"/>
          <c:order val="3"/>
          <c:tx>
            <c:strRef>
              <c:f>'BASE graf Objet-ação'!$G$45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7151246719160107E-2"/>
                  <c:y val="-4.3832711398079954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C-44C4-A628-B713BBB0AA73}"/>
                </c:ext>
              </c:extLst>
            </c:dLbl>
            <c:dLbl>
              <c:idx val="1"/>
              <c:layout>
                <c:manualLayout>
                  <c:x val="2.6317875380715571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EC-44C4-A628-B713BBB0AA73}"/>
                </c:ext>
              </c:extLst>
            </c:dLbl>
            <c:dLbl>
              <c:idx val="2"/>
              <c:layout>
                <c:manualLayout>
                  <c:x val="2.6317875380715571E-2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C-44C4-A628-B713BBB0AA7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Objet-ação'!$B$46</c:f>
              <c:strCache>
                <c:ptCount val="1"/>
                <c:pt idx="0">
                  <c:v> Formação dos trabalhadores do SUS</c:v>
                </c:pt>
              </c:strCache>
            </c:strRef>
          </c:cat>
          <c:val>
            <c:numRef>
              <c:f>'BASE graf Objet-ação'!$G$46</c:f>
              <c:numCache>
                <c:formatCode>0.00%</c:formatCode>
                <c:ptCount val="1"/>
                <c:pt idx="0">
                  <c:v>0.33541167011732248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EC-44C4-A628-B713BBB0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308288"/>
        <c:axId val="125314176"/>
        <c:axId val="0"/>
      </c:bar3DChart>
      <c:catAx>
        <c:axId val="12530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314176"/>
        <c:crosses val="autoZero"/>
        <c:auto val="1"/>
        <c:lblAlgn val="ctr"/>
        <c:lblOffset val="100"/>
        <c:noMultiLvlLbl val="0"/>
      </c:catAx>
      <c:valAx>
        <c:axId val="12531417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308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07894918561353"/>
          <c:y val="1.2597806592918247E-2"/>
          <c:w val="0.7270643399831086"/>
          <c:h val="0.773365955370038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Objet-ação'!$C$28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Objet-ação'!$B$29:$B$30</c:f>
              <c:strCache>
                <c:ptCount val="2"/>
                <c:pt idx="0">
                  <c:v> Promoção da ouvidoria do SUS</c:v>
                </c:pt>
                <c:pt idx="1">
                  <c:v> Promoção do controle social no SUS</c:v>
                </c:pt>
              </c:strCache>
            </c:strRef>
          </c:cat>
          <c:val>
            <c:numRef>
              <c:f>'BASE graf Objet-ação'!$C$29:$C$30</c:f>
              <c:numCache>
                <c:formatCode>_(* #,##0.00_);_(* \(#,##0.00\);_(* "-"??_);_(@_)</c:formatCode>
                <c:ptCount val="2"/>
                <c:pt idx="0">
                  <c:v>310000</c:v>
                </c:pt>
                <c:pt idx="1">
                  <c:v>800000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A4-404E-A154-E2785D36031C}"/>
            </c:ext>
          </c:extLst>
        </c:ser>
        <c:ser>
          <c:idx val="1"/>
          <c:order val="1"/>
          <c:tx>
            <c:strRef>
              <c:f>'BASE graf Objet-ação'!$D$28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Objet-ação'!$B$29:$B$30</c:f>
              <c:strCache>
                <c:ptCount val="2"/>
                <c:pt idx="0">
                  <c:v> Promoção da ouvidoria do SUS</c:v>
                </c:pt>
                <c:pt idx="1">
                  <c:v> Promoção do controle social no SUS</c:v>
                </c:pt>
              </c:strCache>
            </c:strRef>
          </c:cat>
          <c:val>
            <c:numRef>
              <c:f>'BASE graf Objet-ação'!$D$29:$D$30</c:f>
              <c:numCache>
                <c:formatCode>_(* #,##0.00_);_(* \(#,##0.00\);_(* "-"??_);_(@_)</c:formatCode>
                <c:ptCount val="2"/>
                <c:pt idx="0">
                  <c:v>54156.78</c:v>
                </c:pt>
                <c:pt idx="1">
                  <c:v>86300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A4-404E-A154-E2785D36031C}"/>
            </c:ext>
          </c:extLst>
        </c:ser>
        <c:ser>
          <c:idx val="2"/>
          <c:order val="2"/>
          <c:tx>
            <c:strRef>
              <c:f>'BASE graf Objet-ação'!$E$28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Objet-ação'!$B$29:$B$30</c:f>
              <c:strCache>
                <c:ptCount val="2"/>
                <c:pt idx="0">
                  <c:v> Promoção da ouvidoria do SUS</c:v>
                </c:pt>
                <c:pt idx="1">
                  <c:v> Promoção do controle social no SUS</c:v>
                </c:pt>
              </c:strCache>
            </c:strRef>
          </c:cat>
          <c:val>
            <c:numRef>
              <c:f>'BASE graf Objet-ação'!$E$29:$E$30</c:f>
              <c:numCache>
                <c:formatCode>_(* #,##0.00_);_(* \(#,##0.00\);_(* "-"??_);_(@_)</c:formatCode>
                <c:ptCount val="2"/>
                <c:pt idx="0">
                  <c:v>6399.28</c:v>
                </c:pt>
                <c:pt idx="1">
                  <c:v>16746.75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A4-404E-A154-E2785D36031C}"/>
            </c:ext>
          </c:extLst>
        </c:ser>
        <c:ser>
          <c:idx val="3"/>
          <c:order val="3"/>
          <c:tx>
            <c:strRef>
              <c:f>'BASE graf Objet-ação'!$G$28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71E-2"/>
                  <c:y val="-1.055979730510646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4-404E-A154-E2785D36031C}"/>
                </c:ext>
              </c:extLst>
            </c:dLbl>
            <c:dLbl>
              <c:idx val="1"/>
              <c:layout>
                <c:manualLayout>
                  <c:x val="2.631787538071557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A4-404E-A154-E2785D36031C}"/>
                </c:ext>
              </c:extLst>
            </c:dLbl>
            <c:dLbl>
              <c:idx val="2"/>
              <c:layout>
                <c:manualLayout>
                  <c:x val="2.7633769149751339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A4-404E-A154-E2785D36031C}"/>
                </c:ext>
              </c:extLst>
            </c:dLbl>
            <c:dLbl>
              <c:idx val="3"/>
              <c:layout>
                <c:manualLayout>
                  <c:x val="2.106995775535680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A4-404E-A154-E2785D36031C}"/>
                </c:ext>
              </c:extLst>
            </c:dLbl>
            <c:dLbl>
              <c:idx val="4"/>
              <c:layout>
                <c:manualLayout>
                  <c:x val="1.8436109345200274E-2"/>
                  <c:y val="-1.688654353562006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4-404E-A154-E2785D36031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Objet-ação'!$B$29:$B$30</c:f>
              <c:strCache>
                <c:ptCount val="2"/>
                <c:pt idx="0">
                  <c:v> Promoção da ouvidoria do SUS</c:v>
                </c:pt>
                <c:pt idx="1">
                  <c:v> Promoção do controle social no SUS</c:v>
                </c:pt>
              </c:strCache>
            </c:strRef>
          </c:cat>
          <c:val>
            <c:numRef>
              <c:f>'BASE graf Objet-ação'!$G$29:$G$30</c:f>
              <c:numCache>
                <c:formatCode>0.00%</c:formatCode>
                <c:ptCount val="2"/>
                <c:pt idx="0">
                  <c:v>0.17469929032258072</c:v>
                </c:pt>
                <c:pt idx="1">
                  <c:v>0.10787500000000004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A4-404E-A154-E2785D360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383040"/>
        <c:axId val="125384576"/>
        <c:axId val="0"/>
      </c:bar3DChart>
      <c:catAx>
        <c:axId val="12538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5384576"/>
        <c:crosses val="autoZero"/>
        <c:auto val="1"/>
        <c:lblAlgn val="ctr"/>
        <c:lblOffset val="100"/>
        <c:noMultiLvlLbl val="0"/>
      </c:catAx>
      <c:valAx>
        <c:axId val="12538457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12538304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1550957104774"/>
          <c:y val="2.8027327252831868E-2"/>
          <c:w val="0.84237911923834163"/>
          <c:h val="0.724786667539223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'RELORC Gráf Executado'!$E$37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'RELORC Gráf Executado'!$D$38:$D$43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Executado'!$E$38:$E$43</c:f>
              <c:numCache>
                <c:formatCode>_(* #,##0.00_);_(* \(#,##0.00\);_(* "-"??_);_(@_)</c:formatCode>
                <c:ptCount val="6"/>
                <c:pt idx="0">
                  <c:v>745875936.74000001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4907949.41</c:v>
                </c:pt>
                <c:pt idx="5">
                  <c:v>750783886.14999998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B-48BE-8A1E-DA4AEA061C7E}"/>
            </c:ext>
          </c:extLst>
        </c:ser>
        <c:ser>
          <c:idx val="1"/>
          <c:order val="1"/>
          <c:tx>
            <c:strRef>
              <c:f>'RELORC Gráf Executado'!$F$37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'RELORC Gráf Executado'!$D$38:$D$43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Executado'!$F$38:$F$43</c:f>
              <c:numCache>
                <c:formatCode>_(* #,##0.00_);_(* \(#,##0.00\);_(* "-"??_);_(@_)</c:formatCode>
                <c:ptCount val="6"/>
                <c:pt idx="0">
                  <c:v>115136921.5</c:v>
                </c:pt>
                <c:pt idx="1">
                  <c:v>365526124.81999999</c:v>
                </c:pt>
                <c:pt idx="2">
                  <c:v>0</c:v>
                </c:pt>
                <c:pt idx="3">
                  <c:v>2529365.17</c:v>
                </c:pt>
                <c:pt idx="4">
                  <c:v>24849528.469999991</c:v>
                </c:pt>
                <c:pt idx="5">
                  <c:v>508041939.95999992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B-48BE-8A1E-DA4AEA061C7E}"/>
            </c:ext>
          </c:extLst>
        </c:ser>
        <c:ser>
          <c:idx val="2"/>
          <c:order val="2"/>
          <c:tx>
            <c:strRef>
              <c:f>'RELORC Gráf Executado'!$G$37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'RELORC Gráf Executado'!$D$38:$D$43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Executado'!$G$38:$G$43</c:f>
              <c:numCache>
                <c:formatCode>_(* #,##0.00_);_(* \(#,##0.00\);_(* "-"??_);_(@_)</c:formatCode>
                <c:ptCount val="6"/>
                <c:pt idx="0">
                  <c:v>3308519.54</c:v>
                </c:pt>
                <c:pt idx="1">
                  <c:v>14222074.01</c:v>
                </c:pt>
                <c:pt idx="2">
                  <c:v>903102.06</c:v>
                </c:pt>
                <c:pt idx="3">
                  <c:v>3614177.7800000003</c:v>
                </c:pt>
                <c:pt idx="4">
                  <c:v>0</c:v>
                </c:pt>
                <c:pt idx="5">
                  <c:v>22047873.390000001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B-48BE-8A1E-DA4AEA061C7E}"/>
            </c:ext>
          </c:extLst>
        </c:ser>
        <c:ser>
          <c:idx val="3"/>
          <c:order val="3"/>
          <c:tx>
            <c:strRef>
              <c:f>'RELORC Gráf Executado'!$H$37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Gráf Executado'!$D$38:$D$43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Executado'!$H$38:$H$43</c:f>
              <c:numCache>
                <c:formatCode>_(* #,##0.00_);_(* \(#,##0.00\);_(* "-"??_);_(@_)</c:formatCode>
                <c:ptCount val="6"/>
                <c:pt idx="0">
                  <c:v>864321377.78000009</c:v>
                </c:pt>
                <c:pt idx="1">
                  <c:v>379748198.82999992</c:v>
                </c:pt>
                <c:pt idx="2">
                  <c:v>903102.06</c:v>
                </c:pt>
                <c:pt idx="3">
                  <c:v>6143542.9500000002</c:v>
                </c:pt>
                <c:pt idx="4">
                  <c:v>29757477.879999995</c:v>
                </c:pt>
                <c:pt idx="5">
                  <c:v>1280873699.5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DB-48BE-8A1E-DA4AEA061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gapDepth val="38"/>
        <c:shape val="box"/>
        <c:axId val="121971072"/>
        <c:axId val="121972608"/>
        <c:axId val="0"/>
      </c:bar3DChart>
      <c:catAx>
        <c:axId val="12197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1972608"/>
        <c:crosses val="autoZero"/>
        <c:auto val="1"/>
        <c:lblAlgn val="ctr"/>
        <c:lblOffset val="100"/>
        <c:noMultiLvlLbl val="0"/>
      </c:catAx>
      <c:valAx>
        <c:axId val="12197260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1971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pt-BR"/>
          </a:p>
        </c:txPr>
      </c:dTable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6880102047232936"/>
          <c:y val="2.6449162343785169E-2"/>
          <c:w val="0.50264703601847815"/>
          <c:h val="0.21966916610960124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Obj-simples-'!$B$115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  <a:bevelB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5C0-4EE6-AB48-D8D75CC75D3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C0-4EE6-AB48-D8D75CC75D3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5C0-4EE6-AB48-D8D75CC75D3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C0-4EE6-AB48-D8D75CC75D32}"/>
              </c:ext>
            </c:extLst>
          </c:dPt>
          <c:cat>
            <c:strRef>
              <c:f>'Base Graf Obj-simples-'!$A$116:$A$120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Obj-simples-'!$B$116:$B$120</c:f>
              <c:numCache>
                <c:formatCode>_(* #,##0.00_);_(* \(#,##0.00\);_(* "-"??_);_(@_)</c:formatCode>
                <c:ptCount val="5"/>
                <c:pt idx="0">
                  <c:v>1713196009</c:v>
                </c:pt>
                <c:pt idx="1">
                  <c:v>2015799871</c:v>
                </c:pt>
                <c:pt idx="2">
                  <c:v>1280873699.5</c:v>
                </c:pt>
                <c:pt idx="3">
                  <c:v>1072273559.05</c:v>
                </c:pt>
                <c:pt idx="4">
                  <c:v>966767508.27000046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C0-4EE6-AB48-D8D75CC75D32}"/>
            </c:ext>
          </c:extLst>
        </c:ser>
        <c:ser>
          <c:idx val="1"/>
          <c:order val="1"/>
          <c:tx>
            <c:strRef>
              <c:f>'Base Graf Obj-simples-'!$C$115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Obj-simples-'!$A$116:$A$120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Obj-simples-'!$C$116:$C$120</c:f>
              <c:numCache>
                <c:formatCode>0.00%</c:formatCode>
                <c:ptCount val="5"/>
                <c:pt idx="0">
                  <c:v>1</c:v>
                </c:pt>
                <c:pt idx="1">
                  <c:v>1.1766311971369996</c:v>
                </c:pt>
                <c:pt idx="2">
                  <c:v>0.63541709567854254</c:v>
                </c:pt>
                <c:pt idx="3">
                  <c:v>0.83714230331106887</c:v>
                </c:pt>
                <c:pt idx="4">
                  <c:v>0.90160528543343499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C0-4EE6-AB48-D8D75CC75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64"/>
        <c:axId val="122109952"/>
        <c:axId val="122111488"/>
      </c:barChart>
      <c:catAx>
        <c:axId val="1221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111488"/>
        <c:crosses val="autoZero"/>
        <c:auto val="1"/>
        <c:lblAlgn val="ctr"/>
        <c:lblOffset val="100"/>
        <c:noMultiLvlLbl val="0"/>
      </c:catAx>
      <c:valAx>
        <c:axId val="1221114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109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22222222222224E-2"/>
          <c:y val="3.0663120153557044E-2"/>
          <c:w val="0.76724595363079606"/>
          <c:h val="0.81346601906586136"/>
        </c:manualLayout>
      </c:layout>
      <c:pie3DChart>
        <c:varyColors val="1"/>
        <c:ser>
          <c:idx val="0"/>
          <c:order val="0"/>
          <c:tx>
            <c:strRef>
              <c:f>'Gráf Emp'!$D$3:$F$3</c:f>
              <c:strCache>
                <c:ptCount val="1"/>
                <c:pt idx="0">
                  <c:v>Pessoal e Encargos   Outras Despesas Correntes  Investimentos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/>
            </a:sp3d>
          </c:spPr>
          <c:dPt>
            <c:idx val="0"/>
            <c:bubble3D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F9-4C85-AE8D-F7F380141725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F9-4C85-AE8D-F7F38014172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F9-4C85-AE8D-F7F380141725}"/>
              </c:ext>
            </c:extLst>
          </c:dPt>
          <c:dLbls>
            <c:dLbl>
              <c:idx val="2"/>
              <c:layout>
                <c:manualLayout>
                  <c:x val="2.4917753049463892E-3"/>
                  <c:y val="1.61374848890776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F9-4C85-AE8D-F7F380141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/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 Emp'!$D$3:$F$3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Emp'!$D$21:$F$21</c:f>
              <c:numCache>
                <c:formatCode>_(* #,##0.00_);_(* \(#,##0.00\);_(* "-"??_);_(@_)</c:formatCode>
                <c:ptCount val="3"/>
                <c:pt idx="0">
                  <c:v>750783886.14999998</c:v>
                </c:pt>
                <c:pt idx="1">
                  <c:v>508041939.95999998</c:v>
                </c:pt>
                <c:pt idx="2">
                  <c:v>22047873.389999997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F9-4C85-AE8D-F7F3801417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25400"/>
        </a:sp3d>
      </c:spPr>
    </c:plotArea>
    <c:legend>
      <c:legendPos val="r"/>
      <c:layout>
        <c:manualLayout>
          <c:xMode val="edge"/>
          <c:yMode val="edge"/>
          <c:x val="0.79813648293963257"/>
          <c:y val="0.4785907439227064"/>
          <c:w val="0.2004746281714786"/>
          <c:h val="0.49254407320518134"/>
        </c:manualLayout>
      </c:layout>
      <c:overlay val="0"/>
      <c:txPr>
        <a:bodyPr/>
        <a:lstStyle/>
        <a:p>
          <a:pPr rtl="0">
            <a:defRPr sz="18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2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4829396325521E-2"/>
          <c:y val="5.0611394391683169E-2"/>
          <c:w val="0.62540213854021387"/>
          <c:h val="0.88336836556518317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5187997632606465"/>
          <c:y val="0.62808635598897034"/>
          <c:w val="0.33839056578036486"/>
          <c:h val="0.32426426822170357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537622127778E-2"/>
          <c:y val="4.27920707223007E-2"/>
          <c:w val="0.69913031065765008"/>
          <c:h val="0.9572079292776992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/>
            </a:sp3d>
          </c:spPr>
          <c:dPt>
            <c:idx val="0"/>
            <c:bubble3D val="0"/>
            <c:spPr>
              <a:solidFill>
                <a:srgbClr val="4BD0FF"/>
              </a:solidFill>
              <a:scene3d>
                <a:camera prst="orthographicFront"/>
                <a:lightRig rig="threePt" dir="t"/>
              </a:scene3d>
              <a:sp3d>
                <a:bevelT w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55-4BC5-A09D-8F4EC56A338E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scene3d>
                <a:camera prst="orthographicFront"/>
                <a:lightRig rig="threePt" dir="t"/>
              </a:scene3d>
              <a:sp3d>
                <a:bevelT w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55-4BC5-A09D-8F4EC56A338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52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55-4BC5-A09D-8F4EC56A338E}"/>
              </c:ext>
            </c:extLst>
          </c:dPt>
          <c:dLbls>
            <c:dLbl>
              <c:idx val="1"/>
              <c:layout>
                <c:manualLayout>
                  <c:x val="1.7575125285071585E-2"/>
                  <c:y val="2.2472902184298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55-4BC5-A09D-8F4EC56A3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 Emp'!$C$26:$C$28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Emp'!$D$26:$D$28</c:f>
              <c:numCache>
                <c:formatCode>_(* #,##0.00_);_(* \(#,##0.00\);_(* "-"??_);_(@_)</c:formatCode>
                <c:ptCount val="3"/>
                <c:pt idx="0">
                  <c:v>745875936.74000001</c:v>
                </c:pt>
                <c:pt idx="1">
                  <c:v>115136921.5</c:v>
                </c:pt>
                <c:pt idx="2">
                  <c:v>3308519.54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55-4BC5-A09D-8F4EC56A33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248128167908468"/>
          <c:y val="0.54366538638563966"/>
          <c:w val="0.23925244644948376"/>
          <c:h val="0.4272836748297808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Obj-simples-'!$B$74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87-4C21-8AFD-FB98961222C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87-4C21-8AFD-FB98961222C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87-4C21-8AFD-FB98961222C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87-4C21-8AFD-FB98961222C8}"/>
              </c:ext>
            </c:extLst>
          </c:dPt>
          <c:cat>
            <c:strRef>
              <c:f>'Base Graf Obj-simples-'!$A$75:$A$79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Obj-simples-'!$B$75:$B$79</c:f>
              <c:numCache>
                <c:formatCode>_(* #,##0.00_);_(* \(#,##0.00\);_(* "-"??_);_(@_)</c:formatCode>
                <c:ptCount val="5"/>
                <c:pt idx="0">
                  <c:v>1022450000</c:v>
                </c:pt>
                <c:pt idx="1">
                  <c:v>1082865504</c:v>
                </c:pt>
                <c:pt idx="2">
                  <c:v>764475228.38</c:v>
                </c:pt>
                <c:pt idx="3">
                  <c:v>745241182.80000019</c:v>
                </c:pt>
                <c:pt idx="4">
                  <c:v>648693166.88000011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87-4C21-8AFD-FB98961222C8}"/>
            </c:ext>
          </c:extLst>
        </c:ser>
        <c:ser>
          <c:idx val="1"/>
          <c:order val="1"/>
          <c:tx>
            <c:strRef>
              <c:f>'Base Graf Obj-simples-'!$C$74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Obj-simples-'!$A$75:$A$79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Obj-simples-'!$C$75:$C$79</c:f>
              <c:numCache>
                <c:formatCode>0.00%</c:formatCode>
                <c:ptCount val="5"/>
                <c:pt idx="0">
                  <c:v>1</c:v>
                </c:pt>
                <c:pt idx="1">
                  <c:v>1.0590889569172093</c:v>
                </c:pt>
                <c:pt idx="2">
                  <c:v>0.70597431126589894</c:v>
                </c:pt>
                <c:pt idx="3">
                  <c:v>0.97484019773831165</c:v>
                </c:pt>
                <c:pt idx="4">
                  <c:v>0.87044728854455922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87-4C21-8AFD-FB9896122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2217600"/>
        <c:axId val="122219136"/>
      </c:barChart>
      <c:catAx>
        <c:axId val="1222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219136"/>
        <c:crosses val="autoZero"/>
        <c:auto val="1"/>
        <c:lblAlgn val="ctr"/>
        <c:lblOffset val="100"/>
        <c:noMultiLvlLbl val="0"/>
      </c:catAx>
      <c:valAx>
        <c:axId val="1222191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2176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BD6B5-5A64-4E51-860E-823523D6C7C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6EE5FC-4394-481E-86DF-3E2A88100B88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pt-BR" sz="2800" b="1" dirty="0"/>
            <a:t>Relatório Consolidado do Resultado da Execução Orçamentária e Financeira da Secretaria da </a:t>
          </a:r>
          <a:r>
            <a:rPr lang="pt-BR" sz="2800" b="1" dirty="0" smtClean="0"/>
            <a:t>Saúde</a:t>
          </a:r>
        </a:p>
        <a:p>
          <a:pPr rtl="0"/>
          <a:r>
            <a:rPr lang="pt-BR" sz="2800" b="1" dirty="0" smtClean="0"/>
            <a:t>2º Quadrimestre de 2020</a:t>
          </a:r>
        </a:p>
        <a:p>
          <a:pPr rtl="0"/>
          <a:r>
            <a:rPr lang="pt-BR" sz="2400" dirty="0" smtClean="0"/>
            <a:t>Cumprimento ao Art. 41 da Lei Complementar Nº 141/2012</a:t>
          </a:r>
          <a:endParaRPr lang="pt-BR" sz="2400" dirty="0"/>
        </a:p>
      </dgm:t>
    </dgm:pt>
    <dgm:pt modelId="{AAA8B99E-D206-4875-8F00-3FDA6961AB9D}" type="parTrans" cxnId="{1042E4B9-66B6-47F5-AC2B-34E41E6EF9FC}">
      <dgm:prSet/>
      <dgm:spPr/>
      <dgm:t>
        <a:bodyPr/>
        <a:lstStyle/>
        <a:p>
          <a:endParaRPr lang="pt-BR" sz="2000"/>
        </a:p>
      </dgm:t>
    </dgm:pt>
    <dgm:pt modelId="{24DEA815-4ED9-457C-8268-8E0BF5E228A7}" type="sibTrans" cxnId="{1042E4B9-66B6-47F5-AC2B-34E41E6EF9FC}">
      <dgm:prSet/>
      <dgm:spPr/>
      <dgm:t>
        <a:bodyPr/>
        <a:lstStyle/>
        <a:p>
          <a:endParaRPr lang="pt-BR" sz="2000"/>
        </a:p>
      </dgm:t>
    </dgm:pt>
    <dgm:pt modelId="{9A05AEED-BA94-4C7B-9DBD-C93AB1A07031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pt-BR" sz="2800" b="1" dirty="0"/>
            <a:t>Anexo ao RDQA do 2º Quadrimestre de 2020</a:t>
          </a:r>
        </a:p>
      </dgm:t>
    </dgm:pt>
    <dgm:pt modelId="{996044F1-0396-4FB5-9E76-478E26465074}" type="parTrans" cxnId="{6A26CA0B-9F53-47F4-B441-F1060B8D4343}">
      <dgm:prSet/>
      <dgm:spPr/>
      <dgm:t>
        <a:bodyPr/>
        <a:lstStyle/>
        <a:p>
          <a:endParaRPr lang="pt-BR" sz="2000"/>
        </a:p>
      </dgm:t>
    </dgm:pt>
    <dgm:pt modelId="{DC534B19-9604-422E-B4D7-902B67CCD295}" type="sibTrans" cxnId="{6A26CA0B-9F53-47F4-B441-F1060B8D4343}">
      <dgm:prSet/>
      <dgm:spPr/>
      <dgm:t>
        <a:bodyPr/>
        <a:lstStyle/>
        <a:p>
          <a:endParaRPr lang="pt-BR" sz="2000"/>
        </a:p>
      </dgm:t>
    </dgm:pt>
    <dgm:pt modelId="{88F45099-FAD5-4434-9F88-F9F8868B5C98}" type="pres">
      <dgm:prSet presAssocID="{857BD6B5-5A64-4E51-860E-823523D6C7C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6EC985C6-94B6-4E49-B687-DD92C0F4804E}" type="pres">
      <dgm:prSet presAssocID="{857BD6B5-5A64-4E51-860E-823523D6C7C1}" presName="pyramid" presStyleLbl="node1" presStyleIdx="0" presStyleCnt="1" custAng="10800000" custScaleX="50485" custScaleY="66908" custLinFactNeighborX="36194" custLinFactNeighborY="9872"/>
      <dgm:spPr>
        <a:prstGeom prst="upArrow">
          <a:avLst/>
        </a:prstGeom>
        <a:solidFill>
          <a:schemeClr val="accent6">
            <a:lumMod val="75000"/>
          </a:schemeClr>
        </a:solidFill>
      </dgm:spPr>
    </dgm:pt>
    <dgm:pt modelId="{A8B081A3-C686-4C9E-AF42-88D0EF264CB5}" type="pres">
      <dgm:prSet presAssocID="{857BD6B5-5A64-4E51-860E-823523D6C7C1}" presName="theList" presStyleCnt="0"/>
      <dgm:spPr/>
    </dgm:pt>
    <dgm:pt modelId="{EF466A44-4BCF-4375-9758-6DD169275F71}" type="pres">
      <dgm:prSet presAssocID="{A66EE5FC-4394-481E-86DF-3E2A88100B88}" presName="aNode" presStyleLbl="fgAcc1" presStyleIdx="0" presStyleCnt="2" custScaleX="176504" custScaleY="81452" custLinFactNeighborX="5901" custLinFactNeighborY="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254899-6248-40DA-B053-62E6C9FC9CA6}" type="pres">
      <dgm:prSet presAssocID="{A66EE5FC-4394-481E-86DF-3E2A88100B88}" presName="aSpace" presStyleCnt="0"/>
      <dgm:spPr/>
    </dgm:pt>
    <dgm:pt modelId="{32B46684-5007-4CA5-B6AD-D5F0F249E2F2}" type="pres">
      <dgm:prSet presAssocID="{9A05AEED-BA94-4C7B-9DBD-C93AB1A07031}" presName="aNode" presStyleLbl="fgAcc1" presStyleIdx="1" presStyleCnt="2" custScaleX="152989" custScaleY="19756" custLinFactY="-20794" custLinFactNeighborX="450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651C11-70D8-45B6-97D7-67A3C94C202F}" type="pres">
      <dgm:prSet presAssocID="{9A05AEED-BA94-4C7B-9DBD-C93AB1A07031}" presName="aSpace" presStyleCnt="0"/>
      <dgm:spPr/>
    </dgm:pt>
  </dgm:ptLst>
  <dgm:cxnLst>
    <dgm:cxn modelId="{6A26CA0B-9F53-47F4-B441-F1060B8D4343}" srcId="{857BD6B5-5A64-4E51-860E-823523D6C7C1}" destId="{9A05AEED-BA94-4C7B-9DBD-C93AB1A07031}" srcOrd="1" destOrd="0" parTransId="{996044F1-0396-4FB5-9E76-478E26465074}" sibTransId="{DC534B19-9604-422E-B4D7-902B67CCD295}"/>
    <dgm:cxn modelId="{4576EC3D-4A85-446E-850B-32A7E1921C1E}" type="presOf" srcId="{A66EE5FC-4394-481E-86DF-3E2A88100B88}" destId="{EF466A44-4BCF-4375-9758-6DD169275F71}" srcOrd="0" destOrd="0" presId="urn:microsoft.com/office/officeart/2005/8/layout/pyramid2"/>
    <dgm:cxn modelId="{3BF09237-075E-4A2C-9696-9D48597B4D31}" type="presOf" srcId="{857BD6B5-5A64-4E51-860E-823523D6C7C1}" destId="{88F45099-FAD5-4434-9F88-F9F8868B5C98}" srcOrd="0" destOrd="0" presId="urn:microsoft.com/office/officeart/2005/8/layout/pyramid2"/>
    <dgm:cxn modelId="{208D5298-A4AD-4C47-ADDC-6D35DB1E0B27}" type="presOf" srcId="{9A05AEED-BA94-4C7B-9DBD-C93AB1A07031}" destId="{32B46684-5007-4CA5-B6AD-D5F0F249E2F2}" srcOrd="0" destOrd="0" presId="urn:microsoft.com/office/officeart/2005/8/layout/pyramid2"/>
    <dgm:cxn modelId="{1042E4B9-66B6-47F5-AC2B-34E41E6EF9FC}" srcId="{857BD6B5-5A64-4E51-860E-823523D6C7C1}" destId="{A66EE5FC-4394-481E-86DF-3E2A88100B88}" srcOrd="0" destOrd="0" parTransId="{AAA8B99E-D206-4875-8F00-3FDA6961AB9D}" sibTransId="{24DEA815-4ED9-457C-8268-8E0BF5E228A7}"/>
    <dgm:cxn modelId="{3ED9CC5B-3A8C-423E-8927-CC60FA4B5A5E}" type="presParOf" srcId="{88F45099-FAD5-4434-9F88-F9F8868B5C98}" destId="{6EC985C6-94B6-4E49-B687-DD92C0F4804E}" srcOrd="0" destOrd="0" presId="urn:microsoft.com/office/officeart/2005/8/layout/pyramid2"/>
    <dgm:cxn modelId="{5F6EA6F6-C971-4A3D-8D6E-8FAD9C0A1722}" type="presParOf" srcId="{88F45099-FAD5-4434-9F88-F9F8868B5C98}" destId="{A8B081A3-C686-4C9E-AF42-88D0EF264CB5}" srcOrd="1" destOrd="0" presId="urn:microsoft.com/office/officeart/2005/8/layout/pyramid2"/>
    <dgm:cxn modelId="{254C8742-9D34-49BB-A400-97BF52E62882}" type="presParOf" srcId="{A8B081A3-C686-4C9E-AF42-88D0EF264CB5}" destId="{EF466A44-4BCF-4375-9758-6DD169275F71}" srcOrd="0" destOrd="0" presId="urn:microsoft.com/office/officeart/2005/8/layout/pyramid2"/>
    <dgm:cxn modelId="{F97BD636-6940-4750-85E7-A1B0F5A65859}" type="presParOf" srcId="{A8B081A3-C686-4C9E-AF42-88D0EF264CB5}" destId="{2E254899-6248-40DA-B053-62E6C9FC9CA6}" srcOrd="1" destOrd="0" presId="urn:microsoft.com/office/officeart/2005/8/layout/pyramid2"/>
    <dgm:cxn modelId="{3E563C0A-9915-43D2-BEB1-0DA3B7B96BD1}" type="presParOf" srcId="{A8B081A3-C686-4C9E-AF42-88D0EF264CB5}" destId="{32B46684-5007-4CA5-B6AD-D5F0F249E2F2}" srcOrd="2" destOrd="0" presId="urn:microsoft.com/office/officeart/2005/8/layout/pyramid2"/>
    <dgm:cxn modelId="{5C8A77C2-6D90-458F-9CFE-9D98E031E272}" type="presParOf" srcId="{A8B081A3-C686-4C9E-AF42-88D0EF264CB5}" destId="{BA651C11-70D8-45B6-97D7-67A3C94C202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vList6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pt-BR" sz="3600" b="1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Previsto </a:t>
          </a:r>
          <a:r>
            <a:rPr lang="pt-BR" sz="3600" b="1" u="none" strike="noStrike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arrecadar em 2020</a:t>
          </a:r>
          <a:endParaRPr lang="pt-BR" sz="3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53359F-CD45-4E81-9773-C3A454146E7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3600" b="1" i="0" u="none" strike="noStrike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Arrecadado até o 2º Quad. 2020</a:t>
          </a:r>
          <a:endParaRPr lang="pt-BR" sz="4000" b="1" i="0" u="none" strike="noStrike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BCA0A0-37AC-496E-8AE5-45C44000017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rtl="0"/>
          <a:endParaRPr lang="pt-BR" sz="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27C5E2-4D55-4D77-8AD6-49396ED8D475}" type="parTrans" cxnId="{CDEBC369-112D-4B09-8127-C08355AA0C1B}">
      <dgm:prSet/>
      <dgm:spPr/>
      <dgm:t>
        <a:bodyPr/>
        <a:lstStyle/>
        <a:p>
          <a:endParaRPr lang="pt-BR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FF1A0B-B578-4505-8DB2-162984F47A09}" type="sibTrans" cxnId="{CDEBC369-112D-4B09-8127-C08355AA0C1B}">
      <dgm:prSet/>
      <dgm:spPr/>
      <dgm:t>
        <a:bodyPr/>
        <a:lstStyle/>
        <a:p>
          <a:endParaRPr lang="pt-BR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6F5105-6D40-48F4-865C-EB053E236C1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pt-BR" sz="2800" b="1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7.340.054.673,00</a:t>
          </a:r>
          <a:endParaRPr lang="pt-BR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958C84-5E39-44DB-A903-F4DC9703321C}" type="sibTrans" cxnId="{8005C27A-2792-4A4A-AFE6-5FD91769890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A1EF7E-14A8-4A3D-BA34-171792A1D98F}" type="parTrans" cxnId="{8005C27A-2792-4A4A-AFE6-5FD91769890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546680-BBBF-4D71-B4F4-D1FBF34676B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800" b="1" i="0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4.688.692.485,85  </a:t>
          </a:r>
          <a:r>
            <a:rPr lang="pt-BR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t-BR" sz="24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64% do previsto anual</a:t>
          </a:r>
          <a:endParaRPr lang="pt-BR" sz="2400" b="1" dirty="0">
            <a:solidFill>
              <a:srgbClr val="0000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7FA0A4-F139-4D90-902C-6638A9CF9301}" type="parTrans" cxnId="{186E063E-376D-45B9-BD48-0489D22FE024}">
      <dgm:prSet/>
      <dgm:spPr/>
      <dgm:t>
        <a:bodyPr/>
        <a:lstStyle/>
        <a:p>
          <a:endParaRPr lang="pt-BR"/>
        </a:p>
      </dgm:t>
    </dgm:pt>
    <dgm:pt modelId="{2B200B07-B653-4957-BA27-420623E03EC6}" type="sibTrans" cxnId="{186E063E-376D-45B9-BD48-0489D22FE024}">
      <dgm:prSet/>
      <dgm:spPr/>
      <dgm:t>
        <a:bodyPr/>
        <a:lstStyle/>
        <a:p>
          <a:endParaRPr lang="pt-BR"/>
        </a:p>
      </dgm:t>
    </dgm:pt>
    <dgm:pt modelId="{6DC116ED-0E97-4962-B414-8F7CBAFC787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endParaRPr lang="pt-BR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DC9EAB-BB1A-405E-9A12-B3330FCF4C5D}" type="parTrans" cxnId="{86FF9610-136F-40C9-B111-36A50B522C90}">
      <dgm:prSet/>
      <dgm:spPr/>
      <dgm:t>
        <a:bodyPr/>
        <a:lstStyle/>
        <a:p>
          <a:endParaRPr lang="pt-BR"/>
        </a:p>
      </dgm:t>
    </dgm:pt>
    <dgm:pt modelId="{D2B7281C-D376-4378-A514-FDE2EC4778F0}" type="sibTrans" cxnId="{86FF9610-136F-40C9-B111-36A50B522C90}">
      <dgm:prSet/>
      <dgm:spPr/>
      <dgm:t>
        <a:bodyPr/>
        <a:lstStyle/>
        <a:p>
          <a:endParaRPr lang="pt-BR"/>
        </a:p>
      </dgm:t>
    </dgm:pt>
    <dgm:pt modelId="{077E012C-7D83-4BF4-B46D-6C57C5EA80D0}" type="pres">
      <dgm:prSet presAssocID="{3AABB298-DCC2-4663-A61F-CE873AB771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C70D6-4934-49A2-99C2-00F19D62909D}" type="pres">
      <dgm:prSet presAssocID="{FAFBB92F-AB8B-43BA-B069-6393D22D8BE9}" presName="linNode" presStyleCnt="0"/>
      <dgm:spPr/>
    </dgm:pt>
    <dgm:pt modelId="{416F1E05-ECCD-435F-8A12-486F1E791468}" type="pres">
      <dgm:prSet presAssocID="{FAFBB92F-AB8B-43BA-B069-6393D22D8BE9}" presName="parentShp" presStyleLbl="node1" presStyleIdx="0" presStyleCnt="2" custScaleX="20660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44C0054-1094-4110-9173-BD108C1E2667}" type="pres">
      <dgm:prSet presAssocID="{FAFBB92F-AB8B-43BA-B069-6393D22D8BE9}" presName="childShp" presStyleLbl="bgAccFollowNode1" presStyleIdx="0" presStyleCnt="2" custScaleY="5366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FF687BB-2AB3-4949-A8AF-8BEDE5FB5DB6}" type="pres">
      <dgm:prSet presAssocID="{49150771-0F2A-486B-A3EA-CF155918B15B}" presName="spacing" presStyleCnt="0"/>
      <dgm:spPr/>
    </dgm:pt>
    <dgm:pt modelId="{36B6597D-D6BD-46C8-8EFC-492563D03EBA}" type="pres">
      <dgm:prSet presAssocID="{7F53359F-CD45-4E81-9773-C3A454146E75}" presName="linNode" presStyleCnt="0"/>
      <dgm:spPr/>
    </dgm:pt>
    <dgm:pt modelId="{7DE9575C-7CEB-4D66-BDD2-1EEA6E69A9DA}" type="pres">
      <dgm:prSet presAssocID="{7F53359F-CD45-4E81-9773-C3A454146E75}" presName="parentShp" presStyleLbl="node1" presStyleIdx="1" presStyleCnt="2" custScaleX="199308" custScaleY="11000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DBC580BC-745B-4038-A47D-ABDA8C70B3D3}" type="pres">
      <dgm:prSet presAssocID="{7F53359F-CD45-4E81-9773-C3A454146E75}" presName="childShp" presStyleLbl="bgAccFollowNode1" presStyleIdx="1" presStyleCnt="2" custScaleX="96841" custScaleY="55530" custLinFactNeighborX="-535" custLinFactNeighborY="16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785D4403-8150-480F-8ECF-44D137CD81FC}" srcId="{3AABB298-DCC2-4663-A61F-CE873AB77177}" destId="{7F53359F-CD45-4E81-9773-C3A454146E75}" srcOrd="1" destOrd="0" parTransId="{36308B5F-804B-4F1D-A511-D8EAE905D1F5}" sibTransId="{0309E681-45AA-44B8-A913-B4AC02045C4D}"/>
    <dgm:cxn modelId="{186E063E-376D-45B9-BD48-0489D22FE024}" srcId="{7F53359F-CD45-4E81-9773-C3A454146E75}" destId="{D7546680-BBBF-4D71-B4F4-D1FBF34676B5}" srcOrd="0" destOrd="0" parTransId="{AE7FA0A4-F139-4D90-902C-6638A9CF9301}" sibTransId="{2B200B07-B653-4957-BA27-420623E03EC6}"/>
    <dgm:cxn modelId="{A1B598CD-EC55-4E7D-8C53-6BD6C5A4EE13}" type="presOf" srcId="{F8BCA0A0-37AC-496E-8AE5-45C44000017F}" destId="{744C0054-1094-4110-9173-BD108C1E2667}" srcOrd="0" destOrd="0" presId="urn:microsoft.com/office/officeart/2005/8/layout/vList6"/>
    <dgm:cxn modelId="{A95911BF-8117-4714-B65D-4AFE0D9D691C}" type="presOf" srcId="{3AABB298-DCC2-4663-A61F-CE873AB77177}" destId="{077E012C-7D83-4BF4-B46D-6C57C5EA80D0}" srcOrd="0" destOrd="0" presId="urn:microsoft.com/office/officeart/2005/8/layout/vList6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114C4A52-A372-434B-95B1-155E8613F46B}" type="presOf" srcId="{D7546680-BBBF-4D71-B4F4-D1FBF34676B5}" destId="{DBC580BC-745B-4038-A47D-ABDA8C70B3D3}" srcOrd="0" destOrd="0" presId="urn:microsoft.com/office/officeart/2005/8/layout/vList6"/>
    <dgm:cxn modelId="{CDEBC369-112D-4B09-8127-C08355AA0C1B}" srcId="{FAFBB92F-AB8B-43BA-B069-6393D22D8BE9}" destId="{F8BCA0A0-37AC-496E-8AE5-45C44000017F}" srcOrd="0" destOrd="0" parTransId="{C827C5E2-4D55-4D77-8AD6-49396ED8D475}" sibTransId="{2BFF1A0B-B578-4505-8DB2-162984F47A09}"/>
    <dgm:cxn modelId="{16492D00-BC59-4BA1-BAA1-008D60710FD0}" type="presOf" srcId="{7F53359F-CD45-4E81-9773-C3A454146E75}" destId="{7DE9575C-7CEB-4D66-BDD2-1EEA6E69A9DA}" srcOrd="0" destOrd="0" presId="urn:microsoft.com/office/officeart/2005/8/layout/vList6"/>
    <dgm:cxn modelId="{5B5147B0-CB15-4AE4-8590-74087D2562DE}" type="presOf" srcId="{FAFBB92F-AB8B-43BA-B069-6393D22D8BE9}" destId="{416F1E05-ECCD-435F-8A12-486F1E791468}" srcOrd="0" destOrd="0" presId="urn:microsoft.com/office/officeart/2005/8/layout/vList6"/>
    <dgm:cxn modelId="{8005C27A-2792-4A4A-AFE6-5FD917698901}" srcId="{FAFBB92F-AB8B-43BA-B069-6393D22D8BE9}" destId="{986F5105-6D40-48F4-865C-EB053E236C1C}" srcOrd="1" destOrd="0" parTransId="{58A1EF7E-14A8-4A3D-BA34-171792A1D98F}" sibTransId="{04958C84-5E39-44DB-A903-F4DC9703321C}"/>
    <dgm:cxn modelId="{AE1B72CB-CC32-43FE-9977-23ACD2C35083}" type="presOf" srcId="{986F5105-6D40-48F4-865C-EB053E236C1C}" destId="{744C0054-1094-4110-9173-BD108C1E2667}" srcOrd="0" destOrd="1" presId="urn:microsoft.com/office/officeart/2005/8/layout/vList6"/>
    <dgm:cxn modelId="{86FF9610-136F-40C9-B111-36A50B522C90}" srcId="{7F53359F-CD45-4E81-9773-C3A454146E75}" destId="{6DC116ED-0E97-4962-B414-8F7CBAFC7872}" srcOrd="1" destOrd="0" parTransId="{26DC9EAB-BB1A-405E-9A12-B3330FCF4C5D}" sibTransId="{D2B7281C-D376-4378-A514-FDE2EC4778F0}"/>
    <dgm:cxn modelId="{6FCF3FCA-BCBE-4354-B58F-92675524FE41}" type="presOf" srcId="{6DC116ED-0E97-4962-B414-8F7CBAFC7872}" destId="{DBC580BC-745B-4038-A47D-ABDA8C70B3D3}" srcOrd="0" destOrd="1" presId="urn:microsoft.com/office/officeart/2005/8/layout/vList6"/>
    <dgm:cxn modelId="{3AA389DF-4C3A-41E6-9BE8-F3DFAB649519}" type="presParOf" srcId="{077E012C-7D83-4BF4-B46D-6C57C5EA80D0}" destId="{D9EC70D6-4934-49A2-99C2-00F19D62909D}" srcOrd="0" destOrd="0" presId="urn:microsoft.com/office/officeart/2005/8/layout/vList6"/>
    <dgm:cxn modelId="{11FA8E22-7466-44E3-B441-86CBC984CD33}" type="presParOf" srcId="{D9EC70D6-4934-49A2-99C2-00F19D62909D}" destId="{416F1E05-ECCD-435F-8A12-486F1E791468}" srcOrd="0" destOrd="0" presId="urn:microsoft.com/office/officeart/2005/8/layout/vList6"/>
    <dgm:cxn modelId="{3B371931-FAF9-4BBF-8D5B-806C7C370BE6}" type="presParOf" srcId="{D9EC70D6-4934-49A2-99C2-00F19D62909D}" destId="{744C0054-1094-4110-9173-BD108C1E2667}" srcOrd="1" destOrd="0" presId="urn:microsoft.com/office/officeart/2005/8/layout/vList6"/>
    <dgm:cxn modelId="{EBE2FA3B-7386-4DE6-BB84-B862EF301260}" type="presParOf" srcId="{077E012C-7D83-4BF4-B46D-6C57C5EA80D0}" destId="{0FF687BB-2AB3-4949-A8AF-8BEDE5FB5DB6}" srcOrd="1" destOrd="0" presId="urn:microsoft.com/office/officeart/2005/8/layout/vList6"/>
    <dgm:cxn modelId="{8239378D-98BC-4982-8AD7-6DCE66D72C1F}" type="presParOf" srcId="{077E012C-7D83-4BF4-B46D-6C57C5EA80D0}" destId="{36B6597D-D6BD-46C8-8EFC-492563D03EBA}" srcOrd="2" destOrd="0" presId="urn:microsoft.com/office/officeart/2005/8/layout/vList6"/>
    <dgm:cxn modelId="{1DAAC8C5-FC2D-4319-8F10-DFCF6D889912}" type="presParOf" srcId="{36B6597D-D6BD-46C8-8EFC-492563D03EBA}" destId="{7DE9575C-7CEB-4D66-BDD2-1EEA6E69A9DA}" srcOrd="0" destOrd="0" presId="urn:microsoft.com/office/officeart/2005/8/layout/vList6"/>
    <dgm:cxn modelId="{0604EE1B-7634-4337-A34E-7EC692B238B7}" type="presParOf" srcId="{36B6597D-D6BD-46C8-8EFC-492563D03EBA}" destId="{DBC580BC-745B-4038-A47D-ABDA8C70B3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53F06-61F6-4287-8837-2290A236F017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8950C79-2C89-40A8-AA25-2F2D2B5B50D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 </a:t>
          </a:r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mínimo de 12% para </a:t>
          </a:r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Saúde  = R$</a:t>
          </a:r>
          <a:r>
            <a:rPr lang="pt-BR" sz="2400" b="1" i="0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562.643.098,30 </a:t>
          </a:r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pt-BR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71544F-894B-47FE-9647-9E7CA7BA21AE}" type="parTrans" cxnId="{2F56A28F-AF0E-4052-8678-531BDD28AA81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1E88D047-92D6-4A87-BE9E-B43A154C7717}" type="sibTrans" cxnId="{2F56A28F-AF0E-4052-8678-531BDD28AA81}">
      <dgm:prSet custT="1"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5A4AD655-8FEA-47BC-80D5-FD837EF10FB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Destinou </a:t>
          </a:r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17,61</a:t>
          </a:r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para </a:t>
          </a:r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Saúde = R$</a:t>
          </a:r>
          <a:r>
            <a:rPr lang="pt-BR" sz="2400" b="1" i="0" u="none" strike="noStrike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825.840.067,14 </a:t>
          </a:r>
          <a:r>
            <a:rPr lang="pt-BR" sz="2400" b="1" i="0" u="none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t-BR" sz="2400" b="1" i="0" u="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valores Liquidados</a:t>
          </a:r>
          <a:endParaRPr lang="pt-BR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C4F845-A1BE-4CC1-B237-A6F419CD34B6}" type="parTrans" cxnId="{A3839B9F-14D6-4BE0-9366-5DCAC5EBA303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EED9AA7F-7547-4009-A6DB-9BC8FCB0A34F}" type="sibTrans" cxnId="{A3839B9F-14D6-4BE0-9366-5DCAC5EBA303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81BD514A-4A2E-4A17-ACF9-B9E006F82D81}" type="pres">
      <dgm:prSet presAssocID="{E8D53F06-61F6-4287-8837-2290A236F01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AABA7A-D70B-4244-8441-6A4D5470DEA4}" type="pres">
      <dgm:prSet presAssocID="{E8D53F06-61F6-4287-8837-2290A236F017}" presName="arrow" presStyleLbl="bgShp" presStyleIdx="0" presStyleCnt="1" custScaleX="113074" custScaleY="44946" custLinFactNeighborX="-1375" custLinFactNeighborY="-36954"/>
      <dgm:spPr>
        <a:prstGeom prst="curvedDownArrow">
          <a:avLst/>
        </a:prstGeom>
        <a:solidFill>
          <a:srgbClr val="009900"/>
        </a:solidFill>
        <a:ln w="57150">
          <a:solidFill>
            <a:srgbClr val="009900"/>
          </a:solidFill>
        </a:ln>
      </dgm:spPr>
    </dgm:pt>
    <dgm:pt modelId="{B63F0018-AE8F-4982-84C2-BF6C19C3FE81}" type="pres">
      <dgm:prSet presAssocID="{E8D53F06-61F6-4287-8837-2290A236F017}" presName="linearProcess" presStyleCnt="0"/>
      <dgm:spPr/>
    </dgm:pt>
    <dgm:pt modelId="{52611972-4639-4F72-9944-9A43F59FE9F7}" type="pres">
      <dgm:prSet presAssocID="{C8950C79-2C89-40A8-AA25-2F2D2B5B50D6}" presName="textNode" presStyleLbl="node1" presStyleIdx="0" presStyleCnt="2" custScaleX="85852" custScaleY="112023" custLinFactNeighborX="-230" custLinFactNeighborY="-145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94952D-2430-49CE-A952-7846F6B68727}" type="pres">
      <dgm:prSet presAssocID="{1E88D047-92D6-4A87-BE9E-B43A154C7717}" presName="sibTrans" presStyleCnt="0"/>
      <dgm:spPr/>
    </dgm:pt>
    <dgm:pt modelId="{A34BB3B1-59CD-4F3A-88B0-5656786E902A}" type="pres">
      <dgm:prSet presAssocID="{5A4AD655-8FEA-47BC-80D5-FD837EF10FB3}" presName="textNode" presStyleLbl="node1" presStyleIdx="1" presStyleCnt="2" custScaleX="101246" custScaleY="145769" custLinFactNeighborX="-77938" custLinFactNeighborY="-143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839B9F-14D6-4BE0-9366-5DCAC5EBA303}" srcId="{E8D53F06-61F6-4287-8837-2290A236F017}" destId="{5A4AD655-8FEA-47BC-80D5-FD837EF10FB3}" srcOrd="1" destOrd="0" parTransId="{BAC4F845-A1BE-4CC1-B237-A6F419CD34B6}" sibTransId="{EED9AA7F-7547-4009-A6DB-9BC8FCB0A34F}"/>
    <dgm:cxn modelId="{FB16B909-E086-4544-9B79-2BD62430ABFC}" type="presOf" srcId="{E8D53F06-61F6-4287-8837-2290A236F017}" destId="{81BD514A-4A2E-4A17-ACF9-B9E006F82D81}" srcOrd="0" destOrd="0" presId="urn:microsoft.com/office/officeart/2005/8/layout/hProcess9"/>
    <dgm:cxn modelId="{2F56A28F-AF0E-4052-8678-531BDD28AA81}" srcId="{E8D53F06-61F6-4287-8837-2290A236F017}" destId="{C8950C79-2C89-40A8-AA25-2F2D2B5B50D6}" srcOrd="0" destOrd="0" parTransId="{F971544F-894B-47FE-9647-9E7CA7BA21AE}" sibTransId="{1E88D047-92D6-4A87-BE9E-B43A154C7717}"/>
    <dgm:cxn modelId="{BD4FA40D-DD0C-480E-B1AC-F84D1E5C82F3}" type="presOf" srcId="{C8950C79-2C89-40A8-AA25-2F2D2B5B50D6}" destId="{52611972-4639-4F72-9944-9A43F59FE9F7}" srcOrd="0" destOrd="0" presId="urn:microsoft.com/office/officeart/2005/8/layout/hProcess9"/>
    <dgm:cxn modelId="{22D09DB3-5699-47D6-9B5E-9353FB5C3164}" type="presOf" srcId="{5A4AD655-8FEA-47BC-80D5-FD837EF10FB3}" destId="{A34BB3B1-59CD-4F3A-88B0-5656786E902A}" srcOrd="0" destOrd="0" presId="urn:microsoft.com/office/officeart/2005/8/layout/hProcess9"/>
    <dgm:cxn modelId="{2C01C8DE-8958-4FE6-A739-8B1051CACE71}" type="presParOf" srcId="{81BD514A-4A2E-4A17-ACF9-B9E006F82D81}" destId="{97AABA7A-D70B-4244-8441-6A4D5470DEA4}" srcOrd="0" destOrd="0" presId="urn:microsoft.com/office/officeart/2005/8/layout/hProcess9"/>
    <dgm:cxn modelId="{ED1C530C-E0AB-4810-B9BB-1D05563E102E}" type="presParOf" srcId="{81BD514A-4A2E-4A17-ACF9-B9E006F82D81}" destId="{B63F0018-AE8F-4982-84C2-BF6C19C3FE81}" srcOrd="1" destOrd="0" presId="urn:microsoft.com/office/officeart/2005/8/layout/hProcess9"/>
    <dgm:cxn modelId="{357ED141-64A9-4B59-B2F6-4A927E617AC6}" type="presParOf" srcId="{B63F0018-AE8F-4982-84C2-BF6C19C3FE81}" destId="{52611972-4639-4F72-9944-9A43F59FE9F7}" srcOrd="0" destOrd="0" presId="urn:microsoft.com/office/officeart/2005/8/layout/hProcess9"/>
    <dgm:cxn modelId="{BD3BFB3E-69AC-4C31-8A17-6AC20241F36C}" type="presParOf" srcId="{B63F0018-AE8F-4982-84C2-BF6C19C3FE81}" destId="{B694952D-2430-49CE-A952-7846F6B68727}" srcOrd="1" destOrd="0" presId="urn:microsoft.com/office/officeart/2005/8/layout/hProcess9"/>
    <dgm:cxn modelId="{C241310C-31CA-4276-B982-8A7D4D979D02}" type="presParOf" srcId="{B63F0018-AE8F-4982-84C2-BF6C19C3FE81}" destId="{A34BB3B1-59CD-4F3A-88B0-5656786E902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12C8E-52AB-4B6A-88C2-F8B5DD0C60F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D724F88-8631-47EB-B4E0-8B93B321AD82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2400" dirty="0" smtClean="0">
              <a:solidFill>
                <a:schemeClr val="tx1"/>
              </a:solidFill>
            </a:rPr>
            <a:t>17,86% </a:t>
          </a:r>
        </a:p>
      </dgm:t>
    </dgm:pt>
    <dgm:pt modelId="{7D584246-32C6-4B9F-80BA-6ECCA7FE24A1}" type="parTrans" cxnId="{2AE1AD07-7B43-4263-A56B-779B862A44A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68A857A-F6EB-489B-8519-11B0CA52DE0C}" type="sibTrans" cxnId="{2AE1AD07-7B43-4263-A56B-779B862A44A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F6B5BB1-2E4D-4EF0-81F2-EA4FF3AB6726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R$640.839.642,21 TOTAL</a:t>
          </a:r>
          <a:endParaRPr lang="pt-BR" sz="1800" b="1" dirty="0"/>
        </a:p>
      </dgm:t>
    </dgm:pt>
    <dgm:pt modelId="{5E6E0031-8187-411A-82BA-E4D626A06BF2}" type="parTrans" cxnId="{BAF24F66-2B81-4533-BC39-352F97ACFCA4}">
      <dgm:prSet/>
      <dgm:spPr/>
      <dgm:t>
        <a:bodyPr/>
        <a:lstStyle/>
        <a:p>
          <a:endParaRPr lang="pt-BR" sz="2400"/>
        </a:p>
      </dgm:t>
    </dgm:pt>
    <dgm:pt modelId="{D6BBCA5A-4F52-42FE-987F-F0E07B463FEB}" type="sibTrans" cxnId="{BAF24F66-2B81-4533-BC39-352F97ACFCA4}">
      <dgm:prSet/>
      <dgm:spPr/>
      <dgm:t>
        <a:bodyPr/>
        <a:lstStyle/>
        <a:p>
          <a:endParaRPr lang="pt-BR" sz="2400"/>
        </a:p>
      </dgm:t>
    </dgm:pt>
    <dgm:pt modelId="{3E0E3870-CE46-4007-BD5E-C4D1EF062821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R$562.566.950,21     RH</a:t>
          </a:r>
          <a:endParaRPr lang="pt-BR" sz="1800" b="1" dirty="0"/>
        </a:p>
      </dgm:t>
    </dgm:pt>
    <dgm:pt modelId="{CA852431-D6FE-40A7-B0C4-CB564EB27A77}" type="parTrans" cxnId="{1A9E91BD-22DE-4D9D-A496-3CBBDD1CDCA1}">
      <dgm:prSet/>
      <dgm:spPr/>
      <dgm:t>
        <a:bodyPr/>
        <a:lstStyle/>
        <a:p>
          <a:endParaRPr lang="pt-BR" sz="2400"/>
        </a:p>
      </dgm:t>
    </dgm:pt>
    <dgm:pt modelId="{28CA03D3-597D-4FCE-92B9-06E9039BCECD}" type="sibTrans" cxnId="{1A9E91BD-22DE-4D9D-A496-3CBBDD1CDCA1}">
      <dgm:prSet/>
      <dgm:spPr/>
      <dgm:t>
        <a:bodyPr/>
        <a:lstStyle/>
        <a:p>
          <a:endParaRPr lang="pt-BR" sz="2400"/>
        </a:p>
      </dgm:t>
    </dgm:pt>
    <dgm:pt modelId="{E11B8829-1F25-4E72-8590-186715E641F4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R$77.331.984,76 CUSTEIO</a:t>
          </a:r>
          <a:endParaRPr lang="pt-BR" sz="1800" b="1" dirty="0"/>
        </a:p>
      </dgm:t>
    </dgm:pt>
    <dgm:pt modelId="{7052A1D9-B334-47A6-B780-E498D6545DC2}" type="parTrans" cxnId="{010768CC-D895-41BC-BEC4-A784B929545A}">
      <dgm:prSet/>
      <dgm:spPr/>
      <dgm:t>
        <a:bodyPr/>
        <a:lstStyle/>
        <a:p>
          <a:endParaRPr lang="pt-BR" sz="2400"/>
        </a:p>
      </dgm:t>
    </dgm:pt>
    <dgm:pt modelId="{55E6B5C9-45E2-42D7-B59E-014845CE8E5A}" type="sibTrans" cxnId="{010768CC-D895-41BC-BEC4-A784B929545A}">
      <dgm:prSet/>
      <dgm:spPr/>
      <dgm:t>
        <a:bodyPr/>
        <a:lstStyle/>
        <a:p>
          <a:endParaRPr lang="pt-BR" sz="2400"/>
        </a:p>
      </dgm:t>
    </dgm:pt>
    <dgm:pt modelId="{02B600BF-16A4-439D-9333-41F77B5400A5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R$940.707.24 INVESTIMENTOS</a:t>
          </a:r>
          <a:endParaRPr lang="pt-BR" sz="1800" b="1" dirty="0"/>
        </a:p>
      </dgm:t>
    </dgm:pt>
    <dgm:pt modelId="{A65E41E3-B868-4215-A68C-191ED0ED1941}" type="parTrans" cxnId="{7DAB5F38-FE33-447D-AEF2-BD5370C00940}">
      <dgm:prSet/>
      <dgm:spPr/>
      <dgm:t>
        <a:bodyPr/>
        <a:lstStyle/>
        <a:p>
          <a:endParaRPr lang="pt-BR" sz="2400"/>
        </a:p>
      </dgm:t>
    </dgm:pt>
    <dgm:pt modelId="{7D133617-9C24-4473-A8D3-79B4F6D5D555}" type="sibTrans" cxnId="{7DAB5F38-FE33-447D-AEF2-BD5370C00940}">
      <dgm:prSet/>
      <dgm:spPr/>
      <dgm:t>
        <a:bodyPr/>
        <a:lstStyle/>
        <a:p>
          <a:endParaRPr lang="pt-BR" sz="2400"/>
        </a:p>
      </dgm:t>
    </dgm:pt>
    <dgm:pt modelId="{966FA30D-F2F4-41B2-B49B-BFB2F7F94D4C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endParaRPr lang="pt-BR" sz="1800" b="1" dirty="0"/>
        </a:p>
      </dgm:t>
    </dgm:pt>
    <dgm:pt modelId="{C7369F35-A2CB-4566-936A-30E3BE278334}" type="parTrans" cxnId="{902E8FC1-40B9-4155-81A2-96703971FAC5}">
      <dgm:prSet/>
      <dgm:spPr/>
      <dgm:t>
        <a:bodyPr/>
        <a:lstStyle/>
        <a:p>
          <a:endParaRPr lang="pt-BR"/>
        </a:p>
      </dgm:t>
    </dgm:pt>
    <dgm:pt modelId="{8F243EC1-FAAE-4889-BCA4-13A2455B4066}" type="sibTrans" cxnId="{902E8FC1-40B9-4155-81A2-96703971FAC5}">
      <dgm:prSet/>
      <dgm:spPr/>
      <dgm:t>
        <a:bodyPr/>
        <a:lstStyle/>
        <a:p>
          <a:endParaRPr lang="pt-BR"/>
        </a:p>
      </dgm:t>
    </dgm:pt>
    <dgm:pt modelId="{E2F1F1EF-85AE-464B-81DD-7DA56BE2AC85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endParaRPr lang="pt-BR" sz="1800" b="1" dirty="0"/>
        </a:p>
      </dgm:t>
    </dgm:pt>
    <dgm:pt modelId="{A69354C6-2E5A-4035-80B6-8E57C814EE77}" type="parTrans" cxnId="{25105ACF-5638-4F6E-864D-2B5BB520BDE7}">
      <dgm:prSet/>
      <dgm:spPr/>
      <dgm:t>
        <a:bodyPr/>
        <a:lstStyle/>
        <a:p>
          <a:endParaRPr lang="pt-BR"/>
        </a:p>
      </dgm:t>
    </dgm:pt>
    <dgm:pt modelId="{FDF2D177-0973-4950-965D-C2D05A58D55A}" type="sibTrans" cxnId="{25105ACF-5638-4F6E-864D-2B5BB520BDE7}">
      <dgm:prSet/>
      <dgm:spPr/>
      <dgm:t>
        <a:bodyPr/>
        <a:lstStyle/>
        <a:p>
          <a:endParaRPr lang="pt-BR"/>
        </a:p>
      </dgm:t>
    </dgm:pt>
    <dgm:pt modelId="{AF18461E-7CA7-481E-ACF9-AEB8C17EE9B3}">
      <dgm:prSet custT="1"/>
      <dgm:spPr>
        <a:solidFill>
          <a:srgbClr val="8FFF8F">
            <a:alpha val="90000"/>
          </a:srgbClr>
        </a:solidFill>
      </dgm:spPr>
      <dgm:t>
        <a:bodyPr/>
        <a:lstStyle/>
        <a:p>
          <a:pPr rtl="0"/>
          <a:endParaRPr lang="pt-BR" sz="1800" b="1" dirty="0"/>
        </a:p>
      </dgm:t>
    </dgm:pt>
    <dgm:pt modelId="{B64CA15D-3A13-4D99-AC8D-A902EE956882}" type="parTrans" cxnId="{8ADA7A98-189D-46A0-8CF5-39F9BFE442AE}">
      <dgm:prSet/>
      <dgm:spPr/>
      <dgm:t>
        <a:bodyPr/>
        <a:lstStyle/>
        <a:p>
          <a:endParaRPr lang="pt-BR"/>
        </a:p>
      </dgm:t>
    </dgm:pt>
    <dgm:pt modelId="{0ACCB416-BBB0-4F67-B9BA-32985EE5DF4A}" type="sibTrans" cxnId="{8ADA7A98-189D-46A0-8CF5-39F9BFE442AE}">
      <dgm:prSet/>
      <dgm:spPr/>
      <dgm:t>
        <a:bodyPr/>
        <a:lstStyle/>
        <a:p>
          <a:endParaRPr lang="pt-BR"/>
        </a:p>
      </dgm:t>
    </dgm:pt>
    <dgm:pt modelId="{08366FD0-CB6E-41FB-9FD1-DA1D7964E433}" type="pres">
      <dgm:prSet presAssocID="{10512C8E-52AB-4B6A-88C2-F8B5DD0C60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4CE0396-72B6-46B6-93AA-2F799EEF9F24}" type="pres">
      <dgm:prSet presAssocID="{CD724F88-8631-47EB-B4E0-8B93B321AD82}" presName="linNode" presStyleCnt="0"/>
      <dgm:spPr/>
    </dgm:pt>
    <dgm:pt modelId="{1AB33C32-8A23-441C-89CB-13975328FEE9}" type="pres">
      <dgm:prSet presAssocID="{CD724F88-8631-47EB-B4E0-8B93B321AD82}" presName="parentShp" presStyleLbl="node1" presStyleIdx="0" presStyleCnt="1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8626CC99-A550-47F4-9611-6DD0467EF2D8}" type="pres">
      <dgm:prSet presAssocID="{CD724F88-8631-47EB-B4E0-8B93B321AD82}" presName="childShp" presStyleLbl="bgAccFollowNode1" presStyleIdx="0" presStyleCnt="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F58B79E3-627A-4C18-889A-DF349F135A7E}" type="presOf" srcId="{3E0E3870-CE46-4007-BD5E-C4D1EF062821}" destId="{8626CC99-A550-47F4-9611-6DD0467EF2D8}" srcOrd="0" destOrd="2" presId="urn:microsoft.com/office/officeart/2005/8/layout/vList6"/>
    <dgm:cxn modelId="{0E252FBD-EDA8-41D3-99D3-96525B1E3156}" type="presOf" srcId="{AF18461E-7CA7-481E-ACF9-AEB8C17EE9B3}" destId="{8626CC99-A550-47F4-9611-6DD0467EF2D8}" srcOrd="0" destOrd="5" presId="urn:microsoft.com/office/officeart/2005/8/layout/vList6"/>
    <dgm:cxn modelId="{2AE1AD07-7B43-4263-A56B-779B862A44A9}" srcId="{10512C8E-52AB-4B6A-88C2-F8B5DD0C60F9}" destId="{CD724F88-8631-47EB-B4E0-8B93B321AD82}" srcOrd="0" destOrd="0" parTransId="{7D584246-32C6-4B9F-80BA-6ECCA7FE24A1}" sibTransId="{868A857A-F6EB-489B-8519-11B0CA52DE0C}"/>
    <dgm:cxn modelId="{25105ACF-5638-4F6E-864D-2B5BB520BDE7}" srcId="{CD724F88-8631-47EB-B4E0-8B93B321AD82}" destId="{E2F1F1EF-85AE-464B-81DD-7DA56BE2AC85}" srcOrd="3" destOrd="0" parTransId="{A69354C6-2E5A-4035-80B6-8E57C814EE77}" sibTransId="{FDF2D177-0973-4950-965D-C2D05A58D55A}"/>
    <dgm:cxn modelId="{902E8FC1-40B9-4155-81A2-96703971FAC5}" srcId="{CD724F88-8631-47EB-B4E0-8B93B321AD82}" destId="{966FA30D-F2F4-41B2-B49B-BFB2F7F94D4C}" srcOrd="1" destOrd="0" parTransId="{C7369F35-A2CB-4566-936A-30E3BE278334}" sibTransId="{8F243EC1-FAAE-4889-BCA4-13A2455B4066}"/>
    <dgm:cxn modelId="{010768CC-D895-41BC-BEC4-A784B929545A}" srcId="{CD724F88-8631-47EB-B4E0-8B93B321AD82}" destId="{E11B8829-1F25-4E72-8590-186715E641F4}" srcOrd="4" destOrd="0" parTransId="{7052A1D9-B334-47A6-B780-E498D6545DC2}" sibTransId="{55E6B5C9-45E2-42D7-B59E-014845CE8E5A}"/>
    <dgm:cxn modelId="{1E60E3C6-09D1-49FC-B881-EE5DA9BF8C58}" type="presOf" srcId="{E11B8829-1F25-4E72-8590-186715E641F4}" destId="{8626CC99-A550-47F4-9611-6DD0467EF2D8}" srcOrd="0" destOrd="4" presId="urn:microsoft.com/office/officeart/2005/8/layout/vList6"/>
    <dgm:cxn modelId="{8ADA7A98-189D-46A0-8CF5-39F9BFE442AE}" srcId="{CD724F88-8631-47EB-B4E0-8B93B321AD82}" destId="{AF18461E-7CA7-481E-ACF9-AEB8C17EE9B3}" srcOrd="5" destOrd="0" parTransId="{B64CA15D-3A13-4D99-AC8D-A902EE956882}" sibTransId="{0ACCB416-BBB0-4F67-B9BA-32985EE5DF4A}"/>
    <dgm:cxn modelId="{1A9E91BD-22DE-4D9D-A496-3CBBDD1CDCA1}" srcId="{CD724F88-8631-47EB-B4E0-8B93B321AD82}" destId="{3E0E3870-CE46-4007-BD5E-C4D1EF062821}" srcOrd="2" destOrd="0" parTransId="{CA852431-D6FE-40A7-B0C4-CB564EB27A77}" sibTransId="{28CA03D3-597D-4FCE-92B9-06E9039BCECD}"/>
    <dgm:cxn modelId="{7DAB5F38-FE33-447D-AEF2-BD5370C00940}" srcId="{CD724F88-8631-47EB-B4E0-8B93B321AD82}" destId="{02B600BF-16A4-439D-9333-41F77B5400A5}" srcOrd="6" destOrd="0" parTransId="{A65E41E3-B868-4215-A68C-191ED0ED1941}" sibTransId="{7D133617-9C24-4473-A8D3-79B4F6D5D555}"/>
    <dgm:cxn modelId="{BAF24F66-2B81-4533-BC39-352F97ACFCA4}" srcId="{CD724F88-8631-47EB-B4E0-8B93B321AD82}" destId="{9F6B5BB1-2E4D-4EF0-81F2-EA4FF3AB6726}" srcOrd="0" destOrd="0" parTransId="{5E6E0031-8187-411A-82BA-E4D626A06BF2}" sibTransId="{D6BBCA5A-4F52-42FE-987F-F0E07B463FEB}"/>
    <dgm:cxn modelId="{444BCDA6-E603-40E3-AF43-454865370022}" type="presOf" srcId="{10512C8E-52AB-4B6A-88C2-F8B5DD0C60F9}" destId="{08366FD0-CB6E-41FB-9FD1-DA1D7964E433}" srcOrd="0" destOrd="0" presId="urn:microsoft.com/office/officeart/2005/8/layout/vList6"/>
    <dgm:cxn modelId="{251019BC-4E8B-4F1C-9C2D-87E8FA4110B9}" type="presOf" srcId="{CD724F88-8631-47EB-B4E0-8B93B321AD82}" destId="{1AB33C32-8A23-441C-89CB-13975328FEE9}" srcOrd="0" destOrd="0" presId="urn:microsoft.com/office/officeart/2005/8/layout/vList6"/>
    <dgm:cxn modelId="{07828DF1-5360-42E0-B82B-B7B2EAE0C165}" type="presOf" srcId="{9F6B5BB1-2E4D-4EF0-81F2-EA4FF3AB6726}" destId="{8626CC99-A550-47F4-9611-6DD0467EF2D8}" srcOrd="0" destOrd="0" presId="urn:microsoft.com/office/officeart/2005/8/layout/vList6"/>
    <dgm:cxn modelId="{8B61CD8D-7365-4E94-B50B-B816B32EC8A0}" type="presOf" srcId="{966FA30D-F2F4-41B2-B49B-BFB2F7F94D4C}" destId="{8626CC99-A550-47F4-9611-6DD0467EF2D8}" srcOrd="0" destOrd="1" presId="urn:microsoft.com/office/officeart/2005/8/layout/vList6"/>
    <dgm:cxn modelId="{8FA26E70-FAAE-43A7-BAD5-72B663CC2DB7}" type="presOf" srcId="{E2F1F1EF-85AE-464B-81DD-7DA56BE2AC85}" destId="{8626CC99-A550-47F4-9611-6DD0467EF2D8}" srcOrd="0" destOrd="3" presId="urn:microsoft.com/office/officeart/2005/8/layout/vList6"/>
    <dgm:cxn modelId="{5254CACE-B1A5-4C2C-962C-7C4B8B57E213}" type="presOf" srcId="{02B600BF-16A4-439D-9333-41F77B5400A5}" destId="{8626CC99-A550-47F4-9611-6DD0467EF2D8}" srcOrd="0" destOrd="6" presId="urn:microsoft.com/office/officeart/2005/8/layout/vList6"/>
    <dgm:cxn modelId="{1E2ABE34-7DD6-44EE-947C-1C839E9EF9E5}" type="presParOf" srcId="{08366FD0-CB6E-41FB-9FD1-DA1D7964E433}" destId="{14CE0396-72B6-46B6-93AA-2F799EEF9F24}" srcOrd="0" destOrd="0" presId="urn:microsoft.com/office/officeart/2005/8/layout/vList6"/>
    <dgm:cxn modelId="{95D58425-0B33-4C5D-BAF6-1F015A6E0A5B}" type="presParOf" srcId="{14CE0396-72B6-46B6-93AA-2F799EEF9F24}" destId="{1AB33C32-8A23-441C-89CB-13975328FEE9}" srcOrd="0" destOrd="0" presId="urn:microsoft.com/office/officeart/2005/8/layout/vList6"/>
    <dgm:cxn modelId="{7EEED8FD-27BE-410F-9B45-FB9DEBA49D5E}" type="presParOf" srcId="{14CE0396-72B6-46B6-93AA-2F799EEF9F24}" destId="{8626CC99-A550-47F4-9611-6DD0467EF2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85C6-94B6-4E49-B687-DD92C0F4804E}">
      <dsp:nvSpPr>
        <dsp:cNvPr id="0" name=""/>
        <dsp:cNvSpPr/>
      </dsp:nvSpPr>
      <dsp:spPr>
        <a:xfrm rot="10800000">
          <a:off x="4464501" y="1959376"/>
          <a:ext cx="3744383" cy="4962448"/>
        </a:xfrm>
        <a:prstGeom prst="upArrow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6A44-4BCF-4375-9758-6DD169275F71}">
      <dsp:nvSpPr>
        <dsp:cNvPr id="0" name=""/>
        <dsp:cNvSpPr/>
      </dsp:nvSpPr>
      <dsp:spPr>
        <a:xfrm>
          <a:off x="2092627" y="748076"/>
          <a:ext cx="8509144" cy="3827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Relatório Consolidado do Resultado da Execução Orçamentária e Financeira da Secretaria da </a:t>
          </a:r>
          <a:r>
            <a:rPr lang="pt-BR" sz="2800" b="1" kern="1200" dirty="0" smtClean="0"/>
            <a:t>Saúde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2º Quadrimestre de 2020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Cumprimento ao Art. 41 da Lei Complementar Nº 141/2012</a:t>
          </a:r>
          <a:endParaRPr lang="pt-BR" sz="2400" kern="1200" dirty="0"/>
        </a:p>
      </dsp:txBody>
      <dsp:txXfrm>
        <a:off x="2279477" y="934926"/>
        <a:ext cx="8135444" cy="3453935"/>
      </dsp:txXfrm>
    </dsp:sp>
    <dsp:sp modelId="{32B46684-5007-4CA5-B6AD-D5F0F249E2F2}">
      <dsp:nvSpPr>
        <dsp:cNvPr id="0" name=""/>
        <dsp:cNvSpPr/>
      </dsp:nvSpPr>
      <dsp:spPr>
        <a:xfrm>
          <a:off x="2592292" y="3593468"/>
          <a:ext cx="7375501" cy="9283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Anexo ao RDQA do 2º Quadrimestre de 2020</a:t>
          </a:r>
        </a:p>
      </dsp:txBody>
      <dsp:txXfrm>
        <a:off x="2637612" y="3638788"/>
        <a:ext cx="7284861" cy="837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0054-1094-4110-9173-BD108C1E2667}">
      <dsp:nvSpPr>
        <dsp:cNvPr id="0" name=""/>
        <dsp:cNvSpPr/>
      </dsp:nvSpPr>
      <dsp:spPr>
        <a:xfrm>
          <a:off x="5291319" y="441457"/>
          <a:ext cx="3837549" cy="1017701"/>
        </a:xfrm>
        <a:prstGeom prst="flowChartProcess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marL="57150" lvl="1" indent="-57150" algn="just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u="none" strike="noStrike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7.340.054.673,00</a:t>
          </a:r>
          <a:endParaRPr lang="pt-BR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91319" y="441457"/>
        <a:ext cx="3837549" cy="1017701"/>
      </dsp:txXfrm>
    </dsp:sp>
    <dsp:sp modelId="{416F1E05-ECCD-435F-8A12-486F1E791468}">
      <dsp:nvSpPr>
        <dsp:cNvPr id="0" name=""/>
        <dsp:cNvSpPr/>
      </dsp:nvSpPr>
      <dsp:spPr>
        <a:xfrm>
          <a:off x="5605" y="2039"/>
          <a:ext cx="5285713" cy="1896538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u="none" strike="noStrike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Previsto </a:t>
          </a:r>
          <a:r>
            <a:rPr lang="pt-BR" sz="3600" b="1" u="none" strike="noStrike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arrecadar em 2020</a:t>
          </a:r>
          <a:endParaRPr lang="pt-BR" sz="3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05" y="476174"/>
        <a:ext cx="4811579" cy="948269"/>
      </dsp:txXfrm>
    </dsp:sp>
    <dsp:sp modelId="{DBC580BC-745B-4038-A47D-ABDA8C70B3D3}">
      <dsp:nvSpPr>
        <dsp:cNvPr id="0" name=""/>
        <dsp:cNvSpPr/>
      </dsp:nvSpPr>
      <dsp:spPr>
        <a:xfrm>
          <a:off x="5268532" y="2635098"/>
          <a:ext cx="3845900" cy="1053148"/>
        </a:xfrm>
        <a:prstGeom prst="flowChartProcess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i="0" u="none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4.688.692.485,85  </a:t>
          </a:r>
          <a:r>
            <a:rPr lang="pt-BR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t-BR" sz="2400" b="1" kern="120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64% do previsto anual</a:t>
          </a:r>
          <a:endParaRPr lang="pt-BR" sz="2400" b="1" kern="1200" dirty="0">
            <a:solidFill>
              <a:srgbClr val="0000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68532" y="2635098"/>
        <a:ext cx="3845900" cy="1053148"/>
      </dsp:txXfrm>
    </dsp:sp>
    <dsp:sp modelId="{7DE9575C-7CEB-4D66-BDD2-1EEA6E69A9DA}">
      <dsp:nvSpPr>
        <dsp:cNvPr id="0" name=""/>
        <dsp:cNvSpPr/>
      </dsp:nvSpPr>
      <dsp:spPr>
        <a:xfrm>
          <a:off x="5877" y="2088232"/>
          <a:ext cx="5276819" cy="2086192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i="0" u="none" strike="noStrike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Arrecadado até o 2º Quad. 2020</a:t>
          </a:r>
          <a:endParaRPr lang="pt-BR" sz="4000" b="1" i="0" u="none" strike="noStrike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77" y="2609780"/>
        <a:ext cx="4755271" cy="1043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ABA7A-D70B-4244-8441-6A4D5470DEA4}">
      <dsp:nvSpPr>
        <dsp:cNvPr id="0" name=""/>
        <dsp:cNvSpPr/>
      </dsp:nvSpPr>
      <dsp:spPr>
        <a:xfrm>
          <a:off x="71971" y="0"/>
          <a:ext cx="8927958" cy="480039"/>
        </a:xfrm>
        <a:prstGeom prst="curvedDownArrow">
          <a:avLst/>
        </a:prstGeom>
        <a:solidFill>
          <a:srgbClr val="009900"/>
        </a:solidFill>
        <a:ln w="57150">
          <a:solidFill>
            <a:srgbClr val="0099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611972-4639-4F72-9944-9A43F59FE9F7}">
      <dsp:nvSpPr>
        <dsp:cNvPr id="0" name=""/>
        <dsp:cNvSpPr/>
      </dsp:nvSpPr>
      <dsp:spPr>
        <a:xfrm>
          <a:off x="3030" y="617960"/>
          <a:ext cx="4081373" cy="10647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 </a:t>
          </a: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mínimo de 12% para </a:t>
          </a: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Saúde  = R$</a:t>
          </a:r>
          <a:r>
            <a:rPr lang="pt-BR" sz="2400" b="1" i="0" u="none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562.643.098,30 </a:t>
          </a: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pt-BR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08" y="669938"/>
        <a:ext cx="3977417" cy="960828"/>
      </dsp:txXfrm>
    </dsp:sp>
    <dsp:sp modelId="{A34BB3B1-59CD-4F3A-88B0-5656786E902A}">
      <dsp:nvSpPr>
        <dsp:cNvPr id="0" name=""/>
        <dsp:cNvSpPr/>
      </dsp:nvSpPr>
      <dsp:spPr>
        <a:xfrm>
          <a:off x="4170589" y="459920"/>
          <a:ext cx="4813199" cy="13855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Destinou </a:t>
          </a: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17,61</a:t>
          </a: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para </a:t>
          </a: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Saúde = R$</a:t>
          </a:r>
          <a:r>
            <a:rPr lang="pt-BR" sz="2400" b="1" i="0" u="none" strike="noStrike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825.840.067,14 </a:t>
          </a:r>
          <a:r>
            <a:rPr lang="pt-BR" sz="2400" b="1" i="0" u="none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pt-BR" sz="2400" b="1" i="0" u="none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valores Liquidados</a:t>
          </a:r>
          <a:endParaRPr lang="pt-BR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38226" y="527557"/>
        <a:ext cx="4677925" cy="125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6CC99-A550-47F4-9611-6DD0467EF2D8}">
      <dsp:nvSpPr>
        <dsp:cNvPr id="0" name=""/>
        <dsp:cNvSpPr/>
      </dsp:nvSpPr>
      <dsp:spPr>
        <a:xfrm>
          <a:off x="1407884" y="1793"/>
          <a:ext cx="2111826" cy="3668821"/>
        </a:xfrm>
        <a:prstGeom prst="flowChartProcess">
          <a:avLst/>
        </a:prstGeom>
        <a:solidFill>
          <a:srgbClr val="8FFF8F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R$640.839.642,21 TOTAL</a:t>
          </a: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R$562.566.950,21     RH</a:t>
          </a: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R$77.331.984,76 CUSTEIO</a:t>
          </a: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</a:rPr>
            <a:t>R$940.707.24 INVESTIMENTOS</a:t>
          </a:r>
          <a:endParaRPr lang="pt-BR" sz="1800" b="1" kern="1200" dirty="0"/>
        </a:p>
      </dsp:txBody>
      <dsp:txXfrm>
        <a:off x="1407884" y="1793"/>
        <a:ext cx="2111826" cy="3668821"/>
      </dsp:txXfrm>
    </dsp:sp>
    <dsp:sp modelId="{1AB33C32-8A23-441C-89CB-13975328FEE9}">
      <dsp:nvSpPr>
        <dsp:cNvPr id="0" name=""/>
        <dsp:cNvSpPr/>
      </dsp:nvSpPr>
      <dsp:spPr>
        <a:xfrm>
          <a:off x="0" y="1793"/>
          <a:ext cx="1407884" cy="3668821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17,86% </a:t>
          </a:r>
        </a:p>
      </dsp:txBody>
      <dsp:txXfrm>
        <a:off x="0" y="918998"/>
        <a:ext cx="1055913" cy="18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0.46862</cdr:x>
      <cdr:y>0.07322</cdr:y>
    </cdr:from>
    <cdr:to>
      <cdr:x>0.80056</cdr:x>
      <cdr:y>0.16109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200400" y="333375"/>
          <a:ext cx="22669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91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3F5F3C-1FA4-4FD8-A31D-4A9D2689E1E9}" type="datetimeFigureOut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E060D-B7DB-4EC3-9FEA-E50E4D26A9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46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82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4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64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72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4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223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217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64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085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33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95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5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49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70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10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36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34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997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7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1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58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43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33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67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999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8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14828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081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31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517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72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37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405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057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92" y="23114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8099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978" y="35885"/>
            <a:ext cx="2342902" cy="6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2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407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885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239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376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85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45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326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656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279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3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367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383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35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697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6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675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71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443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82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15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8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0603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852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0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261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9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26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340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93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529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748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9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214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96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93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5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6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05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4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327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56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6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40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6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3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5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9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2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6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7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1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47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92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87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48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3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40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37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25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43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4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85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4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4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27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2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73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84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8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331E2-344D-4EC3-9D01-E2C299C92D69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F84BC0-FE1F-401F-968C-BD6651F96F2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8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31750" y="19050"/>
            <a:ext cx="9101138" cy="661988"/>
            <a:chOff x="31651" y="18455"/>
            <a:chExt cx="9101237" cy="662583"/>
          </a:xfrm>
        </p:grpSpPr>
        <p:pic>
          <p:nvPicPr>
            <p:cNvPr id="5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19050"/>
              <a:ext cx="122396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1" y="18455"/>
              <a:ext cx="25050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6DB0D-7A20-42CE-BE71-895D7F5B5E40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E57DC5-EE11-4674-98F6-9BE19466171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5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6B05EC-E53C-4F1F-9424-F59C5EC2448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44E533-AC52-4D13-BB04-2E1044F1864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26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675883-FD92-42DA-91E0-438ED4849795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60A36D-B848-43F9-BE25-DC6FCB3BDFD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40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66333A-136B-4001-B2CE-739E150C986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3EA712-5E50-492E-80FC-13CEC537C1E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0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02519-C0EB-4650-B3C5-F162B5BD664C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F0977B-3E5A-4FCC-8577-C64EE112BCB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93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ABD7DA-6590-43E9-82A6-E6A45A8A4AC8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6975B1-F201-4A00-B9D7-9058FC1506A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80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1A2446-85F0-480D-B00D-7A6E3A3FAB23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A91633-F860-4186-A083-A0C7C64CD04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47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95288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72DCCF-9568-477E-9710-354D72D1C6A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190BC9-E62D-48A4-92A9-66F69BD8C22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54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E30111-C639-4788-AEEE-8A04C9EB1BA5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646277-E125-45F8-84EF-63B93F43C5F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40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D33B72-F87C-45AD-A29C-324F09D65E50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837CFB-C604-4921-8931-7919E2E179E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80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19"/>
            <a:ext cx="8229600" cy="873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9E7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66"/>
            <a:ext cx="8229600" cy="5113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23548"/>
            <a:ext cx="6369179" cy="257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12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stre-Fund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095625" y="6251575"/>
            <a:ext cx="2984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pt-BR" altLang="pt-BR" sz="14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Local, data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6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024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86" y="23113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99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04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039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5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26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024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65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993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04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75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34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92" y="23114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699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978" y="35885"/>
            <a:ext cx="2342902" cy="6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3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75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28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360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46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3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182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6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74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43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17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977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2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525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23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Imagem 6"/>
          <p:cNvPicPr/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186971" y="31177"/>
            <a:ext cx="1934980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6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5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97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1" r:id="rId10"/>
    <p:sldLayoutId id="2147485172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/>
              <a:pPr>
                <a:defRPr/>
              </a:pPr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3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1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  <p:sldLayoutId id="2147484962" r:id="rId12"/>
    <p:sldLayoutId id="2147484963" r:id="rId13"/>
    <p:sldLayoutId id="21474849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62" y="44625"/>
            <a:ext cx="1195341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  <p:sldLayoutId id="214748502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13/10/2020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07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6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jamento.saude.to@gmail.com" TargetMode="External"/><Relationship Id="rId2" Type="http://schemas.openxmlformats.org/officeDocument/2006/relationships/hyperlink" Target="mailto:gabsec@saude.to.gov.br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24"/>
            <a:ext cx="1082253" cy="4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25384"/>
              </p:ext>
            </p:extLst>
          </p:nvPr>
        </p:nvGraphicFramePr>
        <p:xfrm>
          <a:off x="-1836712" y="-171400"/>
          <a:ext cx="12097344" cy="74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6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957500" y="30769"/>
            <a:ext cx="215100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5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5875"/>
            <a:ext cx="7668344" cy="6762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ORÇAMENTO EXECUTADO SAÚDE NO 2º QUAD. 2020: </a:t>
            </a:r>
            <a:b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R$1.280.873.699,50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9" name="CaixaDeTexto 1"/>
          <p:cNvSpPr txBox="1">
            <a:spLocks noChangeArrowheads="1"/>
          </p:cNvSpPr>
          <p:nvPr/>
        </p:nvSpPr>
        <p:spPr bwMode="auto">
          <a:xfrm>
            <a:off x="2123728" y="6488740"/>
            <a:ext cx="864096" cy="324636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67,48%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8440" name="CaixaDeTexto 1"/>
          <p:cNvSpPr txBox="1">
            <a:spLocks noChangeArrowheads="1"/>
          </p:cNvSpPr>
          <p:nvPr/>
        </p:nvSpPr>
        <p:spPr bwMode="auto">
          <a:xfrm>
            <a:off x="3244792" y="6480632"/>
            <a:ext cx="864096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29,65%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8436" name="Retângulo 1"/>
          <p:cNvSpPr>
            <a:spLocks noChangeArrowheads="1"/>
          </p:cNvSpPr>
          <p:nvPr/>
        </p:nvSpPr>
        <p:spPr bwMode="auto">
          <a:xfrm>
            <a:off x="0" y="6597352"/>
            <a:ext cx="1691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914076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  <a:cs typeface="+mn-cs"/>
              </a:rPr>
              <a:t>Fonte: SIAFE – </a:t>
            </a:r>
            <a:r>
              <a:rPr lang="pt-BR" sz="1000" dirty="0" err="1">
                <a:solidFill>
                  <a:prstClr val="black"/>
                </a:solidFill>
                <a:latin typeface="Calibri"/>
                <a:cs typeface="+mn-cs"/>
              </a:rPr>
              <a:t>Relorc</a:t>
            </a:r>
            <a:r>
              <a:rPr lang="pt-BR" sz="1000" dirty="0">
                <a:solidFill>
                  <a:prstClr val="black"/>
                </a:solidFill>
                <a:latin typeface="Calibri"/>
                <a:cs typeface="+mn-cs"/>
              </a:rPr>
              <a:t>  - 2020 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437864" y="6476942"/>
            <a:ext cx="792088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0,07%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5549048" y="6476942"/>
            <a:ext cx="792088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prstClr val="black"/>
                </a:solidFill>
              </a:rPr>
              <a:t>0,48%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6660232" y="6476942"/>
            <a:ext cx="792088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500" b="1" dirty="0" smtClean="0">
                <a:solidFill>
                  <a:prstClr val="black"/>
                </a:solidFill>
              </a:rPr>
              <a:t>2,32%</a:t>
            </a:r>
            <a:endParaRPr lang="pt-BR" sz="15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874068"/>
              </p:ext>
            </p:extLst>
          </p:nvPr>
        </p:nvGraphicFramePr>
        <p:xfrm>
          <a:off x="0" y="692696"/>
          <a:ext cx="9144001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299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 txBox="1">
            <a:spLocks/>
          </p:cNvSpPr>
          <p:nvPr/>
        </p:nvSpPr>
        <p:spPr bwMode="auto">
          <a:xfrm>
            <a:off x="23621" y="16421"/>
            <a:ext cx="7212675" cy="7482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DA EXECUÇÃO ORÇAMENTÁRIA SAÚDE </a:t>
            </a:r>
          </a:p>
          <a:p>
            <a:pPr algn="ctr" eaLnBrk="1" hangingPunct="1"/>
            <a:r>
              <a:rPr lang="pt-B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2º QUAD. 2020</a:t>
            </a:r>
            <a:endParaRPr lang="pt-BR" sz="2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35496" y="6525344"/>
            <a:ext cx="6048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"/>
            <a:r>
              <a:rPr lang="pt-BR" sz="1200" dirty="0">
                <a:solidFill>
                  <a:prstClr val="black"/>
                </a:solidFill>
              </a:rPr>
              <a:t>FONTE: </a:t>
            </a:r>
            <a:r>
              <a:rPr lang="pt-BR" sz="1200" dirty="0" err="1">
                <a:solidFill>
                  <a:prstClr val="black"/>
                </a:solidFill>
              </a:rPr>
              <a:t>Siafe</a:t>
            </a:r>
            <a:r>
              <a:rPr lang="pt-BR" sz="1200" dirty="0">
                <a:solidFill>
                  <a:prstClr val="black"/>
                </a:solidFill>
              </a:rPr>
              <a:t>, </a:t>
            </a:r>
            <a:r>
              <a:rPr lang="pt-BR" sz="1200" dirty="0" err="1">
                <a:solidFill>
                  <a:prstClr val="black"/>
                </a:solidFill>
              </a:rPr>
              <a:t>Progfonte</a:t>
            </a:r>
            <a:r>
              <a:rPr lang="pt-BR" sz="1200" dirty="0">
                <a:solidFill>
                  <a:prstClr val="black"/>
                </a:solidFill>
              </a:rPr>
              <a:t> FES 2020- acesso em 14/09/2020.</a:t>
            </a:r>
            <a:endParaRPr lang="pt-BR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476672"/>
          <a:ext cx="9252520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41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3632"/>
              </p:ext>
            </p:extLst>
          </p:nvPr>
        </p:nvGraphicFramePr>
        <p:xfrm>
          <a:off x="2733" y="1988840"/>
          <a:ext cx="9136214" cy="33823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47382"/>
                <a:gridCol w="2376264"/>
                <a:gridCol w="2088232"/>
                <a:gridCol w="792088"/>
                <a:gridCol w="2232248"/>
              </a:tblGrid>
              <a:tr h="2880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CATEGORIA </a:t>
                      </a:r>
                      <a:r>
                        <a:rPr lang="pt-BR" sz="2000" b="1" u="none" strike="noStrike" dirty="0" smtClean="0">
                          <a:effectLst/>
                        </a:rPr>
                        <a:t>ECONÔMICA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AUTORIZADO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EXECUTADO (Empenhado)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SALDO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9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R$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555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DESPESAS CORRENTES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      1.793.575.734,00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  1.258.825.826,11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70,19%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 534.749.907,89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DESPESAS DE CAPITAL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          222.224.137,00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        22.047.873,39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9,92%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 200.176.263,61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18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      2.015.799.871,00 </a:t>
                      </a:r>
                      <a:endParaRPr lang="pt-B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  1.280.873.699,50 </a:t>
                      </a:r>
                      <a:endParaRPr lang="pt-B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63,54%</a:t>
                      </a:r>
                      <a:endParaRPr lang="pt-B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 734.926.171,50 </a:t>
                      </a:r>
                      <a:endParaRPr lang="pt-B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-66955" y="767606"/>
            <a:ext cx="925252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</a:rPr>
              <a:t>Execução </a:t>
            </a:r>
            <a:r>
              <a:rPr lang="pt-BR" sz="3200" b="1" dirty="0">
                <a:solidFill>
                  <a:prstClr val="black"/>
                </a:solidFill>
              </a:rPr>
              <a:t>do Orçamento da </a:t>
            </a:r>
            <a:r>
              <a:rPr lang="pt-BR" sz="3200" b="1" dirty="0" smtClean="0">
                <a:solidFill>
                  <a:prstClr val="black"/>
                </a:solidFill>
              </a:rPr>
              <a:t>Saúde </a:t>
            </a:r>
            <a:r>
              <a:rPr lang="pt-BR" sz="3200" b="1" u="sng" dirty="0">
                <a:solidFill>
                  <a:prstClr val="black"/>
                </a:solidFill>
              </a:rPr>
              <a:t>por </a:t>
            </a:r>
            <a:r>
              <a:rPr lang="pt-BR" sz="3200" b="1" u="sng" dirty="0" smtClean="0">
                <a:solidFill>
                  <a:prstClr val="black"/>
                </a:solidFill>
              </a:rPr>
              <a:t>Categoria Econômica</a:t>
            </a:r>
            <a:r>
              <a:rPr lang="pt-BR" sz="3200" b="1" dirty="0" smtClean="0">
                <a:solidFill>
                  <a:prstClr val="black"/>
                </a:solidFill>
              </a:rPr>
              <a:t>, 2º Quad. 2020 </a:t>
            </a:r>
            <a:r>
              <a:rPr lang="pt-BR" sz="3200" b="1" dirty="0">
                <a:solidFill>
                  <a:prstClr val="black"/>
                </a:solidFill>
              </a:rPr>
              <a:t>-  Valores Acumulados</a:t>
            </a:r>
            <a:endParaRPr lang="pt-BR" sz="32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6464369"/>
            <a:ext cx="314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</a:rPr>
              <a:t>Fonte: SIAFE -  Acesso Anexo 2  em 22/09/2020</a:t>
            </a:r>
          </a:p>
        </p:txBody>
      </p:sp>
    </p:spTree>
    <p:extLst>
      <p:ext uri="{BB962C8B-B14F-4D97-AF65-F5344CB8AC3E}">
        <p14:creationId xmlns:p14="http://schemas.microsoft.com/office/powerpoint/2010/main" val="17176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6955" y="767606"/>
            <a:ext cx="925252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</a:rPr>
              <a:t>Execução </a:t>
            </a:r>
            <a:r>
              <a:rPr lang="pt-BR" sz="3200" b="1" dirty="0">
                <a:solidFill>
                  <a:prstClr val="black"/>
                </a:solidFill>
              </a:rPr>
              <a:t>do Orçamento da </a:t>
            </a:r>
            <a:r>
              <a:rPr lang="pt-BR" sz="3200" b="1" dirty="0" smtClean="0">
                <a:solidFill>
                  <a:prstClr val="black"/>
                </a:solidFill>
              </a:rPr>
              <a:t>Saúde </a:t>
            </a:r>
            <a:r>
              <a:rPr lang="pt-BR" sz="3200" b="1" dirty="0">
                <a:solidFill>
                  <a:prstClr val="black"/>
                </a:solidFill>
              </a:rPr>
              <a:t>por </a:t>
            </a:r>
            <a:r>
              <a:rPr lang="pt-BR" sz="3200" b="1" u="sng" dirty="0" smtClean="0">
                <a:solidFill>
                  <a:prstClr val="black"/>
                </a:solidFill>
              </a:rPr>
              <a:t>Grupo de Despesa</a:t>
            </a:r>
            <a:r>
              <a:rPr lang="pt-BR" sz="3200" b="1" dirty="0" smtClean="0">
                <a:solidFill>
                  <a:prstClr val="black"/>
                </a:solidFill>
              </a:rPr>
              <a:t>, 2º Quad. 2020 -  Valores Acumulados</a:t>
            </a:r>
            <a:endParaRPr lang="pt-BR" sz="32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6464369"/>
            <a:ext cx="314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</a:rPr>
              <a:t>Fonte: SIAFE -  </a:t>
            </a:r>
            <a:r>
              <a:rPr lang="pt-BR" sz="1200" dirty="0" smtClean="0">
                <a:solidFill>
                  <a:prstClr val="black"/>
                </a:solidFill>
              </a:rPr>
              <a:t>Acesso Anexo 2  </a:t>
            </a:r>
            <a:r>
              <a:rPr lang="pt-BR" sz="1200" dirty="0">
                <a:solidFill>
                  <a:prstClr val="black"/>
                </a:solidFill>
              </a:rPr>
              <a:t>em </a:t>
            </a:r>
            <a:r>
              <a:rPr lang="pt-BR" sz="1200" dirty="0" smtClean="0">
                <a:solidFill>
                  <a:prstClr val="black"/>
                </a:solidFill>
              </a:rPr>
              <a:t>22/09/2020</a:t>
            </a:r>
            <a:endParaRPr lang="pt-BR" sz="1200" dirty="0">
              <a:solidFill>
                <a:prstClr val="black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02623"/>
              </p:ext>
            </p:extLst>
          </p:nvPr>
        </p:nvGraphicFramePr>
        <p:xfrm>
          <a:off x="35496" y="2060848"/>
          <a:ext cx="9001000" cy="298323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76264"/>
                <a:gridCol w="1872208"/>
                <a:gridCol w="1872208"/>
                <a:gridCol w="1080120"/>
                <a:gridCol w="1800200"/>
              </a:tblGrid>
              <a:tr h="576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Grupo de Despesa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Autorizado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Executado (Empenhado)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Saldo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R$</a:t>
                      </a:r>
                      <a:endParaRPr lang="pt-BR" sz="2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Pessoal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1.058.775.433,00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750.783.886,15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70,91%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307.991.546,85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Despesas Correntes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734.800.301,00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508.041.939,96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69,14%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226.758.361,04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Investimentos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222.224.137,00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22.047.873,39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9,92%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9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200.176.263,61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2.015.799.871,00 </a:t>
                      </a:r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1.280.873.699,50 </a:t>
                      </a:r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63,54%</a:t>
                      </a:r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734.926.171,50 </a:t>
                      </a:r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ângulo 13"/>
          <p:cNvSpPr>
            <a:spLocks noChangeArrowheads="1"/>
          </p:cNvSpPr>
          <p:nvPr/>
        </p:nvSpPr>
        <p:spPr bwMode="auto">
          <a:xfrm>
            <a:off x="0" y="6611779"/>
            <a:ext cx="461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076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</a:rPr>
              <a:t>Fonte: SIAFE-</a:t>
            </a:r>
            <a:r>
              <a:rPr lang="pt-BR" sz="1000" dirty="0" err="1">
                <a:solidFill>
                  <a:prstClr val="black"/>
                </a:solidFill>
                <a:latin typeface="Calibri"/>
              </a:rPr>
              <a:t>Relorc</a:t>
            </a:r>
            <a:r>
              <a:rPr lang="pt-BR" sz="1000" dirty="0">
                <a:solidFill>
                  <a:prstClr val="black"/>
                </a:solidFill>
                <a:latin typeface="Calibri"/>
              </a:rPr>
              <a:t>  2020 acesso em: 14/09/2020</a:t>
            </a:r>
            <a:endParaRPr lang="pt-BR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" y="-471"/>
            <a:ext cx="7164287" cy="141324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pt-BR" sz="2800" b="1" dirty="0">
                <a:ea typeface="Tahoma" panose="020B0604030504040204" pitchFamily="34" charset="0"/>
                <a:cs typeface="Tahoma" panose="020B0604030504040204" pitchFamily="34" charset="0"/>
              </a:rPr>
              <a:t>Total Orçamento Saúde </a:t>
            </a:r>
            <a:r>
              <a:rPr lang="pt-BR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Empenhado</a:t>
            </a:r>
            <a:r>
              <a:rPr lang="pt-BR" sz="2800" b="1" dirty="0">
                <a:ea typeface="Tahoma" panose="020B0604030504040204" pitchFamily="34" charset="0"/>
                <a:cs typeface="Tahoma" panose="020B0604030504040204" pitchFamily="34" charset="0"/>
              </a:rPr>
              <a:t> por Grupo de Despesa </a:t>
            </a:r>
            <a:r>
              <a:rPr lang="pt-B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– Dados acumulados no </a:t>
            </a:r>
            <a:r>
              <a:rPr lang="pt-BR" sz="2800" b="1" dirty="0">
                <a:ea typeface="Tahoma" panose="020B0604030504040204" pitchFamily="34" charset="0"/>
                <a:cs typeface="Tahoma" panose="020B0604030504040204" pitchFamily="34" charset="0"/>
              </a:rPr>
              <a:t>2º Quad. </a:t>
            </a:r>
            <a:r>
              <a:rPr lang="en-US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2020: </a:t>
            </a:r>
            <a:r>
              <a:rPr lang="pt-BR" sz="2800" b="1" dirty="0">
                <a:ea typeface="Tahoma" panose="020B0604030504040204" pitchFamily="34" charset="0"/>
                <a:cs typeface="Tahoma" panose="020B0604030504040204" pitchFamily="34" charset="0"/>
              </a:rPr>
              <a:t>R$1.280.873.699,50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294473"/>
              </p:ext>
            </p:extLst>
          </p:nvPr>
        </p:nvGraphicFramePr>
        <p:xfrm>
          <a:off x="0" y="1484784"/>
          <a:ext cx="9144000" cy="49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62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62471467"/>
              </p:ext>
            </p:extLst>
          </p:nvPr>
        </p:nvGraphicFramePr>
        <p:xfrm>
          <a:off x="42863" y="170080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5496" y="44624"/>
            <a:ext cx="7200800" cy="1296144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076" eaLnBrk="1" fontAlgn="auto" hangingPunct="1"/>
            <a:r>
              <a:rPr lang="pt-BR" sz="24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 Orçamento Recurso Próprio em Saúde</a:t>
            </a:r>
            <a:endParaRPr lang="pt-BR" sz="2400" b="1" dirty="0">
              <a:solidFill>
                <a:prstClr val="black"/>
              </a:solidFill>
            </a:endParaRPr>
          </a:p>
          <a:p>
            <a:pPr algn="l" defTabSz="914076" eaLnBrk="1" fontAlgn="auto" hangingPunct="1"/>
            <a:r>
              <a:rPr lang="pt-BR" sz="2400" b="1" u="sng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Empenhado</a:t>
            </a:r>
            <a:r>
              <a:rPr lang="pt-BR" sz="24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por Grupo de Despesa – Dados acumulados no 2º Quad. </a:t>
            </a:r>
            <a:r>
              <a:rPr lang="en-US" sz="24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2020: </a:t>
            </a:r>
            <a:r>
              <a:rPr lang="pt-BR" sz="24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R$864.321.377,78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0" y="6611779"/>
            <a:ext cx="461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076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</a:rPr>
              <a:t>Fonte: SIAFE-</a:t>
            </a:r>
            <a:r>
              <a:rPr lang="pt-BR" sz="1000" dirty="0" err="1">
                <a:solidFill>
                  <a:prstClr val="black"/>
                </a:solidFill>
                <a:latin typeface="Calibri"/>
              </a:rPr>
              <a:t>Relorc</a:t>
            </a:r>
            <a:r>
              <a:rPr lang="pt-BR" sz="1000" dirty="0">
                <a:solidFill>
                  <a:prstClr val="black"/>
                </a:solidFill>
                <a:latin typeface="Calibri"/>
              </a:rPr>
              <a:t>  2020 acesso em: 14/09/2020</a:t>
            </a:r>
            <a:endParaRPr lang="pt-BR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423739"/>
              </p:ext>
            </p:extLst>
          </p:nvPr>
        </p:nvGraphicFramePr>
        <p:xfrm>
          <a:off x="179512" y="1484784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088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2009" y="1157634"/>
            <a:ext cx="8892479" cy="4832082"/>
            <a:chOff x="2051721" y="548697"/>
            <a:chExt cx="5677527" cy="5562636"/>
          </a:xfrm>
        </p:grpSpPr>
        <p:sp>
          <p:nvSpPr>
            <p:cNvPr id="7" name="Forma livre 6"/>
            <p:cNvSpPr/>
            <p:nvPr/>
          </p:nvSpPr>
          <p:spPr>
            <a:xfrm rot="-5400000">
              <a:off x="2109167" y="491251"/>
              <a:ext cx="5562636" cy="5677527"/>
            </a:xfrm>
            <a:custGeom>
              <a:avLst/>
              <a:gdLst>
                <a:gd name="connsiteX0" fmla="*/ 0 w 5677526"/>
                <a:gd name="connsiteY0" fmla="*/ 0 h 5562635"/>
                <a:gd name="connsiteX1" fmla="*/ 946254 w 5677526"/>
                <a:gd name="connsiteY1" fmla="*/ 0 h 5562635"/>
                <a:gd name="connsiteX2" fmla="*/ 946254 w 5677526"/>
                <a:gd name="connsiteY2" fmla="*/ 0 h 5562635"/>
                <a:gd name="connsiteX3" fmla="*/ 2365636 w 5677526"/>
                <a:gd name="connsiteY3" fmla="*/ 0 h 5562635"/>
                <a:gd name="connsiteX4" fmla="*/ 5677526 w 5677526"/>
                <a:gd name="connsiteY4" fmla="*/ 0 h 5562635"/>
                <a:gd name="connsiteX5" fmla="*/ 5677526 w 5677526"/>
                <a:gd name="connsiteY5" fmla="*/ 3244870 h 5562635"/>
                <a:gd name="connsiteX6" fmla="*/ 5677526 w 5677526"/>
                <a:gd name="connsiteY6" fmla="*/ 3244870 h 5562635"/>
                <a:gd name="connsiteX7" fmla="*/ 5677526 w 5677526"/>
                <a:gd name="connsiteY7" fmla="*/ 4635529 h 5562635"/>
                <a:gd name="connsiteX8" fmla="*/ 5677526 w 5677526"/>
                <a:gd name="connsiteY8" fmla="*/ 5562635 h 5562635"/>
                <a:gd name="connsiteX9" fmla="*/ 2365636 w 5677526"/>
                <a:gd name="connsiteY9" fmla="*/ 5562635 h 5562635"/>
                <a:gd name="connsiteX10" fmla="*/ 1655964 w 5677526"/>
                <a:gd name="connsiteY10" fmla="*/ 6257964 h 5562635"/>
                <a:gd name="connsiteX11" fmla="*/ 946254 w 5677526"/>
                <a:gd name="connsiteY11" fmla="*/ 5562635 h 5562635"/>
                <a:gd name="connsiteX12" fmla="*/ 0 w 5677526"/>
                <a:gd name="connsiteY12" fmla="*/ 5562635 h 5562635"/>
                <a:gd name="connsiteX13" fmla="*/ 0 w 5677526"/>
                <a:gd name="connsiteY13" fmla="*/ 4635529 h 5562635"/>
                <a:gd name="connsiteX14" fmla="*/ 0 w 5677526"/>
                <a:gd name="connsiteY14" fmla="*/ 3244870 h 5562635"/>
                <a:gd name="connsiteX15" fmla="*/ 0 w 5677526"/>
                <a:gd name="connsiteY15" fmla="*/ 3244870 h 5562635"/>
                <a:gd name="connsiteX16" fmla="*/ 0 w 5677526"/>
                <a:gd name="connsiteY16" fmla="*/ 0 h 55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77526" h="5562635">
                  <a:moveTo>
                    <a:pt x="5677525" y="0"/>
                  </a:moveTo>
                  <a:lnTo>
                    <a:pt x="5677525" y="927106"/>
                  </a:lnTo>
                  <a:lnTo>
                    <a:pt x="5677525" y="927106"/>
                  </a:lnTo>
                  <a:lnTo>
                    <a:pt x="5677525" y="2317765"/>
                  </a:lnTo>
                  <a:lnTo>
                    <a:pt x="5677525" y="5562635"/>
                  </a:lnTo>
                  <a:lnTo>
                    <a:pt x="2365636" y="5562635"/>
                  </a:lnTo>
                  <a:lnTo>
                    <a:pt x="2365636" y="5562635"/>
                  </a:lnTo>
                  <a:lnTo>
                    <a:pt x="946255" y="5562635"/>
                  </a:lnTo>
                  <a:lnTo>
                    <a:pt x="1" y="5562635"/>
                  </a:lnTo>
                  <a:lnTo>
                    <a:pt x="1" y="2317765"/>
                  </a:lnTo>
                  <a:lnTo>
                    <a:pt x="-709690" y="1622454"/>
                  </a:lnTo>
                  <a:lnTo>
                    <a:pt x="1" y="927106"/>
                  </a:lnTo>
                  <a:lnTo>
                    <a:pt x="1" y="0"/>
                  </a:lnTo>
                  <a:lnTo>
                    <a:pt x="946255" y="0"/>
                  </a:lnTo>
                  <a:lnTo>
                    <a:pt x="2365636" y="0"/>
                  </a:lnTo>
                  <a:lnTo>
                    <a:pt x="2365636" y="0"/>
                  </a:lnTo>
                  <a:lnTo>
                    <a:pt x="5677525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5239" tIns="15239" rIns="15241" bIns="152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pt-B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 flipH="1">
              <a:off x="2123727" y="764704"/>
              <a:ext cx="5472608" cy="5040560"/>
            </a:xfrm>
            <a:custGeom>
              <a:avLst/>
              <a:gdLst>
                <a:gd name="connsiteX0" fmla="*/ 0 w 3587039"/>
                <a:gd name="connsiteY0" fmla="*/ 0 h 4572562"/>
                <a:gd name="connsiteX1" fmla="*/ 3587039 w 3587039"/>
                <a:gd name="connsiteY1" fmla="*/ 0 h 4572562"/>
                <a:gd name="connsiteX2" fmla="*/ 3587039 w 3587039"/>
                <a:gd name="connsiteY2" fmla="*/ 4572562 h 4572562"/>
                <a:gd name="connsiteX3" fmla="*/ 0 w 3587039"/>
                <a:gd name="connsiteY3" fmla="*/ 4572562 h 4572562"/>
                <a:gd name="connsiteX4" fmla="*/ 0 w 3587039"/>
                <a:gd name="connsiteY4" fmla="*/ 0 h 457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039" h="4572562">
                  <a:moveTo>
                    <a:pt x="0" y="1"/>
                  </a:moveTo>
                  <a:lnTo>
                    <a:pt x="0" y="4572561"/>
                  </a:lnTo>
                  <a:lnTo>
                    <a:pt x="3587039" y="4572561"/>
                  </a:lnTo>
                  <a:lnTo>
                    <a:pt x="358703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55601" tIns="31750" rIns="31750" bIns="31751" numCol="1" spcCol="1270" anchor="ctr" anchorCtr="0">
              <a:noAutofit/>
            </a:bodyPr>
            <a:lstStyle/>
            <a:p>
              <a:pPr marL="0" lvl="1" algn="ctr" defTabSz="22225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3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EXECUÇÃO </a:t>
              </a:r>
              <a:r>
                <a:rPr lang="pt-BR" sz="3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DOS RECURSOS EM SAÚDE </a:t>
              </a:r>
            </a:p>
            <a:p>
              <a:pPr marL="0" lvl="1" algn="ctr" defTabSz="22225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3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Dados acumulados no 2º </a:t>
              </a:r>
              <a:r>
                <a:rPr lang="pt-BR" sz="3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QUAD. 2020 </a:t>
              </a:r>
            </a:p>
            <a:p>
              <a:pPr marL="0" lvl="1" algn="ctr" defTabSz="22225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40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0" lvl="1" algn="ctr" defTabSz="22225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</a:t>
              </a:r>
              <a:r>
                <a:rPr lang="pt-BR" sz="4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1.280.873.699,50</a:t>
              </a:r>
            </a:p>
            <a:p>
              <a:pPr marL="0" lvl="1" algn="ctr" defTabSz="22225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</a:pPr>
              <a:r>
                <a:rPr lang="pt-B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Valores Empenhados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8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52478"/>
              </p:ext>
            </p:extLst>
          </p:nvPr>
        </p:nvGraphicFramePr>
        <p:xfrm>
          <a:off x="34438" y="-2"/>
          <a:ext cx="9074066" cy="6786987"/>
        </p:xfrm>
        <a:graphic>
          <a:graphicData uri="http://schemas.openxmlformats.org/drawingml/2006/table">
            <a:tbl>
              <a:tblPr/>
              <a:tblGrid>
                <a:gridCol w="1403651"/>
                <a:gridCol w="1296144"/>
                <a:gridCol w="1333711"/>
                <a:gridCol w="1224136"/>
                <a:gridCol w="936104"/>
                <a:gridCol w="720080"/>
                <a:gridCol w="1152128"/>
                <a:gridCol w="1008112"/>
              </a:tblGrid>
              <a:tr h="571699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pt-BR" sz="2000" b="1" i="0" u="none" strike="noStrike" dirty="0" smtClean="0">
                          <a:effectLst/>
                          <a:latin typeface="+mn-lt"/>
                        </a:rPr>
                        <a:t>Execução dos Recursos da Saúde 2º Quad. 2020  - Valores Acumulados </a:t>
                      </a:r>
                      <a:endParaRPr lang="pt-BR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effectLst/>
                          <a:latin typeface="Calibri"/>
                        </a:rPr>
                        <a:t>Empenhado</a:t>
                      </a:r>
                      <a:endParaRPr lang="pt-BR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OBJETIVO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Orçamento </a:t>
                      </a:r>
                      <a:endParaRPr lang="pt-BR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Inicial </a:t>
                      </a:r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(R$)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Autorizado </a:t>
                      </a:r>
                      <a:endParaRPr lang="pt-BR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R$)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% do </a:t>
                      </a:r>
                      <a:endParaRPr lang="pt-BR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Autorizado 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% do Empenho Total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Liquidado (R$)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Pago (R$)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2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Apoio Adm.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1.022.450.000,00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1.082.865.504,00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764.475.228,38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70,60%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59,68%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745.241.182,80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648.693.166,88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6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Atenção Especializada de MAC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571.702.197,00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806.256.796,00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462.068.522,60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57,31%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36,07%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292.075.526,71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285.575.510,85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Organizar a RAU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10.602.438,00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  13.744.880,00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13.157.814,00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95,73%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1,03%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10.189.753,50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9.203.925,00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Hemorrede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24.841.868,00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24.841.868,00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11.221.200,36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45,17%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0,88%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7.221.866,59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7.129.267,94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14.201.400,00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36.500.540,00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9.539.723,82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26,14%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0,74%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4.021.065,47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3.948.460,83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27.354.500,00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  13.008.114,00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7.149.893,76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54,96%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0,56%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4.186.124,21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3.423.856,79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Atenção Primária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15.585.266,00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9.639.949,00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4.481.952,94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46,49%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0,35%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2.943.308,81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2.715.484,43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Regulação do Acesso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15.187.633,00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16.967.513,00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4.431.080,95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26,12%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0,35%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3.768.062,82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3.738.917,82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Atenção à Pessoa com Deficiência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8.529.018,00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8.579.018,00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3.127.715,23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36,46%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0,24%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2.340.859,65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2.053.502,99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Organizar a rede materno-infantil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  836.689,00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   836.689,00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594.099,17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71,01%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0,05%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 66.706,42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 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66.312,67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Educação Permanente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  795.000,00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1.449.000,00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486.011,51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33,54%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   195.956,04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195.956,04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Conselhos e Ouvidoria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1.110.000,00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 1.110.000,00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         140.456,78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12,65%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     23.146,03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         </a:t>
                      </a:r>
                      <a:r>
                        <a:rPr lang="pt-BR" sz="1200" b="0" i="0" u="none" strike="noStrike" dirty="0" smtClean="0">
                          <a:effectLst/>
                          <a:latin typeface="Calibri"/>
                        </a:rPr>
                        <a:t>23.146,03 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effectLst/>
                          <a:latin typeface="Calibri"/>
                        </a:rPr>
                        <a:t>TOTAL </a:t>
                      </a:r>
                      <a:r>
                        <a:rPr lang="pt-BR" sz="2400" b="1" i="0" u="none" strike="noStrike" dirty="0" smtClean="0">
                          <a:effectLst/>
                          <a:latin typeface="Calibri"/>
                        </a:rPr>
                        <a:t>==&gt;</a:t>
                      </a:r>
                      <a:endParaRPr lang="pt-B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1.713.196.009,00 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2.015.799.871,00 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1.280.873.699,50 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63,54%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pt-BR" sz="1200" b="1" i="0" u="none" strike="noStrike" dirty="0" smtClean="0">
                          <a:effectLst/>
                          <a:latin typeface="Calibri"/>
                        </a:rPr>
                        <a:t>1.072.273.559,05 </a:t>
                      </a:r>
                      <a:endParaRPr lang="pt-BR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effectLst/>
                          <a:latin typeface="Calibri"/>
                        </a:rPr>
                        <a:t>966.767.508,27 </a:t>
                      </a:r>
                      <a:endParaRPr lang="pt-BR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220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4013" y="56818"/>
            <a:ext cx="6958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2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º QUAD. 2020 </a:t>
            </a:r>
          </a:p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MANUTENÇÃO DA GESTÃO</a:t>
            </a:r>
          </a:p>
        </p:txBody>
      </p:sp>
      <p:sp>
        <p:nvSpPr>
          <p:cNvPr id="11" name="CaixaDeTexto 9"/>
          <p:cNvSpPr txBox="1"/>
          <p:nvPr/>
        </p:nvSpPr>
        <p:spPr>
          <a:xfrm>
            <a:off x="3995936" y="148478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59,68 % do Empenho Total</a:t>
            </a:r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908720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45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9952" y="2420888"/>
            <a:ext cx="158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36,07% do Empenho Total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8" y="272842"/>
            <a:ext cx="7740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 2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º QUAD. 2020 </a:t>
            </a:r>
          </a:p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MELHORIA DO DESEMPENHO DAS UNIDADES HOSPITALARES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EF44440E-FC7D-4A06-BB2D-11DBA149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07504" y="908720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CaixaDeTexto 1"/>
          <p:cNvSpPr txBox="1">
            <a:spLocks noChangeArrowheads="1"/>
          </p:cNvSpPr>
          <p:nvPr/>
        </p:nvSpPr>
        <p:spPr bwMode="auto">
          <a:xfrm>
            <a:off x="1689196" y="6473076"/>
            <a:ext cx="1010596" cy="322815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/>
              <a:t>70,13%</a:t>
            </a:r>
          </a:p>
        </p:txBody>
      </p:sp>
      <p:sp>
        <p:nvSpPr>
          <p:cNvPr id="17415" name="CaixaDeTexto 1"/>
          <p:cNvSpPr txBox="1">
            <a:spLocks noChangeArrowheads="1"/>
          </p:cNvSpPr>
          <p:nvPr/>
        </p:nvSpPr>
        <p:spPr bwMode="auto">
          <a:xfrm>
            <a:off x="2884705" y="6500946"/>
            <a:ext cx="967215" cy="312430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/>
              <a:t>21,29%</a:t>
            </a:r>
          </a:p>
        </p:txBody>
      </p:sp>
      <p:sp>
        <p:nvSpPr>
          <p:cNvPr id="17416" name="CaixaDeTexto 1"/>
          <p:cNvSpPr txBox="1">
            <a:spLocks noChangeArrowheads="1"/>
          </p:cNvSpPr>
          <p:nvPr/>
        </p:nvSpPr>
        <p:spPr bwMode="auto">
          <a:xfrm>
            <a:off x="4052232" y="6480969"/>
            <a:ext cx="1023824" cy="332407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/>
              <a:t> 7,30%</a:t>
            </a:r>
          </a:p>
        </p:txBody>
      </p:sp>
      <p:sp>
        <p:nvSpPr>
          <p:cNvPr id="17417" name="CaixaDeTexto 1"/>
          <p:cNvSpPr txBox="1">
            <a:spLocks noChangeArrowheads="1"/>
          </p:cNvSpPr>
          <p:nvPr/>
        </p:nvSpPr>
        <p:spPr bwMode="auto">
          <a:xfrm>
            <a:off x="5220072" y="6478830"/>
            <a:ext cx="1080120" cy="334546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/>
              <a:t>0,97%</a:t>
            </a:r>
          </a:p>
        </p:txBody>
      </p:sp>
      <p:sp>
        <p:nvSpPr>
          <p:cNvPr id="14" name="Retângulo 1"/>
          <p:cNvSpPr>
            <a:spLocks noChangeArrowheads="1"/>
          </p:cNvSpPr>
          <p:nvPr/>
        </p:nvSpPr>
        <p:spPr bwMode="auto">
          <a:xfrm>
            <a:off x="21599" y="6580345"/>
            <a:ext cx="15561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"/>
            <a:r>
              <a:rPr lang="pt-BR" sz="900" dirty="0"/>
              <a:t>Fonte: SIAFE – </a:t>
            </a:r>
            <a:r>
              <a:rPr lang="pt-BR" sz="900" dirty="0" err="1"/>
              <a:t>Relorc</a:t>
            </a:r>
            <a:r>
              <a:rPr lang="pt-BR" sz="900" dirty="0"/>
              <a:t>  - 2020 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6372200" y="6478830"/>
            <a:ext cx="1080120" cy="334546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/>
              <a:t>0,31%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5496" y="0"/>
            <a:ext cx="6768752" cy="908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t-B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ORÇAMENTO APROVADO SAÚDE 2020 R$1.713.196.009,00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496243"/>
              </p:ext>
            </p:extLst>
          </p:nvPr>
        </p:nvGraphicFramePr>
        <p:xfrm>
          <a:off x="-252535" y="1052736"/>
          <a:ext cx="9577064" cy="544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844" y="116632"/>
            <a:ext cx="6958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2</a:t>
            </a:r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º QUAD. 2020</a:t>
            </a:r>
          </a:p>
          <a:p>
            <a:pPr algn="ctr"/>
            <a:r>
              <a:rPr lang="pt-BR" sz="22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URGÊNCIA E EMERGÊNCIA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11960" y="890136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/>
              <a:t>1,03 % do Empenho Total</a:t>
            </a:r>
          </a:p>
        </p:txBody>
      </p:sp>
      <p:sp>
        <p:nvSpPr>
          <p:cNvPr id="4" name="Retângulo 1">
            <a:extLst>
              <a:ext uri="{FF2B5EF4-FFF2-40B4-BE49-F238E27FC236}">
                <a16:creationId xmlns="" xmlns:a16="http://schemas.microsoft.com/office/drawing/2014/main" id="{E407C952-E2D1-4FB4-8D86-73491643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" y="692696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20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88" y="-27384"/>
            <a:ext cx="7234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2</a:t>
            </a:r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º QUAD. 2020</a:t>
            </a:r>
          </a:p>
          <a:p>
            <a:pPr algn="ctr"/>
            <a:r>
              <a:rPr lang="pt-BR" sz="22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OFERTA DE SANGUE E HEMOCOMPONENTES</a:t>
            </a:r>
          </a:p>
        </p:txBody>
      </p:sp>
      <p:sp>
        <p:nvSpPr>
          <p:cNvPr id="6" name="CaixaDeTexto 9"/>
          <p:cNvSpPr txBox="1"/>
          <p:nvPr/>
        </p:nvSpPr>
        <p:spPr>
          <a:xfrm>
            <a:off x="4067944" y="2780928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0,88% do Empenho Total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D8F0F0C-2852-4104-B94F-33D20F36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0" y="692696"/>
          <a:ext cx="90364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089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tângulo 7"/>
          <p:cNvSpPr>
            <a:spLocks noChangeArrowheads="1"/>
          </p:cNvSpPr>
          <p:nvPr/>
        </p:nvSpPr>
        <p:spPr bwMode="auto">
          <a:xfrm flipH="1">
            <a:off x="4932363" y="3789363"/>
            <a:ext cx="1368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pt-BR" sz="1400"/>
          </a:p>
          <a:p>
            <a:pPr algn="ctr"/>
            <a:endParaRPr lang="pt-BR" sz="1400"/>
          </a:p>
        </p:txBody>
      </p:sp>
      <p:sp>
        <p:nvSpPr>
          <p:cNvPr id="7" name="Retângulo 6"/>
          <p:cNvSpPr/>
          <p:nvPr/>
        </p:nvSpPr>
        <p:spPr>
          <a:xfrm>
            <a:off x="72008" y="44624"/>
            <a:ext cx="702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 </a:t>
            </a:r>
          </a:p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ASSISTÊNCIA FARMACÊUTICA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3573016"/>
            <a:ext cx="180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0,56 % do </a:t>
            </a:r>
          </a:p>
          <a:p>
            <a:pPr algn="ctr"/>
            <a:r>
              <a:rPr lang="pt-BR" sz="2000" b="1" dirty="0"/>
              <a:t>Empenho </a:t>
            </a:r>
          </a:p>
          <a:p>
            <a:pPr algn="ctr"/>
            <a:r>
              <a:rPr lang="pt-BR" sz="2000" b="1" dirty="0"/>
              <a:t>Total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CA3318C-6D73-412A-8C04-26BF5BA8A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620688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87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067944" y="350100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0,35 % do Empenho Total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85180" y="-27384"/>
            <a:ext cx="6791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 2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º QUAD. 2020</a:t>
            </a:r>
          </a:p>
          <a:p>
            <a:pPr marL="0" lvl="1"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NA REGULAÇÃO DO ACESSO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379C9A77-95D7-4D89-98C8-9B493DA4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548680"/>
          <a:ext cx="9036496" cy="604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1358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496" y="42329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 </a:t>
            </a:r>
            <a:r>
              <a:rPr lang="de-DE" sz="21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 </a:t>
            </a:r>
          </a:p>
          <a:p>
            <a:pPr algn="ctr"/>
            <a:r>
              <a:rPr lang="pt-BR" sz="21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100" b="1" dirty="0">
                <a:latin typeface="Tunga" panose="020B0502040204020203" pitchFamily="34" charset="0"/>
                <a:cs typeface="Tunga" panose="020B0502040204020203" pitchFamily="34" charset="0"/>
              </a:rPr>
              <a:t>VIGILÂNCIA EM SAÚDE</a:t>
            </a:r>
          </a:p>
        </p:txBody>
      </p:sp>
      <p:sp>
        <p:nvSpPr>
          <p:cNvPr id="6" name="CaixaDeTexto 9"/>
          <p:cNvSpPr txBox="1"/>
          <p:nvPr/>
        </p:nvSpPr>
        <p:spPr>
          <a:xfrm>
            <a:off x="4139952" y="350100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0,74% do Empenho Total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96FA4921-DA43-4635-A440-B0C1A147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0" y="692695"/>
          <a:ext cx="9144000" cy="59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5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57188" y="928688"/>
            <a:ext cx="8358187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pt-BR" sz="1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Retângulo 8"/>
          <p:cNvSpPr>
            <a:spLocks noChangeArrowheads="1"/>
          </p:cNvSpPr>
          <p:nvPr/>
        </p:nvSpPr>
        <p:spPr bwMode="auto">
          <a:xfrm flipH="1">
            <a:off x="5003800" y="3213100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pt-BR" sz="1400"/>
          </a:p>
          <a:p>
            <a:pPr algn="ctr"/>
            <a:endParaRPr lang="pt-BR" sz="1400"/>
          </a:p>
        </p:txBody>
      </p:sp>
      <p:sp>
        <p:nvSpPr>
          <p:cNvPr id="10" name="Retângulo 9"/>
          <p:cNvSpPr/>
          <p:nvPr/>
        </p:nvSpPr>
        <p:spPr>
          <a:xfrm>
            <a:off x="0" y="42329"/>
            <a:ext cx="6948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 </a:t>
            </a:r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</a:t>
            </a:r>
          </a:p>
          <a:p>
            <a:pPr algn="ctr"/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 </a:t>
            </a:r>
            <a:r>
              <a:rPr lang="pt-BR" sz="22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200" b="1" dirty="0">
                <a:latin typeface="Tunga" panose="020B0502040204020203" pitchFamily="34" charset="0"/>
                <a:cs typeface="Tunga" panose="020B0502040204020203" pitchFamily="34" charset="0"/>
              </a:rPr>
              <a:t>ATENÇÃO PRIMÁRIA</a:t>
            </a:r>
          </a:p>
        </p:txBody>
      </p:sp>
      <p:sp>
        <p:nvSpPr>
          <p:cNvPr id="14" name="CaixaDeTexto 9"/>
          <p:cNvSpPr txBox="1"/>
          <p:nvPr/>
        </p:nvSpPr>
        <p:spPr>
          <a:xfrm>
            <a:off x="4283968" y="3573016"/>
            <a:ext cx="1224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0,35 % do Empenho Total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9200D584-A18D-4A06-B2DD-BFF6EA92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0" y="764703"/>
          <a:ext cx="9144000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ângulo 5"/>
          <p:cNvSpPr>
            <a:spLocks noChangeArrowheads="1"/>
          </p:cNvSpPr>
          <p:nvPr/>
        </p:nvSpPr>
        <p:spPr bwMode="auto">
          <a:xfrm flipH="1">
            <a:off x="5003800" y="247491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pt-BR" sz="1400"/>
          </a:p>
          <a:p>
            <a:pPr algn="ctr"/>
            <a:endParaRPr lang="pt-BR" sz="1400"/>
          </a:p>
        </p:txBody>
      </p:sp>
      <p:sp>
        <p:nvSpPr>
          <p:cNvPr id="10" name="CaixaDeTexto 9"/>
          <p:cNvSpPr txBox="1"/>
          <p:nvPr/>
        </p:nvSpPr>
        <p:spPr>
          <a:xfrm>
            <a:off x="4139952" y="328498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0,24 % do Empenho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496" y="44624"/>
            <a:ext cx="6874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</a:t>
            </a:r>
            <a:r>
              <a:rPr lang="de-DE" sz="21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 </a:t>
            </a:r>
          </a:p>
          <a:p>
            <a:pPr algn="ctr"/>
            <a:r>
              <a:rPr lang="pt-BR" sz="2100" b="1" dirty="0">
                <a:latin typeface="Tunga" panose="020B0502040204020203" pitchFamily="34" charset="0"/>
                <a:cs typeface="Tunga" panose="020B0502040204020203" pitchFamily="34" charset="0"/>
              </a:rPr>
              <a:t>ATENÇÃO À </a:t>
            </a:r>
            <a:r>
              <a:rPr lang="de-DE" sz="2100" b="1" dirty="0">
                <a:latin typeface="Tunga" panose="020B0502040204020203" pitchFamily="34" charset="0"/>
                <a:cs typeface="Tunga" panose="020B0502040204020203" pitchFamily="34" charset="0"/>
              </a:rPr>
              <a:t>PESSOA COM DEFICIÊNCIA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DC6B902-1DF5-460C-AE51-6B13701E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" y="692696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13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88" y="42329"/>
            <a:ext cx="6874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 </a:t>
            </a:r>
          </a:p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ORGANIZAR A REDE MATERNO-INFANTIL </a:t>
            </a:r>
            <a:endParaRPr lang="de-DE" sz="2000" b="1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134076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0,05 % do Empenho Total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39587D3-20BD-444D-B9B9-3C9B30A79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" y="692696"/>
          <a:ext cx="90364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9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88" y="42329"/>
            <a:ext cx="7018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 </a:t>
            </a:r>
          </a:p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EDUCAÇÃO PERMANENTE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321297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0,04 % do Empenho Total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2832F22-015E-482A-9AD4-E1C351F5C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620688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88" y="42329"/>
            <a:ext cx="903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EXECUÇÃO DO ORÇAMENTO </a:t>
            </a:r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2º QUAD. 2020</a:t>
            </a:r>
          </a:p>
          <a:p>
            <a:pPr algn="ctr"/>
            <a:r>
              <a:rPr lang="de-DE" sz="2000" b="1" dirty="0">
                <a:latin typeface="Tunga" panose="020B0502040204020203" pitchFamily="34" charset="0"/>
                <a:cs typeface="Tunga" panose="020B0502040204020203" pitchFamily="34" charset="0"/>
              </a:rPr>
              <a:t> </a:t>
            </a:r>
            <a:r>
              <a:rPr lang="pt-BR" sz="2000" b="1" dirty="0">
                <a:latin typeface="Tunga" panose="020B0502040204020203" pitchFamily="34" charset="0"/>
                <a:cs typeface="Tunga" panose="020B0502040204020203" pitchFamily="34" charset="0"/>
              </a:rPr>
              <a:t>NOS CONSELHOS E OUVIDORIA</a:t>
            </a:r>
            <a:endParaRPr lang="de-DE" sz="2000" b="1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407707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0,01 % do Empenho Total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5F13B49-1F80-467F-86CD-45AFA528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050" dirty="0">
                <a:solidFill>
                  <a:prstClr val="black"/>
                </a:solidFill>
              </a:rPr>
              <a:t>FONTE: </a:t>
            </a:r>
            <a:r>
              <a:rPr lang="pt-BR" sz="1050" dirty="0" err="1">
                <a:solidFill>
                  <a:prstClr val="black"/>
                </a:solidFill>
              </a:rPr>
              <a:t>Siafe</a:t>
            </a:r>
            <a:r>
              <a:rPr lang="pt-BR" sz="1050" dirty="0">
                <a:solidFill>
                  <a:prstClr val="black"/>
                </a:solidFill>
              </a:rPr>
              <a:t>, </a:t>
            </a:r>
            <a:r>
              <a:rPr lang="pt-BR" sz="1050" dirty="0" err="1">
                <a:solidFill>
                  <a:prstClr val="black"/>
                </a:solidFill>
              </a:rPr>
              <a:t>Progfonte</a:t>
            </a:r>
            <a:r>
              <a:rPr lang="pt-BR" sz="1050" dirty="0">
                <a:solidFill>
                  <a:prstClr val="black"/>
                </a:solidFill>
              </a:rPr>
              <a:t> FES 2020 - acesso em 14/09/2020.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620687"/>
          <a:ext cx="9036496" cy="597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496" y="764704"/>
            <a:ext cx="9108504" cy="1077218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Receitas Saúde 2º </a:t>
            </a:r>
            <a:r>
              <a:rPr lang="pt-BR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Quad. </a:t>
            </a:r>
            <a:r>
              <a:rPr lang="pt-BR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– </a:t>
            </a:r>
          </a:p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 Acumulados</a:t>
            </a:r>
            <a:endParaRPr lang="pt-BR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67172" y="6597352"/>
            <a:ext cx="60486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076" fontAlgn="b">
              <a:spcBef>
                <a:spcPts val="0"/>
              </a:spcBef>
              <a:spcAft>
                <a:spcPts val="0"/>
              </a:spcAft>
            </a:pPr>
            <a:r>
              <a:rPr lang="pt-BR" sz="1100" dirty="0">
                <a:solidFill>
                  <a:prstClr val="black"/>
                </a:solidFill>
                <a:latin typeface="Calibri"/>
                <a:cs typeface="+mn-cs"/>
              </a:rPr>
              <a:t>FONTE: </a:t>
            </a:r>
            <a:r>
              <a:rPr lang="pt-BR" sz="1100" dirty="0" err="1">
                <a:solidFill>
                  <a:prstClr val="black"/>
                </a:solidFill>
                <a:latin typeface="Calibri"/>
                <a:cs typeface="+mn-cs"/>
              </a:rPr>
              <a:t>Siafe</a:t>
            </a:r>
            <a:r>
              <a:rPr lang="pt-BR" sz="1100" dirty="0">
                <a:solidFill>
                  <a:prstClr val="black"/>
                </a:solidFill>
                <a:latin typeface="Calibri"/>
                <a:cs typeface="+mn-cs"/>
              </a:rPr>
              <a:t>, Anexo 10 FES 2020 - acesso em 14/09/2020.</a:t>
            </a:r>
            <a:endParaRPr lang="pt-BR" sz="1100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916832"/>
            <a:ext cx="91085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8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496" y="764704"/>
            <a:ext cx="9029700" cy="54476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Tunga" panose="020B0502040204020203" pitchFamily="34" charset="0"/>
                <a:cs typeface="Tunga" panose="020B0502040204020203" pitchFamily="34" charset="0"/>
              </a:rPr>
              <a:t>Execução Orçamentária e Financeira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Tunga" panose="020B0502040204020203" pitchFamily="34" charset="0"/>
                <a:cs typeface="Tunga" panose="020B0502040204020203" pitchFamily="34" charset="0"/>
              </a:rPr>
              <a:t>Valores Empenhados, Liquidados e Pagos nas Ações Orçamentárias </a:t>
            </a:r>
            <a:r>
              <a:rPr lang="pt-BR" sz="3200" b="1" dirty="0" smtClean="0">
                <a:latin typeface="Tunga" panose="020B0502040204020203" pitchFamily="34" charset="0"/>
                <a:cs typeface="Tunga" panose="020B0502040204020203" pitchFamily="34" charset="0"/>
              </a:rPr>
              <a:t>por </a:t>
            </a:r>
            <a:r>
              <a:rPr lang="pt-BR" sz="3200" b="1" dirty="0">
                <a:latin typeface="Tunga" panose="020B0502040204020203" pitchFamily="34" charset="0"/>
                <a:cs typeface="Tunga" panose="020B0502040204020203" pitchFamily="34" charset="0"/>
              </a:rPr>
              <a:t>Objetivos do Plano de Saúde e do Plano Plurianual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Tunga" panose="020B0502040204020203" pitchFamily="34" charset="0"/>
                <a:cs typeface="Tunga" panose="020B0502040204020203" pitchFamily="34" charset="0"/>
              </a:rPr>
              <a:t>Programa Finalístico: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unga" panose="020B0502040204020203" pitchFamily="34" charset="0"/>
                <a:cs typeface="Tunga" panose="020B0502040204020203" pitchFamily="34" charset="0"/>
              </a:rPr>
              <a:t>1165 – Integração de ações e serviços de saúde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Tunga" panose="020B0502040204020203" pitchFamily="34" charset="0"/>
                <a:cs typeface="Tunga" panose="020B0502040204020203" pitchFamily="34" charset="0"/>
              </a:rPr>
              <a:t>Programa </a:t>
            </a:r>
            <a:r>
              <a:rPr lang="pt-BR" sz="2400" dirty="0">
                <a:latin typeface="Tunga" panose="020B0502040204020203" pitchFamily="34" charset="0"/>
                <a:cs typeface="Tunga" panose="020B0502040204020203" pitchFamily="34" charset="0"/>
              </a:rPr>
              <a:t>de Gestão: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unga" panose="020B0502040204020203" pitchFamily="34" charset="0"/>
                <a:cs typeface="Tunga" panose="020B0502040204020203" pitchFamily="34" charset="0"/>
              </a:rPr>
              <a:t>1100 - Manutenção e Gestão do Poder Executivo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Tunga" panose="020B0502040204020203" pitchFamily="34" charset="0"/>
                <a:cs typeface="Tunga" panose="020B0502040204020203" pitchFamily="34" charset="0"/>
              </a:rPr>
              <a:t>2º Quadrimestre de </a:t>
            </a:r>
            <a:r>
              <a:rPr lang="pt-BR" sz="3200" b="1" dirty="0" smtClean="0">
                <a:latin typeface="Tunga" panose="020B0502040204020203" pitchFamily="34" charset="0"/>
                <a:cs typeface="Tunga" panose="020B0502040204020203" pitchFamily="34" charset="0"/>
              </a:rPr>
              <a:t>2020 – valores acumulados</a:t>
            </a:r>
            <a:endParaRPr lang="pt-BR" sz="3200" b="1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100" dirty="0">
                <a:solidFill>
                  <a:prstClr val="black"/>
                </a:solidFill>
              </a:rPr>
              <a:t>FONTE: </a:t>
            </a:r>
            <a:r>
              <a:rPr lang="pt-BR" sz="1100" dirty="0" err="1">
                <a:solidFill>
                  <a:prstClr val="black"/>
                </a:solidFill>
              </a:rPr>
              <a:t>Siafe</a:t>
            </a:r>
            <a:r>
              <a:rPr lang="pt-BR" sz="1100" dirty="0">
                <a:solidFill>
                  <a:prstClr val="black"/>
                </a:solidFill>
              </a:rPr>
              <a:t>, </a:t>
            </a:r>
            <a:r>
              <a:rPr lang="pt-BR" sz="1100" dirty="0" err="1">
                <a:solidFill>
                  <a:prstClr val="black"/>
                </a:solidFill>
              </a:rPr>
              <a:t>Progfonte</a:t>
            </a:r>
            <a:r>
              <a:rPr lang="pt-BR" sz="1100" dirty="0">
                <a:solidFill>
                  <a:prstClr val="black"/>
                </a:solidFill>
              </a:rPr>
              <a:t> FES 2020 - acesso em 14/09/2020.</a:t>
            </a:r>
            <a:endParaRPr lang="pt-BR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350718"/>
              </p:ext>
            </p:extLst>
          </p:nvPr>
        </p:nvGraphicFramePr>
        <p:xfrm>
          <a:off x="0" y="764704"/>
          <a:ext cx="9105771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Planilha" r:id="rId3" imgW="10953661" imgH="6772364" progId="Excel.Sheet.8">
                  <p:embed/>
                </p:oleObj>
              </mc:Choice>
              <mc:Fallback>
                <p:oleObj name="Planilha" r:id="rId3" imgW="10953661" imgH="677236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4704"/>
                        <a:ext cx="9105771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35496" y="-2738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t-BR" sz="2000" b="1" dirty="0">
                <a:solidFill>
                  <a:prstClr val="black"/>
                </a:solidFill>
              </a:rPr>
              <a:t>EXECUÇÃO DOS RECURSOS EM SAÚDE </a:t>
            </a:r>
            <a:r>
              <a:rPr lang="pt-BR" sz="2000" b="1" dirty="0" smtClean="0">
                <a:solidFill>
                  <a:prstClr val="black"/>
                </a:solidFill>
              </a:rPr>
              <a:t>- Dados </a:t>
            </a:r>
            <a:r>
              <a:rPr lang="pt-BR" sz="2000" b="1" dirty="0">
                <a:solidFill>
                  <a:prstClr val="black"/>
                </a:solidFill>
              </a:rPr>
              <a:t>acumulados no 2º QUAD. </a:t>
            </a:r>
            <a:r>
              <a:rPr lang="pt-BR" sz="2000" b="1" dirty="0" smtClean="0">
                <a:solidFill>
                  <a:prstClr val="black"/>
                </a:solidFill>
              </a:rPr>
              <a:t>2020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-58943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Manutenção da Gestão</a:t>
            </a: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49941"/>
              </p:ext>
            </p:extLst>
          </p:nvPr>
        </p:nvGraphicFramePr>
        <p:xfrm>
          <a:off x="0" y="548680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68" y="30126"/>
            <a:ext cx="7721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Melhorar o desempenho das Unidades Hospitalares</a:t>
            </a:r>
            <a:endParaRPr lang="pt-B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8F65B6EB-3C7A-4F5B-A7AE-1CB578DE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91356"/>
              </p:ext>
            </p:extLst>
          </p:nvPr>
        </p:nvGraphicFramePr>
        <p:xfrm>
          <a:off x="17224" y="973082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4624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URGÊNCIA E EMERGÊNCIA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19181F2B-2CD9-4E8D-BED6-79D589AA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67346"/>
              </p:ext>
            </p:extLst>
          </p:nvPr>
        </p:nvGraphicFramePr>
        <p:xfrm>
          <a:off x="0" y="554133"/>
          <a:ext cx="101166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977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35913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de Sangue e Hemocomponentes</a:t>
            </a: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9CB4853E-8C76-4BF1-A422-D96DE7C5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75342"/>
              </p:ext>
            </p:extLst>
          </p:nvPr>
        </p:nvGraphicFramePr>
        <p:xfrm>
          <a:off x="0" y="692696"/>
          <a:ext cx="954055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21" y="2370"/>
            <a:ext cx="7911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Farmacêutica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30104695-6A34-44DF-A846-05C9561DD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23911"/>
              </p:ext>
            </p:extLst>
          </p:nvPr>
        </p:nvGraphicFramePr>
        <p:xfrm>
          <a:off x="0" y="548680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236" y="-5500"/>
            <a:ext cx="7776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REGULAÇÃO DO ACESSO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7ED06D20-7906-4FF5-8C34-A4650683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91810"/>
              </p:ext>
            </p:extLst>
          </p:nvPr>
        </p:nvGraphicFramePr>
        <p:xfrm>
          <a:off x="0" y="630510"/>
          <a:ext cx="9144000" cy="597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46365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Vigilância em Saúde </a:t>
            </a: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1BF992C7-396B-40ED-85F5-F198936D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38356"/>
              </p:ext>
            </p:extLst>
          </p:nvPr>
        </p:nvGraphicFramePr>
        <p:xfrm>
          <a:off x="0" y="620687"/>
          <a:ext cx="9144000" cy="597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4462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Primária</a:t>
            </a: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FAAA272C-A478-4753-9161-98CFF0D2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2273"/>
              </p:ext>
            </p:extLst>
          </p:nvPr>
        </p:nvGraphicFramePr>
        <p:xfrm>
          <a:off x="0" y="548679"/>
          <a:ext cx="9036496" cy="604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5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669360"/>
            <a:ext cx="5580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Calibri"/>
                <a:cs typeface="+mn-cs"/>
              </a:rPr>
              <a:t>Fonte: SES-TO/FES-TO - </a:t>
            </a:r>
            <a:r>
              <a:rPr lang="pt-BR" sz="800" dirty="0" smtClean="0">
                <a:solidFill>
                  <a:prstClr val="black"/>
                </a:solidFill>
                <a:latin typeface="Calibri"/>
                <a:cs typeface="+mn-cs"/>
              </a:rPr>
              <a:t>Elaboração</a:t>
            </a:r>
            <a:r>
              <a:rPr lang="pt-BR" sz="900" dirty="0" smtClean="0">
                <a:solidFill>
                  <a:prstClr val="black"/>
                </a:solidFill>
                <a:latin typeface="Calibri"/>
                <a:cs typeface="+mn-cs"/>
              </a:rPr>
              <a:t> SGAE - 14/09/2020  -  consulta https://fns.saude.gov.br/ dos repasses do MS.</a:t>
            </a:r>
            <a:endParaRPr lang="pt-BR" sz="9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17328"/>
            <a:ext cx="9108504" cy="892552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COVID-19, 2º </a:t>
            </a: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Quad.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  Acumulados</a:t>
            </a:r>
            <a:endParaRPr lang="pt-BR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49125"/>
              </p:ext>
            </p:extLst>
          </p:nvPr>
        </p:nvGraphicFramePr>
        <p:xfrm>
          <a:off x="41275" y="1101911"/>
          <a:ext cx="9063038" cy="5639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Documento" r:id="rId3" imgW="9063032" imgH="5247114" progId="Word.Document.12">
                  <p:embed/>
                </p:oleObj>
              </mc:Choice>
              <mc:Fallback>
                <p:oleObj name="Documento" r:id="rId3" imgW="9063032" imgH="5247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" y="1101911"/>
                        <a:ext cx="9063038" cy="5639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4624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À PESSOA COM DEFICIÊNCIA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3FCD72E6-E649-4DA3-9CA6-E9F3301A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80033"/>
              </p:ext>
            </p:extLst>
          </p:nvPr>
        </p:nvGraphicFramePr>
        <p:xfrm>
          <a:off x="0" y="764704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457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4624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unga" panose="020B0502040204020203" pitchFamily="34" charset="0"/>
                <a:cs typeface="Tunga" panose="020B0502040204020203" pitchFamily="34" charset="0"/>
              </a:rPr>
              <a:t>ORGANIZAR A REDE MATERNO-INFANTIL</a:t>
            </a:r>
            <a:endParaRPr lang="pt-B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5BD7641E-15F7-49BB-ADF1-D25E0470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65467"/>
              </p:ext>
            </p:extLst>
          </p:nvPr>
        </p:nvGraphicFramePr>
        <p:xfrm>
          <a:off x="107504" y="548680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8917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4624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Permanente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0B43C3D4-5CAB-432C-BFD3-97891B99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81432"/>
              </p:ext>
            </p:extLst>
          </p:nvPr>
        </p:nvGraphicFramePr>
        <p:xfrm>
          <a:off x="0" y="548680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35913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CONSELHOS E OUVIDORIA</a:t>
            </a:r>
            <a:endParaRPr lang="pt-B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="" xmlns:a16="http://schemas.microsoft.com/office/drawing/2014/main" id="{254FDC54-E44B-4A59-88D7-F853C316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42554"/>
              </p:ext>
            </p:extLst>
          </p:nvPr>
        </p:nvGraphicFramePr>
        <p:xfrm>
          <a:off x="107504" y="548680"/>
          <a:ext cx="90364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Progfonte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68927C6B-571F-4098-8758-8673E738B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47774"/>
              </p:ext>
            </p:extLst>
          </p:nvPr>
        </p:nvGraphicFramePr>
        <p:xfrm>
          <a:off x="35496" y="412359"/>
          <a:ext cx="9001000" cy="61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Worksheet" r:id="rId3" imgW="17383123" imgH="9982026" progId="">
                  <p:embed/>
                </p:oleObj>
              </mc:Choice>
              <mc:Fallback>
                <p:oleObj name="Worksheet" r:id="rId3" imgW="17383123" imgH="99820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12359"/>
                        <a:ext cx="9001000" cy="6194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-750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DOS RECURSOS EM SAÚDE – RECURSOS TOTAIS  POR FONTE – DADOS ACUMULADOS NO 2º QUAD. 2020 </a:t>
            </a:r>
            <a:endParaRPr lang="pt-BR" sz="1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87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3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DOS RECURSOS EM SAÚDE - </a:t>
            </a:r>
            <a:r>
              <a:rPr lang="de-DE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GRUPO </a:t>
            </a:r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DESPESA - DADOS ACUMULADOS NO 2º QUAD. 2020 </a:t>
            </a:r>
            <a:endParaRPr lang="pt-BR" sz="1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 smtClean="0">
                <a:solidFill>
                  <a:prstClr val="black"/>
                </a:solidFill>
              </a:rPr>
              <a:t>Relorc</a:t>
            </a:r>
            <a:r>
              <a:rPr lang="pt-BR" sz="900" dirty="0" smtClean="0">
                <a:solidFill>
                  <a:prstClr val="black"/>
                </a:solidFill>
              </a:rPr>
              <a:t> FES </a:t>
            </a:r>
            <a:r>
              <a:rPr lang="pt-BR" sz="900" dirty="0">
                <a:solidFill>
                  <a:prstClr val="black"/>
                </a:solidFill>
              </a:rPr>
              <a:t>2020 - acesso em 21/09/2020.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4" name="Imagem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0688"/>
            <a:ext cx="91424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901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88" y="6655196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Impby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DOS RECURSOS EM SAÚDE - </a:t>
            </a:r>
            <a:r>
              <a:rPr lang="de-DE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NATUREZA </a:t>
            </a:r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DESPESA – RECURSOS TOTAIS – DADOS ACUMULADOS NO 2º QUAD. 2020 </a:t>
            </a:r>
            <a:endParaRPr lang="pt-BR" sz="1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20113"/>
              </p:ext>
            </p:extLst>
          </p:nvPr>
        </p:nvGraphicFramePr>
        <p:xfrm>
          <a:off x="1589" y="459060"/>
          <a:ext cx="9142412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Worksheet" r:id="rId3" imgW="20354885" imgH="16011570" progId="">
                  <p:embed/>
                </p:oleObj>
              </mc:Choice>
              <mc:Fallback>
                <p:oleObj name="Worksheet" r:id="rId3" imgW="20354885" imgH="16011570" progId="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459060"/>
                        <a:ext cx="9142412" cy="621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90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Impby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67E9774A-8156-44E3-9331-2553E068D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93140"/>
              </p:ext>
            </p:extLst>
          </p:nvPr>
        </p:nvGraphicFramePr>
        <p:xfrm>
          <a:off x="107504" y="626684"/>
          <a:ext cx="8928992" cy="598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Worksheet" r:id="rId3" imgW="17087725" imgH="10515695" progId="">
                  <p:embed/>
                </p:oleObj>
              </mc:Choice>
              <mc:Fallback>
                <p:oleObj name="Worksheet" r:id="rId3" imgW="17087725" imgH="105156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26684"/>
                        <a:ext cx="8928992" cy="5980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63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DOS RECURSOS EM SAÚDE - </a:t>
            </a:r>
            <a:r>
              <a:rPr lang="de-DE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NATUREZA </a:t>
            </a:r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DESPESA – RECURSOS PRÓPRIOS EM SAÚDE (Fonte 102)  DADOS ACUMULADOS NO 2º QUAD. 2020 </a:t>
            </a:r>
            <a:endParaRPr lang="pt-BR" sz="1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62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Impby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0484925E-A122-4059-8062-35DDC1C99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20924"/>
              </p:ext>
            </p:extLst>
          </p:nvPr>
        </p:nvGraphicFramePr>
        <p:xfrm>
          <a:off x="35496" y="764704"/>
          <a:ext cx="903649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Worksheet" r:id="rId3" imgW="11230060" imgH="4771936" progId="">
                  <p:embed/>
                </p:oleObj>
              </mc:Choice>
              <mc:Fallback>
                <p:oleObj name="Worksheet" r:id="rId3" imgW="11230060" imgH="4771936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764704"/>
                        <a:ext cx="9036496" cy="48965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DOS RECURSOS EM SAÚDE - </a:t>
            </a: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NATUREZA 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DESPESA – RECURSOS PRÓPRIOS EM </a:t>
            </a:r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(Fonte 104 Emenda Parlamentar)  DADOS ACUMULADOS NO 2º QUAD. 2020 </a:t>
            </a:r>
            <a:endParaRPr lang="pt-BR" sz="1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53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900" dirty="0">
                <a:solidFill>
                  <a:prstClr val="black"/>
                </a:solidFill>
              </a:rPr>
              <a:t>FONTE: </a:t>
            </a:r>
            <a:r>
              <a:rPr lang="pt-BR" sz="900" dirty="0" err="1">
                <a:solidFill>
                  <a:prstClr val="black"/>
                </a:solidFill>
              </a:rPr>
              <a:t>Siafe</a:t>
            </a:r>
            <a:r>
              <a:rPr lang="pt-BR" sz="900" dirty="0">
                <a:solidFill>
                  <a:prstClr val="black"/>
                </a:solidFill>
              </a:rPr>
              <a:t>, </a:t>
            </a:r>
            <a:r>
              <a:rPr lang="pt-BR" sz="900" dirty="0" err="1">
                <a:solidFill>
                  <a:prstClr val="black"/>
                </a:solidFill>
              </a:rPr>
              <a:t>Impby</a:t>
            </a:r>
            <a:r>
              <a:rPr lang="pt-BR" sz="900" dirty="0">
                <a:solidFill>
                  <a:prstClr val="black"/>
                </a:solidFill>
              </a:rPr>
              <a:t> FES 2020 - acesso em 14/09/2020.</a:t>
            </a:r>
            <a:endParaRPr lang="pt-BR" sz="9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860410E8-9A60-4548-823A-2B6A5D720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61735"/>
              </p:ext>
            </p:extLst>
          </p:nvPr>
        </p:nvGraphicFramePr>
        <p:xfrm>
          <a:off x="35496" y="626683"/>
          <a:ext cx="9001000" cy="598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Worksheet" r:id="rId3" imgW="12725586" imgH="4981537" progId="">
                  <p:embed/>
                </p:oleObj>
              </mc:Choice>
              <mc:Fallback>
                <p:oleObj name="Worksheet" r:id="rId3" imgW="12725586" imgH="4981537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626683"/>
                        <a:ext cx="9001000" cy="5980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EXECUÇÃO DOS RECURSOS EM SAÚDE - </a:t>
            </a:r>
            <a:r>
              <a:rPr 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NATUREZA 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DESPESA – RECURSOS </a:t>
            </a:r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MS (Fonte 250 Bloco de Custeio para a MAC )  DADOS ACUMULADOS NO 2º QUAD. 2020 </a:t>
            </a:r>
            <a:endParaRPr lang="pt-BR" sz="14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595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4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52265682"/>
              </p:ext>
            </p:extLst>
          </p:nvPr>
        </p:nvGraphicFramePr>
        <p:xfrm>
          <a:off x="18281" y="620688"/>
          <a:ext cx="913447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3141238"/>
              </p:ext>
            </p:extLst>
          </p:nvPr>
        </p:nvGraphicFramePr>
        <p:xfrm>
          <a:off x="35496" y="4797152"/>
          <a:ext cx="92890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-36512" y="6597352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black"/>
                </a:solidFill>
                <a:latin typeface="Calibri"/>
                <a:cs typeface="+mn-cs"/>
              </a:rPr>
              <a:t>Fonte: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RREO 2020.</a:t>
            </a:r>
            <a:endParaRPr lang="pt-B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2952" y="44624"/>
            <a:ext cx="8964488" cy="523220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Própria, Tocantins 2020</a:t>
            </a:r>
            <a:endParaRPr lang="pt-BR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1456" y="6608385"/>
            <a:ext cx="9025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"/>
            <a:r>
              <a:rPr lang="pt-BR" sz="1200" dirty="0">
                <a:solidFill>
                  <a:prstClr val="black"/>
                </a:solidFill>
                <a:latin typeface="Calibri"/>
              </a:rPr>
              <a:t>Fonte: SIAFE - </a:t>
            </a:r>
            <a:r>
              <a:rPr lang="pt-BR" sz="1200" dirty="0" err="1">
                <a:solidFill>
                  <a:prstClr val="black"/>
                </a:solidFill>
                <a:latin typeface="Calibri"/>
              </a:rPr>
              <a:t>Relpdug</a:t>
            </a:r>
            <a:r>
              <a:rPr lang="pt-BR" sz="1200" dirty="0">
                <a:solidFill>
                  <a:prstClr val="black"/>
                </a:solidFill>
                <a:latin typeface="Calibri"/>
              </a:rPr>
              <a:t>, janeiro a agosto, emitido em  23/09/2020.</a:t>
            </a:r>
            <a:endParaRPr lang="pt-BR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52809"/>
              </p:ext>
            </p:extLst>
          </p:nvPr>
        </p:nvGraphicFramePr>
        <p:xfrm>
          <a:off x="0" y="3059"/>
          <a:ext cx="9143999" cy="6580243"/>
        </p:xfrm>
        <a:graphic>
          <a:graphicData uri="http://schemas.openxmlformats.org/drawingml/2006/table">
            <a:tbl>
              <a:tblPr firstRow="1" firstCol="1" bandRow="1"/>
              <a:tblGrid>
                <a:gridCol w="1030974"/>
                <a:gridCol w="3901066"/>
                <a:gridCol w="1440160"/>
                <a:gridCol w="1440160"/>
                <a:gridCol w="1331639"/>
              </a:tblGrid>
              <a:tr h="144016">
                <a:tc gridSpan="5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DESPESAS 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COVID-19, 2º QUAD. 2020  - Valores Acumulados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DESPESA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FONTE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EMPENHADO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LIQUIDADO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PAGO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33 50 43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Fonte 104/2823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Emenda Parlamentar Estadual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100.000,00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33 50 43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100.000,00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200.000,00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31 90 04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Fonte 209/2823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Auxílio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Financeiro Enfrentamento à COVID, Lei Complementar Nº 173/2020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4.087.939,66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4.061.031,49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3.883.098,54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31 90 13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819.870,11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343.340,01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343.340,01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31 90 94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139,64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139,64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33 90 93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5.166.001,26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5.166.001,26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5.166.001,26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33 90 39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13.267.752,48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23.341.703,15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9.570.512,40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9.392.439,81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44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33 90 30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Fonte 218/2823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Recursos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combate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 COVID - 19 - Arguição de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Descumprimento de Preceito Fundamental - ADPF-568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– Decisão Judicial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603.374,17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203.691,00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203.691,00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5.777.700,00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984.000,00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984.000,00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35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33 90 39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6.381.074,17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1.187.691,00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1.187.691,00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44 90 52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Fonte 249/2823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Bloco de Investimentos do MS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13.333.999,99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13.333.999,99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13.333.999,99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13.333.999,99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13.333.999,99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13.333.999,99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33 90 30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Fonte 250/2823</a:t>
                      </a:r>
                      <a:endParaRPr lang="pt-BR" sz="105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Bloco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 Custeio do MS 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Grupo Coronavírus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10.974.043,84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8.432.509,06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8.432.509,06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33 90 39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43.606.566,68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5.363.584,28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5.363.584,28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33 50 41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12.731.284,64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12.731.284,64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12.731.284,64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08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33 90 93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866.997,22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866.997,22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866.997,22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8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68.178.892,38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27.394.375,20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27.394.375,20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5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 Geral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111.435.669,69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51.486.578,59</a:t>
                      </a:r>
                      <a:endParaRPr lang="pt-BR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51.308.506,00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82742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CLASSIFICAÇÃO DAS FONTES DE </a:t>
            </a:r>
            <a:r>
              <a:rPr lang="pt-BR" b="1" dirty="0" smtClean="0"/>
              <a:t>RECURSOS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10165"/>
              </p:ext>
            </p:extLst>
          </p:nvPr>
        </p:nvGraphicFramePr>
        <p:xfrm>
          <a:off x="107504" y="1396954"/>
          <a:ext cx="9036495" cy="5070619"/>
        </p:xfrm>
        <a:graphic>
          <a:graphicData uri="http://schemas.openxmlformats.org/drawingml/2006/table">
            <a:tbl>
              <a:tblPr firstRow="1" firstCol="1" bandRow="1"/>
              <a:tblGrid>
                <a:gridCol w="5999903"/>
                <a:gridCol w="3036592"/>
              </a:tblGrid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0100 </a:t>
                      </a: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- Recursos Ordinários - Administração Direta/Indireta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0102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Recursos do Tesouro - Ações de Serviços Públicos de Saúde / ASPS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0104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- Recursos do Tesouro - Emenda Parlamentar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0223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- Recursos de Convênio com Iniciativa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0225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- Recursos de Convênios com Órgãos Federais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0226 -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Alienação de Bens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0229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- Operações Financeiras não Reembolsáveis - Externas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0235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- Cota-parte de Compensações Financeiras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0240 -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Recursos Próprios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0246 -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Assistência Farmacêutica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Recursos de Transferências Constitucionais do SUS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 (Recursos do Ministério da Saúde)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0247 -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Atenção Básica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0248 -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Gestão do SUS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0249 - </a:t>
                      </a: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Investimentos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0250 - </a:t>
                      </a: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Média e Alta Complexidade Ambulatorial e Hospitalar </a:t>
                      </a:r>
                      <a:r>
                        <a:rPr lang="pt-B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– </a:t>
                      </a: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MAC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0251 – </a:t>
                      </a: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Vigilância em Saúde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2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Fonte 4219 - </a:t>
                      </a: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Operações de Créditos Internas - Em Moeda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5496" y="6505599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MTO – Manual Técnico do Orçamento do Estado do Tocantins.</a:t>
            </a:r>
          </a:p>
        </p:txBody>
      </p:sp>
    </p:spTree>
    <p:extLst>
      <p:ext uri="{BB962C8B-B14F-4D97-AF65-F5344CB8AC3E}">
        <p14:creationId xmlns:p14="http://schemas.microsoft.com/office/powerpoint/2010/main" val="3011174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4624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ND </a:t>
            </a:r>
            <a:r>
              <a:rPr lang="pt-BR" sz="2000" b="1" dirty="0"/>
              <a:t>- NATUREZA DA </a:t>
            </a:r>
            <a:r>
              <a:rPr lang="pt-BR" sz="2000" b="1" dirty="0" smtClean="0"/>
              <a:t>DESPESA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28062"/>
              </p:ext>
            </p:extLst>
          </p:nvPr>
        </p:nvGraphicFramePr>
        <p:xfrm>
          <a:off x="35496" y="581730"/>
          <a:ext cx="8208912" cy="6159638"/>
        </p:xfrm>
        <a:graphic>
          <a:graphicData uri="http://schemas.openxmlformats.org/drawingml/2006/table">
            <a:tbl>
              <a:tblPr firstRow="1" firstCol="1" bandRow="1"/>
              <a:tblGrid>
                <a:gridCol w="2132928"/>
                <a:gridCol w="6075984"/>
              </a:tblGrid>
              <a:tr h="198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DESPESAS CORRENTES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Outras Despesas Correntes (Custeio)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Diárias - Pessoal Civil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 de Consumo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 de Distribuição Gratuita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Passagens e Despesas com Locomoção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Outros Serviços de Terceiros - Pessoa Física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Locação de Mão-de-Obra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33 90 39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Outros Serviços de Terceiros - Pessoa Jurídica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33 90 40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Serviços de Tecnologia da Informação e Comunicação – Pessoa Jurídica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33 90 91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Sentenças Judiciais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33 90 47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Obrigações Tributárias e Contributivas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33 90 92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Despesas de Exercícios Anteriores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33 90 93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Indenização e Restituições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33 40 41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Contribuições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33 50 43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Subvenções Sociais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Pessoal e Encargos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Vencimentos e Vantagens Fixas - Pessoal Civil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Contratação por Tempo Determinado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31 90 92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Arial"/>
                        </a:rPr>
                        <a:t>Despesas de Exercícios Anteriores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31 90 94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Indenizações e Restituições Trabalhistas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Obrigações Patronais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31 91 92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Arial"/>
                        </a:rPr>
                        <a:t>Despesas de Exercícios Anteriores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31 91 13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Obrigações Patronais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31 90 96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Ressarcimento de Despesas de Pessoal Requisitado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31 90 05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Outros Benefícios Previdenciários do Servidor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DESPESAS DE CAPITAL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Investimentos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44 90 51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Obras e Instalações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44 90 52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Equipamentos e Material Permanente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44 90 91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Sentenças Judiciais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71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35496" y="5085184"/>
            <a:ext cx="40324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200" b="1" dirty="0">
                <a:solidFill>
                  <a:prstClr val="black"/>
                </a:solidFill>
                <a:cs typeface="Times New Roman" pitchFamily="18" charset="0"/>
              </a:rPr>
              <a:t>Contatos: 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Gabinete do Secretário da Saúde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Telefones: (63) 3218-1757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latin typeface="Arial" charset="0"/>
              </a:rPr>
              <a:t>e-mail: </a:t>
            </a:r>
            <a:r>
              <a:rPr lang="pt-BR" sz="1200" dirty="0">
                <a:solidFill>
                  <a:prstClr val="black"/>
                </a:solidFill>
                <a:latin typeface="Arial" charset="0"/>
                <a:hlinkClick r:id="rId2"/>
              </a:rPr>
              <a:t>gabsec@saude.to.gov.br</a:t>
            </a:r>
            <a:r>
              <a:rPr lang="pt-BR" sz="1200" dirty="0">
                <a:solidFill>
                  <a:prstClr val="black"/>
                </a:solidFill>
                <a:latin typeface="Arial" charset="0"/>
              </a:rPr>
              <a:t>            </a:t>
            </a:r>
            <a:endParaRPr lang="pt-BR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endParaRPr lang="pt-BR" sz="12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Superintendência de Gestão e Acompanhamento Estratégico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Luiza Regina Dias </a:t>
            </a:r>
            <a:r>
              <a:rPr lang="pt-BR" sz="1200" dirty="0" err="1">
                <a:solidFill>
                  <a:prstClr val="black"/>
                </a:solidFill>
                <a:cs typeface="Times New Roman" pitchFamily="18" charset="0"/>
              </a:rPr>
              <a:t>Noleto</a:t>
            </a:r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Telefones: (63) 3218-3265 / 1737 / 2806         Cel. 99243-7653</a:t>
            </a:r>
          </a:p>
          <a:p>
            <a:pPr eaLnBrk="0" hangingPunct="0"/>
            <a:r>
              <a:rPr lang="pt-BR" sz="12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e-mail:   </a:t>
            </a:r>
            <a:r>
              <a:rPr lang="pt-BR" sz="1200" dirty="0">
                <a:solidFill>
                  <a:prstClr val="black"/>
                </a:solidFill>
                <a:latin typeface="Arial" charset="0"/>
                <a:cs typeface="Times New Roman" pitchFamily="18" charset="0"/>
                <a:hlinkClick r:id="rId3"/>
              </a:rPr>
              <a:t>planejamento.saude.to@gmail.com</a:t>
            </a:r>
            <a:endParaRPr lang="pt-BR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27" name="Picture 3" descr="X:\Planejamento\LOGOMARCAS\Logo SU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" y="29769"/>
            <a:ext cx="1383009" cy="5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5" y="2542252"/>
            <a:ext cx="900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MAURO CARLESSE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Governador do Estado do Tocantins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/>
            </a:r>
            <a:b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</a:br>
            <a:endParaRPr lang="pt-BR" sz="1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LUIZ EDGAR LEÃO TOLINI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Secretário de Estado da Saúde</a:t>
            </a: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QUESEDE  AYRES HENRIQUE CAMPOS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Secretário Executivo</a:t>
            </a:r>
          </a:p>
          <a:p>
            <a:pPr algn="r" eaLnBrk="0" hangingPunct="0"/>
            <a:endParaRPr lang="pt-BR" sz="1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Caixa de texto 4"/>
          <p:cNvSpPr txBox="1">
            <a:spLocks noChangeArrowheads="1"/>
          </p:cNvSpPr>
          <p:nvPr/>
        </p:nvSpPr>
        <p:spPr bwMode="auto">
          <a:xfrm>
            <a:off x="6228184" y="821476"/>
            <a:ext cx="2806700" cy="636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Pra</a:t>
            </a:r>
            <a:r>
              <a:rPr lang="pt-BR" altLang="pt-BR" sz="900" dirty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ç</a:t>
            </a:r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 dos Girass</a:t>
            </a:r>
            <a:r>
              <a:rPr lang="pt-BR" altLang="pt-BR" sz="900" dirty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is, Esplanada das Secretarias, S/N</a:t>
            </a:r>
            <a:endParaRPr lang="pt-BR" altLang="pt-B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Palmas </a:t>
            </a:r>
            <a:r>
              <a:rPr lang="pt-BR" altLang="pt-BR" sz="900" dirty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Tocantins </a:t>
            </a:r>
            <a:r>
              <a:rPr lang="pt-BR" altLang="pt-BR" sz="900" dirty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CEP: 77.015-007</a:t>
            </a:r>
            <a:endParaRPr lang="pt-BR" altLang="pt-B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Tel.: +55 63 3218-1700</a:t>
            </a:r>
            <a:endParaRPr lang="pt-BR" altLang="pt-B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pt-BR" altLang="pt-BR" sz="900" dirty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saude.to.gov.br </a:t>
            </a:r>
            <a:endParaRPr lang="pt-BR" alt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5496" y="6525344"/>
            <a:ext cx="3528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/>
                </a:solidFill>
              </a:rPr>
              <a:t>Fonte: SIAFE – </a:t>
            </a:r>
            <a:r>
              <a:rPr lang="pt-BR" sz="1200" dirty="0" err="1">
                <a:solidFill>
                  <a:prstClr val="black"/>
                </a:solidFill>
              </a:rPr>
              <a:t>Impby</a:t>
            </a:r>
            <a:r>
              <a:rPr lang="pt-BR" sz="1200" dirty="0">
                <a:solidFill>
                  <a:prstClr val="black"/>
                </a:solidFill>
              </a:rPr>
              <a:t> – Jan a Agosto de 2020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8E685BD9-FE73-43E5-A587-D232CB198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02000"/>
              </p:ext>
            </p:extLst>
          </p:nvPr>
        </p:nvGraphicFramePr>
        <p:xfrm>
          <a:off x="143445" y="1916830"/>
          <a:ext cx="8893050" cy="4320480"/>
        </p:xfrm>
        <a:graphic>
          <a:graphicData uri="http://schemas.openxmlformats.org/drawingml/2006/table">
            <a:tbl>
              <a:tblPr/>
              <a:tblGrid>
                <a:gridCol w="2628355">
                  <a:extLst>
                    <a:ext uri="{9D8B030D-6E8A-4147-A177-3AD203B41FA5}">
                      <a16:colId xmlns:a16="http://schemas.microsoft.com/office/drawing/2014/main" xmlns="" val="7525965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83251757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845339737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922433781"/>
                    </a:ext>
                  </a:extLst>
                </a:gridCol>
              </a:tblGrid>
              <a:tr h="4464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EMPENHADO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LIQUIDADO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127333"/>
                  </a:ext>
                </a:extLst>
              </a:tr>
              <a:tr h="4464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PESSOAL E ENCARGOS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745.875.936,74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730.360.940,81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0102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853821"/>
                  </a:ext>
                </a:extLst>
              </a:tr>
              <a:tr h="4464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CUSTEIO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  114.466.299,40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Calibri" panose="020F0502020204030204" pitchFamily="34" charset="0"/>
                        </a:rPr>
                        <a:t>    94.519.870,09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0102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695155"/>
                  </a:ext>
                </a:extLst>
              </a:tr>
              <a:tr h="611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670.622,10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0104 Emenda Parlamentar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Estadual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67284"/>
                  </a:ext>
                </a:extLst>
              </a:tr>
              <a:tr h="4464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CUSTEIO  TOTAL 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 115.136.921,50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   94.519.870,09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0515423"/>
                  </a:ext>
                </a:extLst>
              </a:tr>
              <a:tr h="4464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INVESTIMENTOS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Calibri" panose="020F0502020204030204" pitchFamily="34" charset="0"/>
                        </a:rPr>
                        <a:t>      2.042.269,54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959.256,24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0102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305924"/>
                  </a:ext>
                </a:extLst>
              </a:tr>
              <a:tr h="611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Calibri" panose="020F0502020204030204" pitchFamily="34" charset="0"/>
                        </a:rPr>
                        <a:t>      1.266.250,00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pt-B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104 Emenda Parlamentar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Estadual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1885256"/>
                  </a:ext>
                </a:extLst>
              </a:tr>
              <a:tr h="4464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INVESTIMENTOS </a:t>
                      </a:r>
                      <a:r>
                        <a:rPr lang="pt-BR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     3.308.519,54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959.256,24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127505"/>
                  </a:ext>
                </a:extLst>
              </a:tr>
              <a:tr h="4176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pt-BR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 864.321.377,78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 825.840.067,14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920251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5496" y="692696"/>
            <a:ext cx="9108504" cy="954107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Própria Aplicada </a:t>
            </a: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Saúde, </a:t>
            </a:r>
            <a:r>
              <a:rPr lang="de-DE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2º </a:t>
            </a:r>
            <a:r>
              <a:rPr lang="de-DE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Quad. </a:t>
            </a:r>
            <a:r>
              <a:rPr lang="de-DE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– Valores Acumulados</a:t>
            </a:r>
            <a:endParaRPr lang="pt-BR" sz="28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32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01912" y="5085184"/>
            <a:ext cx="2592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4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/>
                </a:solidFill>
              </a:rPr>
              <a:t>Fonte</a:t>
            </a:r>
            <a:r>
              <a:rPr lang="pt-BR" sz="1200" dirty="0" smtClean="0">
                <a:solidFill>
                  <a:prstClr val="black"/>
                </a:solidFill>
              </a:rPr>
              <a:t>: SIOPS e  RREO SIAFE.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8" y="44624"/>
            <a:ext cx="8964488" cy="954107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Receita </a:t>
            </a: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Própria em Saúde, Tocantins</a:t>
            </a:r>
          </a:p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1º e 2º Quad. 2016-2020</a:t>
            </a:r>
            <a:endParaRPr lang="pt-BR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28324"/>
              </p:ext>
            </p:extLst>
          </p:nvPr>
        </p:nvGraphicFramePr>
        <p:xfrm>
          <a:off x="0" y="998731"/>
          <a:ext cx="92525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8200" y="5869721"/>
            <a:ext cx="91358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Calibri"/>
                <a:cs typeface="+mn-cs"/>
              </a:rPr>
              <a:t>A previsão anual de 2020 é aplicar 16,37% de Recurso Próprio em Saúde, no 2º quad. já aplicou </a:t>
            </a:r>
            <a:r>
              <a:rPr lang="pt-BR" sz="3200" b="1" u="sng" dirty="0" smtClean="0">
                <a:solidFill>
                  <a:prstClr val="black"/>
                </a:solidFill>
                <a:latin typeface="Calibri"/>
                <a:cs typeface="+mn-cs"/>
              </a:rPr>
              <a:t>17,61%</a:t>
            </a:r>
            <a:endParaRPr lang="pt-BR" sz="2800" b="1" u="sng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35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886804"/>
              </p:ext>
            </p:extLst>
          </p:nvPr>
        </p:nvGraphicFramePr>
        <p:xfrm>
          <a:off x="-1" y="764704"/>
          <a:ext cx="9144001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44624"/>
            <a:ext cx="9144000" cy="954107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ysClr val="windowText" lastClr="000000"/>
                </a:solidFill>
                <a:latin typeface="Calibri"/>
              </a:rPr>
              <a:t>Receita Própria em Saúde, </a:t>
            </a: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Tocantins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por </a:t>
            </a:r>
            <a:r>
              <a:rPr lang="pt-BR" sz="2800" b="1" dirty="0">
                <a:solidFill>
                  <a:sysClr val="windowText" lastClr="000000"/>
                </a:solidFill>
                <a:latin typeface="Calibri"/>
              </a:rPr>
              <a:t>Grupo de </a:t>
            </a:r>
            <a:r>
              <a:rPr lang="pt-BR" sz="2800" b="1" dirty="0" smtClean="0">
                <a:solidFill>
                  <a:sysClr val="windowText" lastClr="000000"/>
                </a:solidFill>
                <a:latin typeface="Calibri"/>
              </a:rPr>
              <a:t>Despesa, no 2º Quad. 2016-2020</a:t>
            </a:r>
            <a:endParaRPr lang="pt-BR" sz="28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88865" y="6175468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(89,55%)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8866" y="5206119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(87,43%)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47864" y="4242287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(90,16%)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03848" y="3195202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(86,91%)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72727" y="2221454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(88,44%)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908073" y="6165304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(10,37%)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092280" y="5184488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(12,56%)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03397" y="414908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(9,78%)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972065" y="3140968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(12,33%)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64469" y="2205688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076" fontAlgn="ctr"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Calibri"/>
              </a:rPr>
              <a:t>(11,45%)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1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iza\Downloads\a6457176-3ad6-4462-b69b-28aa35c994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6048"/>
          <a:stretch/>
        </p:blipFill>
        <p:spPr bwMode="auto">
          <a:xfrm>
            <a:off x="0" y="-11618"/>
            <a:ext cx="5498087" cy="68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59706"/>
              </p:ext>
            </p:extLst>
          </p:nvPr>
        </p:nvGraphicFramePr>
        <p:xfrm>
          <a:off x="5498088" y="15948"/>
          <a:ext cx="3621566" cy="223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1566"/>
              </a:tblGrid>
              <a:tr h="750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 1º Semestre </a:t>
                      </a:r>
                      <a:r>
                        <a:rPr lang="pt-BR" sz="2800" b="1" u="none" strike="noStrike" dirty="0" smtClean="0">
                          <a:effectLst/>
                        </a:rPr>
                        <a:t>2020</a:t>
                      </a:r>
                      <a:endParaRPr lang="pt-BR" sz="28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3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17,86%     TOTAL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</a:tr>
              <a:tr h="370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15,68</a:t>
                      </a:r>
                      <a:r>
                        <a:rPr lang="pt-BR" sz="2000" u="none" strike="noStrike" dirty="0" smtClean="0">
                          <a:effectLst/>
                        </a:rPr>
                        <a:t>%                          RH (87,79%)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2,16</a:t>
                      </a:r>
                      <a:r>
                        <a:rPr lang="pt-BR" sz="2000" u="none" strike="noStrike" dirty="0" smtClean="0">
                          <a:effectLst/>
                        </a:rPr>
                        <a:t>%        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  </a:t>
                      </a:r>
                      <a:r>
                        <a:rPr lang="pt-BR" sz="2000" u="none" strike="noStrike" dirty="0" smtClean="0">
                          <a:effectLst/>
                        </a:rPr>
                        <a:t>      CUSTEIO (12,07%)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0,03</a:t>
                      </a:r>
                      <a:r>
                        <a:rPr lang="pt-BR" sz="2000" u="none" strike="noStrike" dirty="0" smtClean="0">
                          <a:effectLst/>
                        </a:rPr>
                        <a:t>%       INVESTIMENTOS (0,15%)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44570966"/>
              </p:ext>
            </p:extLst>
          </p:nvPr>
        </p:nvGraphicFramePr>
        <p:xfrm>
          <a:off x="5516785" y="2996952"/>
          <a:ext cx="351971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6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24789</TotalTime>
  <Words>2406</Words>
  <Application>Microsoft Office PowerPoint</Application>
  <PresentationFormat>Apresentação na tela (4:3)</PresentationFormat>
  <Paragraphs>613</Paragraphs>
  <Slides>53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14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53</vt:i4>
      </vt:variant>
    </vt:vector>
  </HeadingPairs>
  <TitlesOfParts>
    <vt:vector size="70" baseType="lpstr">
      <vt:lpstr>Tema do Office</vt:lpstr>
      <vt:lpstr>Personalizar design</vt:lpstr>
      <vt:lpstr>1_Personalizar design</vt:lpstr>
      <vt:lpstr>2_Personalizar design</vt:lpstr>
      <vt:lpstr>3_Personalizar design</vt:lpstr>
      <vt:lpstr>3_Tema do Office</vt:lpstr>
      <vt:lpstr>7_Tema do Office</vt:lpstr>
      <vt:lpstr>6_Tema do Office</vt:lpstr>
      <vt:lpstr>8_Tema do Office</vt:lpstr>
      <vt:lpstr>5_Tema do Office</vt:lpstr>
      <vt:lpstr>2_Tema do Office</vt:lpstr>
      <vt:lpstr>4_Tema do Office</vt:lpstr>
      <vt:lpstr>9_Tema do Office</vt:lpstr>
      <vt:lpstr>1_Tema do Office</vt:lpstr>
      <vt:lpstr>Documento</vt:lpstr>
      <vt:lpstr>Planilha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EXECUTADO SAÚDE NO 2º QUAD. 2020:  R$1.280.873.699,50   </vt:lpstr>
      <vt:lpstr>Apresentação do PowerPoint</vt:lpstr>
      <vt:lpstr>Apresentação do PowerPoint</vt:lpstr>
      <vt:lpstr>Apresentação do PowerPoint</vt:lpstr>
      <vt:lpstr>Total Orçamento Saúde Empenhado por Grupo de Despesa – Dados acumulados no 2º Quad. 2020: R$1.280.873.699,50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Kappes</dc:creator>
  <cp:lastModifiedBy>Luiza Regina Dias Noleto</cp:lastModifiedBy>
  <cp:revision>2134</cp:revision>
  <cp:lastPrinted>2020-08-26T19:54:24Z</cp:lastPrinted>
  <dcterms:created xsi:type="dcterms:W3CDTF">2013-05-14T18:22:21Z</dcterms:created>
  <dcterms:modified xsi:type="dcterms:W3CDTF">2020-10-13T14:58:13Z</dcterms:modified>
</cp:coreProperties>
</file>