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77" r:id="rId2"/>
    <p:sldId id="399" r:id="rId3"/>
    <p:sldId id="339" r:id="rId4"/>
    <p:sldId id="340" r:id="rId5"/>
    <p:sldId id="341" r:id="rId6"/>
    <p:sldId id="398" r:id="rId7"/>
    <p:sldId id="343" r:id="rId8"/>
    <p:sldId id="401" r:id="rId9"/>
    <p:sldId id="381" r:id="rId10"/>
    <p:sldId id="382" r:id="rId11"/>
    <p:sldId id="383" r:id="rId12"/>
    <p:sldId id="384" r:id="rId13"/>
    <p:sldId id="385" r:id="rId14"/>
    <p:sldId id="386" r:id="rId15"/>
    <p:sldId id="387" r:id="rId16"/>
    <p:sldId id="388" r:id="rId17"/>
    <p:sldId id="402" r:id="rId18"/>
    <p:sldId id="403" r:id="rId19"/>
    <p:sldId id="389" r:id="rId20"/>
    <p:sldId id="396" r:id="rId21"/>
    <p:sldId id="397" r:id="rId22"/>
    <p:sldId id="365" r:id="rId23"/>
    <p:sldId id="366" r:id="rId24"/>
    <p:sldId id="390" r:id="rId25"/>
    <p:sldId id="391" r:id="rId26"/>
    <p:sldId id="392" r:id="rId27"/>
    <p:sldId id="370" r:id="rId28"/>
    <p:sldId id="371" r:id="rId29"/>
    <p:sldId id="400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647B11-AB8D-475C-8209-39E5774418E8}" type="doc">
      <dgm:prSet loTypeId="urn:microsoft.com/office/officeart/2005/8/layout/venn1" loCatId="relationship" qsTypeId="urn:microsoft.com/office/officeart/2005/8/quickstyle/simple1" qsCatId="simple" csTypeId="urn:microsoft.com/office/officeart/2005/8/colors/accent6_2" csCatId="accent6" phldr="1"/>
      <dgm:spPr/>
    </dgm:pt>
    <dgm:pt modelId="{F74CB711-F270-4739-814C-F5FC646365D5}">
      <dgm:prSet phldrT="[Texto]" custT="1"/>
      <dgm:spPr/>
      <dgm:t>
        <a:bodyPr/>
        <a:lstStyle/>
        <a:p>
          <a:r>
            <a:rPr lang="pt-BR" sz="1800" b="1" dirty="0">
              <a:latin typeface="Arial" panose="020B0604020202020204" pitchFamily="34" charset="0"/>
              <a:cs typeface="Arial" panose="020B0604020202020204" pitchFamily="34" charset="0"/>
            </a:rPr>
            <a:t>Notas explicativas com informações insuficientes, que não justificam os saldos existentes, e sem detalhes que  resultem em justificativas válidas</a:t>
          </a:r>
        </a:p>
      </dgm:t>
    </dgm:pt>
    <dgm:pt modelId="{00739F6F-1D22-4E0F-B14B-67A218E97A38}" type="parTrans" cxnId="{150ED183-105E-4EB9-96D4-25728E4AB235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010AED-6DF8-4296-8D94-ED8D5B146F79}" type="sibTrans" cxnId="{150ED183-105E-4EB9-96D4-25728E4AB235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293E37C-F0FB-48C3-88BF-A92A76AD2CE8}">
      <dgm:prSet phldrT="[Texto]" custT="1"/>
      <dgm:spPr/>
      <dgm:t>
        <a:bodyPr/>
        <a:lstStyle/>
        <a:p>
          <a:r>
            <a:rPr lang="pt-BR" sz="1800" b="1" dirty="0">
              <a:latin typeface="Arial" panose="020B0604020202020204" pitchFamily="34" charset="0"/>
              <a:cs typeface="Arial" panose="020B0604020202020204" pitchFamily="34" charset="0"/>
            </a:rPr>
            <a:t>Falta dos demonstrativos contábeis, ou demonstrativos incompletos</a:t>
          </a:r>
        </a:p>
      </dgm:t>
    </dgm:pt>
    <dgm:pt modelId="{6B53D25E-F134-48C8-ACDA-A146172E9382}" type="parTrans" cxnId="{05A3B7C1-120A-425A-A669-142D5C61D5D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17D0C5-97A7-4E75-A9A0-172375F7B3B5}" type="sibTrans" cxnId="{05A3B7C1-120A-425A-A669-142D5C61D5DA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2E571B-9E2B-4BC9-BC1B-CA8766D67827}">
      <dgm:prSet phldrT="[Texto]" custT="1"/>
      <dgm:spPr/>
      <dgm:t>
        <a:bodyPr/>
        <a:lstStyle/>
        <a:p>
          <a:r>
            <a:rPr lang="pt-BR" altLang="pt-BR" sz="1800" b="1" dirty="0">
              <a:latin typeface="Arial" panose="020B0604020202020204" pitchFamily="34" charset="0"/>
              <a:cs typeface="Arial" panose="020B0604020202020204" pitchFamily="34" charset="0"/>
            </a:rPr>
            <a:t>Ausência das assinaturas e carimbo de identificação dos responsáveis nos documentos</a:t>
          </a:r>
          <a:endParaRPr lang="pt-BR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969343-C3FD-46C2-943D-2F36F5BD3BB9}" type="sibTrans" cxnId="{F0C9497A-620C-404E-8E95-7ACDCDFFDE9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CEB103-3DD9-418A-882E-158BB033B1A4}" type="parTrans" cxnId="{F0C9497A-620C-404E-8E95-7ACDCDFFDE9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FF168A-5D2E-4F06-8FAF-B2102F9F57C8}">
      <dgm:prSet phldrT="[Texto]" custT="1"/>
      <dgm:spPr/>
      <dgm:t>
        <a:bodyPr/>
        <a:lstStyle/>
        <a:p>
          <a:r>
            <a:rPr lang="pt-BR" alt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Demonstrativos de despesa com valores divergentes</a:t>
          </a:r>
          <a:endParaRPr lang="pt-BR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86EBC6-9883-4618-9939-38181C3BC6FB}" type="parTrans" cxnId="{F7F38E9A-9437-4577-8003-1A39FF316DC3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065B09-9A9E-4D12-9E17-A01BBF2E5172}" type="sibTrans" cxnId="{F7F38E9A-9437-4577-8003-1A39FF316DC3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E3ECD1-8504-4807-9D8C-64DE65F8B834}">
      <dgm:prSet phldrT="[Texto]" custT="1"/>
      <dgm:spPr/>
      <dgm:t>
        <a:bodyPr/>
        <a:lstStyle/>
        <a:p>
          <a:r>
            <a:rPr lang="pt-BR" sz="1800" b="1" dirty="0">
              <a:latin typeface="Arial" panose="020B0604020202020204" pitchFamily="34" charset="0"/>
              <a:cs typeface="Arial" panose="020B0604020202020204" pitchFamily="34" charset="0"/>
            </a:rPr>
            <a:t>Demonstrativos contábeis impressos antes do fechamento do SIAFE/TO</a:t>
          </a:r>
        </a:p>
      </dgm:t>
    </dgm:pt>
    <dgm:pt modelId="{669293F0-F749-4C2B-9456-B9843B629D1D}" type="parTrans" cxnId="{E02AA8D4-F616-4016-9201-FEA2A43534BD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1A7A15-862D-44CD-8054-DF196FE2A215}" type="sibTrans" cxnId="{E02AA8D4-F616-4016-9201-FEA2A43534BD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8BA39D-F5E4-4676-9EE7-7FB02FB0D873}">
      <dgm:prSet phldrT="[Texto]" custT="1"/>
      <dgm:spPr/>
      <dgm:t>
        <a:bodyPr/>
        <a:lstStyle/>
        <a:p>
          <a:r>
            <a:rPr lang="pt-BR" altLang="pt-BR" sz="1800" b="1" dirty="0">
              <a:latin typeface="Arial" panose="020B0604020202020204" pitchFamily="34" charset="0"/>
              <a:cs typeface="Arial" panose="020B0604020202020204" pitchFamily="34" charset="0"/>
            </a:rPr>
            <a:t>Déficit orçamentário </a:t>
          </a:r>
          <a:r>
            <a:rPr lang="pt-BR" altLang="pt-BR" sz="1800" b="1">
              <a:latin typeface="Arial" panose="020B0604020202020204" pitchFamily="34" charset="0"/>
              <a:cs typeface="Arial" panose="020B0604020202020204" pitchFamily="34" charset="0"/>
            </a:rPr>
            <a:t>e Déficit </a:t>
          </a:r>
          <a:r>
            <a:rPr lang="pt-BR" altLang="pt-BR" sz="1800" b="1" dirty="0">
              <a:latin typeface="Arial" panose="020B0604020202020204" pitchFamily="34" charset="0"/>
              <a:cs typeface="Arial" panose="020B0604020202020204" pitchFamily="34" charset="0"/>
            </a:rPr>
            <a:t>Financeiro sem nota explicativa</a:t>
          </a:r>
          <a:endParaRPr lang="pt-BR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88A361-AD3F-4100-8CB0-743F01556B0A}" type="parTrans" cxnId="{D68AD27D-795C-460F-841D-499EE8CC75A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A7A669-B169-4A74-A061-A77983CF39E8}" type="sibTrans" cxnId="{D68AD27D-795C-460F-841D-499EE8CC75A4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FC19BA-8445-48E3-841E-384720537439}" type="pres">
      <dgm:prSet presAssocID="{FF647B11-AB8D-475C-8209-39E5774418E8}" presName="compositeShape" presStyleCnt="0">
        <dgm:presLayoutVars>
          <dgm:chMax val="7"/>
          <dgm:dir/>
          <dgm:resizeHandles val="exact"/>
        </dgm:presLayoutVars>
      </dgm:prSet>
      <dgm:spPr/>
    </dgm:pt>
    <dgm:pt modelId="{800844AF-1E88-4FD3-89B8-5F119239E365}" type="pres">
      <dgm:prSet presAssocID="{3E2E571B-9E2B-4BC9-BC1B-CA8766D67827}" presName="circ1" presStyleLbl="vennNode1" presStyleIdx="0" presStyleCnt="6"/>
      <dgm:spPr>
        <a:solidFill>
          <a:srgbClr val="FFCC00">
            <a:alpha val="49804"/>
          </a:srgbClr>
        </a:solidFill>
      </dgm:spPr>
    </dgm:pt>
    <dgm:pt modelId="{2FA1A03C-BFCC-49EC-8FCA-6DE40BA70177}" type="pres">
      <dgm:prSet presAssocID="{3E2E571B-9E2B-4BC9-BC1B-CA8766D6782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591A29E-6C91-40AE-881B-B2BDC1521AC8}" type="pres">
      <dgm:prSet presAssocID="{F74CB711-F270-4739-814C-F5FC646365D5}" presName="circ2" presStyleLbl="vennNode1" presStyleIdx="1" presStyleCnt="6"/>
      <dgm:spPr>
        <a:solidFill>
          <a:srgbClr val="FFCC00">
            <a:alpha val="49804"/>
          </a:srgbClr>
        </a:solidFill>
      </dgm:spPr>
    </dgm:pt>
    <dgm:pt modelId="{D88908C8-1107-4730-9DB0-7CC811E6B84B}" type="pres">
      <dgm:prSet presAssocID="{F74CB711-F270-4739-814C-F5FC646365D5}" presName="circ2Tx" presStyleLbl="revTx" presStyleIdx="0" presStyleCnt="0" custScaleY="150688">
        <dgm:presLayoutVars>
          <dgm:chMax val="0"/>
          <dgm:chPref val="0"/>
          <dgm:bulletEnabled val="1"/>
        </dgm:presLayoutVars>
      </dgm:prSet>
      <dgm:spPr/>
    </dgm:pt>
    <dgm:pt modelId="{4CD7C1B7-C008-414E-A0DA-2342D7F3C930}" type="pres">
      <dgm:prSet presAssocID="{B293E37C-F0FB-48C3-88BF-A92A76AD2CE8}" presName="circ3" presStyleLbl="vennNode1" presStyleIdx="2" presStyleCnt="6"/>
      <dgm:spPr>
        <a:solidFill>
          <a:srgbClr val="FFCC00">
            <a:alpha val="49804"/>
          </a:srgbClr>
        </a:solidFill>
      </dgm:spPr>
    </dgm:pt>
    <dgm:pt modelId="{D9C31D86-452A-4B0E-92DF-23BB0E34AC43}" type="pres">
      <dgm:prSet presAssocID="{B293E37C-F0FB-48C3-88BF-A92A76AD2CE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C6A6952-C13F-45D3-BB64-6B89287CD470}" type="pres">
      <dgm:prSet presAssocID="{E5FF168A-5D2E-4F06-8FAF-B2102F9F57C8}" presName="circ4" presStyleLbl="vennNode1" presStyleIdx="3" presStyleCnt="6"/>
      <dgm:spPr>
        <a:solidFill>
          <a:srgbClr val="FFCC00">
            <a:alpha val="49804"/>
          </a:srgbClr>
        </a:solidFill>
      </dgm:spPr>
    </dgm:pt>
    <dgm:pt modelId="{5BF864B2-FCE3-4E41-991F-2EA050225214}" type="pres">
      <dgm:prSet presAssocID="{E5FF168A-5D2E-4F06-8FAF-B2102F9F57C8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2A8E23C-259C-4C99-AFB6-7C8D3AEA5FA3}" type="pres">
      <dgm:prSet presAssocID="{81E3ECD1-8504-4807-9D8C-64DE65F8B834}" presName="circ5" presStyleLbl="vennNode1" presStyleIdx="4" presStyleCnt="6"/>
      <dgm:spPr>
        <a:solidFill>
          <a:srgbClr val="FFCC00">
            <a:alpha val="49804"/>
          </a:srgbClr>
        </a:solidFill>
      </dgm:spPr>
    </dgm:pt>
    <dgm:pt modelId="{5C3872CB-948E-4205-89B3-648BBF4E025C}" type="pres">
      <dgm:prSet presAssocID="{81E3ECD1-8504-4807-9D8C-64DE65F8B834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503CFFF-F37C-4C55-B929-398C9BCF485F}" type="pres">
      <dgm:prSet presAssocID="{A58BA39D-F5E4-4676-9EE7-7FB02FB0D873}" presName="circ6" presStyleLbl="vennNode1" presStyleIdx="5" presStyleCnt="6"/>
      <dgm:spPr>
        <a:solidFill>
          <a:srgbClr val="FFCC00">
            <a:alpha val="49804"/>
          </a:srgbClr>
        </a:solidFill>
      </dgm:spPr>
    </dgm:pt>
    <dgm:pt modelId="{B26421FD-BE17-41B6-B0DA-62CABC2AAF62}" type="pres">
      <dgm:prSet presAssocID="{A58BA39D-F5E4-4676-9EE7-7FB02FB0D873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4F62F62-6427-49C7-99D0-9149DD6A466C}" type="presOf" srcId="{A58BA39D-F5E4-4676-9EE7-7FB02FB0D873}" destId="{B26421FD-BE17-41B6-B0DA-62CABC2AAF62}" srcOrd="0" destOrd="0" presId="urn:microsoft.com/office/officeart/2005/8/layout/venn1"/>
    <dgm:cxn modelId="{B5D12664-212C-48C7-88BE-B571DEFAAAB2}" type="presOf" srcId="{E5FF168A-5D2E-4F06-8FAF-B2102F9F57C8}" destId="{5BF864B2-FCE3-4E41-991F-2EA050225214}" srcOrd="0" destOrd="0" presId="urn:microsoft.com/office/officeart/2005/8/layout/venn1"/>
    <dgm:cxn modelId="{A8733970-EE36-4163-9623-EE103886CD64}" type="presOf" srcId="{81E3ECD1-8504-4807-9D8C-64DE65F8B834}" destId="{5C3872CB-948E-4205-89B3-648BBF4E025C}" srcOrd="0" destOrd="0" presId="urn:microsoft.com/office/officeart/2005/8/layout/venn1"/>
    <dgm:cxn modelId="{F0C9497A-620C-404E-8E95-7ACDCDFFDE92}" srcId="{FF647B11-AB8D-475C-8209-39E5774418E8}" destId="{3E2E571B-9E2B-4BC9-BC1B-CA8766D67827}" srcOrd="0" destOrd="0" parTransId="{14CEB103-3DD9-418A-882E-158BB033B1A4}" sibTransId="{4F969343-C3FD-46C2-943D-2F36F5BD3BB9}"/>
    <dgm:cxn modelId="{D68AD27D-795C-460F-841D-499EE8CC75A4}" srcId="{FF647B11-AB8D-475C-8209-39E5774418E8}" destId="{A58BA39D-F5E4-4676-9EE7-7FB02FB0D873}" srcOrd="5" destOrd="0" parTransId="{0D88A361-AD3F-4100-8CB0-743F01556B0A}" sibTransId="{8FA7A669-B169-4A74-A061-A77983CF39E8}"/>
    <dgm:cxn modelId="{150ED183-105E-4EB9-96D4-25728E4AB235}" srcId="{FF647B11-AB8D-475C-8209-39E5774418E8}" destId="{F74CB711-F270-4739-814C-F5FC646365D5}" srcOrd="1" destOrd="0" parTransId="{00739F6F-1D22-4E0F-B14B-67A218E97A38}" sibTransId="{AB010AED-6DF8-4296-8D94-ED8D5B146F79}"/>
    <dgm:cxn modelId="{544DDF91-1EB4-498C-AAFE-3BEE7FDC7708}" type="presOf" srcId="{3E2E571B-9E2B-4BC9-BC1B-CA8766D67827}" destId="{2FA1A03C-BFCC-49EC-8FCA-6DE40BA70177}" srcOrd="0" destOrd="0" presId="urn:microsoft.com/office/officeart/2005/8/layout/venn1"/>
    <dgm:cxn modelId="{83826694-5D00-43BE-8E26-A1364F5CDCB6}" type="presOf" srcId="{B293E37C-F0FB-48C3-88BF-A92A76AD2CE8}" destId="{D9C31D86-452A-4B0E-92DF-23BB0E34AC43}" srcOrd="0" destOrd="0" presId="urn:microsoft.com/office/officeart/2005/8/layout/venn1"/>
    <dgm:cxn modelId="{F7F38E9A-9437-4577-8003-1A39FF316DC3}" srcId="{FF647B11-AB8D-475C-8209-39E5774418E8}" destId="{E5FF168A-5D2E-4F06-8FAF-B2102F9F57C8}" srcOrd="3" destOrd="0" parTransId="{5486EBC6-9883-4618-9939-38181C3BC6FB}" sibTransId="{63065B09-9A9E-4D12-9E17-A01BBF2E5172}"/>
    <dgm:cxn modelId="{87CB1FB8-E38A-4B49-B764-573033216727}" type="presOf" srcId="{FF647B11-AB8D-475C-8209-39E5774418E8}" destId="{8FFC19BA-8445-48E3-841E-384720537439}" srcOrd="0" destOrd="0" presId="urn:microsoft.com/office/officeart/2005/8/layout/venn1"/>
    <dgm:cxn modelId="{05A3B7C1-120A-425A-A669-142D5C61D5DA}" srcId="{FF647B11-AB8D-475C-8209-39E5774418E8}" destId="{B293E37C-F0FB-48C3-88BF-A92A76AD2CE8}" srcOrd="2" destOrd="0" parTransId="{6B53D25E-F134-48C8-ACDA-A146172E9382}" sibTransId="{8017D0C5-97A7-4E75-A9A0-172375F7B3B5}"/>
    <dgm:cxn modelId="{E02AA8D4-F616-4016-9201-FEA2A43534BD}" srcId="{FF647B11-AB8D-475C-8209-39E5774418E8}" destId="{81E3ECD1-8504-4807-9D8C-64DE65F8B834}" srcOrd="4" destOrd="0" parTransId="{669293F0-F749-4C2B-9456-B9843B629D1D}" sibTransId="{5F1A7A15-862D-44CD-8054-DF196FE2A215}"/>
    <dgm:cxn modelId="{AC2EB2D8-6B5C-4B51-9CE0-51CC25551D6B}" type="presOf" srcId="{F74CB711-F270-4739-814C-F5FC646365D5}" destId="{D88908C8-1107-4730-9DB0-7CC811E6B84B}" srcOrd="0" destOrd="0" presId="urn:microsoft.com/office/officeart/2005/8/layout/venn1"/>
    <dgm:cxn modelId="{61EE172C-F353-45D3-91B7-F7F88B97430E}" type="presParOf" srcId="{8FFC19BA-8445-48E3-841E-384720537439}" destId="{800844AF-1E88-4FD3-89B8-5F119239E365}" srcOrd="0" destOrd="0" presId="urn:microsoft.com/office/officeart/2005/8/layout/venn1"/>
    <dgm:cxn modelId="{57595986-4475-4484-8E9F-00BD9F36AB8E}" type="presParOf" srcId="{8FFC19BA-8445-48E3-841E-384720537439}" destId="{2FA1A03C-BFCC-49EC-8FCA-6DE40BA70177}" srcOrd="1" destOrd="0" presId="urn:microsoft.com/office/officeart/2005/8/layout/venn1"/>
    <dgm:cxn modelId="{3B419773-A249-47C5-9A2A-A65BAE6B3AD2}" type="presParOf" srcId="{8FFC19BA-8445-48E3-841E-384720537439}" destId="{0591A29E-6C91-40AE-881B-B2BDC1521AC8}" srcOrd="2" destOrd="0" presId="urn:microsoft.com/office/officeart/2005/8/layout/venn1"/>
    <dgm:cxn modelId="{1D98CDDC-358B-4F7C-AA75-B5E47FE37E76}" type="presParOf" srcId="{8FFC19BA-8445-48E3-841E-384720537439}" destId="{D88908C8-1107-4730-9DB0-7CC811E6B84B}" srcOrd="3" destOrd="0" presId="urn:microsoft.com/office/officeart/2005/8/layout/venn1"/>
    <dgm:cxn modelId="{73BDFFA2-86A6-4498-AF4C-6912B87D11CA}" type="presParOf" srcId="{8FFC19BA-8445-48E3-841E-384720537439}" destId="{4CD7C1B7-C008-414E-A0DA-2342D7F3C930}" srcOrd="4" destOrd="0" presId="urn:microsoft.com/office/officeart/2005/8/layout/venn1"/>
    <dgm:cxn modelId="{DEDB4953-F0D4-426F-BCBB-5B59EE8706C3}" type="presParOf" srcId="{8FFC19BA-8445-48E3-841E-384720537439}" destId="{D9C31D86-452A-4B0E-92DF-23BB0E34AC43}" srcOrd="5" destOrd="0" presId="urn:microsoft.com/office/officeart/2005/8/layout/venn1"/>
    <dgm:cxn modelId="{2D61498E-9712-4339-A00D-50B80430CEFB}" type="presParOf" srcId="{8FFC19BA-8445-48E3-841E-384720537439}" destId="{8C6A6952-C13F-45D3-BB64-6B89287CD470}" srcOrd="6" destOrd="0" presId="urn:microsoft.com/office/officeart/2005/8/layout/venn1"/>
    <dgm:cxn modelId="{155A2868-C13F-4893-9AA3-3631F6C48F89}" type="presParOf" srcId="{8FFC19BA-8445-48E3-841E-384720537439}" destId="{5BF864B2-FCE3-4E41-991F-2EA050225214}" srcOrd="7" destOrd="0" presId="urn:microsoft.com/office/officeart/2005/8/layout/venn1"/>
    <dgm:cxn modelId="{9B7488AB-1629-4B6C-8476-1CE14F1DFD01}" type="presParOf" srcId="{8FFC19BA-8445-48E3-841E-384720537439}" destId="{32A8E23C-259C-4C99-AFB6-7C8D3AEA5FA3}" srcOrd="8" destOrd="0" presId="urn:microsoft.com/office/officeart/2005/8/layout/venn1"/>
    <dgm:cxn modelId="{9A56339E-9684-4EA8-85F2-207486F17D97}" type="presParOf" srcId="{8FFC19BA-8445-48E3-841E-384720537439}" destId="{5C3872CB-948E-4205-89B3-648BBF4E025C}" srcOrd="9" destOrd="0" presId="urn:microsoft.com/office/officeart/2005/8/layout/venn1"/>
    <dgm:cxn modelId="{BA630048-8798-4196-8BC0-42A84960A23D}" type="presParOf" srcId="{8FFC19BA-8445-48E3-841E-384720537439}" destId="{6503CFFF-F37C-4C55-B929-398C9BCF485F}" srcOrd="10" destOrd="0" presId="urn:microsoft.com/office/officeart/2005/8/layout/venn1"/>
    <dgm:cxn modelId="{94A6772F-8A5C-4F42-A01D-ACDB06AAF688}" type="presParOf" srcId="{8FFC19BA-8445-48E3-841E-384720537439}" destId="{B26421FD-BE17-41B6-B0DA-62CABC2AAF62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647B11-AB8D-475C-8209-39E5774418E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E2E571B-9E2B-4BC9-BC1B-CA8766D67827}">
      <dgm:prSet phldrT="[Texto]"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Falta de justificativas dos saldos nas contas de bens em processos de localização e quanto a baixa de bens</a:t>
          </a:r>
        </a:p>
      </dgm:t>
    </dgm:pt>
    <dgm:pt modelId="{4F969343-C3FD-46C2-943D-2F36F5BD3BB9}" type="sibTrans" cxnId="{F0C9497A-620C-404E-8E95-7ACDCDFFDE9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CEB103-3DD9-418A-882E-158BB033B1A4}" type="parTrans" cxnId="{F0C9497A-620C-404E-8E95-7ACDCDFFDE9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D3B636-DD9B-4853-8034-7B74F3DC98A6}">
      <dgm:prSet phldrT="[Texto]" custT="1"/>
      <dgm:spPr/>
      <dgm:t>
        <a:bodyPr/>
        <a:lstStyle/>
        <a:p>
          <a:r>
            <a:rPr lang="pt-BR" alt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da justificativa e da composição detalhada do cancelamento de restos a pagar processados</a:t>
          </a:r>
          <a:endParaRPr lang="pt-BR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E461DB-CEF6-48B4-8F29-535796767A4C}" type="parTrans" cxnId="{3B166EB5-DBB7-493F-9517-DED12E996F9B}">
      <dgm:prSet/>
      <dgm:spPr/>
      <dgm:t>
        <a:bodyPr/>
        <a:lstStyle/>
        <a:p>
          <a:endParaRPr lang="pt-BR"/>
        </a:p>
      </dgm:t>
    </dgm:pt>
    <dgm:pt modelId="{72CACDCD-7173-452D-AF6D-16CA65614CD2}" type="sibTrans" cxnId="{3B166EB5-DBB7-493F-9517-DED12E996F9B}">
      <dgm:prSet/>
      <dgm:spPr/>
      <dgm:t>
        <a:bodyPr/>
        <a:lstStyle/>
        <a:p>
          <a:endParaRPr lang="pt-BR"/>
        </a:p>
      </dgm:t>
    </dgm:pt>
    <dgm:pt modelId="{524784BE-02D7-4696-8D66-95976D26264B}">
      <dgm:prSet phldrT="[Texto]"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Divergências entre os extratos e o demonstrativo de rendimentos; divergência na conciliação bancária</a:t>
          </a:r>
        </a:p>
      </dgm:t>
    </dgm:pt>
    <dgm:pt modelId="{1557FF56-1CE2-4348-9ACE-C86850C46DB4}" type="parTrans" cxnId="{7DE45380-3E57-42B5-9093-7C039DB3BA11}">
      <dgm:prSet/>
      <dgm:spPr/>
      <dgm:t>
        <a:bodyPr/>
        <a:lstStyle/>
        <a:p>
          <a:endParaRPr lang="pt-BR"/>
        </a:p>
      </dgm:t>
    </dgm:pt>
    <dgm:pt modelId="{64A6D0E8-D3EE-4CD5-B2FB-F37CE050CD1D}" type="sibTrans" cxnId="{7DE45380-3E57-42B5-9093-7C039DB3BA11}">
      <dgm:prSet/>
      <dgm:spPr/>
      <dgm:t>
        <a:bodyPr/>
        <a:lstStyle/>
        <a:p>
          <a:endParaRPr lang="pt-BR"/>
        </a:p>
      </dgm:t>
    </dgm:pt>
    <dgm:pt modelId="{2504AF8F-F9F6-4715-B152-C266253846E9}">
      <dgm:prSet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de extrato e justificativa de saldo na conta “C”</a:t>
          </a:r>
        </a:p>
      </dgm:t>
    </dgm:pt>
    <dgm:pt modelId="{78593ED8-70EC-4404-838A-F166D4C22DA8}" type="parTrans" cxnId="{7031982C-D5ED-4D0B-B063-CD737853F70E}">
      <dgm:prSet/>
      <dgm:spPr/>
      <dgm:t>
        <a:bodyPr/>
        <a:lstStyle/>
        <a:p>
          <a:endParaRPr lang="pt-BR"/>
        </a:p>
      </dgm:t>
    </dgm:pt>
    <dgm:pt modelId="{DC2D59AF-9B79-44BC-B852-B64CA5D37DEE}" type="sibTrans" cxnId="{7031982C-D5ED-4D0B-B063-CD737853F70E}">
      <dgm:prSet/>
      <dgm:spPr/>
      <dgm:t>
        <a:bodyPr/>
        <a:lstStyle/>
        <a:p>
          <a:endParaRPr lang="pt-BR"/>
        </a:p>
      </dgm:t>
    </dgm:pt>
    <dgm:pt modelId="{E43256EB-ECC2-489A-9F85-C9F125C0AFED}">
      <dgm:prSet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Demonstrativos contábeis mensais, quando deveria ser anuais</a:t>
          </a:r>
        </a:p>
      </dgm:t>
    </dgm:pt>
    <dgm:pt modelId="{DDB6F2A3-EBE9-4ED0-B76D-8D4DBD4EBFBC}" type="parTrans" cxnId="{2B6785F6-45B6-4F9A-8CFA-E77776253701}">
      <dgm:prSet/>
      <dgm:spPr/>
      <dgm:t>
        <a:bodyPr/>
        <a:lstStyle/>
        <a:p>
          <a:endParaRPr lang="pt-BR"/>
        </a:p>
      </dgm:t>
    </dgm:pt>
    <dgm:pt modelId="{7B215750-6AAC-41FB-B5FE-BA0FD31BCFA5}" type="sibTrans" cxnId="{2B6785F6-45B6-4F9A-8CFA-E77776253701}">
      <dgm:prSet/>
      <dgm:spPr/>
      <dgm:t>
        <a:bodyPr/>
        <a:lstStyle/>
        <a:p>
          <a:endParaRPr lang="pt-BR"/>
        </a:p>
      </dgm:t>
    </dgm:pt>
    <dgm:pt modelId="{DAC95B64-8E4B-4364-B0B1-667AE5E1A454}">
      <dgm:prSet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da conciliação bancária e dos respectivos extratos dos rendimentos, referentes aos meses de janeiro a dezembro</a:t>
          </a:r>
        </a:p>
      </dgm:t>
    </dgm:pt>
    <dgm:pt modelId="{03F2DDF1-187E-4E3D-979D-30051B12E79D}" type="parTrans" cxnId="{9119CB2A-A127-4C2D-A390-3E99656264E1}">
      <dgm:prSet/>
      <dgm:spPr/>
      <dgm:t>
        <a:bodyPr/>
        <a:lstStyle/>
        <a:p>
          <a:endParaRPr lang="pt-BR"/>
        </a:p>
      </dgm:t>
    </dgm:pt>
    <dgm:pt modelId="{98596C74-9DB3-4565-95FE-E98D5D9FD1AB}" type="sibTrans" cxnId="{9119CB2A-A127-4C2D-A390-3E99656264E1}">
      <dgm:prSet/>
      <dgm:spPr/>
      <dgm:t>
        <a:bodyPr/>
        <a:lstStyle/>
        <a:p>
          <a:endParaRPr lang="pt-BR"/>
        </a:p>
      </dgm:t>
    </dgm:pt>
    <dgm:pt modelId="{8FFC19BA-8445-48E3-841E-384720537439}" type="pres">
      <dgm:prSet presAssocID="{FF647B11-AB8D-475C-8209-39E5774418E8}" presName="compositeShape" presStyleCnt="0">
        <dgm:presLayoutVars>
          <dgm:chMax val="7"/>
          <dgm:dir/>
          <dgm:resizeHandles val="exact"/>
        </dgm:presLayoutVars>
      </dgm:prSet>
      <dgm:spPr/>
    </dgm:pt>
    <dgm:pt modelId="{800844AF-1E88-4FD3-89B8-5F119239E365}" type="pres">
      <dgm:prSet presAssocID="{3E2E571B-9E2B-4BC9-BC1B-CA8766D67827}" presName="circ1" presStyleLbl="vennNode1" presStyleIdx="0" presStyleCnt="6"/>
      <dgm:spPr>
        <a:solidFill>
          <a:srgbClr val="FFCC00">
            <a:alpha val="50000"/>
          </a:srgbClr>
        </a:solidFill>
      </dgm:spPr>
    </dgm:pt>
    <dgm:pt modelId="{2FA1A03C-BFCC-49EC-8FCA-6DE40BA70177}" type="pres">
      <dgm:prSet presAssocID="{3E2E571B-9E2B-4BC9-BC1B-CA8766D67827}" presName="circ1Tx" presStyleLbl="revTx" presStyleIdx="0" presStyleCnt="0" custScaleX="111203" custScaleY="129077">
        <dgm:presLayoutVars>
          <dgm:chMax val="0"/>
          <dgm:chPref val="0"/>
          <dgm:bulletEnabled val="1"/>
        </dgm:presLayoutVars>
      </dgm:prSet>
      <dgm:spPr/>
    </dgm:pt>
    <dgm:pt modelId="{6D624A39-8691-46A0-AA53-A8CA5596BB56}" type="pres">
      <dgm:prSet presAssocID="{8ED3B636-DD9B-4853-8034-7B74F3DC98A6}" presName="circ2" presStyleLbl="vennNode1" presStyleIdx="1" presStyleCnt="6"/>
      <dgm:spPr>
        <a:solidFill>
          <a:srgbClr val="FFCC00">
            <a:alpha val="50000"/>
          </a:srgbClr>
        </a:solidFill>
      </dgm:spPr>
    </dgm:pt>
    <dgm:pt modelId="{19A2681E-7309-468C-B64A-BDE5720D85A1}" type="pres">
      <dgm:prSet presAssocID="{8ED3B636-DD9B-4853-8034-7B74F3DC98A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2243839-2B88-46E4-8C70-8D8A2879C982}" type="pres">
      <dgm:prSet presAssocID="{524784BE-02D7-4696-8D66-95976D26264B}" presName="circ3" presStyleLbl="vennNode1" presStyleIdx="2" presStyleCnt="6"/>
      <dgm:spPr>
        <a:solidFill>
          <a:srgbClr val="FFCC00">
            <a:alpha val="50000"/>
          </a:srgbClr>
        </a:solidFill>
      </dgm:spPr>
    </dgm:pt>
    <dgm:pt modelId="{86F75E5C-7F98-46ED-B345-42BE5CD6D9D3}" type="pres">
      <dgm:prSet presAssocID="{524784BE-02D7-4696-8D66-95976D26264B}" presName="circ3Tx" presStyleLbl="revTx" presStyleIdx="0" presStyleCnt="0" custLinFactX="-100000" custLinFactNeighborX="-152577" custLinFactNeighborY="-4842">
        <dgm:presLayoutVars>
          <dgm:chMax val="0"/>
          <dgm:chPref val="0"/>
          <dgm:bulletEnabled val="1"/>
        </dgm:presLayoutVars>
      </dgm:prSet>
      <dgm:spPr/>
    </dgm:pt>
    <dgm:pt modelId="{C03C8DDC-77C5-4286-B0D5-9D706BF14271}" type="pres">
      <dgm:prSet presAssocID="{2504AF8F-F9F6-4715-B152-C266253846E9}" presName="circ4" presStyleLbl="vennNode1" presStyleIdx="3" presStyleCnt="6"/>
      <dgm:spPr>
        <a:solidFill>
          <a:srgbClr val="FFCC00">
            <a:alpha val="50000"/>
          </a:srgbClr>
        </a:solidFill>
      </dgm:spPr>
    </dgm:pt>
    <dgm:pt modelId="{9BB4632F-E611-4FC8-AAB7-7561045F34D1}" type="pres">
      <dgm:prSet presAssocID="{2504AF8F-F9F6-4715-B152-C266253846E9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BA9B40E-1358-488A-9F44-25075EECCEBA}" type="pres">
      <dgm:prSet presAssocID="{E43256EB-ECC2-489A-9F85-C9F125C0AFED}" presName="circ5" presStyleLbl="vennNode1" presStyleIdx="4" presStyleCnt="6"/>
      <dgm:spPr>
        <a:solidFill>
          <a:srgbClr val="FFCC00">
            <a:alpha val="50000"/>
          </a:srgbClr>
        </a:solidFill>
      </dgm:spPr>
    </dgm:pt>
    <dgm:pt modelId="{7F0A3B60-0261-4A7D-A9DA-C6149D2EA43E}" type="pres">
      <dgm:prSet presAssocID="{E43256EB-ECC2-489A-9F85-C9F125C0AFED}" presName="circ5Tx" presStyleLbl="revTx" presStyleIdx="0" presStyleCnt="0" custLinFactX="100000" custLinFactNeighborX="154401" custLinFactNeighborY="-4842">
        <dgm:presLayoutVars>
          <dgm:chMax val="0"/>
          <dgm:chPref val="0"/>
          <dgm:bulletEnabled val="1"/>
        </dgm:presLayoutVars>
      </dgm:prSet>
      <dgm:spPr/>
    </dgm:pt>
    <dgm:pt modelId="{EFB81F2A-4CB5-4267-9DB5-D8E651D66A9A}" type="pres">
      <dgm:prSet presAssocID="{DAC95B64-8E4B-4364-B0B1-667AE5E1A454}" presName="circ6" presStyleLbl="vennNode1" presStyleIdx="5" presStyleCnt="6"/>
      <dgm:spPr>
        <a:solidFill>
          <a:srgbClr val="FFCC00">
            <a:alpha val="50000"/>
          </a:srgbClr>
        </a:solidFill>
      </dgm:spPr>
    </dgm:pt>
    <dgm:pt modelId="{1C517A91-BF44-4B70-A3B1-167BA414DE63}" type="pres">
      <dgm:prSet presAssocID="{DAC95B64-8E4B-4364-B0B1-667AE5E1A454}" presName="circ6Tx" presStyleLbl="revTx" presStyleIdx="0" presStyleCnt="0" custScaleX="122045">
        <dgm:presLayoutVars>
          <dgm:chMax val="0"/>
          <dgm:chPref val="0"/>
          <dgm:bulletEnabled val="1"/>
        </dgm:presLayoutVars>
      </dgm:prSet>
      <dgm:spPr/>
    </dgm:pt>
  </dgm:ptLst>
  <dgm:cxnLst>
    <dgm:cxn modelId="{2B464308-493C-48D4-8534-2A8FDF03A007}" type="presOf" srcId="{3E2E571B-9E2B-4BC9-BC1B-CA8766D67827}" destId="{2FA1A03C-BFCC-49EC-8FCA-6DE40BA70177}" srcOrd="0" destOrd="0" presId="urn:microsoft.com/office/officeart/2005/8/layout/venn1"/>
    <dgm:cxn modelId="{7BE54222-74DB-41F2-B4F7-C4C32CB36E71}" type="presOf" srcId="{8ED3B636-DD9B-4853-8034-7B74F3DC98A6}" destId="{19A2681E-7309-468C-B64A-BDE5720D85A1}" srcOrd="0" destOrd="0" presId="urn:microsoft.com/office/officeart/2005/8/layout/venn1"/>
    <dgm:cxn modelId="{9119CB2A-A127-4C2D-A390-3E99656264E1}" srcId="{FF647B11-AB8D-475C-8209-39E5774418E8}" destId="{DAC95B64-8E4B-4364-B0B1-667AE5E1A454}" srcOrd="5" destOrd="0" parTransId="{03F2DDF1-187E-4E3D-979D-30051B12E79D}" sibTransId="{98596C74-9DB3-4565-95FE-E98D5D9FD1AB}"/>
    <dgm:cxn modelId="{7031982C-D5ED-4D0B-B063-CD737853F70E}" srcId="{FF647B11-AB8D-475C-8209-39E5774418E8}" destId="{2504AF8F-F9F6-4715-B152-C266253846E9}" srcOrd="3" destOrd="0" parTransId="{78593ED8-70EC-4404-838A-F166D4C22DA8}" sibTransId="{DC2D59AF-9B79-44BC-B852-B64CA5D37DEE}"/>
    <dgm:cxn modelId="{F0C9497A-620C-404E-8E95-7ACDCDFFDE92}" srcId="{FF647B11-AB8D-475C-8209-39E5774418E8}" destId="{3E2E571B-9E2B-4BC9-BC1B-CA8766D67827}" srcOrd="0" destOrd="0" parTransId="{14CEB103-3DD9-418A-882E-158BB033B1A4}" sibTransId="{4F969343-C3FD-46C2-943D-2F36F5BD3BB9}"/>
    <dgm:cxn modelId="{7DE45380-3E57-42B5-9093-7C039DB3BA11}" srcId="{FF647B11-AB8D-475C-8209-39E5774418E8}" destId="{524784BE-02D7-4696-8D66-95976D26264B}" srcOrd="2" destOrd="0" parTransId="{1557FF56-1CE2-4348-9ACE-C86850C46DB4}" sibTransId="{64A6D0E8-D3EE-4CD5-B2FB-F37CE050CD1D}"/>
    <dgm:cxn modelId="{4BFD1184-3AF4-46DE-8FA9-F8F83307B390}" type="presOf" srcId="{524784BE-02D7-4696-8D66-95976D26264B}" destId="{86F75E5C-7F98-46ED-B345-42BE5CD6D9D3}" srcOrd="0" destOrd="0" presId="urn:microsoft.com/office/officeart/2005/8/layout/venn1"/>
    <dgm:cxn modelId="{DD6A728A-4447-440E-B0F8-89AE35034599}" type="presOf" srcId="{DAC95B64-8E4B-4364-B0B1-667AE5E1A454}" destId="{1C517A91-BF44-4B70-A3B1-167BA414DE63}" srcOrd="0" destOrd="0" presId="urn:microsoft.com/office/officeart/2005/8/layout/venn1"/>
    <dgm:cxn modelId="{88CED090-00FC-4699-8C56-54C86B21CE5A}" type="presOf" srcId="{FF647B11-AB8D-475C-8209-39E5774418E8}" destId="{8FFC19BA-8445-48E3-841E-384720537439}" srcOrd="0" destOrd="0" presId="urn:microsoft.com/office/officeart/2005/8/layout/venn1"/>
    <dgm:cxn modelId="{0A5CAA96-928C-40BF-8BAC-309F7F8B5968}" type="presOf" srcId="{E43256EB-ECC2-489A-9F85-C9F125C0AFED}" destId="{7F0A3B60-0261-4A7D-A9DA-C6149D2EA43E}" srcOrd="0" destOrd="0" presId="urn:microsoft.com/office/officeart/2005/8/layout/venn1"/>
    <dgm:cxn modelId="{3B166EB5-DBB7-493F-9517-DED12E996F9B}" srcId="{FF647B11-AB8D-475C-8209-39E5774418E8}" destId="{8ED3B636-DD9B-4853-8034-7B74F3DC98A6}" srcOrd="1" destOrd="0" parTransId="{70E461DB-CEF6-48B4-8F29-535796767A4C}" sibTransId="{72CACDCD-7173-452D-AF6D-16CA65614CD2}"/>
    <dgm:cxn modelId="{2B6785F6-45B6-4F9A-8CFA-E77776253701}" srcId="{FF647B11-AB8D-475C-8209-39E5774418E8}" destId="{E43256EB-ECC2-489A-9F85-C9F125C0AFED}" srcOrd="4" destOrd="0" parTransId="{DDB6F2A3-EBE9-4ED0-B76D-8D4DBD4EBFBC}" sibTransId="{7B215750-6AAC-41FB-B5FE-BA0FD31BCFA5}"/>
    <dgm:cxn modelId="{BC79AFFE-4E06-4B68-B9D0-BE1EEB69FF99}" type="presOf" srcId="{2504AF8F-F9F6-4715-B152-C266253846E9}" destId="{9BB4632F-E611-4FC8-AAB7-7561045F34D1}" srcOrd="0" destOrd="0" presId="urn:microsoft.com/office/officeart/2005/8/layout/venn1"/>
    <dgm:cxn modelId="{73C5CE69-16DB-4AFF-9F3D-38BE00F60359}" type="presParOf" srcId="{8FFC19BA-8445-48E3-841E-384720537439}" destId="{800844AF-1E88-4FD3-89B8-5F119239E365}" srcOrd="0" destOrd="0" presId="urn:microsoft.com/office/officeart/2005/8/layout/venn1"/>
    <dgm:cxn modelId="{4092E1EE-50D7-4CE6-BAEA-93E9ADE6F699}" type="presParOf" srcId="{8FFC19BA-8445-48E3-841E-384720537439}" destId="{2FA1A03C-BFCC-49EC-8FCA-6DE40BA70177}" srcOrd="1" destOrd="0" presId="urn:microsoft.com/office/officeart/2005/8/layout/venn1"/>
    <dgm:cxn modelId="{0E7B1D5D-878A-441C-B0CB-C5C4C3427E00}" type="presParOf" srcId="{8FFC19BA-8445-48E3-841E-384720537439}" destId="{6D624A39-8691-46A0-AA53-A8CA5596BB56}" srcOrd="2" destOrd="0" presId="urn:microsoft.com/office/officeart/2005/8/layout/venn1"/>
    <dgm:cxn modelId="{8561ED6B-73A9-421C-835D-3798F072F2E5}" type="presParOf" srcId="{8FFC19BA-8445-48E3-841E-384720537439}" destId="{19A2681E-7309-468C-B64A-BDE5720D85A1}" srcOrd="3" destOrd="0" presId="urn:microsoft.com/office/officeart/2005/8/layout/venn1"/>
    <dgm:cxn modelId="{28B612BA-BE30-436D-9BBF-1D58D522A971}" type="presParOf" srcId="{8FFC19BA-8445-48E3-841E-384720537439}" destId="{52243839-2B88-46E4-8C70-8D8A2879C982}" srcOrd="4" destOrd="0" presId="urn:microsoft.com/office/officeart/2005/8/layout/venn1"/>
    <dgm:cxn modelId="{88F6C3DF-9983-43F0-8708-165A2C530A71}" type="presParOf" srcId="{8FFC19BA-8445-48E3-841E-384720537439}" destId="{86F75E5C-7F98-46ED-B345-42BE5CD6D9D3}" srcOrd="5" destOrd="0" presId="urn:microsoft.com/office/officeart/2005/8/layout/venn1"/>
    <dgm:cxn modelId="{49DD9445-1212-4AAC-B009-2462514A697B}" type="presParOf" srcId="{8FFC19BA-8445-48E3-841E-384720537439}" destId="{C03C8DDC-77C5-4286-B0D5-9D706BF14271}" srcOrd="6" destOrd="0" presId="urn:microsoft.com/office/officeart/2005/8/layout/venn1"/>
    <dgm:cxn modelId="{6C9FCEF4-0FCE-4E7B-A033-60590BD7D269}" type="presParOf" srcId="{8FFC19BA-8445-48E3-841E-384720537439}" destId="{9BB4632F-E611-4FC8-AAB7-7561045F34D1}" srcOrd="7" destOrd="0" presId="urn:microsoft.com/office/officeart/2005/8/layout/venn1"/>
    <dgm:cxn modelId="{29ADE2AB-C668-4F08-9CE2-83858C301CC7}" type="presParOf" srcId="{8FFC19BA-8445-48E3-841E-384720537439}" destId="{CBA9B40E-1358-488A-9F44-25075EECCEBA}" srcOrd="8" destOrd="0" presId="urn:microsoft.com/office/officeart/2005/8/layout/venn1"/>
    <dgm:cxn modelId="{CD8A5D6D-B68A-4495-9F63-304B9DC91888}" type="presParOf" srcId="{8FFC19BA-8445-48E3-841E-384720537439}" destId="{7F0A3B60-0261-4A7D-A9DA-C6149D2EA43E}" srcOrd="9" destOrd="0" presId="urn:microsoft.com/office/officeart/2005/8/layout/venn1"/>
    <dgm:cxn modelId="{34B78431-D96D-46AD-A3AF-CFDE0437EEB7}" type="presParOf" srcId="{8FFC19BA-8445-48E3-841E-384720537439}" destId="{EFB81F2A-4CB5-4267-9DB5-D8E651D66A9A}" srcOrd="10" destOrd="0" presId="urn:microsoft.com/office/officeart/2005/8/layout/venn1"/>
    <dgm:cxn modelId="{A039321A-1C22-47F6-9A08-0F7277E22FEA}" type="presParOf" srcId="{8FFC19BA-8445-48E3-841E-384720537439}" destId="{1C517A91-BF44-4B70-A3B1-167BA414DE63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647B11-AB8D-475C-8209-39E5774418E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E2E571B-9E2B-4BC9-BC1B-CA8766D67827}">
      <dgm:prSet phldrT="[Texto]"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 relatório dos bens móveis alienados, baixados, adquiridos e doados não confere com as demonstrações contábeis</a:t>
          </a:r>
        </a:p>
      </dgm:t>
    </dgm:pt>
    <dgm:pt modelId="{4F969343-C3FD-46C2-943D-2F36F5BD3BB9}" type="sibTrans" cxnId="{F0C9497A-620C-404E-8E95-7ACDCDFFDE9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CEB103-3DD9-418A-882E-158BB033B1A4}" type="parTrans" cxnId="{F0C9497A-620C-404E-8E95-7ACDCDFFDE92}">
      <dgm:prSet/>
      <dgm:spPr/>
      <dgm:t>
        <a:bodyPr/>
        <a:lstStyle/>
        <a:p>
          <a:endParaRPr lang="pt-BR" sz="3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D3B636-DD9B-4853-8034-7B74F3DC98A6}">
      <dgm:prSet phldrT="[Texto]" custT="1"/>
      <dgm:spPr/>
      <dgm:t>
        <a:bodyPr/>
        <a:lstStyle/>
        <a:p>
          <a:r>
            <a:rPr lang="pt-BR" alt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do relatório físico dos bens de terceiros</a:t>
          </a:r>
          <a:endParaRPr lang="pt-BR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E461DB-CEF6-48B4-8F29-535796767A4C}" type="parTrans" cxnId="{3B166EB5-DBB7-493F-9517-DED12E996F9B}">
      <dgm:prSet/>
      <dgm:spPr/>
      <dgm:t>
        <a:bodyPr/>
        <a:lstStyle/>
        <a:p>
          <a:endParaRPr lang="pt-BR"/>
        </a:p>
      </dgm:t>
    </dgm:pt>
    <dgm:pt modelId="{72CACDCD-7173-452D-AF6D-16CA65614CD2}" type="sibTrans" cxnId="{3B166EB5-DBB7-493F-9517-DED12E996F9B}">
      <dgm:prSet/>
      <dgm:spPr/>
      <dgm:t>
        <a:bodyPr/>
        <a:lstStyle/>
        <a:p>
          <a:endParaRPr lang="pt-BR"/>
        </a:p>
      </dgm:t>
    </dgm:pt>
    <dgm:pt modelId="{524784BE-02D7-4696-8D66-95976D26264B}">
      <dgm:prSet phldrT="[Texto]" custT="1"/>
      <dgm:spPr/>
      <dgm:t>
        <a:bodyPr/>
        <a:lstStyle/>
        <a:p>
          <a:r>
            <a:rPr lang="pt-BR" alt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de relação dos bens doados ou nota explicativa</a:t>
          </a:r>
          <a:endParaRPr lang="pt-BR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57FF56-1CE2-4348-9ACE-C86850C46DB4}" type="parTrans" cxnId="{7DE45380-3E57-42B5-9093-7C039DB3BA11}">
      <dgm:prSet/>
      <dgm:spPr/>
      <dgm:t>
        <a:bodyPr/>
        <a:lstStyle/>
        <a:p>
          <a:endParaRPr lang="pt-BR"/>
        </a:p>
      </dgm:t>
    </dgm:pt>
    <dgm:pt modelId="{64A6D0E8-D3EE-4CD5-B2FB-F37CE050CD1D}" type="sibTrans" cxnId="{7DE45380-3E57-42B5-9093-7C039DB3BA11}">
      <dgm:prSet/>
      <dgm:spPr/>
      <dgm:t>
        <a:bodyPr/>
        <a:lstStyle/>
        <a:p>
          <a:endParaRPr lang="pt-BR"/>
        </a:p>
      </dgm:t>
    </dgm:pt>
    <dgm:pt modelId="{2504AF8F-F9F6-4715-B152-C266253846E9}">
      <dgm:prSet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Relatórios do almoxarifado incompletos</a:t>
          </a:r>
        </a:p>
      </dgm:t>
    </dgm:pt>
    <dgm:pt modelId="{78593ED8-70EC-4404-838A-F166D4C22DA8}" type="parTrans" cxnId="{7031982C-D5ED-4D0B-B063-CD737853F70E}">
      <dgm:prSet/>
      <dgm:spPr/>
      <dgm:t>
        <a:bodyPr/>
        <a:lstStyle/>
        <a:p>
          <a:endParaRPr lang="pt-BR"/>
        </a:p>
      </dgm:t>
    </dgm:pt>
    <dgm:pt modelId="{DC2D59AF-9B79-44BC-B852-B64CA5D37DEE}" type="sibTrans" cxnId="{7031982C-D5ED-4D0B-B063-CD737853F70E}">
      <dgm:prSet/>
      <dgm:spPr/>
      <dgm:t>
        <a:bodyPr/>
        <a:lstStyle/>
        <a:p>
          <a:endParaRPr lang="pt-BR"/>
        </a:p>
      </dgm:t>
    </dgm:pt>
    <dgm:pt modelId="{7B7817F9-B4B0-404F-A864-6BDFF6138569}">
      <dgm:prSet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Divergência de saldos entre </a:t>
          </a:r>
          <a:r>
            <a:rPr lang="pt-BR" sz="18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Siato</a:t>
          </a:r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pt-BR" sz="18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Siafe</a:t>
          </a:r>
          <a:endParaRPr lang="pt-BR" sz="18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720453-E0B6-4C21-836B-538529663147}" type="parTrans" cxnId="{05CF532C-7A96-445D-A890-C52EBF7DA845}">
      <dgm:prSet/>
      <dgm:spPr/>
      <dgm:t>
        <a:bodyPr/>
        <a:lstStyle/>
        <a:p>
          <a:endParaRPr lang="pt-BR"/>
        </a:p>
      </dgm:t>
    </dgm:pt>
    <dgm:pt modelId="{5B563624-09FD-426A-B068-A0F5390FD6E4}" type="sibTrans" cxnId="{05CF532C-7A96-445D-A890-C52EBF7DA845}">
      <dgm:prSet/>
      <dgm:spPr/>
      <dgm:t>
        <a:bodyPr/>
        <a:lstStyle/>
        <a:p>
          <a:endParaRPr lang="pt-BR"/>
        </a:p>
      </dgm:t>
    </dgm:pt>
    <dgm:pt modelId="{A8362746-2256-4D48-808F-AB26E3505EEB}">
      <dgm:prSet custT="1"/>
      <dgm:spPr/>
      <dgm:t>
        <a:bodyPr/>
        <a:lstStyle/>
        <a:p>
          <a:r>
            <a:rPr lang="pt-B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Demonstrativo dos Créditos Adicionais Abertos - ANEXO – 11-A, elaborado de forma incorreta        </a:t>
          </a:r>
          <a:r>
            <a:rPr lang="pt-BR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(O que é fornecido pela SEPLAN só serve de base).</a:t>
          </a:r>
        </a:p>
      </dgm:t>
    </dgm:pt>
    <dgm:pt modelId="{5B2F1F3D-B8BA-42DC-9805-C67F50EC167E}" type="parTrans" cxnId="{C88DB96D-9FBC-4E49-A43A-74F4DC8970FC}">
      <dgm:prSet/>
      <dgm:spPr/>
      <dgm:t>
        <a:bodyPr/>
        <a:lstStyle/>
        <a:p>
          <a:endParaRPr lang="pt-BR"/>
        </a:p>
      </dgm:t>
    </dgm:pt>
    <dgm:pt modelId="{546888DE-5B5A-4518-BA66-B35489F71713}" type="sibTrans" cxnId="{C88DB96D-9FBC-4E49-A43A-74F4DC8970FC}">
      <dgm:prSet/>
      <dgm:spPr/>
      <dgm:t>
        <a:bodyPr/>
        <a:lstStyle/>
        <a:p>
          <a:endParaRPr lang="pt-BR"/>
        </a:p>
      </dgm:t>
    </dgm:pt>
    <dgm:pt modelId="{8FFC19BA-8445-48E3-841E-384720537439}" type="pres">
      <dgm:prSet presAssocID="{FF647B11-AB8D-475C-8209-39E5774418E8}" presName="compositeShape" presStyleCnt="0">
        <dgm:presLayoutVars>
          <dgm:chMax val="7"/>
          <dgm:dir/>
          <dgm:resizeHandles val="exact"/>
        </dgm:presLayoutVars>
      </dgm:prSet>
      <dgm:spPr/>
    </dgm:pt>
    <dgm:pt modelId="{800844AF-1E88-4FD3-89B8-5F119239E365}" type="pres">
      <dgm:prSet presAssocID="{3E2E571B-9E2B-4BC9-BC1B-CA8766D67827}" presName="circ1" presStyleLbl="vennNode1" presStyleIdx="0" presStyleCnt="6"/>
      <dgm:spPr>
        <a:solidFill>
          <a:srgbClr val="FFCC00">
            <a:alpha val="50000"/>
          </a:srgbClr>
        </a:solidFill>
      </dgm:spPr>
    </dgm:pt>
    <dgm:pt modelId="{2FA1A03C-BFCC-49EC-8FCA-6DE40BA70177}" type="pres">
      <dgm:prSet presAssocID="{3E2E571B-9E2B-4BC9-BC1B-CA8766D67827}" presName="circ1Tx" presStyleLbl="revTx" presStyleIdx="0" presStyleCnt="0" custLinFactX="-26822" custLinFactNeighborX="-100000" custLinFactNeighborY="93248">
        <dgm:presLayoutVars>
          <dgm:chMax val="0"/>
          <dgm:chPref val="0"/>
          <dgm:bulletEnabled val="1"/>
        </dgm:presLayoutVars>
      </dgm:prSet>
      <dgm:spPr/>
    </dgm:pt>
    <dgm:pt modelId="{6D624A39-8691-46A0-AA53-A8CA5596BB56}" type="pres">
      <dgm:prSet presAssocID="{8ED3B636-DD9B-4853-8034-7B74F3DC98A6}" presName="circ2" presStyleLbl="vennNode1" presStyleIdx="1" presStyleCnt="6"/>
      <dgm:spPr>
        <a:solidFill>
          <a:srgbClr val="FFCC00">
            <a:alpha val="50000"/>
          </a:srgbClr>
        </a:solidFill>
      </dgm:spPr>
    </dgm:pt>
    <dgm:pt modelId="{19A2681E-7309-468C-B64A-BDE5720D85A1}" type="pres">
      <dgm:prSet presAssocID="{8ED3B636-DD9B-4853-8034-7B74F3DC98A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2243839-2B88-46E4-8C70-8D8A2879C982}" type="pres">
      <dgm:prSet presAssocID="{524784BE-02D7-4696-8D66-95976D26264B}" presName="circ3" presStyleLbl="vennNode1" presStyleIdx="2" presStyleCnt="6"/>
      <dgm:spPr>
        <a:solidFill>
          <a:srgbClr val="FFCC00">
            <a:alpha val="50000"/>
          </a:srgbClr>
        </a:solidFill>
      </dgm:spPr>
    </dgm:pt>
    <dgm:pt modelId="{86F75E5C-7F98-46ED-B345-42BE5CD6D9D3}" type="pres">
      <dgm:prSet presAssocID="{524784BE-02D7-4696-8D66-95976D26264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03C8DDC-77C5-4286-B0D5-9D706BF14271}" type="pres">
      <dgm:prSet presAssocID="{2504AF8F-F9F6-4715-B152-C266253846E9}" presName="circ4" presStyleLbl="vennNode1" presStyleIdx="3" presStyleCnt="6"/>
      <dgm:spPr>
        <a:solidFill>
          <a:srgbClr val="FFCC00">
            <a:alpha val="50000"/>
          </a:srgbClr>
        </a:solidFill>
      </dgm:spPr>
    </dgm:pt>
    <dgm:pt modelId="{9BB4632F-E611-4FC8-AAB7-7561045F34D1}" type="pres">
      <dgm:prSet presAssocID="{2504AF8F-F9F6-4715-B152-C266253846E9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04CD2F3-D59B-4E15-9532-CBB4AD5F5CAD}" type="pres">
      <dgm:prSet presAssocID="{7B7817F9-B4B0-404F-A864-6BDFF6138569}" presName="circ5" presStyleLbl="vennNode1" presStyleIdx="4" presStyleCnt="6"/>
      <dgm:spPr>
        <a:solidFill>
          <a:srgbClr val="FFCC00">
            <a:alpha val="50000"/>
          </a:srgbClr>
        </a:solidFill>
      </dgm:spPr>
    </dgm:pt>
    <dgm:pt modelId="{1B33FCED-16DE-4ADF-B100-78C54576D5C1}" type="pres">
      <dgm:prSet presAssocID="{7B7817F9-B4B0-404F-A864-6BDFF6138569}" presName="circ5Tx" presStyleLbl="revTx" presStyleIdx="0" presStyleCnt="0" custScaleY="60536" custLinFactX="25871" custLinFactY="-100000" custLinFactNeighborX="100000" custLinFactNeighborY="-119020">
        <dgm:presLayoutVars>
          <dgm:chMax val="0"/>
          <dgm:chPref val="0"/>
          <dgm:bulletEnabled val="1"/>
        </dgm:presLayoutVars>
      </dgm:prSet>
      <dgm:spPr/>
    </dgm:pt>
    <dgm:pt modelId="{3FA778B0-4834-46AA-A087-94FA039979EA}" type="pres">
      <dgm:prSet presAssocID="{A8362746-2256-4D48-808F-AB26E3505EEB}" presName="circ6" presStyleLbl="vennNode1" presStyleIdx="5" presStyleCnt="6"/>
      <dgm:spPr/>
    </dgm:pt>
    <dgm:pt modelId="{8FFAD882-ACCD-4BDA-AC7E-05200BF58B97}" type="pres">
      <dgm:prSet presAssocID="{A8362746-2256-4D48-808F-AB26E3505EEB}" presName="circ6Tx" presStyleLbl="revTx" presStyleIdx="0" presStyleCnt="0" custScaleX="104990" custScaleY="136055" custLinFactY="31085" custLinFactNeighborX="-10974" custLinFactNeighborY="100000">
        <dgm:presLayoutVars>
          <dgm:chMax val="0"/>
          <dgm:chPref val="0"/>
          <dgm:bulletEnabled val="1"/>
        </dgm:presLayoutVars>
      </dgm:prSet>
      <dgm:spPr/>
    </dgm:pt>
  </dgm:ptLst>
  <dgm:cxnLst>
    <dgm:cxn modelId="{D17BDA10-5327-4973-8205-DFB12334ADF5}" type="presOf" srcId="{FF647B11-AB8D-475C-8209-39E5774418E8}" destId="{8FFC19BA-8445-48E3-841E-384720537439}" srcOrd="0" destOrd="0" presId="urn:microsoft.com/office/officeart/2005/8/layout/venn1"/>
    <dgm:cxn modelId="{05CF532C-7A96-445D-A890-C52EBF7DA845}" srcId="{FF647B11-AB8D-475C-8209-39E5774418E8}" destId="{7B7817F9-B4B0-404F-A864-6BDFF6138569}" srcOrd="4" destOrd="0" parTransId="{48720453-E0B6-4C21-836B-538529663147}" sibTransId="{5B563624-09FD-426A-B068-A0F5390FD6E4}"/>
    <dgm:cxn modelId="{7031982C-D5ED-4D0B-B063-CD737853F70E}" srcId="{FF647B11-AB8D-475C-8209-39E5774418E8}" destId="{2504AF8F-F9F6-4715-B152-C266253846E9}" srcOrd="3" destOrd="0" parTransId="{78593ED8-70EC-4404-838A-F166D4C22DA8}" sibTransId="{DC2D59AF-9B79-44BC-B852-B64CA5D37DEE}"/>
    <dgm:cxn modelId="{50229549-4537-40A7-A641-F5781C4BDAE5}" type="presOf" srcId="{8ED3B636-DD9B-4853-8034-7B74F3DC98A6}" destId="{19A2681E-7309-468C-B64A-BDE5720D85A1}" srcOrd="0" destOrd="0" presId="urn:microsoft.com/office/officeart/2005/8/layout/venn1"/>
    <dgm:cxn modelId="{C88DB96D-9FBC-4E49-A43A-74F4DC8970FC}" srcId="{FF647B11-AB8D-475C-8209-39E5774418E8}" destId="{A8362746-2256-4D48-808F-AB26E3505EEB}" srcOrd="5" destOrd="0" parTransId="{5B2F1F3D-B8BA-42DC-9805-C67F50EC167E}" sibTransId="{546888DE-5B5A-4518-BA66-B35489F71713}"/>
    <dgm:cxn modelId="{D9DBC86E-2B98-428F-A4C0-FADF79BC6D0D}" type="presOf" srcId="{7B7817F9-B4B0-404F-A864-6BDFF6138569}" destId="{1B33FCED-16DE-4ADF-B100-78C54576D5C1}" srcOrd="0" destOrd="0" presId="urn:microsoft.com/office/officeart/2005/8/layout/venn1"/>
    <dgm:cxn modelId="{F0C9497A-620C-404E-8E95-7ACDCDFFDE92}" srcId="{FF647B11-AB8D-475C-8209-39E5774418E8}" destId="{3E2E571B-9E2B-4BC9-BC1B-CA8766D67827}" srcOrd="0" destOrd="0" parTransId="{14CEB103-3DD9-418A-882E-158BB033B1A4}" sibTransId="{4F969343-C3FD-46C2-943D-2F36F5BD3BB9}"/>
    <dgm:cxn modelId="{7DE45380-3E57-42B5-9093-7C039DB3BA11}" srcId="{FF647B11-AB8D-475C-8209-39E5774418E8}" destId="{524784BE-02D7-4696-8D66-95976D26264B}" srcOrd="2" destOrd="0" parTransId="{1557FF56-1CE2-4348-9ACE-C86850C46DB4}" sibTransId="{64A6D0E8-D3EE-4CD5-B2FB-F37CE050CD1D}"/>
    <dgm:cxn modelId="{4C9AAF8A-1536-4A91-B212-D425DC07705D}" type="presOf" srcId="{524784BE-02D7-4696-8D66-95976D26264B}" destId="{86F75E5C-7F98-46ED-B345-42BE5CD6D9D3}" srcOrd="0" destOrd="0" presId="urn:microsoft.com/office/officeart/2005/8/layout/venn1"/>
    <dgm:cxn modelId="{6124BCAE-B119-4289-98D2-D0D0B1DD66E1}" type="presOf" srcId="{2504AF8F-F9F6-4715-B152-C266253846E9}" destId="{9BB4632F-E611-4FC8-AAB7-7561045F34D1}" srcOrd="0" destOrd="0" presId="urn:microsoft.com/office/officeart/2005/8/layout/venn1"/>
    <dgm:cxn modelId="{1E88DDB0-ED2C-4DFD-B6BA-413CD918D182}" type="presOf" srcId="{3E2E571B-9E2B-4BC9-BC1B-CA8766D67827}" destId="{2FA1A03C-BFCC-49EC-8FCA-6DE40BA70177}" srcOrd="0" destOrd="0" presId="urn:microsoft.com/office/officeart/2005/8/layout/venn1"/>
    <dgm:cxn modelId="{3B166EB5-DBB7-493F-9517-DED12E996F9B}" srcId="{FF647B11-AB8D-475C-8209-39E5774418E8}" destId="{8ED3B636-DD9B-4853-8034-7B74F3DC98A6}" srcOrd="1" destOrd="0" parTransId="{70E461DB-CEF6-48B4-8F29-535796767A4C}" sibTransId="{72CACDCD-7173-452D-AF6D-16CA65614CD2}"/>
    <dgm:cxn modelId="{FD548AC2-4C57-4A25-B58D-30DC78893B83}" type="presOf" srcId="{A8362746-2256-4D48-808F-AB26E3505EEB}" destId="{8FFAD882-ACCD-4BDA-AC7E-05200BF58B97}" srcOrd="0" destOrd="0" presId="urn:microsoft.com/office/officeart/2005/8/layout/venn1"/>
    <dgm:cxn modelId="{53E2B164-A386-4169-AD21-78329589BD27}" type="presParOf" srcId="{8FFC19BA-8445-48E3-841E-384720537439}" destId="{800844AF-1E88-4FD3-89B8-5F119239E365}" srcOrd="0" destOrd="0" presId="urn:microsoft.com/office/officeart/2005/8/layout/venn1"/>
    <dgm:cxn modelId="{3EF37C96-9176-4A6D-BD36-3DE78073A39A}" type="presParOf" srcId="{8FFC19BA-8445-48E3-841E-384720537439}" destId="{2FA1A03C-BFCC-49EC-8FCA-6DE40BA70177}" srcOrd="1" destOrd="0" presId="urn:microsoft.com/office/officeart/2005/8/layout/venn1"/>
    <dgm:cxn modelId="{043C0FF3-6F11-429A-9B3E-C75CF8849913}" type="presParOf" srcId="{8FFC19BA-8445-48E3-841E-384720537439}" destId="{6D624A39-8691-46A0-AA53-A8CA5596BB56}" srcOrd="2" destOrd="0" presId="urn:microsoft.com/office/officeart/2005/8/layout/venn1"/>
    <dgm:cxn modelId="{10B36FD1-195F-4FE8-B183-09A5DF73BA6F}" type="presParOf" srcId="{8FFC19BA-8445-48E3-841E-384720537439}" destId="{19A2681E-7309-468C-B64A-BDE5720D85A1}" srcOrd="3" destOrd="0" presId="urn:microsoft.com/office/officeart/2005/8/layout/venn1"/>
    <dgm:cxn modelId="{BA71EF3E-33D4-4189-B279-5A8293BEFB2B}" type="presParOf" srcId="{8FFC19BA-8445-48E3-841E-384720537439}" destId="{52243839-2B88-46E4-8C70-8D8A2879C982}" srcOrd="4" destOrd="0" presId="urn:microsoft.com/office/officeart/2005/8/layout/venn1"/>
    <dgm:cxn modelId="{D3AF3676-354F-4F8D-ACC8-70D84FDBA7A2}" type="presParOf" srcId="{8FFC19BA-8445-48E3-841E-384720537439}" destId="{86F75E5C-7F98-46ED-B345-42BE5CD6D9D3}" srcOrd="5" destOrd="0" presId="urn:microsoft.com/office/officeart/2005/8/layout/venn1"/>
    <dgm:cxn modelId="{BB0A7C06-D7E5-4DD7-938A-4086F43E7AB8}" type="presParOf" srcId="{8FFC19BA-8445-48E3-841E-384720537439}" destId="{C03C8DDC-77C5-4286-B0D5-9D706BF14271}" srcOrd="6" destOrd="0" presId="urn:microsoft.com/office/officeart/2005/8/layout/venn1"/>
    <dgm:cxn modelId="{24722348-F6BE-445E-B6E5-DE79DF50EAA1}" type="presParOf" srcId="{8FFC19BA-8445-48E3-841E-384720537439}" destId="{9BB4632F-E611-4FC8-AAB7-7561045F34D1}" srcOrd="7" destOrd="0" presId="urn:microsoft.com/office/officeart/2005/8/layout/venn1"/>
    <dgm:cxn modelId="{079A1092-107F-48EA-961D-A3735E0F2E0B}" type="presParOf" srcId="{8FFC19BA-8445-48E3-841E-384720537439}" destId="{304CD2F3-D59B-4E15-9532-CBB4AD5F5CAD}" srcOrd="8" destOrd="0" presId="urn:microsoft.com/office/officeart/2005/8/layout/venn1"/>
    <dgm:cxn modelId="{83D17B9F-950F-4A2D-AB9B-AF47FF3DC109}" type="presParOf" srcId="{8FFC19BA-8445-48E3-841E-384720537439}" destId="{1B33FCED-16DE-4ADF-B100-78C54576D5C1}" srcOrd="9" destOrd="0" presId="urn:microsoft.com/office/officeart/2005/8/layout/venn1"/>
    <dgm:cxn modelId="{3FF8477A-7DD7-4FAC-B5D8-0D6E92BF2F58}" type="presParOf" srcId="{8FFC19BA-8445-48E3-841E-384720537439}" destId="{3FA778B0-4834-46AA-A087-94FA039979EA}" srcOrd="10" destOrd="0" presId="urn:microsoft.com/office/officeart/2005/8/layout/venn1"/>
    <dgm:cxn modelId="{23EE7543-8A42-4324-99A3-334C5859061C}" type="presParOf" srcId="{8FFC19BA-8445-48E3-841E-384720537439}" destId="{8FFAD882-ACCD-4BDA-AC7E-05200BF58B97}" srcOrd="11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844AF-1E88-4FD3-89B8-5F119239E365}">
      <dsp:nvSpPr>
        <dsp:cNvPr id="0" name=""/>
        <dsp:cNvSpPr/>
      </dsp:nvSpPr>
      <dsp:spPr>
        <a:xfrm>
          <a:off x="4780700" y="1457726"/>
          <a:ext cx="1952923" cy="1952923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A1A03C-BFCC-49EC-8FCA-6DE40BA70177}">
      <dsp:nvSpPr>
        <dsp:cNvPr id="0" name=""/>
        <dsp:cNvSpPr/>
      </dsp:nvSpPr>
      <dsp:spPr>
        <a:xfrm>
          <a:off x="4536584" y="0"/>
          <a:ext cx="2441154" cy="1329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800" b="1" kern="1200" dirty="0">
              <a:latin typeface="Arial" panose="020B0604020202020204" pitchFamily="34" charset="0"/>
              <a:cs typeface="Arial" panose="020B0604020202020204" pitchFamily="34" charset="0"/>
            </a:rPr>
            <a:t>Ausência das assinaturas e carimbo de identificação dos responsáveis nos documentos</a:t>
          </a:r>
          <a:endParaRPr lang="pt-BR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36584" y="0"/>
        <a:ext cx="2441154" cy="1329811"/>
      </dsp:txXfrm>
    </dsp:sp>
    <dsp:sp modelId="{0591A29E-6C91-40AE-881B-B2BDC1521AC8}">
      <dsp:nvSpPr>
        <dsp:cNvPr id="0" name=""/>
        <dsp:cNvSpPr/>
      </dsp:nvSpPr>
      <dsp:spPr>
        <a:xfrm>
          <a:off x="5414586" y="1823741"/>
          <a:ext cx="1952923" cy="1952923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88908C8-1107-4730-9DB0-7CC811E6B84B}">
      <dsp:nvSpPr>
        <dsp:cNvPr id="0" name=""/>
        <dsp:cNvSpPr/>
      </dsp:nvSpPr>
      <dsp:spPr>
        <a:xfrm>
          <a:off x="7512351" y="897361"/>
          <a:ext cx="2313400" cy="219471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Arial" panose="020B0604020202020204" pitchFamily="34" charset="0"/>
              <a:cs typeface="Arial" panose="020B0604020202020204" pitchFamily="34" charset="0"/>
            </a:rPr>
            <a:t>Notas explicativas com informações insuficientes, que não justificam os saldos existentes, e sem detalhes que  resultem em justificativas válidas</a:t>
          </a:r>
        </a:p>
      </dsp:txBody>
      <dsp:txXfrm>
        <a:off x="7512351" y="897361"/>
        <a:ext cx="2313400" cy="2194710"/>
      </dsp:txXfrm>
    </dsp:sp>
    <dsp:sp modelId="{4CD7C1B7-C008-414E-A0DA-2342D7F3C930}">
      <dsp:nvSpPr>
        <dsp:cNvPr id="0" name=""/>
        <dsp:cNvSpPr/>
      </dsp:nvSpPr>
      <dsp:spPr>
        <a:xfrm>
          <a:off x="5414586" y="2555771"/>
          <a:ext cx="1952923" cy="1952923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9C31D86-452A-4B0E-92DF-23BB0E34AC43}">
      <dsp:nvSpPr>
        <dsp:cNvPr id="0" name=""/>
        <dsp:cNvSpPr/>
      </dsp:nvSpPr>
      <dsp:spPr>
        <a:xfrm>
          <a:off x="7512351" y="3438512"/>
          <a:ext cx="2313400" cy="162743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Arial" panose="020B0604020202020204" pitchFamily="34" charset="0"/>
              <a:cs typeface="Arial" panose="020B0604020202020204" pitchFamily="34" charset="0"/>
            </a:rPr>
            <a:t>Falta dos demonstrativos contábeis, ou demonstrativos incompletos</a:t>
          </a:r>
        </a:p>
      </dsp:txBody>
      <dsp:txXfrm>
        <a:off x="7512351" y="3438512"/>
        <a:ext cx="2313400" cy="1627436"/>
      </dsp:txXfrm>
    </dsp:sp>
    <dsp:sp modelId="{8C6A6952-C13F-45D3-BB64-6B89287CD470}">
      <dsp:nvSpPr>
        <dsp:cNvPr id="0" name=""/>
        <dsp:cNvSpPr/>
      </dsp:nvSpPr>
      <dsp:spPr>
        <a:xfrm>
          <a:off x="4780700" y="2922419"/>
          <a:ext cx="1952923" cy="1952923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BF864B2-FCE3-4E41-991F-2EA050225214}">
      <dsp:nvSpPr>
        <dsp:cNvPr id="0" name=""/>
        <dsp:cNvSpPr/>
      </dsp:nvSpPr>
      <dsp:spPr>
        <a:xfrm>
          <a:off x="4536584" y="5002624"/>
          <a:ext cx="2441154" cy="1329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Demonstrativos de despesa com valores divergentes</a:t>
          </a:r>
          <a:endParaRPr lang="pt-BR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36584" y="5002624"/>
        <a:ext cx="2441154" cy="1329811"/>
      </dsp:txXfrm>
    </dsp:sp>
    <dsp:sp modelId="{32A8E23C-259C-4C99-AFB6-7C8D3AEA5FA3}">
      <dsp:nvSpPr>
        <dsp:cNvPr id="0" name=""/>
        <dsp:cNvSpPr/>
      </dsp:nvSpPr>
      <dsp:spPr>
        <a:xfrm>
          <a:off x="4146814" y="2555771"/>
          <a:ext cx="1952923" cy="1952923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C3872CB-948E-4205-89B3-648BBF4E025C}">
      <dsp:nvSpPr>
        <dsp:cNvPr id="0" name=""/>
        <dsp:cNvSpPr/>
      </dsp:nvSpPr>
      <dsp:spPr>
        <a:xfrm>
          <a:off x="1688571" y="3438512"/>
          <a:ext cx="2313400" cy="162743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latin typeface="Arial" panose="020B0604020202020204" pitchFamily="34" charset="0"/>
              <a:cs typeface="Arial" panose="020B0604020202020204" pitchFamily="34" charset="0"/>
            </a:rPr>
            <a:t>Demonstrativos contábeis impressos antes do fechamento do SIAFE/TO</a:t>
          </a:r>
        </a:p>
      </dsp:txBody>
      <dsp:txXfrm>
        <a:off x="1688571" y="3438512"/>
        <a:ext cx="2313400" cy="1627436"/>
      </dsp:txXfrm>
    </dsp:sp>
    <dsp:sp modelId="{6503CFFF-F37C-4C55-B929-398C9BCF485F}">
      <dsp:nvSpPr>
        <dsp:cNvPr id="0" name=""/>
        <dsp:cNvSpPr/>
      </dsp:nvSpPr>
      <dsp:spPr>
        <a:xfrm>
          <a:off x="4146814" y="1823741"/>
          <a:ext cx="1952923" cy="1952923"/>
        </a:xfrm>
        <a:prstGeom prst="ellipse">
          <a:avLst/>
        </a:prstGeom>
        <a:solidFill>
          <a:srgbClr val="FFCC00">
            <a:alpha val="4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26421FD-BE17-41B6-B0DA-62CABC2AAF62}">
      <dsp:nvSpPr>
        <dsp:cNvPr id="0" name=""/>
        <dsp:cNvSpPr/>
      </dsp:nvSpPr>
      <dsp:spPr>
        <a:xfrm>
          <a:off x="1688571" y="1266487"/>
          <a:ext cx="2313400" cy="162743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800" b="1" kern="1200" dirty="0">
              <a:latin typeface="Arial" panose="020B0604020202020204" pitchFamily="34" charset="0"/>
              <a:cs typeface="Arial" panose="020B0604020202020204" pitchFamily="34" charset="0"/>
            </a:rPr>
            <a:t>Déficit orçamentário </a:t>
          </a:r>
          <a:r>
            <a:rPr lang="pt-BR" altLang="pt-BR" sz="1800" b="1" kern="1200">
              <a:latin typeface="Arial" panose="020B0604020202020204" pitchFamily="34" charset="0"/>
              <a:cs typeface="Arial" panose="020B0604020202020204" pitchFamily="34" charset="0"/>
            </a:rPr>
            <a:t>e Déficit </a:t>
          </a:r>
          <a:r>
            <a:rPr lang="pt-BR" altLang="pt-BR" sz="1800" b="1" kern="1200" dirty="0">
              <a:latin typeface="Arial" panose="020B0604020202020204" pitchFamily="34" charset="0"/>
              <a:cs typeface="Arial" panose="020B0604020202020204" pitchFamily="34" charset="0"/>
            </a:rPr>
            <a:t>Financeiro sem nota explicativa</a:t>
          </a:r>
          <a:endParaRPr lang="pt-BR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88571" y="1266487"/>
        <a:ext cx="2313400" cy="16274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844AF-1E88-4FD3-89B8-5F119239E365}">
      <dsp:nvSpPr>
        <dsp:cNvPr id="0" name=""/>
        <dsp:cNvSpPr/>
      </dsp:nvSpPr>
      <dsp:spPr>
        <a:xfrm>
          <a:off x="4908197" y="1554394"/>
          <a:ext cx="1952923" cy="1952923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A1A03C-BFCC-49EC-8FCA-6DE40BA70177}">
      <dsp:nvSpPr>
        <dsp:cNvPr id="0" name=""/>
        <dsp:cNvSpPr/>
      </dsp:nvSpPr>
      <dsp:spPr>
        <a:xfrm>
          <a:off x="4527340" y="-96667"/>
          <a:ext cx="2714636" cy="171648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Falta de justificativas dos saldos nas contas de bens em processos de localização e quanto a baixa de bens</a:t>
          </a:r>
        </a:p>
      </dsp:txBody>
      <dsp:txXfrm>
        <a:off x="4527340" y="-96667"/>
        <a:ext cx="2714636" cy="1716480"/>
      </dsp:txXfrm>
    </dsp:sp>
    <dsp:sp modelId="{6D624A39-8691-46A0-AA53-A8CA5596BB56}">
      <dsp:nvSpPr>
        <dsp:cNvPr id="0" name=""/>
        <dsp:cNvSpPr/>
      </dsp:nvSpPr>
      <dsp:spPr>
        <a:xfrm>
          <a:off x="5542083" y="1920408"/>
          <a:ext cx="1952923" cy="1952923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9A2681E-7309-468C-B64A-BDE5720D85A1}">
      <dsp:nvSpPr>
        <dsp:cNvPr id="0" name=""/>
        <dsp:cNvSpPr/>
      </dsp:nvSpPr>
      <dsp:spPr>
        <a:xfrm>
          <a:off x="7639849" y="1363154"/>
          <a:ext cx="2313400" cy="145646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da justificativa e da composição detalhada do cancelamento de restos a pagar processados</a:t>
          </a:r>
          <a:endParaRPr lang="pt-BR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639849" y="1363154"/>
        <a:ext cx="2313400" cy="1456460"/>
      </dsp:txXfrm>
    </dsp:sp>
    <dsp:sp modelId="{52243839-2B88-46E4-8C70-8D8A2879C982}">
      <dsp:nvSpPr>
        <dsp:cNvPr id="0" name=""/>
        <dsp:cNvSpPr/>
      </dsp:nvSpPr>
      <dsp:spPr>
        <a:xfrm>
          <a:off x="5542083" y="2652438"/>
          <a:ext cx="1952923" cy="1952923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6F75E5C-7F98-46ED-B345-42BE5CD6D9D3}">
      <dsp:nvSpPr>
        <dsp:cNvPr id="0" name=""/>
        <dsp:cNvSpPr/>
      </dsp:nvSpPr>
      <dsp:spPr>
        <a:xfrm>
          <a:off x="1796731" y="3456379"/>
          <a:ext cx="2313400" cy="162743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Divergências entre os extratos e o demonstrativo de rendimentos; divergência na conciliação bancária</a:t>
          </a:r>
        </a:p>
      </dsp:txBody>
      <dsp:txXfrm>
        <a:off x="1796731" y="3456379"/>
        <a:ext cx="2313400" cy="1627436"/>
      </dsp:txXfrm>
    </dsp:sp>
    <dsp:sp modelId="{C03C8DDC-77C5-4286-B0D5-9D706BF14271}">
      <dsp:nvSpPr>
        <dsp:cNvPr id="0" name=""/>
        <dsp:cNvSpPr/>
      </dsp:nvSpPr>
      <dsp:spPr>
        <a:xfrm>
          <a:off x="4908197" y="3019086"/>
          <a:ext cx="1952923" cy="1952923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BB4632F-E611-4FC8-AAB7-7561045F34D1}">
      <dsp:nvSpPr>
        <dsp:cNvPr id="0" name=""/>
        <dsp:cNvSpPr/>
      </dsp:nvSpPr>
      <dsp:spPr>
        <a:xfrm>
          <a:off x="4664082" y="5099291"/>
          <a:ext cx="2441154" cy="1329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de extrato e justificativa de saldo na conta “C”</a:t>
          </a:r>
        </a:p>
      </dsp:txBody>
      <dsp:txXfrm>
        <a:off x="4664082" y="5099291"/>
        <a:ext cx="2441154" cy="1329811"/>
      </dsp:txXfrm>
    </dsp:sp>
    <dsp:sp modelId="{CBA9B40E-1358-488A-9F44-25075EECCEBA}">
      <dsp:nvSpPr>
        <dsp:cNvPr id="0" name=""/>
        <dsp:cNvSpPr/>
      </dsp:nvSpPr>
      <dsp:spPr>
        <a:xfrm>
          <a:off x="4274311" y="2652438"/>
          <a:ext cx="1952923" cy="1952923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F0A3B60-0261-4A7D-A9DA-C6149D2EA43E}">
      <dsp:nvSpPr>
        <dsp:cNvPr id="0" name=""/>
        <dsp:cNvSpPr/>
      </dsp:nvSpPr>
      <dsp:spPr>
        <a:xfrm>
          <a:off x="7701382" y="3456379"/>
          <a:ext cx="2313400" cy="162743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Demonstrativos contábeis mensais, quando deveria ser anuais</a:t>
          </a:r>
        </a:p>
      </dsp:txBody>
      <dsp:txXfrm>
        <a:off x="7701382" y="3456379"/>
        <a:ext cx="2313400" cy="1627436"/>
      </dsp:txXfrm>
    </dsp:sp>
    <dsp:sp modelId="{EFB81F2A-4CB5-4267-9DB5-D8E651D66A9A}">
      <dsp:nvSpPr>
        <dsp:cNvPr id="0" name=""/>
        <dsp:cNvSpPr/>
      </dsp:nvSpPr>
      <dsp:spPr>
        <a:xfrm>
          <a:off x="4274311" y="1920408"/>
          <a:ext cx="1952923" cy="1952923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C517A91-BF44-4B70-A3B1-167BA414DE63}">
      <dsp:nvSpPr>
        <dsp:cNvPr id="0" name=""/>
        <dsp:cNvSpPr/>
      </dsp:nvSpPr>
      <dsp:spPr>
        <a:xfrm>
          <a:off x="1561074" y="1363154"/>
          <a:ext cx="2823389" cy="162743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da conciliação bancária e dos respectivos extratos dos rendimentos, referentes aos meses de janeiro a dezembro</a:t>
          </a:r>
        </a:p>
      </dsp:txBody>
      <dsp:txXfrm>
        <a:off x="1561074" y="1363154"/>
        <a:ext cx="2823389" cy="16274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0844AF-1E88-4FD3-89B8-5F119239E365}">
      <dsp:nvSpPr>
        <dsp:cNvPr id="0" name=""/>
        <dsp:cNvSpPr/>
      </dsp:nvSpPr>
      <dsp:spPr>
        <a:xfrm>
          <a:off x="4813019" y="1452405"/>
          <a:ext cx="1945794" cy="1945794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A1A03C-BFCC-49EC-8FCA-6DE40BA70177}">
      <dsp:nvSpPr>
        <dsp:cNvPr id="0" name=""/>
        <dsp:cNvSpPr/>
      </dsp:nvSpPr>
      <dsp:spPr>
        <a:xfrm>
          <a:off x="1485175" y="1235496"/>
          <a:ext cx="2432242" cy="132495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 relatório dos bens móveis alienados, baixados, adquiridos e doados não confere com as demonstrações contábeis</a:t>
          </a:r>
        </a:p>
      </dsp:txBody>
      <dsp:txXfrm>
        <a:off x="1485175" y="1235496"/>
        <a:ext cx="2432242" cy="1324957"/>
      </dsp:txXfrm>
    </dsp:sp>
    <dsp:sp modelId="{6D624A39-8691-46A0-AA53-A8CA5596BB56}">
      <dsp:nvSpPr>
        <dsp:cNvPr id="0" name=""/>
        <dsp:cNvSpPr/>
      </dsp:nvSpPr>
      <dsp:spPr>
        <a:xfrm>
          <a:off x="5444591" y="1817084"/>
          <a:ext cx="1945794" cy="1945794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9A2681E-7309-468C-B64A-BDE5720D85A1}">
      <dsp:nvSpPr>
        <dsp:cNvPr id="0" name=""/>
        <dsp:cNvSpPr/>
      </dsp:nvSpPr>
      <dsp:spPr>
        <a:xfrm>
          <a:off x="7534698" y="1261863"/>
          <a:ext cx="2304955" cy="145114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do relatório físico dos bens de terceiros</a:t>
          </a:r>
          <a:endParaRPr lang="pt-BR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34698" y="1261863"/>
        <a:ext cx="2304955" cy="1451143"/>
      </dsp:txXfrm>
    </dsp:sp>
    <dsp:sp modelId="{52243839-2B88-46E4-8C70-8D8A2879C982}">
      <dsp:nvSpPr>
        <dsp:cNvPr id="0" name=""/>
        <dsp:cNvSpPr/>
      </dsp:nvSpPr>
      <dsp:spPr>
        <a:xfrm>
          <a:off x="5444591" y="2546441"/>
          <a:ext cx="1945794" cy="1945794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6F75E5C-7F98-46ED-B345-42BE5CD6D9D3}">
      <dsp:nvSpPr>
        <dsp:cNvPr id="0" name=""/>
        <dsp:cNvSpPr/>
      </dsp:nvSpPr>
      <dsp:spPr>
        <a:xfrm>
          <a:off x="7534698" y="3425960"/>
          <a:ext cx="2304955" cy="162149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Ausência de relação dos bens doados ou nota explicativa</a:t>
          </a:r>
          <a:endParaRPr lang="pt-BR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534698" y="3425960"/>
        <a:ext cx="2304955" cy="1621495"/>
      </dsp:txXfrm>
    </dsp:sp>
    <dsp:sp modelId="{C03C8DDC-77C5-4286-B0D5-9D706BF14271}">
      <dsp:nvSpPr>
        <dsp:cNvPr id="0" name=""/>
        <dsp:cNvSpPr/>
      </dsp:nvSpPr>
      <dsp:spPr>
        <a:xfrm>
          <a:off x="4813019" y="2911751"/>
          <a:ext cx="1945794" cy="1945794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BB4632F-E611-4FC8-AAB7-7561045F34D1}">
      <dsp:nvSpPr>
        <dsp:cNvPr id="0" name=""/>
        <dsp:cNvSpPr/>
      </dsp:nvSpPr>
      <dsp:spPr>
        <a:xfrm>
          <a:off x="4569794" y="4984362"/>
          <a:ext cx="2432242" cy="132495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Relatórios do almoxarifado incompletos</a:t>
          </a:r>
        </a:p>
      </dsp:txBody>
      <dsp:txXfrm>
        <a:off x="4569794" y="4984362"/>
        <a:ext cx="2432242" cy="1324957"/>
      </dsp:txXfrm>
    </dsp:sp>
    <dsp:sp modelId="{304CD2F3-D59B-4E15-9532-CBB4AD5F5CAD}">
      <dsp:nvSpPr>
        <dsp:cNvPr id="0" name=""/>
        <dsp:cNvSpPr/>
      </dsp:nvSpPr>
      <dsp:spPr>
        <a:xfrm>
          <a:off x="4181446" y="2546441"/>
          <a:ext cx="1945794" cy="1945794"/>
        </a:xfrm>
        <a:prstGeom prst="ellipse">
          <a:avLst/>
        </a:prstGeom>
        <a:solidFill>
          <a:srgbClr val="FFCC00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B33FCED-16DE-4ADF-B100-78C54576D5C1}">
      <dsp:nvSpPr>
        <dsp:cNvPr id="0" name=""/>
        <dsp:cNvSpPr/>
      </dsp:nvSpPr>
      <dsp:spPr>
        <a:xfrm>
          <a:off x="4633448" y="194515"/>
          <a:ext cx="2304955" cy="98158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Divergência de saldos entre </a:t>
          </a:r>
          <a:r>
            <a:rPr lang="pt-BR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Siato</a:t>
          </a: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pt-BR" sz="18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Siafe</a:t>
          </a:r>
          <a:endParaRPr lang="pt-BR" sz="18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33448" y="194515"/>
        <a:ext cx="2304955" cy="981588"/>
      </dsp:txXfrm>
    </dsp:sp>
    <dsp:sp modelId="{3FA778B0-4834-46AA-A087-94FA039979EA}">
      <dsp:nvSpPr>
        <dsp:cNvPr id="0" name=""/>
        <dsp:cNvSpPr/>
      </dsp:nvSpPr>
      <dsp:spPr>
        <a:xfrm>
          <a:off x="4181446" y="1817084"/>
          <a:ext cx="1945794" cy="19457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FFAD882-ACCD-4BDA-AC7E-05200BF58B97}">
      <dsp:nvSpPr>
        <dsp:cNvPr id="0" name=""/>
        <dsp:cNvSpPr/>
      </dsp:nvSpPr>
      <dsp:spPr>
        <a:xfrm>
          <a:off x="1421723" y="3095085"/>
          <a:ext cx="2419972" cy="220612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Demonstrativo dos Créditos Adicionais Abertos - ANEXO – 11-A, elaborado de forma incorreta        </a:t>
          </a:r>
          <a:r>
            <a:rPr lang="pt-BR" sz="1800" b="1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(O que é fornecido pela SEPLAN só serve de base).</a:t>
          </a:r>
        </a:p>
      </dsp:txBody>
      <dsp:txXfrm>
        <a:off x="1421723" y="3095085"/>
        <a:ext cx="2419972" cy="2206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FD0D4-8428-4554-BC0B-5E50B795D8C1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98BB2-AE62-4F49-81C3-1AA172C81BD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2548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CaixaDeTexto 9"/>
          <p:cNvSpPr txBox="1"/>
          <p:nvPr userDrawn="1"/>
        </p:nvSpPr>
        <p:spPr>
          <a:xfrm>
            <a:off x="457200" y="6356350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93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503548" y="6344056"/>
            <a:ext cx="8100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39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9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45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503547" y="6344056"/>
            <a:ext cx="79911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18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6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aixaDeTexto 10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624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aixaDeTexto 7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885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CaixaDeTexto 5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6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09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503548" y="6344056"/>
            <a:ext cx="802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Controladoria-Geral do Estado</a:t>
            </a:r>
            <a:r>
              <a:rPr lang="pt-BR" sz="1400" b="1" baseline="0" dirty="0">
                <a:latin typeface="Arial" panose="020B0604020202020204" pitchFamily="34" charset="0"/>
                <a:cs typeface="Arial" panose="020B0604020202020204" pitchFamily="34" charset="0"/>
              </a:rPr>
              <a:t> - Prestação de Contas do Exercício de 2020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4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393D9-7339-409B-AFEE-9F2119C12E6B}" type="datetimeFigureOut">
              <a:rPr lang="pt-BR" smtClean="0"/>
              <a:pPr/>
              <a:t>12/01/2021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1805D-ACE4-46D4-8353-C1975858080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54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souro.fazenda.gov.b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C:\Users\721651\AppData\Local\Microsoft\Windows\Temporary Internet Files\Content.IE5\5GLR2J7I\economía-familiar[1]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82" y="44624"/>
            <a:ext cx="7655442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7163D1-7145-4146-81DE-2A83AEF05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23366"/>
            <a:ext cx="7886700" cy="4524315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algn="ctr">
              <a:spcBef>
                <a:spcPct val="0"/>
              </a:spcBef>
              <a:buNone/>
            </a:pPr>
            <a:endParaRPr lang="pt-BR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pt-BR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pt-BR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DEMONSTRAÇÕES CONTÁBEIS E NOTAS EXPLICATIVAS</a:t>
            </a:r>
          </a:p>
          <a:p>
            <a:pPr algn="ctr">
              <a:spcBef>
                <a:spcPct val="0"/>
              </a:spcBef>
              <a:buNone/>
            </a:pPr>
            <a:endParaRPr lang="pt-BR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59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3588" y="1484784"/>
            <a:ext cx="7416824" cy="864096"/>
          </a:xfrm>
        </p:spPr>
        <p:txBody>
          <a:bodyPr/>
          <a:lstStyle/>
          <a:p>
            <a:pPr marL="12700" lvl="0">
              <a:spcBef>
                <a:spcPts val="100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</a:t>
            </a:r>
            <a:r>
              <a:rPr lang="pt-BR" sz="2400" u="sng" spc="-10" dirty="0">
                <a:solidFill>
                  <a:prstClr val="black"/>
                </a:solidFill>
                <a:latin typeface="Arial Black"/>
                <a:cs typeface="Arial Black"/>
              </a:rPr>
              <a:t>Explicativas - </a:t>
            </a:r>
            <a:r>
              <a:rPr lang="pt-BR" sz="2400" u="sng" spc="-5" dirty="0">
                <a:solidFill>
                  <a:prstClr val="black"/>
                </a:solidFill>
                <a:latin typeface="Arial Black"/>
                <a:cs typeface="Arial Black"/>
              </a:rPr>
              <a:t>Balanço</a:t>
            </a:r>
            <a:r>
              <a:rPr lang="pt-BR" sz="2400" u="sng" spc="-240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400" u="sng" spc="-5" dirty="0">
                <a:solidFill>
                  <a:prstClr val="black"/>
                </a:solidFill>
                <a:latin typeface="Arial Black"/>
                <a:cs typeface="Arial Black"/>
              </a:rPr>
              <a:t>Orçamentário</a:t>
            </a:r>
            <a:endParaRPr lang="pt-BR" sz="2400" u="sng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12700" marR="5080" indent="-12700">
              <a:lnSpc>
                <a:spcPct val="121300"/>
              </a:lnSpc>
              <a:spcBef>
                <a:spcPts val="1040"/>
              </a:spcBef>
            </a:pPr>
            <a:endParaRPr lang="pt-BR" sz="2400" u="sng" spc="-5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719572" y="2852936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lvl="0" indent="-342900" algn="just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291590" algn="l"/>
                <a:tab pos="3326129" algn="l"/>
                <a:tab pos="6294120" algn="l"/>
                <a:tab pos="809244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 Bal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a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n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ç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 Orç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a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mentário d</a:t>
            </a:r>
            <a:r>
              <a:rPr lang="pt-BR" sz="2000" spc="-70" dirty="0">
                <a:solidFill>
                  <a:prstClr val="black"/>
                </a:solidFill>
                <a:latin typeface="Arial Black"/>
                <a:cs typeface="Arial Black"/>
              </a:rPr>
              <a:t>e</a:t>
            </a:r>
            <a:r>
              <a:rPr lang="pt-BR" sz="2000" spc="-65" dirty="0">
                <a:solidFill>
                  <a:prstClr val="black"/>
                </a:solidFill>
                <a:latin typeface="Arial Black"/>
                <a:cs typeface="Arial Black"/>
              </a:rPr>
              <a:t>v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erá  s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r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acompanhado de notas</a:t>
            </a:r>
            <a:r>
              <a:rPr lang="pt-BR" sz="2000" spc="25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explicativas;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lvl="0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Principalmente quando der déficit</a:t>
            </a:r>
            <a:r>
              <a:rPr lang="pt-BR" sz="2000" spc="50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orçamentário .</a:t>
            </a:r>
          </a:p>
          <a:p>
            <a:pPr marL="355600" lvl="0" indent="-342900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4065169262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1340768"/>
            <a:ext cx="6912768" cy="792088"/>
          </a:xfrm>
        </p:spPr>
        <p:txBody>
          <a:bodyPr/>
          <a:lstStyle/>
          <a:p>
            <a:pPr marL="12700" marR="5080" lvl="0" indent="-12700">
              <a:lnSpc>
                <a:spcPct val="121300"/>
              </a:lnSpc>
              <a:spcBef>
                <a:spcPts val="1040"/>
              </a:spcBef>
            </a:pPr>
            <a:r>
              <a:rPr lang="pt-BR" sz="2400" u="sng" kern="0" dirty="0">
                <a:solidFill>
                  <a:prstClr val="black"/>
                </a:solidFill>
                <a:latin typeface="Arial Black"/>
                <a:ea typeface="+mj-ea"/>
              </a:rPr>
              <a:t>Notas </a:t>
            </a:r>
            <a:r>
              <a:rPr lang="pt-BR" sz="2400" u="sng" kern="0" spc="-10" dirty="0">
                <a:solidFill>
                  <a:prstClr val="black"/>
                </a:solidFill>
                <a:latin typeface="Arial Black"/>
                <a:ea typeface="+mj-ea"/>
              </a:rPr>
              <a:t>Explicativas - </a:t>
            </a:r>
            <a:r>
              <a:rPr lang="pt-BR" sz="2400" u="sng" kern="0" spc="-5" dirty="0">
                <a:solidFill>
                  <a:prstClr val="black"/>
                </a:solidFill>
                <a:latin typeface="Arial Black"/>
                <a:ea typeface="+mj-ea"/>
              </a:rPr>
              <a:t>Balanço</a:t>
            </a:r>
            <a:r>
              <a:rPr lang="pt-BR" sz="2400" u="sng" kern="0" spc="-260" dirty="0">
                <a:solidFill>
                  <a:prstClr val="black"/>
                </a:solidFill>
                <a:latin typeface="Arial Black"/>
                <a:ea typeface="+mj-ea"/>
              </a:rPr>
              <a:t> </a:t>
            </a:r>
            <a:r>
              <a:rPr lang="pt-BR" sz="2400" u="sng" kern="0" dirty="0">
                <a:solidFill>
                  <a:prstClr val="black"/>
                </a:solidFill>
                <a:latin typeface="Arial Black"/>
                <a:ea typeface="+mj-ea"/>
              </a:rPr>
              <a:t>Financeiro</a:t>
            </a:r>
            <a:endParaRPr lang="pt-BR" sz="2400" u="sng" spc="-5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755576" y="2564904"/>
            <a:ext cx="7632848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lvl="0" indent="-342900" algn="just"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Algumas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operações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podem interferir na 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elaboração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do Balanço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Financeiro,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como,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por 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exemplo: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lvl="0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dirty="0">
                <a:latin typeface="Arial Black"/>
                <a:cs typeface="Arial Black"/>
              </a:rPr>
              <a:t>A</a:t>
            </a:r>
            <a:r>
              <a:rPr lang="pt-BR" sz="2000" spc="305" dirty="0">
                <a:latin typeface="Arial Black"/>
                <a:cs typeface="Arial Black"/>
              </a:rPr>
              <a:t> </a:t>
            </a:r>
            <a:r>
              <a:rPr lang="pt-BR" sz="2000" spc="-5" dirty="0">
                <a:latin typeface="Arial Black"/>
                <a:cs typeface="Arial Black"/>
              </a:rPr>
              <a:t>inscrição</a:t>
            </a:r>
            <a:r>
              <a:rPr lang="pt-BR" sz="2000" spc="295" dirty="0">
                <a:latin typeface="Arial Black"/>
                <a:cs typeface="Arial Black"/>
              </a:rPr>
              <a:t> </a:t>
            </a:r>
            <a:r>
              <a:rPr lang="pt-BR" sz="2000" spc="-5" dirty="0">
                <a:latin typeface="Arial Black"/>
                <a:cs typeface="Arial Black"/>
              </a:rPr>
              <a:t>de</a:t>
            </a:r>
            <a:r>
              <a:rPr lang="pt-BR" sz="2000" spc="295" dirty="0">
                <a:latin typeface="Arial Black"/>
                <a:cs typeface="Arial Black"/>
              </a:rPr>
              <a:t> </a:t>
            </a:r>
            <a:r>
              <a:rPr lang="pt-BR" sz="2000" spc="-15" dirty="0">
                <a:latin typeface="Arial Black"/>
                <a:cs typeface="Arial Black"/>
              </a:rPr>
              <a:t>Restos</a:t>
            </a:r>
            <a:r>
              <a:rPr lang="pt-BR" sz="2000" spc="295" dirty="0">
                <a:latin typeface="Arial Black"/>
                <a:cs typeface="Arial Black"/>
              </a:rPr>
              <a:t> </a:t>
            </a:r>
            <a:r>
              <a:rPr lang="pt-BR" sz="2000" dirty="0">
                <a:latin typeface="Arial Black"/>
                <a:cs typeface="Arial Black"/>
              </a:rPr>
              <a:t>a</a:t>
            </a:r>
            <a:r>
              <a:rPr lang="pt-BR" sz="2000" spc="295" dirty="0">
                <a:latin typeface="Arial Black"/>
                <a:cs typeface="Arial Black"/>
              </a:rPr>
              <a:t> </a:t>
            </a:r>
            <a:r>
              <a:rPr lang="pt-BR" sz="2000" spc="-10" dirty="0">
                <a:latin typeface="Arial Black"/>
                <a:cs typeface="Arial Black"/>
              </a:rPr>
              <a:t>Pagar</a:t>
            </a:r>
            <a:r>
              <a:rPr lang="pt-BR" sz="2000" spc="315" dirty="0">
                <a:latin typeface="Arial Black"/>
                <a:cs typeface="Arial Black"/>
              </a:rPr>
              <a:t> </a:t>
            </a:r>
            <a:r>
              <a:rPr lang="pt-BR" sz="2000" dirty="0">
                <a:latin typeface="Arial Black"/>
                <a:cs typeface="Arial Black"/>
              </a:rPr>
              <a:t>sem</a:t>
            </a:r>
            <a:r>
              <a:rPr lang="pt-BR" sz="2000" spc="300" dirty="0">
                <a:latin typeface="Arial Black"/>
                <a:cs typeface="Arial Black"/>
              </a:rPr>
              <a:t> </a:t>
            </a:r>
            <a:r>
              <a:rPr lang="pt-BR" sz="2000" dirty="0">
                <a:latin typeface="Arial Black"/>
                <a:cs typeface="Arial Black"/>
              </a:rPr>
              <a:t>o</a:t>
            </a:r>
            <a:r>
              <a:rPr lang="pt-BR" sz="2000" spc="295" dirty="0">
                <a:latin typeface="Arial Black"/>
                <a:cs typeface="Arial Black"/>
              </a:rPr>
              <a:t> </a:t>
            </a:r>
            <a:r>
              <a:rPr lang="pt-BR" sz="2000" dirty="0">
                <a:latin typeface="Arial Black"/>
                <a:cs typeface="Arial Black"/>
              </a:rPr>
              <a:t>repasse financeiro;</a:t>
            </a:r>
          </a:p>
          <a:p>
            <a:pPr marL="355600" lvl="0"/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294558806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1196752"/>
            <a:ext cx="7776864" cy="648072"/>
          </a:xfrm>
        </p:spPr>
        <p:txBody>
          <a:bodyPr/>
          <a:lstStyle/>
          <a:p>
            <a:pPr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 - Balanço Patrimonial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67544" y="2060848"/>
            <a:ext cx="820891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080" lvl="0" indent="-342900" algn="just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O Balanço Patrimonial deverá ser acompanhado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notas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explicativas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em  função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da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dimensão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da natureza dos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valores 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envolvidos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nos </a:t>
            </a:r>
            <a:r>
              <a:rPr lang="pt-BR" sz="2000" spc="-20" dirty="0">
                <a:solidFill>
                  <a:prstClr val="black"/>
                </a:solidFill>
                <a:latin typeface="Arial Black"/>
                <a:cs typeface="Arial Black"/>
              </a:rPr>
              <a:t>ativos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passivos.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Recomenda -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se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detalhamento das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seguintes</a:t>
            </a:r>
            <a:r>
              <a:rPr lang="pt-BR" sz="2000" spc="15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contas: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lvl="0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a. Caixa e Equivalentes de Caixa;</a:t>
            </a:r>
          </a:p>
          <a:p>
            <a:pPr marL="355600" lvl="0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b. Créditos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 </a:t>
            </a:r>
            <a:r>
              <a:rPr lang="pt-BR" sz="2000" spc="20" dirty="0">
                <a:solidFill>
                  <a:prstClr val="black"/>
                </a:solidFill>
                <a:latin typeface="Arial Black"/>
                <a:cs typeface="Arial Black"/>
              </a:rPr>
              <a:t>Curto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Prazo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a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Longo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Prazo;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lvl="0" indent="-342900" algn="just"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c.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Imobilizado;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lvl="0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d.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Intangível;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marR="5080" lvl="0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  <a:tab pos="948055" algn="l"/>
                <a:tab pos="2472690" algn="l"/>
                <a:tab pos="4502785" algn="l"/>
                <a:tab pos="6970395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e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.	</a:t>
            </a:r>
            <a:r>
              <a:rPr lang="pt-BR" sz="2000" dirty="0">
                <a:latin typeface="Arial Black"/>
                <a:cs typeface="Arial Black"/>
              </a:rPr>
              <a:t>Demais	elem</a:t>
            </a:r>
            <a:r>
              <a:rPr lang="pt-BR" sz="2000" spc="-10" dirty="0">
                <a:latin typeface="Arial Black"/>
                <a:cs typeface="Arial Black"/>
              </a:rPr>
              <a:t>e</a:t>
            </a:r>
            <a:r>
              <a:rPr lang="pt-BR" sz="2000" dirty="0">
                <a:latin typeface="Arial Black"/>
                <a:cs typeface="Arial Black"/>
              </a:rPr>
              <a:t>nt</a:t>
            </a:r>
            <a:r>
              <a:rPr lang="pt-BR" sz="2000" spc="-10" dirty="0">
                <a:latin typeface="Arial Black"/>
                <a:cs typeface="Arial Black"/>
              </a:rPr>
              <a:t>o</a:t>
            </a:r>
            <a:r>
              <a:rPr lang="pt-BR" sz="2000" dirty="0">
                <a:latin typeface="Arial Black"/>
                <a:cs typeface="Arial Black"/>
              </a:rPr>
              <a:t>s	p</a:t>
            </a:r>
            <a:r>
              <a:rPr lang="pt-BR" sz="2000" spc="-45" dirty="0">
                <a:latin typeface="Arial Black"/>
                <a:cs typeface="Arial Black"/>
              </a:rPr>
              <a:t>a</a:t>
            </a:r>
            <a:r>
              <a:rPr lang="pt-BR" sz="2000" dirty="0">
                <a:latin typeface="Arial Black"/>
                <a:cs typeface="Arial Black"/>
              </a:rPr>
              <a:t>tr</a:t>
            </a:r>
            <a:r>
              <a:rPr lang="pt-BR" sz="2000" spc="5" dirty="0">
                <a:latin typeface="Arial Black"/>
                <a:cs typeface="Arial Black"/>
              </a:rPr>
              <a:t>i</a:t>
            </a:r>
            <a:r>
              <a:rPr lang="pt-BR" sz="2000" dirty="0">
                <a:latin typeface="Arial Black"/>
                <a:cs typeface="Arial Black"/>
              </a:rPr>
              <a:t>mo</a:t>
            </a:r>
            <a:r>
              <a:rPr lang="pt-BR" sz="2000" spc="-10" dirty="0">
                <a:latin typeface="Arial Black"/>
                <a:cs typeface="Arial Black"/>
              </a:rPr>
              <a:t>n</a:t>
            </a:r>
            <a:r>
              <a:rPr lang="pt-BR" sz="2000" dirty="0">
                <a:latin typeface="Arial Black"/>
                <a:cs typeface="Arial Black"/>
              </a:rPr>
              <a:t>i</a:t>
            </a:r>
            <a:r>
              <a:rPr lang="pt-BR" sz="2000" spc="-15" dirty="0">
                <a:latin typeface="Arial Black"/>
                <a:cs typeface="Arial Black"/>
              </a:rPr>
              <a:t>a</a:t>
            </a:r>
            <a:r>
              <a:rPr lang="pt-BR" sz="2000" dirty="0">
                <a:latin typeface="Arial Black"/>
                <a:cs typeface="Arial Black"/>
              </a:rPr>
              <a:t>is,	</a:t>
            </a:r>
            <a:r>
              <a:rPr lang="pt-BR" sz="2000" spc="-5" dirty="0">
                <a:latin typeface="Arial Black"/>
                <a:cs typeface="Arial Black"/>
              </a:rPr>
              <a:t>quando  relevantes.</a:t>
            </a:r>
            <a:endParaRPr lang="pt-BR" sz="2000" dirty="0">
              <a:latin typeface="Arial Black"/>
              <a:cs typeface="Arial Black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2050123151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632848" cy="720080"/>
          </a:xfrm>
        </p:spPr>
        <p:txBody>
          <a:bodyPr/>
          <a:lstStyle/>
          <a:p>
            <a:pPr lvl="0"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 - Balanço Patrimonial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791580" y="2492896"/>
            <a:ext cx="7560840" cy="1951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lvl="0" indent="-342900" algn="just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2078989" algn="l"/>
                <a:tab pos="2580640" algn="l"/>
              </a:tabLst>
            </a:pPr>
            <a:r>
              <a:rPr lang="pt-BR" sz="2000" spc="-130" dirty="0">
                <a:solidFill>
                  <a:prstClr val="black"/>
                </a:solidFill>
                <a:latin typeface="Arial Black"/>
                <a:cs typeface="Arial Black"/>
              </a:rPr>
              <a:t>T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ambém	é	</a:t>
            </a:r>
            <a:r>
              <a:rPr lang="pt-BR" sz="2000" spc="35" dirty="0">
                <a:solidFill>
                  <a:prstClr val="black"/>
                </a:solidFill>
                <a:latin typeface="Arial Black"/>
                <a:cs typeface="Arial Black"/>
              </a:rPr>
              <a:t>r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c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ome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n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dado que as políticas contábeis relevantes que tenham reflexos no patrimônio sejam evidenciadas, como as políticas de depreciação, amortização e exaustão.</a:t>
            </a:r>
          </a:p>
          <a:p>
            <a:pPr marL="355600" lvl="0" indent="-342900" algn="just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2078989" algn="l"/>
                <a:tab pos="2580640" algn="l"/>
              </a:tabLst>
            </a:pPr>
            <a:r>
              <a:rPr lang="pt-BR" sz="2000" dirty="0">
                <a:latin typeface="Arial Black"/>
                <a:cs typeface="Arial Black"/>
              </a:rPr>
              <a:t>E justificativa acerca do Déficit Patrimonial se for o caso.</a:t>
            </a:r>
          </a:p>
        </p:txBody>
      </p:sp>
      <p:sp>
        <p:nvSpPr>
          <p:cNvPr id="7" name="Retângulo 6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211681099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7564" y="1196752"/>
            <a:ext cx="7848872" cy="576064"/>
          </a:xfrm>
        </p:spPr>
        <p:txBody>
          <a:bodyPr/>
          <a:lstStyle/>
          <a:p>
            <a:pPr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 a DVP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67544" y="2048422"/>
            <a:ext cx="8208912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lvl="0" indent="-342900" algn="just">
              <a:spcBef>
                <a:spcPts val="2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 </a:t>
            </a:r>
            <a:r>
              <a:rPr lang="pt-BR" sz="2000" spc="-30" dirty="0">
                <a:solidFill>
                  <a:prstClr val="black"/>
                </a:solidFill>
                <a:latin typeface="Arial Black"/>
                <a:cs typeface="Arial Black"/>
              </a:rPr>
              <a:t>DVP </a:t>
            </a:r>
            <a:r>
              <a:rPr lang="pt-BR" sz="2000" spc="-25" dirty="0">
                <a:solidFill>
                  <a:prstClr val="black"/>
                </a:solidFill>
                <a:latin typeface="Arial Black"/>
                <a:cs typeface="Arial Black"/>
              </a:rPr>
              <a:t>deverá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ser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acompanhada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notas 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explicativas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quando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os itens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que compõem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as  </a:t>
            </a:r>
            <a:r>
              <a:rPr lang="pt-BR" sz="2000" spc="-70" dirty="0">
                <a:solidFill>
                  <a:prstClr val="black"/>
                </a:solidFill>
                <a:latin typeface="Arial Black"/>
                <a:cs typeface="Arial Black"/>
              </a:rPr>
              <a:t>VPA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as VPD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forem</a:t>
            </a:r>
            <a:r>
              <a:rPr lang="pt-BR" sz="2000" spc="15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relevantes.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marR="465455" lvl="0" indent="-342900" algn="just"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Algumas circunstâncias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poderão ser 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apresentadas em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notas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explicativas,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ainda  que seus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valores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não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sejam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relevantes;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812800" lvl="1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dirty="0">
                <a:latin typeface="Arial Black"/>
                <a:cs typeface="Arial Black"/>
              </a:rPr>
              <a:t>Baixas </a:t>
            </a:r>
            <a:r>
              <a:rPr lang="pt-BR" sz="2000" spc="-10" dirty="0">
                <a:latin typeface="Arial Black"/>
                <a:cs typeface="Arial Black"/>
              </a:rPr>
              <a:t>de </a:t>
            </a:r>
            <a:r>
              <a:rPr lang="pt-BR" sz="2000" spc="-15" dirty="0">
                <a:latin typeface="Arial Black"/>
                <a:cs typeface="Arial Black"/>
              </a:rPr>
              <a:t>investimento;</a:t>
            </a:r>
            <a:endParaRPr lang="pt-BR" sz="2000" dirty="0">
              <a:latin typeface="Arial Black"/>
              <a:cs typeface="Arial Black"/>
            </a:endParaRPr>
          </a:p>
          <a:p>
            <a:pPr marL="812800" lvl="1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Constituição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ou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reversão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de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provisões;</a:t>
            </a:r>
          </a:p>
          <a:p>
            <a:pPr marL="812800" lvl="1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notas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explicativas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darão destaque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à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origem 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ao destino dos </a:t>
            </a:r>
            <a:r>
              <a:rPr lang="pt-BR" sz="2000" spc="5" dirty="0">
                <a:solidFill>
                  <a:prstClr val="black"/>
                </a:solidFill>
                <a:latin typeface="Arial Black"/>
                <a:cs typeface="Arial Black"/>
              </a:rPr>
              <a:t>recursos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provenientes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alienação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ativos,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em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atendimento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ao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disposto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no </a:t>
            </a:r>
            <a:r>
              <a:rPr lang="pt-BR" sz="2000" spc="25" dirty="0">
                <a:solidFill>
                  <a:prstClr val="black"/>
                </a:solidFill>
                <a:latin typeface="Arial Black"/>
                <a:cs typeface="Arial Black"/>
              </a:rPr>
              <a:t>art.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50,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VI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da Lei Complementar  101/2000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(LRF).</a:t>
            </a:r>
          </a:p>
          <a:p>
            <a:pPr marL="812800" lvl="1" indent="-342900" algn="just"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751403467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1268760"/>
            <a:ext cx="7488832" cy="720080"/>
          </a:xfrm>
        </p:spPr>
        <p:txBody>
          <a:bodyPr/>
          <a:lstStyle/>
          <a:p>
            <a:pPr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 a DFC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719572" y="2132856"/>
            <a:ext cx="7704856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indent="-342900" algn="just"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kern="0" dirty="0">
                <a:solidFill>
                  <a:prstClr val="black"/>
                </a:solidFill>
                <a:latin typeface="Arial Black"/>
              </a:rPr>
              <a:t>A DFC deverá ser acompanhada de notas explicativas quando os itens que compõem os  fluxos de caixa forem relevantes.</a:t>
            </a:r>
          </a:p>
          <a:p>
            <a:pPr marL="355600" marR="5080" lvl="0" indent="-342900" algn="just"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kern="0" dirty="0">
                <a:latin typeface="Arial Black"/>
              </a:rPr>
              <a:t>O </a:t>
            </a:r>
            <a:r>
              <a:rPr lang="pt-BR" sz="2000" kern="0" spc="-5" dirty="0">
                <a:latin typeface="Arial Black"/>
              </a:rPr>
              <a:t>ente </a:t>
            </a:r>
            <a:r>
              <a:rPr lang="pt-BR" sz="2000" kern="0" spc="-25" dirty="0">
                <a:latin typeface="Arial Black"/>
              </a:rPr>
              <a:t>deverá </a:t>
            </a:r>
            <a:r>
              <a:rPr lang="pt-BR" sz="2000" kern="0" spc="-5" dirty="0">
                <a:latin typeface="Arial Black"/>
              </a:rPr>
              <a:t>divulgar os saldos </a:t>
            </a:r>
            <a:r>
              <a:rPr lang="pt-BR" sz="2000" kern="0" spc="-10" dirty="0">
                <a:latin typeface="Arial Black"/>
              </a:rPr>
              <a:t>significativos  </a:t>
            </a:r>
            <a:r>
              <a:rPr lang="pt-BR" sz="2000" kern="0" spc="-5" dirty="0">
                <a:latin typeface="Arial Black"/>
              </a:rPr>
              <a:t>de caixa </a:t>
            </a:r>
            <a:r>
              <a:rPr lang="pt-BR" sz="2000" kern="0" dirty="0">
                <a:latin typeface="Arial Black"/>
              </a:rPr>
              <a:t>e </a:t>
            </a:r>
            <a:r>
              <a:rPr lang="pt-BR" sz="2000" kern="0" spc="-5" dirty="0">
                <a:latin typeface="Arial Black"/>
              </a:rPr>
              <a:t>equivalentes de caixa mantidos  pelo ente, </a:t>
            </a:r>
            <a:r>
              <a:rPr lang="pt-BR" sz="2000" kern="0" dirty="0">
                <a:latin typeface="Arial Black"/>
              </a:rPr>
              <a:t>mas </a:t>
            </a:r>
            <a:r>
              <a:rPr lang="pt-BR" sz="2000" kern="0" spc="-5" dirty="0">
                <a:latin typeface="Arial Black"/>
              </a:rPr>
              <a:t>que não estejam </a:t>
            </a:r>
            <a:r>
              <a:rPr lang="pt-BR" sz="2000" kern="0" spc="-10" dirty="0">
                <a:latin typeface="Arial Black"/>
              </a:rPr>
              <a:t>disponíveis  </a:t>
            </a:r>
            <a:r>
              <a:rPr lang="pt-BR" sz="2000" kern="0" spc="5" dirty="0">
                <a:latin typeface="Arial Black"/>
              </a:rPr>
              <a:t>para </a:t>
            </a:r>
            <a:r>
              <a:rPr lang="pt-BR" sz="2000" kern="0" dirty="0">
                <a:latin typeface="Arial Black"/>
              </a:rPr>
              <a:t>uso </a:t>
            </a:r>
            <a:r>
              <a:rPr lang="pt-BR" sz="2000" kern="0" spc="-10" dirty="0">
                <a:latin typeface="Arial Black"/>
              </a:rPr>
              <a:t>imediato. </a:t>
            </a:r>
            <a:r>
              <a:rPr lang="pt-BR" sz="2000" kern="0" dirty="0">
                <a:latin typeface="Arial Black"/>
              </a:rPr>
              <a:t>As circunstâncias </a:t>
            </a:r>
            <a:r>
              <a:rPr lang="pt-BR" sz="2000" kern="0" spc="5" dirty="0">
                <a:latin typeface="Arial Black"/>
              </a:rPr>
              <a:t>da  </a:t>
            </a:r>
            <a:r>
              <a:rPr lang="pt-BR" sz="2000" kern="0" spc="-5" dirty="0">
                <a:latin typeface="Arial Black"/>
              </a:rPr>
              <a:t>indisponibilidade desses </a:t>
            </a:r>
            <a:r>
              <a:rPr lang="pt-BR" sz="2000" kern="0" spc="5" dirty="0">
                <a:latin typeface="Arial Black"/>
              </a:rPr>
              <a:t>recursos </a:t>
            </a:r>
            <a:r>
              <a:rPr lang="pt-BR" sz="2000" kern="0" spc="-25" dirty="0">
                <a:latin typeface="Arial Black"/>
              </a:rPr>
              <a:t>envolvem,  </a:t>
            </a:r>
            <a:r>
              <a:rPr lang="pt-BR" sz="2000" kern="0" spc="-5" dirty="0">
                <a:latin typeface="Arial Black"/>
              </a:rPr>
              <a:t>por </a:t>
            </a:r>
            <a:r>
              <a:rPr lang="pt-BR" sz="2000" kern="0" spc="-20" dirty="0">
                <a:latin typeface="Arial Black"/>
              </a:rPr>
              <a:t>exemplo, </a:t>
            </a:r>
            <a:r>
              <a:rPr lang="pt-BR" sz="2000" kern="0" dirty="0">
                <a:latin typeface="Arial Black"/>
              </a:rPr>
              <a:t>restrições </a:t>
            </a:r>
            <a:r>
              <a:rPr lang="pt-BR" sz="2000" kern="0" spc="5" dirty="0">
                <a:latin typeface="Arial Black"/>
              </a:rPr>
              <a:t>legais </a:t>
            </a:r>
            <a:r>
              <a:rPr lang="pt-BR" sz="2000" kern="0" spc="-5" dirty="0">
                <a:latin typeface="Arial Black"/>
              </a:rPr>
              <a:t>ou </a:t>
            </a:r>
            <a:r>
              <a:rPr lang="pt-BR" sz="2000" kern="0" dirty="0">
                <a:latin typeface="Arial Black"/>
              </a:rPr>
              <a:t>controle  </a:t>
            </a:r>
            <a:r>
              <a:rPr lang="pt-BR" sz="2000" kern="0" spc="-5" dirty="0">
                <a:latin typeface="Arial Black"/>
              </a:rPr>
              <a:t>cambial.</a:t>
            </a: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313271939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3588" y="1196752"/>
            <a:ext cx="7416824" cy="576064"/>
          </a:xfrm>
        </p:spPr>
        <p:txBody>
          <a:bodyPr/>
          <a:lstStyle/>
          <a:p>
            <a:pPr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 - Imobilizado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67544" y="2060848"/>
            <a:ext cx="820891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Depreciação, Reavaliação, Redução ao Valor Recuperável e Ajustes de Exercícios Anteriores;</a:t>
            </a:r>
          </a:p>
          <a:p>
            <a:pPr marL="355600" marR="5080" lvl="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As demonstrações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contábeis </a:t>
            </a:r>
            <a:r>
              <a:rPr lang="pt-BR" sz="2000" spc="-30" dirty="0">
                <a:solidFill>
                  <a:prstClr val="black"/>
                </a:solidFill>
                <a:latin typeface="Arial Black"/>
                <a:cs typeface="Arial Black"/>
              </a:rPr>
              <a:t>devem </a:t>
            </a:r>
            <a:r>
              <a:rPr lang="pt-BR" sz="2000" spc="-25" dirty="0">
                <a:solidFill>
                  <a:prstClr val="black"/>
                </a:solidFill>
                <a:latin typeface="Arial Black"/>
                <a:cs typeface="Arial Black"/>
              </a:rPr>
              <a:t>divulgar,  </a:t>
            </a:r>
            <a:r>
              <a:rPr lang="pt-BR" sz="2000" spc="5" dirty="0">
                <a:solidFill>
                  <a:prstClr val="black"/>
                </a:solidFill>
                <a:latin typeface="Arial Black"/>
                <a:cs typeface="Arial Black"/>
              </a:rPr>
              <a:t>para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cada </a:t>
            </a:r>
            <a:r>
              <a:rPr lang="pt-BR" sz="2000" spc="-15" dirty="0">
                <a:solidFill>
                  <a:prstClr val="black"/>
                </a:solidFill>
                <a:latin typeface="Arial Black"/>
                <a:cs typeface="Arial Black"/>
              </a:rPr>
              <a:t>classe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de imobilizado, em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nota  explicativa: </a:t>
            </a:r>
          </a:p>
          <a:p>
            <a:pPr marL="355600" marR="5080" lvl="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(a)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método utilizado,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 vida útil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econômica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a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taxa utilizada para depreciação; </a:t>
            </a:r>
          </a:p>
          <a:p>
            <a:pPr marL="355600" marR="5080" lvl="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(b)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valor contábil </a:t>
            </a:r>
            <a:r>
              <a:rPr lang="pt-BR" sz="2000" spc="15" dirty="0">
                <a:solidFill>
                  <a:prstClr val="black"/>
                </a:solidFill>
                <a:latin typeface="Arial Black"/>
                <a:cs typeface="Arial Black"/>
              </a:rPr>
              <a:t>bruto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a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depreciação,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 </a:t>
            </a:r>
            <a:r>
              <a:rPr lang="pt-BR" sz="2000" spc="5" dirty="0">
                <a:solidFill>
                  <a:prstClr val="black"/>
                </a:solidFill>
                <a:latin typeface="Arial Black"/>
                <a:cs typeface="Arial Black"/>
              </a:rPr>
              <a:t>amortização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a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exaustão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acumuladas no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início 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no fim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do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período; </a:t>
            </a:r>
          </a:p>
          <a:p>
            <a:pPr marL="355600" marR="5080" lvl="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(c) as mudanças nas estimativas em 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relação a valores residuais, vida útil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econômica, método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taxa</a:t>
            </a:r>
            <a:r>
              <a:rPr lang="pt-BR" sz="2000" spc="25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utilizados.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496456194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3588" y="1196752"/>
            <a:ext cx="7416824" cy="730522"/>
          </a:xfrm>
        </p:spPr>
        <p:txBody>
          <a:bodyPr>
            <a:normAutofit fontScale="92500" lnSpcReduction="10000"/>
          </a:bodyPr>
          <a:lstStyle/>
          <a:p>
            <a:pPr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 - Caixa e Equivalentes de Caixa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67544" y="2060848"/>
            <a:ext cx="820891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Em janeiro de 2020 foi alterada a metodologia de apresentação de “Caixa e Equivalentes de Caixa”, visando a adequação às Instruções de Procedimentos Contábeis de elaboração do Balanço Financeiro, Demonstração dos Fluxos de Caixa e Balanço Patrimonial, </a:t>
            </a:r>
            <a:r>
              <a:rPr lang="pt-BR" sz="2000" dirty="0" err="1">
                <a:solidFill>
                  <a:prstClr val="black"/>
                </a:solidFill>
                <a:latin typeface="Arial Black"/>
                <a:cs typeface="Arial Black"/>
              </a:rPr>
              <a:t>IPC´s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 06, 08 e 04, respectivamente:</a:t>
            </a:r>
          </a:p>
          <a:p>
            <a:pPr marL="355600" marR="508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Verificar se os valores estão divergentes nos referidos demonstrativos;</a:t>
            </a:r>
          </a:p>
          <a:p>
            <a:pPr marL="355600" marR="508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marR="5080" indent="-342900" algn="just">
              <a:lnSpc>
                <a:spcPct val="900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Emitir relatório auxiliar para preenchimento do quadro de detalhamento do saldo;</a:t>
            </a: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3938492548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3588" y="1196752"/>
            <a:ext cx="7416824" cy="730522"/>
          </a:xfrm>
        </p:spPr>
        <p:txBody>
          <a:bodyPr>
            <a:normAutofit fontScale="92500" lnSpcReduction="10000"/>
          </a:bodyPr>
          <a:lstStyle/>
          <a:p>
            <a:pPr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 - Caixa e Equivalentes de Caixa</a:t>
            </a:r>
          </a:p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7CBF161-0C1E-43C9-9019-03A5CCE0315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24" y="1897290"/>
            <a:ext cx="8568952" cy="39799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6139095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1268760"/>
            <a:ext cx="7632848" cy="720080"/>
          </a:xfrm>
        </p:spPr>
        <p:txBody>
          <a:bodyPr>
            <a:normAutofit/>
          </a:bodyPr>
          <a:lstStyle/>
          <a:p>
            <a:pPr defTabSz="265113">
              <a:spcBef>
                <a:spcPts val="1195"/>
              </a:spcBef>
            </a:pPr>
            <a:r>
              <a:rPr lang="pt-BR" sz="2400" u="sng" dirty="0">
                <a:solidFill>
                  <a:prstClr val="black"/>
                </a:solidFill>
                <a:latin typeface="Arial Black"/>
                <a:cs typeface="Arial Black"/>
              </a:rPr>
              <a:t>NOTAS EXPLICATIVAS</a:t>
            </a:r>
          </a:p>
        </p:txBody>
      </p:sp>
      <p:sp>
        <p:nvSpPr>
          <p:cNvPr id="4" name="Retângulo 3"/>
          <p:cNvSpPr/>
          <p:nvPr/>
        </p:nvSpPr>
        <p:spPr>
          <a:xfrm>
            <a:off x="791580" y="2204864"/>
            <a:ext cx="7560840" cy="3824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marR="5080" lvl="0" indent="-342900" algn="just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reconhecimento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ajustes </a:t>
            </a:r>
            <a:r>
              <a:rPr lang="pt-BR" sz="2000" spc="5" dirty="0">
                <a:solidFill>
                  <a:prstClr val="black"/>
                </a:solidFill>
                <a:latin typeface="Arial Black"/>
                <a:cs typeface="Arial Black"/>
              </a:rPr>
              <a:t>decorrentes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omissões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 </a:t>
            </a:r>
            <a:r>
              <a:rPr lang="pt-BR" sz="2000" spc="25" dirty="0">
                <a:solidFill>
                  <a:prstClr val="black"/>
                </a:solidFill>
                <a:latin typeface="Arial Black"/>
                <a:cs typeface="Arial Black"/>
              </a:rPr>
              <a:t>erros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de </a:t>
            </a:r>
            <a:r>
              <a:rPr lang="pt-BR" sz="2000" spc="10" dirty="0">
                <a:solidFill>
                  <a:prstClr val="black"/>
                </a:solidFill>
                <a:latin typeface="Arial Black"/>
                <a:cs typeface="Arial Black"/>
              </a:rPr>
              <a:t>registros </a:t>
            </a:r>
            <a:r>
              <a:rPr lang="pt-BR" sz="2000" spc="5" dirty="0">
                <a:solidFill>
                  <a:prstClr val="black"/>
                </a:solidFill>
                <a:latin typeface="Arial Black"/>
                <a:cs typeface="Arial Black"/>
              </a:rPr>
              <a:t>ocorridos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em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anos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anteriores ou de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mudanças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critérios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contábeis </a:t>
            </a:r>
            <a:r>
              <a:rPr lang="pt-BR" sz="2000" spc="-35" dirty="0">
                <a:solidFill>
                  <a:prstClr val="black"/>
                </a:solidFill>
                <a:latin typeface="Arial Black"/>
                <a:cs typeface="Arial Black"/>
              </a:rPr>
              <a:t>deve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ser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evidenciado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em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notas 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explicativas.</a:t>
            </a:r>
          </a:p>
          <a:p>
            <a:pPr marL="355600" marR="5080" lvl="0" indent="-342900" algn="just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pt-BR" sz="2000" spc="-1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marR="5080" lvl="0" indent="-342900" algn="just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pt-BR" sz="2000" spc="-1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marR="5080" lvl="0" indent="-342900" algn="just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endParaRPr lang="pt-BR" sz="2000" spc="-1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marL="355600" marR="467359" lvl="0" indent="-342900" algn="just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Manual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de Contabilidade Aplicada ao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Setor 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Público, 8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ª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Edição, </a:t>
            </a:r>
            <a:r>
              <a:rPr lang="pt-BR" sz="2000" spc="10" dirty="0">
                <a:solidFill>
                  <a:prstClr val="black"/>
                </a:solidFill>
                <a:latin typeface="Arial Black"/>
                <a:cs typeface="Arial Black"/>
              </a:rPr>
              <a:t>Parte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V - Demonstrações 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Contábeis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Aplicadas ao </a:t>
            </a:r>
            <a:r>
              <a:rPr lang="pt-BR" sz="2000" spc="-5" dirty="0">
                <a:solidFill>
                  <a:prstClr val="black"/>
                </a:solidFill>
                <a:latin typeface="Arial Black"/>
                <a:cs typeface="Arial Black"/>
              </a:rPr>
              <a:t>Setor</a:t>
            </a:r>
            <a:r>
              <a:rPr lang="pt-BR" sz="2000" spc="-20" dirty="0">
                <a:solidFill>
                  <a:prstClr val="black"/>
                </a:solidFill>
                <a:latin typeface="Arial Black"/>
                <a:cs typeface="Arial Black"/>
              </a:rPr>
              <a:t>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Público.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lvl="0" algn="just">
              <a:spcBef>
                <a:spcPts val="10"/>
              </a:spcBef>
              <a:buFont typeface="Arial"/>
              <a:buChar char="•"/>
            </a:pPr>
            <a:endParaRPr lang="pt-BR" sz="2000" dirty="0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marL="355600" lvl="0" indent="-342900"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pt-BR" sz="2000" spc="-20" dirty="0">
                <a:solidFill>
                  <a:prstClr val="black"/>
                </a:solidFill>
                <a:latin typeface="Arial Black"/>
                <a:cs typeface="Arial Black"/>
                <a:hlinkClick r:id="rId2"/>
              </a:rPr>
              <a:t>http://www.tesouro.fazenda.gov.br</a:t>
            </a:r>
            <a:endParaRPr lang="pt-BR" sz="2000" dirty="0">
              <a:solidFill>
                <a:prstClr val="black"/>
              </a:solidFill>
              <a:latin typeface="Arial Black"/>
              <a:cs typeface="Arial Black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89584382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721651\AppData\Local\Microsoft\Windows\Temporary Internet Files\Content.IE5\5GLR2J7I\economía-familiar[1]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82" y="-81400"/>
            <a:ext cx="7655442" cy="6612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214578"/>
          </a:xfrm>
        </p:spPr>
        <p:txBody>
          <a:bodyPr>
            <a:normAutofit/>
          </a:bodyPr>
          <a:lstStyle/>
          <a:p>
            <a:pPr algn="l"/>
            <a:r>
              <a:rPr lang="pt-BR" sz="3600" kern="10" dirty="0">
                <a:ln w="63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Arial Black"/>
              </a:rPr>
              <a:t>  </a:t>
            </a:r>
            <a:r>
              <a:rPr lang="pt-BR" sz="3100" kern="10" dirty="0">
                <a:ln w="63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Arial Black"/>
              </a:rPr>
              <a:t>                 </a:t>
            </a:r>
            <a:endParaRPr lang="pt-BR" sz="31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071546"/>
            <a:ext cx="8229600" cy="53268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kern="10" dirty="0">
              <a:solidFill>
                <a:schemeClr val="tx2"/>
              </a:solidFill>
              <a:latin typeface="Arial Black"/>
            </a:endParaRPr>
          </a:p>
          <a:p>
            <a:pPr marL="0" indent="0" algn="ctr">
              <a:buNone/>
            </a:pPr>
            <a:r>
              <a:rPr lang="pt-BR" kern="10" dirty="0">
                <a:solidFill>
                  <a:schemeClr val="tx2"/>
                </a:solidFill>
                <a:latin typeface="Arial Black"/>
              </a:rPr>
              <a:t>      </a:t>
            </a:r>
          </a:p>
          <a:p>
            <a:pPr marL="0" indent="0" algn="ctr">
              <a:buNone/>
            </a:pPr>
            <a:r>
              <a:rPr lang="pt-BR" kern="10" dirty="0">
                <a:solidFill>
                  <a:schemeClr val="tx2"/>
                </a:solidFill>
                <a:latin typeface="Arial Black"/>
              </a:rPr>
              <a:t>  </a:t>
            </a:r>
            <a:r>
              <a:rPr lang="pt-BR" sz="3100" kern="10" dirty="0">
                <a:solidFill>
                  <a:schemeClr val="tx2"/>
                </a:solidFill>
                <a:latin typeface="Arial Black"/>
              </a:rPr>
              <a:t>DEMONSTRAÇÕES CONTÁBEIS</a:t>
            </a:r>
          </a:p>
          <a:p>
            <a:pPr lvl="1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Processo de Prestação de Contas Anual dos Órgãos da Administração Direta e Indireta Estadual deverão apresentar os demonstrativos contábeis conforme listados na IN TCE/TO Nº 006/2003. Acrescentar a estes, outros demonstrativos obrigatórios segundo a NBC TSP 11 – Apresentação das Demonstrações Contábeis. 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Picture 6" descr="Resultado de imagem para figuras para prestar cont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3"/>
            <a:ext cx="2304256" cy="2016224"/>
          </a:xfrm>
          <a:prstGeom prst="rect">
            <a:avLst/>
          </a:prstGeom>
          <a:noFill/>
        </p:spPr>
      </p:pic>
      <p:sp>
        <p:nvSpPr>
          <p:cNvPr id="7" name="Retângulo 6"/>
          <p:cNvSpPr/>
          <p:nvPr/>
        </p:nvSpPr>
        <p:spPr>
          <a:xfrm>
            <a:off x="2775876" y="112564"/>
            <a:ext cx="561254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816347384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3588" y="1052736"/>
            <a:ext cx="7416824" cy="576064"/>
          </a:xfrm>
        </p:spPr>
        <p:txBody>
          <a:bodyPr>
            <a:normAutofit lnSpcReduction="10000"/>
          </a:bodyPr>
          <a:lstStyle/>
          <a:p>
            <a:r>
              <a:rPr lang="pt-BR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BENS PATRIMONIAIS</a:t>
            </a:r>
          </a:p>
        </p:txBody>
      </p:sp>
      <p:sp>
        <p:nvSpPr>
          <p:cNvPr id="5" name="Retângulo 4"/>
          <p:cNvSpPr/>
          <p:nvPr/>
        </p:nvSpPr>
        <p:spPr>
          <a:xfrm>
            <a:off x="857224" y="1857364"/>
            <a:ext cx="742955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65113">
              <a:spcBef>
                <a:spcPts val="1195"/>
              </a:spcBef>
            </a:pPr>
            <a:r>
              <a:rPr lang="pt-BR" sz="2800" dirty="0">
                <a:solidFill>
                  <a:prstClr val="black"/>
                </a:solidFill>
                <a:latin typeface="Arial Black"/>
                <a:cs typeface="Arial Black"/>
              </a:rPr>
              <a:t>Demonstrativo dos valores físico/financeiro do Almoxarifado</a:t>
            </a:r>
          </a:p>
          <a:p>
            <a:pPr defTabSz="265113">
              <a:spcBef>
                <a:spcPts val="1195"/>
              </a:spcBef>
            </a:pPr>
            <a:endParaRPr lang="pt-BR" sz="2800" dirty="0">
              <a:solidFill>
                <a:prstClr val="black"/>
              </a:solidFill>
              <a:latin typeface="Arial Black"/>
              <a:cs typeface="Arial Black"/>
            </a:endParaRPr>
          </a:p>
          <a:p>
            <a:pPr defTabSz="265113">
              <a:spcBef>
                <a:spcPts val="1195"/>
              </a:spcBef>
            </a:pPr>
            <a:r>
              <a:rPr lang="pt-BR" sz="2800" dirty="0">
                <a:solidFill>
                  <a:prstClr val="black"/>
                </a:solidFill>
                <a:latin typeface="Arial Black"/>
                <a:cs typeface="Arial Black"/>
              </a:rPr>
              <a:t>Relação dos Bens Adquiridos e Alienados ou Baixados no exercício; </a:t>
            </a:r>
          </a:p>
          <a:p>
            <a:pPr algn="just" defTabSz="265113">
              <a:spcBef>
                <a:spcPts val="1195"/>
              </a:spcBef>
            </a:pPr>
            <a:r>
              <a:rPr lang="pt-BR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Caso a entidade tenha recebido bens em doação, ou doado bens, observar o artigo 9º, Inc. XX, ou art. 10, Inc. XXVI da IN 06/2003 TCE.</a:t>
            </a: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553286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285860"/>
            <a:ext cx="6400800" cy="500066"/>
          </a:xfrm>
        </p:spPr>
        <p:txBody>
          <a:bodyPr>
            <a:normAutofit fontScale="92500" lnSpcReduction="20000"/>
          </a:bodyPr>
          <a:lstStyle/>
          <a:p>
            <a:r>
              <a:rPr lang="pt-BR" u="sng" dirty="0">
                <a:solidFill>
                  <a:schemeClr val="tx1"/>
                </a:solidFill>
              </a:rPr>
              <a:t>Bens Doados ou Recebidos em Doação</a:t>
            </a:r>
          </a:p>
        </p:txBody>
      </p:sp>
      <p:graphicFrame>
        <p:nvGraphicFramePr>
          <p:cNvPr id="4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247889"/>
              </p:ext>
            </p:extLst>
          </p:nvPr>
        </p:nvGraphicFramePr>
        <p:xfrm>
          <a:off x="762000" y="1928802"/>
          <a:ext cx="7620000" cy="431622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5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4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92860"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BENS DOADOS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008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Descrição do Bem</a:t>
                      </a:r>
                    </a:p>
                  </a:txBody>
                  <a:tcPr marL="38100" marR="381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Ato</a:t>
                      </a: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</a:t>
                      </a: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Autorização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Registro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Órgão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Competente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008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Número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Número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38100" marR="381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Data</a:t>
                      </a: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38100" marR="381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00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37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00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018"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BENS</a:t>
                      </a: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RECEBIDOS</a:t>
                      </a: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EM</a:t>
                      </a:r>
                      <a:r>
                        <a:rPr kumimoji="0" lang="pt-B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DOAÇÃO</a:t>
                      </a:r>
                      <a:endParaRPr kumimoji="0" lang="pt-B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00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Descrição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Bem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Doador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anchor="ctr" anchorCtr="1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Ato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de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Autorização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Registro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Órgão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Competente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00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Número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pt-BR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Número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Data</a:t>
                      </a:r>
                      <a:r>
                        <a:rPr kumimoji="0" lang="pt-B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37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0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38100" marR="38100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92867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pt-BR" altLang="pt-BR" sz="9600" b="1" dirty="0">
                <a:latin typeface="Arial" panose="020B0604020202020204" pitchFamily="34" charset="0"/>
                <a:cs typeface="Arial" panose="020B0604020202020204" pitchFamily="34" charset="0"/>
              </a:rPr>
              <a:t>Termo de Conferência de Saldo de Caixa</a:t>
            </a:r>
          </a:p>
          <a:p>
            <a:pPr marL="0" indent="0">
              <a:buNone/>
            </a:pPr>
            <a:endParaRPr lang="pt-BR" alt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ct val="50000"/>
              </a:spcBef>
              <a:buNone/>
              <a:defRPr/>
            </a:pPr>
            <a:r>
              <a:rPr lang="pt-BR" sz="5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Aos 31 dias do mês de dezembro de 2020 procedeu-se em todas as contas bancárias do ..........., levantamento e verificação dos saldos existentes nas mesmas, tendo sido encontrado os seguintes saldos transferidos para o exercício de 2021</a:t>
            </a:r>
          </a:p>
          <a:p>
            <a:pPr marL="0" indent="0" algn="just">
              <a:lnSpc>
                <a:spcPct val="120000"/>
              </a:lnSpc>
              <a:spcBef>
                <a:spcPts val="500"/>
              </a:spcBef>
              <a:buNone/>
              <a:defRPr/>
            </a:pPr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ct val="50000"/>
              </a:spcBef>
              <a:buNone/>
              <a:defRPr/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  Saldo em Caixa em 31/12/2020...........................................................................R$</a:t>
            </a:r>
            <a:r>
              <a:rPr lang="pt-BR" sz="6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XX.XXX</a:t>
            </a: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,XX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  Saldo Bancário: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  Banco do Brasil: Agência XXXX-X ......................................................................R$ XX.XXX,XX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  TOTAL EM CAIXA ...............................................................................................R$  XX.XXX,XX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  TOTAL EM BANCOS ...........................................................................................R$ XX.XXX,XX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pt-BR" sz="6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TOTAL GERAL .....................................................................................................R$ XX.XXX,XX</a:t>
            </a:r>
          </a:p>
          <a:p>
            <a:pPr marL="0" indent="0">
              <a:lnSpc>
                <a:spcPct val="120000"/>
              </a:lnSpc>
              <a:spcBef>
                <a:spcPct val="50000"/>
              </a:spcBef>
              <a:buNone/>
              <a:defRPr/>
            </a:pPr>
            <a:endParaRPr lang="pt-B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Palmas, 31 de Janeiro de 2021.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pt-BR" sz="6000" dirty="0">
                <a:latin typeface="Arial" panose="020B0604020202020204" pitchFamily="34" charset="0"/>
                <a:cs typeface="Arial" panose="020B0604020202020204" pitchFamily="34" charset="0"/>
              </a:rPr>
              <a:t>     Diretor de Administração e Finanças                                 Contador CRC-XXXXXXX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3850694407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714348" y="3289558"/>
            <a:ext cx="7772400" cy="2123658"/>
          </a:xfr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BR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  <a:ea typeface="+mn-ea"/>
                <a:cs typeface="+mn-cs"/>
              </a:rPr>
              <a:t>PRINCIPAIS FALHAS ENCONTRADAS NA PRESTAÇÃO DE CONTAS</a:t>
            </a:r>
          </a:p>
        </p:txBody>
      </p:sp>
      <p:pic>
        <p:nvPicPr>
          <p:cNvPr id="12" name="Picture 3" descr="C:\Users\6873758\Documents\2018\figura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548680"/>
            <a:ext cx="4688432" cy="25994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08678101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9230679"/>
              </p:ext>
            </p:extLst>
          </p:nvPr>
        </p:nvGraphicFramePr>
        <p:xfrm>
          <a:off x="-1185162" y="120900"/>
          <a:ext cx="11514324" cy="6332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596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4923326"/>
              </p:ext>
            </p:extLst>
          </p:nvPr>
        </p:nvGraphicFramePr>
        <p:xfrm>
          <a:off x="-1185162" y="-27384"/>
          <a:ext cx="11514324" cy="6332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7332076"/>
      </p:ext>
    </p:extLst>
  </p:cSld>
  <p:clrMapOvr>
    <a:masterClrMapping/>
  </p:clrMapOvr>
  <p:transition spd="slow"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772811"/>
              </p:ext>
            </p:extLst>
          </p:nvPr>
        </p:nvGraphicFramePr>
        <p:xfrm>
          <a:off x="-1185162" y="0"/>
          <a:ext cx="11514324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358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525963"/>
          </a:xfrm>
        </p:spPr>
        <p:txBody>
          <a:bodyPr>
            <a:normAutofit/>
          </a:bodyPr>
          <a:lstStyle/>
          <a:p>
            <a:pPr algn="ct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1 - O Contador só deve assinar os demonstrativos contábeis, após a  montagem completa do processo;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2 - Fazer Cópia do Processo de Prestação de Contas completo para a Contabilidade.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 rot="10800000" flipV="1">
            <a:off x="2786050" y="1052737"/>
            <a:ext cx="331513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rial Black" panose="020B0A04020102020204" pitchFamily="34" charset="0"/>
              </a:rPr>
              <a:t>DICAS</a:t>
            </a: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8922135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33357"/>
            <a:ext cx="8229600" cy="49292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	Deve-se atentar para a seguinte Resolução do TCE:</a:t>
            </a:r>
          </a:p>
          <a:p>
            <a:pPr marL="0" indent="0" algn="just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b="1" dirty="0"/>
              <a:t>RESOLUÇÃO Nº 144/2020-Pleno – TCE/TO – 1ª Relatoria, referente ao Processo nº 9817/2018.</a:t>
            </a:r>
          </a:p>
        </p:txBody>
      </p:sp>
      <p:sp>
        <p:nvSpPr>
          <p:cNvPr id="6" name="Retângulo 5"/>
          <p:cNvSpPr/>
          <p:nvPr/>
        </p:nvSpPr>
        <p:spPr>
          <a:xfrm>
            <a:off x="3106222" y="332656"/>
            <a:ext cx="31603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ATENÇÃO!</a:t>
            </a:r>
          </a:p>
        </p:txBody>
      </p:sp>
    </p:spTree>
    <p:extLst>
      <p:ext uri="{BB962C8B-B14F-4D97-AF65-F5344CB8AC3E}">
        <p14:creationId xmlns:p14="http://schemas.microsoft.com/office/powerpoint/2010/main" val="30365158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33357"/>
            <a:ext cx="8640960" cy="474797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LÚCIA HELENA QUEIROZ LIMA CÂMARA</a:t>
            </a:r>
          </a:p>
          <a:p>
            <a:pPr algn="ctr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JOÃO BATISTA PORTES JUNIOR</a:t>
            </a:r>
          </a:p>
          <a:p>
            <a:pPr algn="ctr">
              <a:buNone/>
            </a:pP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VERALÚCIA RODRIGUES BARROS</a:t>
            </a:r>
          </a:p>
          <a:p>
            <a:pPr algn="ctr">
              <a:buNone/>
            </a:pPr>
            <a:endParaRPr lang="pt-BR" sz="2600" b="1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pt-BR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Gerência de Análise, Demonstração e Consolidação das Contas</a:t>
            </a:r>
          </a:p>
          <a:p>
            <a:pPr algn="ctr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pt-BR" sz="2600" b="1" dirty="0">
                <a:latin typeface="Arial" panose="020B0604020202020204" pitchFamily="34" charset="0"/>
                <a:cs typeface="Arial" panose="020B0604020202020204" pitchFamily="34" charset="0"/>
              </a:rPr>
              <a:t>Contato:</a:t>
            </a:r>
          </a:p>
          <a:p>
            <a:pPr>
              <a:buNone/>
            </a:pPr>
            <a:r>
              <a:rPr lang="pt-BR" sz="2600" dirty="0">
                <a:latin typeface="Arial" panose="020B0604020202020204" pitchFamily="34" charset="0"/>
                <a:cs typeface="Arial" panose="020B0604020202020204" pitchFamily="34" charset="0"/>
              </a:rPr>
              <a:t>3218-2567</a:t>
            </a:r>
          </a:p>
          <a:p>
            <a:pPr>
              <a:buNone/>
            </a:pPr>
            <a:endParaRPr lang="pt-BR" sz="63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915816" y="332656"/>
            <a:ext cx="3541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OBRIGADA!</a:t>
            </a:r>
          </a:p>
        </p:txBody>
      </p:sp>
    </p:spTree>
    <p:extLst>
      <p:ext uri="{BB962C8B-B14F-4D97-AF65-F5344CB8AC3E}">
        <p14:creationId xmlns:p14="http://schemas.microsoft.com/office/powerpoint/2010/main" val="11854357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721651\AppData\Local\Microsoft\Windows\Temporary Internet Files\Content.IE5\5GLR2J7I\economía-familiar[1]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82" y="-81400"/>
            <a:ext cx="7655442" cy="6612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2214578"/>
          </a:xfrm>
        </p:spPr>
        <p:txBody>
          <a:bodyPr>
            <a:normAutofit/>
          </a:bodyPr>
          <a:lstStyle/>
          <a:p>
            <a:pPr algn="l"/>
            <a:r>
              <a:rPr lang="pt-BR" sz="3600" kern="10" dirty="0">
                <a:ln w="63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Arial Black"/>
              </a:rPr>
              <a:t>  </a:t>
            </a:r>
            <a:r>
              <a:rPr lang="pt-BR" sz="3100" kern="10" dirty="0">
                <a:ln w="63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CCCC"/>
                </a:solidFill>
                <a:latin typeface="Arial Black"/>
              </a:rPr>
              <a:t>                 </a:t>
            </a:r>
            <a:endParaRPr lang="pt-BR" sz="31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1071546"/>
            <a:ext cx="8229600" cy="532688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pt-BR" kern="10" dirty="0">
              <a:solidFill>
                <a:schemeClr val="tx2"/>
              </a:solidFill>
              <a:latin typeface="Arial Black"/>
            </a:endParaRPr>
          </a:p>
          <a:p>
            <a:pPr marL="0" indent="0" algn="ctr">
              <a:buNone/>
            </a:pPr>
            <a:r>
              <a:rPr lang="pt-BR" kern="10" dirty="0">
                <a:solidFill>
                  <a:schemeClr val="tx2"/>
                </a:solidFill>
                <a:latin typeface="Arial Black"/>
              </a:rPr>
              <a:t>           </a:t>
            </a:r>
          </a:p>
          <a:p>
            <a:pPr marL="0" indent="0" algn="ctr">
              <a:buNone/>
            </a:pPr>
            <a:r>
              <a:rPr lang="pt-BR" sz="3100" kern="10" dirty="0">
                <a:solidFill>
                  <a:schemeClr val="tx2"/>
                </a:solidFill>
                <a:latin typeface="Arial Black"/>
              </a:rPr>
              <a:t>DEMONSTRAÇÕES CONTÁBEIS – IN 006/2003 E NBC TSP 11</a:t>
            </a:r>
          </a:p>
          <a:p>
            <a:pPr lvl="1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primeiro demonstrativo listado na IN TCE/TO Nº 006/2003 é o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Demonstrativo do Orçamento Autorizado (inciso VI do art. 9º)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que encontra-se no PPA e na Lei Orçamentária Anual - LOA, ambos publicados no Diário Oficial do Estado.</a:t>
            </a:r>
          </a:p>
          <a:p>
            <a:pPr lvl="1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Os demais demonstrativos contábeis devem ser extraídos do SIAFE/TO,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após o seu fechamento.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Picture 6" descr="Resultado de imagem para figuras para prestar conta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7383"/>
            <a:ext cx="2304256" cy="2016224"/>
          </a:xfrm>
          <a:prstGeom prst="rect">
            <a:avLst/>
          </a:prstGeom>
          <a:noFill/>
        </p:spPr>
      </p:pic>
      <p:sp>
        <p:nvSpPr>
          <p:cNvPr id="7" name="Retângulo 6"/>
          <p:cNvSpPr/>
          <p:nvPr/>
        </p:nvSpPr>
        <p:spPr>
          <a:xfrm>
            <a:off x="2775876" y="112564"/>
            <a:ext cx="561254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816347384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194183"/>
              </p:ext>
            </p:extLst>
          </p:nvPr>
        </p:nvGraphicFramePr>
        <p:xfrm>
          <a:off x="642910" y="1124744"/>
          <a:ext cx="7961538" cy="438604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731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6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9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9918">
                <a:tc>
                  <a:txBody>
                    <a:bodyPr/>
                    <a:lstStyle/>
                    <a:p>
                      <a:pPr indent="443230" algn="ct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DEMONSTRATIVOS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9º da IN TCE/TO 006/2003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Indireta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10º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IN</a:t>
                      </a:r>
                    </a:p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TCE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/TO 006/2003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9276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1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- Demonstrativo da Receita e Despesa segundo as Categorias Econômicas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(OBS: apenas para Autarquias, Fundações e Fundos)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400" marR="6840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-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VII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445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2 -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Demonstrativo da Despesa Segundo a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N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atureza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Arial Unicode MS"/>
                        </a:rPr>
                        <a:t> 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VII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IX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766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+mn-cs"/>
                        </a:rPr>
                        <a:t>Anexo 10 - </a:t>
                      </a:r>
                      <a:r>
                        <a:rPr lang="pt-BR" sz="1400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  <a:cs typeface="+mn-cs"/>
                        </a:rPr>
                        <a:t>Comparativo da Receita Orçada com a  Arrecadada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335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VIII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3335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X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162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10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- Comparativo da Receita Orçada com a Arrecadada – por fonte (corresponde ao Demonstrativo da Receita Segundo as Categorias Econômicas – Anexo 2 - IN TCE/TO 006/2003)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OBS: apenas para Autarquias, Fundações e Fundos.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-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VIII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217422447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938774"/>
              </p:ext>
            </p:extLst>
          </p:nvPr>
        </p:nvGraphicFramePr>
        <p:xfrm>
          <a:off x="642910" y="1105018"/>
          <a:ext cx="7961538" cy="462823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731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1790">
                <a:tc>
                  <a:txBody>
                    <a:bodyPr/>
                    <a:lstStyle/>
                    <a:p>
                      <a:pPr indent="443230" algn="ct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DEMONSTRATIVOS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9º da IN TCE/TO 006/2003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Indireta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10º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IN</a:t>
                      </a:r>
                    </a:p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TCE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/TO 006/2003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7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11 -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Comparativo da Despesa Autorizada com a Realizada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IX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746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11-A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- Comparativo da Despesa Autorizada com a Realizada, segundo os Desdobramentos por Espécie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(Créditos Adicionais)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3335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33350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7527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Anexo 12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- Balanço Orçamentário,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sendo que as contas com títulos genéricos </a:t>
                      </a: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como “Diversas”, “Outras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”, </a:t>
                      </a:r>
                      <a:r>
                        <a:rPr lang="pt-B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etc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, deve-se discriminar a composição das mesmas ou anexar documentos que comprovem os registros;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XI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XIII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697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Anexo 12RP1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(Anexo ao Balanço Orçamentário) – RP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Não Processados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XI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XIII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40489009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611976"/>
              </p:ext>
            </p:extLst>
          </p:nvPr>
        </p:nvGraphicFramePr>
        <p:xfrm>
          <a:off x="647565" y="1268760"/>
          <a:ext cx="7956883" cy="490907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78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044">
                <a:tc>
                  <a:txBody>
                    <a:bodyPr/>
                    <a:lstStyle/>
                    <a:p>
                      <a:pPr indent="443230" algn="ct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DEMONSTRATIVOS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9º da IN TCE/TO 006/2003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Indireta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10º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IN</a:t>
                      </a:r>
                    </a:p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TCE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/TO 006/2003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752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12RP2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(Anexo ao Balanço Orçamentário) – RP Processados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e Não Processado Liquidado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9410" indent="-17970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XI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59410" indent="-179705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XIII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866">
                <a:tc>
                  <a:txBody>
                    <a:bodyPr/>
                    <a:lstStyle/>
                    <a:p>
                      <a:pPr marL="11113" indent="-1111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Anexo 13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-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Balanço Financeiro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XIV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6459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13A - </a:t>
                      </a: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Quadro anexo ao Balanço Financeiro (Relaciona a Receita</a:t>
                      </a:r>
                      <a:r>
                        <a:rPr lang="pt-BR" sz="1400" b="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em Ordinária e Vinculada)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XI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XIV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12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Anexo 14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-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Balanço Patrimonial</a:t>
                      </a:r>
                      <a:r>
                        <a:rPr lang="pt-BR" sz="14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, 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sendo que as contas com títulos genéricos como “Diversas”, “Outras”, </a:t>
                      </a:r>
                      <a:r>
                        <a:rPr lang="pt-B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etc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, deve-se discriminar a composição das mesmas, ou anexar documentos que comprovem os registros;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44323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 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XIV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XX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172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Anexo 14A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(Quadro anexo do Balanço Patrimonial)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XIV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XX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93880405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899885"/>
              </p:ext>
            </p:extLst>
          </p:nvPr>
        </p:nvGraphicFramePr>
        <p:xfrm>
          <a:off x="785786" y="1057356"/>
          <a:ext cx="7818662" cy="47479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474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7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25185">
                <a:tc>
                  <a:txBody>
                    <a:bodyPr/>
                    <a:lstStyle/>
                    <a:p>
                      <a:pPr indent="443230" algn="ct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DEMONSTRATIVOS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9º da IN TCE/TO 006/2003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Adm.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Indireta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art. 10º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da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IN</a:t>
                      </a:r>
                    </a:p>
                    <a:p>
                      <a:pPr marL="0" indent="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TCE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/TO 006/2003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6874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Anexo 15 - DVP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-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Demonstrações das Variações Patrimoniais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-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sendo que as contas com títulos genéricos como “Diversas”, “Outras”, </a:t>
                      </a:r>
                      <a:r>
                        <a:rPr lang="pt-BR" sz="1400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etc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, deve-se discriminar a composição das mesmas, ou anexar documentos que comprovem os registros;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 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XVIII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70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Anexo 16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- Demonstrativo da Dívida Fundada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XV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XXI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Anexo 17</a:t>
                      </a: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-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Demonstrativo da Dívida Flutuante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XVI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 Unicode MS"/>
                        </a:rPr>
                        <a:t>XXII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err="1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DFC</a:t>
                      </a:r>
                      <a:r>
                        <a:rPr lang="pt-BR" sz="1400" b="1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 - </a:t>
                      </a: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</a:rPr>
                        <a:t>Demonstração de Fluxo de Caixa 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443230" algn="ct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NBC TSP 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443230" algn="l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Nota</a:t>
                      </a:r>
                      <a:r>
                        <a:rPr lang="pt-BR" sz="1400" b="1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Explicativa</a:t>
                      </a:r>
                      <a:endParaRPr lang="pt-BR" sz="14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443230" algn="ct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NBC TSP 11</a:t>
                      </a:r>
                      <a:r>
                        <a:rPr lang="pt-BR" sz="1400" baseline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Arial"/>
                        </a:rPr>
                        <a:t> 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indent="443230" algn="r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Arial"/>
                        <a:ea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30966090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7BF06A3D-B758-4959-931E-2486FF16EFC1}"/>
              </a:ext>
            </a:extLst>
          </p:cNvPr>
          <p:cNvSpPr txBox="1">
            <a:spLocks/>
          </p:cNvSpPr>
          <p:nvPr/>
        </p:nvSpPr>
        <p:spPr>
          <a:xfrm>
            <a:off x="539552" y="1189484"/>
            <a:ext cx="7603778" cy="83099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Modelo do Anexo 11A</a:t>
            </a:r>
            <a:endParaRPr lang="pt-BR" b="1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11E693A-D64B-44FF-99F3-E2D89B2A3A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4824"/>
            <a:ext cx="9144000" cy="3345091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7FFFC34-F824-4143-88FA-3E73C874D7B3}"/>
              </a:ext>
            </a:extLst>
          </p:cNvPr>
          <p:cNvSpPr txBox="1"/>
          <p:nvPr/>
        </p:nvSpPr>
        <p:spPr>
          <a:xfrm>
            <a:off x="573624" y="5345350"/>
            <a:ext cx="756970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O demonstrativo que é fornecido pela SEPLAN só serve como base.</a:t>
            </a:r>
          </a:p>
        </p:txBody>
      </p:sp>
    </p:spTree>
    <p:extLst>
      <p:ext uri="{BB962C8B-B14F-4D97-AF65-F5344CB8AC3E}">
        <p14:creationId xmlns:p14="http://schemas.microsoft.com/office/powerpoint/2010/main" val="425816523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720080"/>
          </a:xfrm>
        </p:spPr>
        <p:txBody>
          <a:bodyPr>
            <a:normAutofit/>
          </a:bodyPr>
          <a:lstStyle/>
          <a:p>
            <a:pPr marL="12700" marR="5080" indent="-12700">
              <a:lnSpc>
                <a:spcPct val="121300"/>
              </a:lnSpc>
              <a:spcBef>
                <a:spcPts val="1040"/>
              </a:spcBef>
            </a:pPr>
            <a:r>
              <a:rPr lang="pt-BR" sz="2400" u="sng" spc="-50" dirty="0">
                <a:solidFill>
                  <a:schemeClr val="tx1"/>
                </a:solidFill>
                <a:latin typeface="Arial Black"/>
                <a:ea typeface="+mj-ea"/>
                <a:cs typeface="Arial Black"/>
              </a:rPr>
              <a:t>NOTAS EXPLICATIVAS ÀS DCASP</a:t>
            </a:r>
          </a:p>
        </p:txBody>
      </p:sp>
      <p:sp>
        <p:nvSpPr>
          <p:cNvPr id="4" name="Retângulo 3"/>
          <p:cNvSpPr/>
          <p:nvPr/>
        </p:nvSpPr>
        <p:spPr>
          <a:xfrm>
            <a:off x="575556" y="2276872"/>
            <a:ext cx="7992888" cy="3695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80"/>
              </a:spcBef>
            </a:pPr>
            <a:r>
              <a:rPr lang="pt-BR" sz="2000" b="1" i="1" u="heavy" spc="-60" dirty="0">
                <a:uFill>
                  <a:solidFill>
                    <a:srgbClr val="000000"/>
                  </a:solidFill>
                </a:uFill>
                <a:latin typeface="Arial Black"/>
                <a:cs typeface="Arial Black"/>
              </a:rPr>
              <a:t>Definição</a:t>
            </a:r>
            <a:endParaRPr lang="pt-BR" sz="2000" dirty="0">
              <a:latin typeface="Arial Black"/>
              <a:cs typeface="Arial Black"/>
            </a:endParaRPr>
          </a:p>
          <a:p>
            <a:pPr marL="12700" marR="5715" indent="914400" algn="just">
              <a:lnSpc>
                <a:spcPct val="100000"/>
              </a:lnSpc>
              <a:spcBef>
                <a:spcPts val="530"/>
              </a:spcBef>
            </a:pPr>
            <a:r>
              <a:rPr lang="pt-BR" sz="2000" dirty="0">
                <a:latin typeface="Arial Black"/>
                <a:cs typeface="Arial Black"/>
              </a:rPr>
              <a:t>Notas </a:t>
            </a:r>
            <a:r>
              <a:rPr lang="pt-BR" sz="2000" spc="-10" dirty="0">
                <a:latin typeface="Arial Black"/>
                <a:cs typeface="Arial Black"/>
              </a:rPr>
              <a:t>explicativas </a:t>
            </a:r>
            <a:r>
              <a:rPr lang="pt-BR" sz="2000" dirty="0">
                <a:latin typeface="Arial Black"/>
                <a:cs typeface="Arial Black"/>
              </a:rPr>
              <a:t>são </a:t>
            </a:r>
            <a:r>
              <a:rPr lang="pt-BR" sz="2000" spc="5" dirty="0">
                <a:latin typeface="Arial Black"/>
                <a:cs typeface="Arial Black"/>
              </a:rPr>
              <a:t>informações </a:t>
            </a:r>
            <a:r>
              <a:rPr lang="pt-BR" sz="2000" dirty="0">
                <a:latin typeface="Arial Black"/>
                <a:cs typeface="Arial Black"/>
              </a:rPr>
              <a:t>adicionais  às </a:t>
            </a:r>
            <a:r>
              <a:rPr lang="pt-BR" sz="2000" spc="5" dirty="0">
                <a:latin typeface="Arial Black"/>
                <a:cs typeface="Arial Black"/>
              </a:rPr>
              <a:t>apresentadas </a:t>
            </a:r>
            <a:r>
              <a:rPr lang="pt-BR" sz="2000" spc="-5" dirty="0">
                <a:latin typeface="Arial Black"/>
                <a:cs typeface="Arial Black"/>
              </a:rPr>
              <a:t>nos </a:t>
            </a:r>
            <a:r>
              <a:rPr lang="pt-BR" sz="2000" dirty="0">
                <a:latin typeface="Arial Black"/>
                <a:cs typeface="Arial Black"/>
              </a:rPr>
              <a:t>quadros </a:t>
            </a:r>
            <a:r>
              <a:rPr lang="pt-BR" sz="2000" spc="-5" dirty="0">
                <a:latin typeface="Arial Black"/>
                <a:cs typeface="Arial Black"/>
              </a:rPr>
              <a:t>das </a:t>
            </a:r>
            <a:r>
              <a:rPr lang="pt-BR" sz="2000" spc="-75" dirty="0">
                <a:latin typeface="Arial Black"/>
                <a:cs typeface="Arial Black"/>
              </a:rPr>
              <a:t>DCASP. </a:t>
            </a:r>
            <a:r>
              <a:rPr lang="pt-BR" sz="2000" spc="-5" dirty="0">
                <a:latin typeface="Arial Black"/>
                <a:cs typeface="Arial Black"/>
              </a:rPr>
              <a:t>São  </a:t>
            </a:r>
            <a:r>
              <a:rPr lang="pt-BR" sz="2000" dirty="0">
                <a:latin typeface="Arial Black"/>
                <a:cs typeface="Arial Black"/>
              </a:rPr>
              <a:t>consideradas </a:t>
            </a:r>
            <a:r>
              <a:rPr lang="pt-BR" sz="2000" spc="20" dirty="0">
                <a:latin typeface="Arial Black"/>
                <a:cs typeface="Arial Black"/>
              </a:rPr>
              <a:t>parte </a:t>
            </a:r>
            <a:r>
              <a:rPr lang="pt-BR" sz="2000" spc="10" dirty="0">
                <a:latin typeface="Arial Black"/>
                <a:cs typeface="Arial Black"/>
              </a:rPr>
              <a:t>integrante </a:t>
            </a:r>
            <a:r>
              <a:rPr lang="pt-BR" sz="2000" dirty="0">
                <a:latin typeface="Arial Black"/>
                <a:cs typeface="Arial Black"/>
              </a:rPr>
              <a:t>das</a:t>
            </a:r>
            <a:r>
              <a:rPr lang="pt-BR" sz="2000" spc="10" dirty="0">
                <a:latin typeface="Arial Black"/>
                <a:cs typeface="Arial Black"/>
              </a:rPr>
              <a:t> </a:t>
            </a:r>
            <a:r>
              <a:rPr lang="pt-BR" sz="2000" dirty="0">
                <a:latin typeface="Arial Black"/>
                <a:cs typeface="Arial Black"/>
              </a:rPr>
              <a:t>demonstrações.</a:t>
            </a:r>
          </a:p>
          <a:p>
            <a:pPr marL="12700" marR="6350" indent="914400" algn="just">
              <a:lnSpc>
                <a:spcPct val="100000"/>
              </a:lnSpc>
              <a:spcBef>
                <a:spcPts val="555"/>
              </a:spcBef>
            </a:pPr>
            <a:r>
              <a:rPr lang="pt-BR" sz="2000" spc="-5" dirty="0">
                <a:latin typeface="Arial Black"/>
                <a:cs typeface="Arial Black"/>
              </a:rPr>
              <a:t>Seu </a:t>
            </a:r>
            <a:r>
              <a:rPr lang="pt-BR" sz="2000" spc="-10" dirty="0">
                <a:latin typeface="Arial Black"/>
                <a:cs typeface="Arial Black"/>
              </a:rPr>
              <a:t>objetivo </a:t>
            </a:r>
            <a:r>
              <a:rPr lang="pt-BR" sz="2000" dirty="0">
                <a:latin typeface="Arial Black"/>
                <a:cs typeface="Arial Black"/>
              </a:rPr>
              <a:t>é </a:t>
            </a:r>
            <a:r>
              <a:rPr lang="pt-BR" sz="2000" spc="-5" dirty="0">
                <a:latin typeface="Arial Black"/>
                <a:cs typeface="Arial Black"/>
              </a:rPr>
              <a:t>facilitar </a:t>
            </a:r>
            <a:r>
              <a:rPr lang="pt-BR" sz="2000" dirty="0">
                <a:latin typeface="Arial Black"/>
                <a:cs typeface="Arial Black"/>
              </a:rPr>
              <a:t>a </a:t>
            </a:r>
            <a:r>
              <a:rPr lang="pt-BR" sz="2000" spc="5" dirty="0">
                <a:latin typeface="Arial Black"/>
                <a:cs typeface="Arial Black"/>
              </a:rPr>
              <a:t>compreensão </a:t>
            </a:r>
            <a:r>
              <a:rPr lang="pt-BR" sz="2000" spc="-5" dirty="0">
                <a:latin typeface="Arial Black"/>
                <a:cs typeface="Arial Black"/>
              </a:rPr>
              <a:t>das  </a:t>
            </a:r>
            <a:r>
              <a:rPr lang="pt-BR" sz="2000" dirty="0">
                <a:latin typeface="Arial Black"/>
                <a:cs typeface="Arial Black"/>
              </a:rPr>
              <a:t>demonstrações contábeis a seus </a:t>
            </a:r>
            <a:r>
              <a:rPr lang="pt-BR" sz="2000" spc="-5" dirty="0">
                <a:latin typeface="Arial Black"/>
                <a:cs typeface="Arial Black"/>
              </a:rPr>
              <a:t>diversos usuários.  </a:t>
            </a:r>
            <a:r>
              <a:rPr lang="pt-BR" sz="2000" dirty="0">
                <a:latin typeface="Arial Black"/>
                <a:cs typeface="Arial Black"/>
              </a:rPr>
              <a:t>Portanto, </a:t>
            </a:r>
            <a:r>
              <a:rPr lang="pt-BR" sz="2000" spc="-25" dirty="0">
                <a:latin typeface="Arial Black"/>
                <a:cs typeface="Arial Black"/>
              </a:rPr>
              <a:t>devem </a:t>
            </a:r>
            <a:r>
              <a:rPr lang="pt-BR" sz="2000" dirty="0">
                <a:latin typeface="Arial Black"/>
                <a:cs typeface="Arial Black"/>
              </a:rPr>
              <a:t>ser </a:t>
            </a:r>
            <a:r>
              <a:rPr lang="pt-BR" sz="2000" spc="-5" dirty="0">
                <a:latin typeface="Arial Black"/>
                <a:cs typeface="Arial Black"/>
              </a:rPr>
              <a:t>CLARAS, </a:t>
            </a:r>
            <a:r>
              <a:rPr lang="pt-BR" sz="2000" dirty="0">
                <a:latin typeface="Arial Black"/>
                <a:cs typeface="Arial Black"/>
              </a:rPr>
              <a:t>SINTÉTICAS e</a:t>
            </a:r>
            <a:r>
              <a:rPr lang="pt-BR" sz="2000" spc="-15" dirty="0">
                <a:latin typeface="Arial Black"/>
                <a:cs typeface="Arial Black"/>
              </a:rPr>
              <a:t> </a:t>
            </a:r>
            <a:r>
              <a:rPr lang="pt-BR" sz="2000" dirty="0">
                <a:latin typeface="Arial Black"/>
                <a:cs typeface="Arial Black"/>
              </a:rPr>
              <a:t>OBJETIVAS.</a:t>
            </a:r>
          </a:p>
          <a:p>
            <a:pPr indent="927100" algn="just">
              <a:lnSpc>
                <a:spcPct val="100000"/>
              </a:lnSpc>
              <a:spcBef>
                <a:spcPts val="555"/>
              </a:spcBef>
              <a:tabLst>
                <a:tab pos="2750185" algn="l"/>
                <a:tab pos="4982845" algn="l"/>
                <a:tab pos="5615305" algn="l"/>
                <a:tab pos="7255509" algn="l"/>
              </a:tabLst>
            </a:pPr>
            <a:r>
              <a:rPr lang="pt-BR" sz="2000" spc="-5" dirty="0">
                <a:latin typeface="Arial Black"/>
                <a:cs typeface="Arial Black"/>
              </a:rPr>
              <a:t>Devem seguir a estrutura apresentada no Item 8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, </a:t>
            </a:r>
            <a:r>
              <a:rPr lang="pt-BR" sz="2000" spc="10" dirty="0">
                <a:solidFill>
                  <a:prstClr val="black"/>
                </a:solidFill>
                <a:latin typeface="Arial Black"/>
                <a:cs typeface="Arial Black"/>
              </a:rPr>
              <a:t>Parte 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V</a:t>
            </a:r>
            <a:r>
              <a:rPr lang="pt-BR" sz="2000" spc="-5" dirty="0">
                <a:latin typeface="Arial Black"/>
                <a:cs typeface="Arial Black"/>
              </a:rPr>
              <a:t> do MCASP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 8</a:t>
            </a:r>
            <a:r>
              <a:rPr lang="pt-BR" sz="2000" dirty="0">
                <a:solidFill>
                  <a:prstClr val="black"/>
                </a:solidFill>
                <a:latin typeface="Arial Black"/>
                <a:cs typeface="Arial Black"/>
              </a:rPr>
              <a:t>ª </a:t>
            </a:r>
            <a:r>
              <a:rPr lang="pt-BR" sz="2000" spc="-10" dirty="0">
                <a:solidFill>
                  <a:prstClr val="black"/>
                </a:solidFill>
                <a:latin typeface="Arial Black"/>
                <a:cs typeface="Arial Black"/>
              </a:rPr>
              <a:t>Edição</a:t>
            </a:r>
            <a:r>
              <a:rPr lang="pt-BR" sz="2000" spc="-5" dirty="0">
                <a:latin typeface="Arial Black"/>
                <a:cs typeface="Arial Black"/>
              </a:rPr>
              <a:t>.</a:t>
            </a:r>
            <a:endParaRPr lang="pt-BR" sz="2000" spc="5" dirty="0">
              <a:latin typeface="Arial Black"/>
              <a:cs typeface="Arial Black"/>
            </a:endParaRPr>
          </a:p>
          <a:p>
            <a:pPr marL="12700" algn="just">
              <a:lnSpc>
                <a:spcPct val="100000"/>
              </a:lnSpc>
              <a:tabLst>
                <a:tab pos="1533525" algn="l"/>
                <a:tab pos="2397760" algn="l"/>
                <a:tab pos="3065780" algn="l"/>
                <a:tab pos="4108450" algn="l"/>
                <a:tab pos="5490210" algn="l"/>
                <a:tab pos="7247890" algn="l"/>
                <a:tab pos="7624445" algn="l"/>
              </a:tabLst>
            </a:pPr>
            <a:endParaRPr lang="pt-BR" sz="2000" dirty="0">
              <a:latin typeface="Arial Black"/>
              <a:cs typeface="Arial Black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3752" y="112564"/>
            <a:ext cx="903649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ORIENTAÇÕES</a:t>
            </a:r>
          </a:p>
        </p:txBody>
      </p:sp>
    </p:spTree>
    <p:extLst>
      <p:ext uri="{BB962C8B-B14F-4D97-AF65-F5344CB8AC3E}">
        <p14:creationId xmlns:p14="http://schemas.microsoft.com/office/powerpoint/2010/main" val="123333591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2307</TotalTime>
  <Words>1808</Words>
  <Application>Microsoft Office PowerPoint</Application>
  <PresentationFormat>Apresentação na tela (4:3)</PresentationFormat>
  <Paragraphs>235</Paragraphs>
  <Slides>29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5" baseType="lpstr">
      <vt:lpstr>Arial</vt:lpstr>
      <vt:lpstr>Arial Black</vt:lpstr>
      <vt:lpstr>Calibri</vt:lpstr>
      <vt:lpstr>Times New Roman</vt:lpstr>
      <vt:lpstr>Wingdings</vt:lpstr>
      <vt:lpstr>Tema do Office</vt:lpstr>
      <vt:lpstr>Apresentação do PowerPoint</vt:lpstr>
      <vt:lpstr>                   </vt:lpstr>
      <vt:lpstr>             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PRINCIPAIS FALHAS ENCONTRADAS NA PRESTAÇÃO DE CONTAS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SHARLLES FERNANDO BEZERRALIMA</dc:creator>
  <cp:lastModifiedBy>KILVANIA RODRIGUES DE MELO MIRANDA</cp:lastModifiedBy>
  <cp:revision>330</cp:revision>
  <dcterms:created xsi:type="dcterms:W3CDTF">2016-01-11T18:49:39Z</dcterms:created>
  <dcterms:modified xsi:type="dcterms:W3CDTF">2021-01-12T13:16:57Z</dcterms:modified>
</cp:coreProperties>
</file>