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725" r:id="rId2"/>
  </p:sldMasterIdLst>
  <p:sldIdLst>
    <p:sldId id="271" r:id="rId3"/>
    <p:sldId id="272" r:id="rId4"/>
    <p:sldId id="273" r:id="rId5"/>
    <p:sldId id="274" r:id="rId6"/>
    <p:sldId id="275" r:id="rId7"/>
    <p:sldId id="276" r:id="rId8"/>
    <p:sldId id="277" r:id="rId9"/>
    <p:sldId id="258" r:id="rId10"/>
    <p:sldId id="259" r:id="rId11"/>
    <p:sldId id="267" r:id="rId12"/>
    <p:sldId id="268" r:id="rId13"/>
    <p:sldId id="270" r:id="rId14"/>
    <p:sldId id="281" r:id="rId15"/>
    <p:sldId id="261" r:id="rId16"/>
    <p:sldId id="265" r:id="rId17"/>
    <p:sldId id="266" r:id="rId18"/>
    <p:sldId id="280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66CC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 snapToGrid="0"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38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301642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3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732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340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808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8039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00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9477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1751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514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4524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6542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7184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4072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5619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63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546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499320" y="5945040"/>
            <a:ext cx="4939920" cy="920520"/>
          </a:xfrm>
          <a:custGeom>
            <a:avLst/>
            <a:gdLst/>
            <a:ahLst/>
            <a:cxn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FCBDC">
              <a:alpha val="40000"/>
            </a:srgb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485640" y="5938920"/>
            <a:ext cx="3689640" cy="932760"/>
          </a:xfrm>
          <a:custGeom>
            <a:avLst/>
            <a:gdLst/>
            <a:ahLst/>
            <a:cxn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-6120" y="5791320"/>
            <a:ext cx="3401640" cy="1080000"/>
          </a:xfrm>
          <a:prstGeom prst="rtTriangle">
            <a:avLst/>
          </a:prstGeom>
          <a:blipFill rotWithShape="0">
            <a:blip r:embed="rId14"/>
            <a:tile/>
          </a:blipFill>
          <a:ln w="12600">
            <a:noFill/>
          </a:ln>
          <a:effectLst>
            <a:outerShdw dist="3816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83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  <p:sldLayoutId id="2147483743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entral3.to.gov.br/arquivo/391646/" TargetMode="External"/><Relationship Id="rId2" Type="http://schemas.openxmlformats.org/officeDocument/2006/relationships/hyperlink" Target="https://central3.to.gov.br/arquivo/391644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servicos.casacivil.to.gov.br/decretos/decreto/6037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970876" y="2327093"/>
            <a:ext cx="7771680" cy="21800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3500" b="1" strike="noStrike" spc="-1" dirty="0">
                <a:solidFill>
                  <a:srgbClr val="464646"/>
                </a:solidFill>
                <a:uFillTx/>
                <a:latin typeface="Lucida Sans Unicode"/>
              </a:rPr>
              <a:t>PRESTAÇÃO DE CONTAS </a:t>
            </a:r>
          </a:p>
          <a:p>
            <a:pPr algn="ctr">
              <a:lnSpc>
                <a:spcPct val="100000"/>
              </a:lnSpc>
            </a:pPr>
            <a:r>
              <a:rPr lang="pt-BR" sz="3500" b="1" strike="noStrike" spc="-1" dirty="0">
                <a:solidFill>
                  <a:srgbClr val="464646"/>
                </a:solidFill>
                <a:uFillTx/>
                <a:latin typeface="Lucida Sans Unicode"/>
              </a:rPr>
              <a:t>DOS ORDENADORES DE DESPESAS DO EXERCÍCIO DE 2020</a:t>
            </a:r>
            <a:r>
              <a:rPr dirty="0"/>
              <a:t/>
            </a:r>
            <a:br>
              <a:rPr dirty="0"/>
            </a:br>
            <a:endParaRPr lang="pt-BR" sz="2400" b="0" strike="noStrike" spc="-1" dirty="0">
              <a:latin typeface="Arial"/>
            </a:endParaRPr>
          </a:p>
        </p:txBody>
      </p:sp>
      <p:sp>
        <p:nvSpPr>
          <p:cNvPr id="134" name="CustomShape 3"/>
          <p:cNvSpPr/>
          <p:nvPr/>
        </p:nvSpPr>
        <p:spPr>
          <a:xfrm>
            <a:off x="2877015" y="5681915"/>
            <a:ext cx="5865541" cy="88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normAutofit fontScale="99000"/>
          </a:bodyPr>
          <a:lstStyle/>
          <a:p>
            <a:pPr algn="r">
              <a:lnSpc>
                <a:spcPct val="100000"/>
              </a:lnSpc>
              <a:spcBef>
                <a:spcPts val="400"/>
              </a:spcBef>
            </a:pPr>
            <a:r>
              <a:rPr lang="pt-BR" sz="1400" b="1" strike="noStrike" spc="-1" dirty="0">
                <a:solidFill>
                  <a:srgbClr val="464646"/>
                </a:solidFill>
                <a:latin typeface="Lucida Sans Unicode"/>
                <a:ea typeface="DejaVu Sans"/>
              </a:rPr>
              <a:t> </a:t>
            </a:r>
            <a:endParaRPr lang="pt-BR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pt-BR" sz="2600" b="1" u="sng" strike="noStrike" spc="-1" dirty="0">
                <a:solidFill>
                  <a:srgbClr val="FF0000"/>
                </a:solidFill>
                <a:uFillTx/>
                <a:latin typeface="Lucida Sans Unicode"/>
                <a:ea typeface="DejaVu Sans"/>
              </a:rPr>
              <a:t>SITE: https://www.cge.to.gov.br/</a:t>
            </a:r>
            <a:endParaRPr lang="pt-BR" sz="2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pt-BR" sz="26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endParaRPr lang="pt-BR" sz="2600" b="0" strike="noStrike" spc="-1" dirty="0">
              <a:latin typeface="Arial"/>
            </a:endParaRPr>
          </a:p>
        </p:txBody>
      </p:sp>
      <p:pic>
        <p:nvPicPr>
          <p:cNvPr id="135" name="Imagem 134"/>
          <p:cNvPicPr/>
          <p:nvPr/>
        </p:nvPicPr>
        <p:blipFill>
          <a:blip r:embed="rId2"/>
          <a:stretch/>
        </p:blipFill>
        <p:spPr>
          <a:xfrm>
            <a:off x="2559205" y="292645"/>
            <a:ext cx="4025590" cy="75927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3166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Imagem 143"/>
          <p:cNvPicPr/>
          <p:nvPr/>
        </p:nvPicPr>
        <p:blipFill>
          <a:blip r:embed="rId2"/>
          <a:stretch/>
        </p:blipFill>
        <p:spPr>
          <a:xfrm>
            <a:off x="4752000" y="5836320"/>
            <a:ext cx="4320000" cy="932040"/>
          </a:xfrm>
          <a:prstGeom prst="rect">
            <a:avLst/>
          </a:prstGeom>
          <a:ln>
            <a:noFill/>
          </a:ln>
        </p:spPr>
      </p:pic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129301AF-ED77-41B1-92BB-3E5EB6E272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0723"/>
            <a:ext cx="9144000" cy="5542156"/>
          </a:xfrm>
          <a:prstGeom prst="rect">
            <a:avLst/>
          </a:prstGeom>
        </p:spPr>
      </p:pic>
      <p:sp>
        <p:nvSpPr>
          <p:cNvPr id="6" name="Seta: para a Esquerda 5">
            <a:extLst>
              <a:ext uri="{FF2B5EF4-FFF2-40B4-BE49-F238E27FC236}">
                <a16:creationId xmlns="" xmlns:a16="http://schemas.microsoft.com/office/drawing/2014/main" id="{5D7D9F26-3C01-4A4B-A6E4-BBAF7CACC8FD}"/>
              </a:ext>
            </a:extLst>
          </p:cNvPr>
          <p:cNvSpPr/>
          <p:nvPr/>
        </p:nvSpPr>
        <p:spPr>
          <a:xfrm>
            <a:off x="5274527" y="3826984"/>
            <a:ext cx="1494263" cy="178419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: para a Direita 6">
            <a:extLst>
              <a:ext uri="{FF2B5EF4-FFF2-40B4-BE49-F238E27FC236}">
                <a16:creationId xmlns="" xmlns:a16="http://schemas.microsoft.com/office/drawing/2014/main" id="{9073506B-EB8D-4981-B3FF-E06E9C6F42C4}"/>
              </a:ext>
            </a:extLst>
          </p:cNvPr>
          <p:cNvSpPr/>
          <p:nvPr/>
        </p:nvSpPr>
        <p:spPr>
          <a:xfrm rot="1957091">
            <a:off x="39760" y="2937335"/>
            <a:ext cx="472958" cy="28590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: para a Direita 9">
            <a:extLst>
              <a:ext uri="{FF2B5EF4-FFF2-40B4-BE49-F238E27FC236}">
                <a16:creationId xmlns="" xmlns:a16="http://schemas.microsoft.com/office/drawing/2014/main" id="{FC3899A6-7BD1-4624-9B2C-A7CA2FF04061}"/>
              </a:ext>
            </a:extLst>
          </p:cNvPr>
          <p:cNvSpPr/>
          <p:nvPr/>
        </p:nvSpPr>
        <p:spPr>
          <a:xfrm rot="1957091">
            <a:off x="39761" y="5018896"/>
            <a:ext cx="472958" cy="28590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: para a Direita 10">
            <a:extLst>
              <a:ext uri="{FF2B5EF4-FFF2-40B4-BE49-F238E27FC236}">
                <a16:creationId xmlns="" xmlns:a16="http://schemas.microsoft.com/office/drawing/2014/main" id="{0355129F-F7A5-4398-BC57-36F1EA600E1B}"/>
              </a:ext>
            </a:extLst>
          </p:cNvPr>
          <p:cNvSpPr/>
          <p:nvPr/>
        </p:nvSpPr>
        <p:spPr>
          <a:xfrm rot="1957091">
            <a:off x="243834" y="311718"/>
            <a:ext cx="551302" cy="28590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299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07075" y="2345716"/>
            <a:ext cx="3704508" cy="1218795"/>
          </a:xfrm>
        </p:spPr>
        <p:txBody>
          <a:bodyPr/>
          <a:lstStyle/>
          <a:p>
            <a:pPr algn="ctr"/>
            <a:r>
              <a:rPr lang="pt-BR" dirty="0"/>
              <a:t>Administração Direta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DE15AADE-12D1-4703-976E-943AFB6E30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6581" y="135511"/>
            <a:ext cx="49288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332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07075" y="2345716"/>
            <a:ext cx="3704508" cy="1218795"/>
          </a:xfrm>
        </p:spPr>
        <p:txBody>
          <a:bodyPr/>
          <a:lstStyle/>
          <a:p>
            <a:pPr algn="ctr"/>
            <a:r>
              <a:rPr lang="pt-BR" dirty="0"/>
              <a:t>Administração Indireta</a:t>
            </a:r>
          </a:p>
        </p:txBody>
      </p:sp>
      <p:pic>
        <p:nvPicPr>
          <p:cNvPr id="3957" name="Imagem 3956">
            <a:extLst>
              <a:ext uri="{FF2B5EF4-FFF2-40B4-BE49-F238E27FC236}">
                <a16:creationId xmlns="" xmlns:a16="http://schemas.microsoft.com/office/drawing/2014/main" id="{A1672DDA-A700-4740-960C-5AF21F2FC3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3081" y="37071"/>
            <a:ext cx="4360562" cy="6758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194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380" y="116432"/>
            <a:ext cx="8229240" cy="1011046"/>
          </a:xfrm>
        </p:spPr>
        <p:txBody>
          <a:bodyPr/>
          <a:lstStyle/>
          <a:p>
            <a:pPr algn="ctr"/>
            <a:r>
              <a:rPr lang="pt-BR" sz="3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PEÇAS DO </a:t>
            </a:r>
            <a:r>
              <a:rPr lang="pt-BR" sz="3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PROCESSO / SETOR RESPONSÁVEIS</a:t>
            </a:r>
            <a:endParaRPr lang="pt-BR" sz="36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C4F76251-57A3-49C7-A845-045C1DB0F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13" y="1314521"/>
            <a:ext cx="8835227" cy="439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845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2800" b="1" strike="noStrike" spc="-1">
                <a:solidFill>
                  <a:srgbClr val="464646"/>
                </a:solidFill>
                <a:latin typeface="Lucida Sans Unicode"/>
              </a:rPr>
              <a:t>ATOS DE NOMEAÇÃO DOS RESPONSÁVEIS E CERTIDÃO DO CRC DO CONTADOR </a:t>
            </a:r>
            <a:endParaRPr lang="pt-BR" sz="2800" b="0" strike="noStrike" spc="-1">
              <a:latin typeface="Arial"/>
            </a:endParaRPr>
          </a:p>
        </p:txBody>
      </p:sp>
      <p:pic>
        <p:nvPicPr>
          <p:cNvPr id="149" name="Picture 5" descr="Resultado de imagem para crc tocantins"/>
          <p:cNvPicPr/>
          <p:nvPr/>
        </p:nvPicPr>
        <p:blipFill>
          <a:blip r:embed="rId2"/>
          <a:stretch/>
        </p:blipFill>
        <p:spPr>
          <a:xfrm>
            <a:off x="5364000" y="1297800"/>
            <a:ext cx="3047400" cy="4123440"/>
          </a:xfrm>
          <a:prstGeom prst="rect">
            <a:avLst/>
          </a:prstGeom>
          <a:ln>
            <a:noFill/>
          </a:ln>
        </p:spPr>
      </p:pic>
      <p:sp>
        <p:nvSpPr>
          <p:cNvPr id="150" name="CustomShape 2"/>
          <p:cNvSpPr/>
          <p:nvPr/>
        </p:nvSpPr>
        <p:spPr>
          <a:xfrm>
            <a:off x="107640" y="1484640"/>
            <a:ext cx="496800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65760" indent="-2552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t-BR" sz="2700" b="0" strike="noStrike" spc="-1" dirty="0">
                <a:solidFill>
                  <a:srgbClr val="000000"/>
                </a:solidFill>
                <a:latin typeface="Lucida Sans Unicode"/>
              </a:rPr>
              <a:t>Deverá constar cópia da certidão de regularidade do contador junto ao Conselho de Regional de Contabilidade – CRC, com vigência no prazo de entrega da prestação de contas ao TCE. </a:t>
            </a:r>
            <a:endParaRPr lang="pt-BR" sz="27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pt-BR" sz="2700" b="0" strike="noStrike" spc="-1" dirty="0">
              <a:latin typeface="Arial"/>
            </a:endParaRPr>
          </a:p>
        </p:txBody>
      </p:sp>
      <p:pic>
        <p:nvPicPr>
          <p:cNvPr id="151" name="Imagem 150"/>
          <p:cNvPicPr/>
          <p:nvPr/>
        </p:nvPicPr>
        <p:blipFill>
          <a:blip r:embed="rId3"/>
          <a:stretch/>
        </p:blipFill>
        <p:spPr>
          <a:xfrm>
            <a:off x="4752000" y="5836320"/>
            <a:ext cx="4320000" cy="932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9500" lnSpcReduction="10000"/>
          </a:bodyPr>
          <a:lstStyle/>
          <a:p>
            <a:pPr algn="ctr">
              <a:lnSpc>
                <a:spcPct val="100000"/>
              </a:lnSpc>
            </a:pPr>
            <a:r>
              <a:rPr lang="pt-BR" sz="4100" b="1" strike="noStrike" spc="-1">
                <a:solidFill>
                  <a:srgbClr val="464646"/>
                </a:solidFill>
                <a:latin typeface="Lucida Sans Unicode"/>
              </a:rPr>
              <a:t>Encaminhamento do processo para a CGE: </a:t>
            </a:r>
            <a:endParaRPr lang="pt-BR" sz="4100" b="0" strike="noStrike" spc="-1">
              <a:latin typeface="Arial"/>
            </a:endParaRPr>
          </a:p>
        </p:txBody>
      </p:sp>
      <p:pic>
        <p:nvPicPr>
          <p:cNvPr id="162" name="Picture 2"/>
          <p:cNvPicPr/>
          <p:nvPr/>
        </p:nvPicPr>
        <p:blipFill>
          <a:blip r:embed="rId2"/>
          <a:stretch/>
        </p:blipFill>
        <p:spPr>
          <a:xfrm>
            <a:off x="1043640" y="1700640"/>
            <a:ext cx="3959640" cy="3455640"/>
          </a:xfrm>
          <a:prstGeom prst="rect">
            <a:avLst/>
          </a:prstGeom>
          <a:ln>
            <a:noFill/>
          </a:ln>
        </p:spPr>
      </p:pic>
      <p:sp>
        <p:nvSpPr>
          <p:cNvPr id="163" name="CustomShape 2"/>
          <p:cNvSpPr/>
          <p:nvPr/>
        </p:nvSpPr>
        <p:spPr>
          <a:xfrm>
            <a:off x="3996000" y="1633680"/>
            <a:ext cx="484272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3"/>
          <p:cNvSpPr/>
          <p:nvPr/>
        </p:nvSpPr>
        <p:spPr>
          <a:xfrm>
            <a:off x="5580000" y="1633680"/>
            <a:ext cx="325836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5" name="CustomShape 4"/>
          <p:cNvSpPr/>
          <p:nvPr/>
        </p:nvSpPr>
        <p:spPr>
          <a:xfrm>
            <a:off x="6057360" y="1615320"/>
            <a:ext cx="2303640" cy="2039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3200" b="0" strike="noStrike" spc="-1" dirty="0">
                <a:solidFill>
                  <a:srgbClr val="000000"/>
                </a:solidFill>
                <a:latin typeface="Lucida Sans Unicode"/>
                <a:ea typeface="DejaVu Sans"/>
              </a:rPr>
              <a:t>PRAZO MÁXIMO VIA OFÍCIO</a:t>
            </a:r>
            <a:endParaRPr lang="pt-BR" sz="3200" b="0" strike="noStrike" spc="-1" dirty="0">
              <a:latin typeface="Arial"/>
            </a:endParaRPr>
          </a:p>
        </p:txBody>
      </p:sp>
      <p:pic>
        <p:nvPicPr>
          <p:cNvPr id="166" name="Imagem 165"/>
          <p:cNvPicPr/>
          <p:nvPr/>
        </p:nvPicPr>
        <p:blipFill>
          <a:blip r:embed="rId3"/>
          <a:stretch/>
        </p:blipFill>
        <p:spPr>
          <a:xfrm>
            <a:off x="4358244" y="5836680"/>
            <a:ext cx="4713756" cy="932040"/>
          </a:xfrm>
          <a:prstGeom prst="rect">
            <a:avLst/>
          </a:prstGeom>
          <a:ln>
            <a:noFill/>
          </a:ln>
        </p:spPr>
      </p:pic>
      <p:pic>
        <p:nvPicPr>
          <p:cNvPr id="167" name="Imagem 166"/>
          <p:cNvPicPr/>
          <p:nvPr/>
        </p:nvPicPr>
        <p:blipFill>
          <a:blip r:embed="rId4"/>
          <a:stretch/>
        </p:blipFill>
        <p:spPr>
          <a:xfrm>
            <a:off x="6552000" y="3888000"/>
            <a:ext cx="1357200" cy="1357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457200" y="14814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  <a:spcBef>
                <a:spcPts val="400"/>
              </a:spcBef>
            </a:pPr>
            <a:endParaRPr lang="pt-BR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lang="pt-BR" sz="1800" b="0" strike="noStrike" spc="-1" dirty="0">
              <a:latin typeface="Arial"/>
            </a:endParaRPr>
          </a:p>
          <a:p>
            <a:pPr marL="365760" indent="-2552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t-BR" sz="2700" b="0" strike="noStrike" spc="-1" dirty="0">
                <a:latin typeface="Lucida Sans Unicode"/>
              </a:rPr>
              <a:t>Emitido pelo ordenador de despesa, </a:t>
            </a:r>
            <a:r>
              <a:rPr lang="pt-BR" sz="2700" b="1" u="sng" strike="noStrike" spc="-1" dirty="0" smtClean="0">
                <a:latin typeface="Lucida Sans Unicode"/>
              </a:rPr>
              <a:t>imediatamente</a:t>
            </a:r>
            <a:r>
              <a:rPr lang="pt-BR" sz="2700" b="0" strike="noStrike" spc="-1" dirty="0" smtClean="0">
                <a:latin typeface="Lucida Sans Unicode"/>
              </a:rPr>
              <a:t> </a:t>
            </a:r>
            <a:r>
              <a:rPr lang="pt-BR" sz="2700" b="0" strike="noStrike" spc="-1" dirty="0">
                <a:latin typeface="Lucida Sans Unicode"/>
              </a:rPr>
              <a:t>após o </a:t>
            </a:r>
            <a:r>
              <a:rPr lang="pt-BR" sz="2700" b="0" strike="noStrike" spc="-1" dirty="0" smtClean="0">
                <a:latin typeface="Lucida Sans Unicode"/>
              </a:rPr>
              <a:t>recebimento e conhecimento </a:t>
            </a:r>
            <a:r>
              <a:rPr lang="pt-BR" sz="2700" b="0" strike="noStrike" spc="-1" dirty="0">
                <a:latin typeface="Lucida Sans Unicode"/>
              </a:rPr>
              <a:t>do Parecer da </a:t>
            </a:r>
            <a:r>
              <a:rPr lang="pt-BR" sz="2700" b="0" strike="noStrike" spc="-1" dirty="0" smtClean="0">
                <a:latin typeface="Lucida Sans Unicode"/>
              </a:rPr>
              <a:t>Controladoria-Geral </a:t>
            </a:r>
            <a:r>
              <a:rPr lang="pt-BR" sz="2700" b="0" strike="noStrike" spc="-1" dirty="0">
                <a:latin typeface="Lucida Sans Unicode"/>
              </a:rPr>
              <a:t>do Estado. </a:t>
            </a:r>
            <a:endParaRPr lang="pt-BR" sz="2700" b="0" strike="noStrike" spc="-1" dirty="0">
              <a:latin typeface="Arial"/>
            </a:endParaRPr>
          </a:p>
          <a:p>
            <a:pPr marL="109800">
              <a:lnSpc>
                <a:spcPct val="100000"/>
              </a:lnSpc>
              <a:spcBef>
                <a:spcPts val="400"/>
              </a:spcBef>
            </a:pPr>
            <a:endParaRPr lang="pt-BR" sz="2700" b="0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9500" lnSpcReduction="10000"/>
          </a:bodyPr>
          <a:lstStyle/>
          <a:p>
            <a:pPr algn="ctr">
              <a:lnSpc>
                <a:spcPct val="100000"/>
              </a:lnSpc>
            </a:pPr>
            <a:r>
              <a:rPr lang="pt-BR" sz="4100" b="1" strike="noStrike" spc="-1" dirty="0">
                <a:latin typeface="Lucida Sans Unicode"/>
              </a:rPr>
              <a:t>PRONUNCIAMENTO DA AUTORIDADE </a:t>
            </a:r>
            <a:endParaRPr lang="pt-BR" sz="4100" b="0" strike="noStrike" spc="-1" dirty="0">
              <a:latin typeface="Arial"/>
            </a:endParaRPr>
          </a:p>
        </p:txBody>
      </p:sp>
      <p:pic>
        <p:nvPicPr>
          <p:cNvPr id="170" name="Imagem 169"/>
          <p:cNvPicPr/>
          <p:nvPr/>
        </p:nvPicPr>
        <p:blipFill>
          <a:blip r:embed="rId2"/>
          <a:stretch/>
        </p:blipFill>
        <p:spPr>
          <a:xfrm>
            <a:off x="4752000" y="5836680"/>
            <a:ext cx="4320000" cy="932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457200" y="852578"/>
            <a:ext cx="8229240" cy="4612032"/>
          </a:xfrm>
          <a:solidFill>
            <a:srgbClr val="0099FF"/>
          </a:solidFill>
          <a:ln>
            <a:noFill/>
          </a:ln>
        </p:spPr>
        <p:txBody>
          <a:bodyPr/>
          <a:lstStyle/>
          <a:p>
            <a:pPr marL="0" indent="0" algn="ctr">
              <a:buNone/>
            </a:pPr>
            <a:endParaRPr lang="pt-BR" sz="1400" b="1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 algn="ctr">
              <a:buNone/>
            </a:pPr>
            <a:r>
              <a:rPr lang="pt-BR" sz="4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DIRETORIA </a:t>
            </a:r>
            <a:r>
              <a:rPr lang="pt-BR" sz="4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 AUDITORIA E FISCALIZAÇÃO – DAF</a:t>
            </a:r>
          </a:p>
          <a:p>
            <a:pPr marL="0" indent="0" algn="ctr">
              <a:buNone/>
            </a:pPr>
            <a:endParaRPr lang="pt-BR" sz="20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 algn="ctr">
              <a:buNone/>
            </a:pPr>
            <a:endParaRPr lang="pt-BR" sz="11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pt-BR" sz="28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Eva Moreira Martins Santos</a:t>
            </a:r>
          </a:p>
          <a:p>
            <a:pPr marL="0" indent="0">
              <a:buNone/>
            </a:pPr>
            <a:endParaRPr lang="pt-BR" sz="2800" i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endParaRPr lang="pt-BR" sz="2800" b="1" i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endParaRPr lang="pt-BR" sz="2800" b="1" i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endParaRPr lang="pt-BR" sz="2800" b="1" i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endParaRPr lang="pt-BR" sz="2800" b="1" i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 algn="ctr">
              <a:buNone/>
            </a:pPr>
            <a:endParaRPr lang="pt-BR" sz="32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5" name="Imagem 4"/>
          <p:cNvPicPr/>
          <p:nvPr/>
        </p:nvPicPr>
        <p:blipFill>
          <a:blip r:embed="rId2"/>
          <a:stretch/>
        </p:blipFill>
        <p:spPr>
          <a:xfrm>
            <a:off x="4752000" y="5836680"/>
            <a:ext cx="4320000" cy="932040"/>
          </a:xfrm>
          <a:prstGeom prst="rect">
            <a:avLst/>
          </a:prstGeom>
          <a:ln>
            <a:noFill/>
          </a:ln>
        </p:spPr>
      </p:pic>
      <p:sp>
        <p:nvSpPr>
          <p:cNvPr id="6" name="CaixaDeTexto 6"/>
          <p:cNvSpPr txBox="1"/>
          <p:nvPr/>
        </p:nvSpPr>
        <p:spPr>
          <a:xfrm>
            <a:off x="4752001" y="3929293"/>
            <a:ext cx="388703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Contato: </a:t>
            </a:r>
            <a:r>
              <a:rPr lang="pt-BR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3218-2581</a:t>
            </a:r>
          </a:p>
          <a:p>
            <a:r>
              <a:rPr lang="pt-BR" sz="2000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WhatsApp</a:t>
            </a:r>
            <a:r>
              <a:rPr lang="pt-BR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</a:t>
            </a:r>
            <a:r>
              <a:rPr lang="pt-BR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984695456</a:t>
            </a:r>
          </a:p>
          <a:p>
            <a:r>
              <a:rPr lang="pt-BR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E-mail: </a:t>
            </a:r>
            <a:r>
              <a:rPr lang="pt-BR" sz="2000" b="1" u="sng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diraf.cge@gmail.com</a:t>
            </a:r>
            <a:endParaRPr lang="pt-BR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5337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Imagem 134"/>
          <p:cNvPicPr/>
          <p:nvPr/>
        </p:nvPicPr>
        <p:blipFill>
          <a:blip r:embed="rId2"/>
          <a:stretch/>
        </p:blipFill>
        <p:spPr>
          <a:xfrm>
            <a:off x="2559205" y="292645"/>
            <a:ext cx="4025590" cy="759275"/>
          </a:xfrm>
          <a:prstGeom prst="rect">
            <a:avLst/>
          </a:prstGeom>
          <a:ln>
            <a:noFill/>
          </a:ln>
        </p:spPr>
      </p:pic>
      <p:sp>
        <p:nvSpPr>
          <p:cNvPr id="2" name="Retângulo 1">
            <a:extLst>
              <a:ext uri="{FF2B5EF4-FFF2-40B4-BE49-F238E27FC236}">
                <a16:creationId xmlns="" xmlns:a16="http://schemas.microsoft.com/office/drawing/2014/main" id="{8B340A49-0058-46E0-981E-A9AB24FD12EB}"/>
              </a:ext>
            </a:extLst>
          </p:cNvPr>
          <p:cNvSpPr/>
          <p:nvPr/>
        </p:nvSpPr>
        <p:spPr>
          <a:xfrm>
            <a:off x="964579" y="1135632"/>
            <a:ext cx="7593980" cy="6534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SUPERINTENDÊNCIA DE GESTÃO E DE AÇÕES DE CONTROLE INTERNO  - SUGACI</a:t>
            </a:r>
          </a:p>
        </p:txBody>
      </p:sp>
      <p:sp>
        <p:nvSpPr>
          <p:cNvPr id="3" name="Fluxograma: Processo 2">
            <a:extLst>
              <a:ext uri="{FF2B5EF4-FFF2-40B4-BE49-F238E27FC236}">
                <a16:creationId xmlns="" xmlns:a16="http://schemas.microsoft.com/office/drawing/2014/main" id="{78A7A063-A03C-44B8-A57C-9A8EE23629C1}"/>
              </a:ext>
            </a:extLst>
          </p:cNvPr>
          <p:cNvSpPr/>
          <p:nvPr/>
        </p:nvSpPr>
        <p:spPr>
          <a:xfrm>
            <a:off x="964579" y="2051661"/>
            <a:ext cx="4661211" cy="653428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DIRETORIA DE AUDITORIA E FISCALIZAÇÃO - DAF</a:t>
            </a:r>
          </a:p>
        </p:txBody>
      </p:sp>
      <p:sp>
        <p:nvSpPr>
          <p:cNvPr id="4" name="Fluxograma: Processo 3">
            <a:extLst>
              <a:ext uri="{FF2B5EF4-FFF2-40B4-BE49-F238E27FC236}">
                <a16:creationId xmlns="" xmlns:a16="http://schemas.microsoft.com/office/drawing/2014/main" id="{67455697-2F26-40A1-AAFC-98B7DB47FC74}"/>
              </a:ext>
            </a:extLst>
          </p:cNvPr>
          <p:cNvSpPr/>
          <p:nvPr/>
        </p:nvSpPr>
        <p:spPr>
          <a:xfrm>
            <a:off x="2559205" y="3014540"/>
            <a:ext cx="6378498" cy="6534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GERENCIA DE AUDITORIA EM GOVERNANÇA E GESTÃO ADMINISTRATIVA - GEAGA</a:t>
            </a:r>
          </a:p>
        </p:txBody>
      </p:sp>
      <p:sp>
        <p:nvSpPr>
          <p:cNvPr id="8" name="Fluxograma: Processo 7">
            <a:extLst>
              <a:ext uri="{FF2B5EF4-FFF2-40B4-BE49-F238E27FC236}">
                <a16:creationId xmlns="" xmlns:a16="http://schemas.microsoft.com/office/drawing/2014/main" id="{181E42CB-E822-44D0-8CA7-B2BDBEA5C2DD}"/>
              </a:ext>
            </a:extLst>
          </p:cNvPr>
          <p:cNvSpPr/>
          <p:nvPr/>
        </p:nvSpPr>
        <p:spPr>
          <a:xfrm>
            <a:off x="2559205" y="3797143"/>
            <a:ext cx="6378498" cy="6534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GERENCIA DE AUDITORIA EM POLITÍCAS SOCIAIS E SEGURANÇA PÚBLICA - GAPSS</a:t>
            </a:r>
          </a:p>
        </p:txBody>
      </p:sp>
      <p:sp>
        <p:nvSpPr>
          <p:cNvPr id="9" name="Fluxograma: Processo 8">
            <a:extLst>
              <a:ext uri="{FF2B5EF4-FFF2-40B4-BE49-F238E27FC236}">
                <a16:creationId xmlns="" xmlns:a16="http://schemas.microsoft.com/office/drawing/2014/main" id="{F91B1DD6-CC97-4CE6-8804-C6EDBA25A9BB}"/>
              </a:ext>
            </a:extLst>
          </p:cNvPr>
          <p:cNvSpPr/>
          <p:nvPr/>
        </p:nvSpPr>
        <p:spPr>
          <a:xfrm>
            <a:off x="2559205" y="4556247"/>
            <a:ext cx="6378498" cy="6534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GERENCIA DE AUDITORIA EM POLÍTICAS DE SAÚDE E EDUCAÇÃO - GEAPES</a:t>
            </a:r>
          </a:p>
        </p:txBody>
      </p:sp>
      <p:sp>
        <p:nvSpPr>
          <p:cNvPr id="10" name="Fluxograma: Processo 9">
            <a:extLst>
              <a:ext uri="{FF2B5EF4-FFF2-40B4-BE49-F238E27FC236}">
                <a16:creationId xmlns="" xmlns:a16="http://schemas.microsoft.com/office/drawing/2014/main" id="{9DEB6E86-97A4-4282-8C47-AA6BF8821C2F}"/>
              </a:ext>
            </a:extLst>
          </p:cNvPr>
          <p:cNvSpPr/>
          <p:nvPr/>
        </p:nvSpPr>
        <p:spPr>
          <a:xfrm>
            <a:off x="2559205" y="5286637"/>
            <a:ext cx="6378498" cy="6534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GERENCIA DE AUDITORIA EM POLITICAS DE INFRAESTRUTURA E SUSTENTABILIDADE - GAPIS</a:t>
            </a:r>
          </a:p>
        </p:txBody>
      </p:sp>
      <p:sp>
        <p:nvSpPr>
          <p:cNvPr id="11" name="Fluxograma: Processo 10">
            <a:extLst>
              <a:ext uri="{FF2B5EF4-FFF2-40B4-BE49-F238E27FC236}">
                <a16:creationId xmlns="" xmlns:a16="http://schemas.microsoft.com/office/drawing/2014/main" id="{D1BC80E3-9C89-4DA1-98A7-34003FA9F36A}"/>
              </a:ext>
            </a:extLst>
          </p:cNvPr>
          <p:cNvSpPr/>
          <p:nvPr/>
        </p:nvSpPr>
        <p:spPr>
          <a:xfrm>
            <a:off x="2559205" y="6045741"/>
            <a:ext cx="6378498" cy="6534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GERENCIA DE AUDITORIA EM POLITICAS DE DESENVOLVIMENTO ECONÔMICO - GEAPDE</a:t>
            </a:r>
          </a:p>
        </p:txBody>
      </p:sp>
    </p:spTree>
    <p:extLst>
      <p:ext uri="{BB962C8B-B14F-4D97-AF65-F5344CB8AC3E}">
        <p14:creationId xmlns:p14="http://schemas.microsoft.com/office/powerpoint/2010/main" val="105462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="" xmlns:a16="http://schemas.microsoft.com/office/drawing/2014/main" id="{1DEA65EC-612E-407B-8EEF-697946D8E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203" y="941429"/>
            <a:ext cx="7404410" cy="47918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dirty="0">
                <a:solidFill>
                  <a:schemeClr val="tx1"/>
                </a:solidFill>
              </a:rPr>
              <a:t>GERENCIA DE AUDITORIA EM GOVERNANÇA E GESTÃO ADMINISTRATIVA </a:t>
            </a:r>
          </a:p>
        </p:txBody>
      </p:sp>
      <p:sp>
        <p:nvSpPr>
          <p:cNvPr id="5" name="Título 3">
            <a:extLst>
              <a:ext uri="{FF2B5EF4-FFF2-40B4-BE49-F238E27FC236}">
                <a16:creationId xmlns="" xmlns:a16="http://schemas.microsoft.com/office/drawing/2014/main" id="{9B3AD8BD-CCAC-4DEF-9C7C-850EACF999EC}"/>
              </a:ext>
            </a:extLst>
          </p:cNvPr>
          <p:cNvSpPr txBox="1">
            <a:spLocks/>
          </p:cNvSpPr>
          <p:nvPr/>
        </p:nvSpPr>
        <p:spPr>
          <a:xfrm>
            <a:off x="1271203" y="234494"/>
            <a:ext cx="7404410" cy="479184"/>
          </a:xfrm>
          <a:prstGeom prst="flowChartProcess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>
                <a:solidFill>
                  <a:schemeClr val="tx1"/>
                </a:solidFill>
              </a:rPr>
              <a:t>APRESENTAÇÃO DA EQUIPE - GEAGA</a:t>
            </a:r>
          </a:p>
        </p:txBody>
      </p:sp>
      <p:sp>
        <p:nvSpPr>
          <p:cNvPr id="6" name="CustomShape 3">
            <a:extLst>
              <a:ext uri="{FF2B5EF4-FFF2-40B4-BE49-F238E27FC236}">
                <a16:creationId xmlns="" xmlns:a16="http://schemas.microsoft.com/office/drawing/2014/main" id="{25C7FBA1-9F95-4A51-A003-71EE08B249A4}"/>
              </a:ext>
            </a:extLst>
          </p:cNvPr>
          <p:cNvSpPr/>
          <p:nvPr/>
        </p:nvSpPr>
        <p:spPr>
          <a:xfrm>
            <a:off x="4973408" y="2138179"/>
            <a:ext cx="3992136" cy="6748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normAutofit fontScale="91500" lnSpcReduction="10000"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pt-BR" sz="2600" b="1" u="sng" strike="noStrike" spc="-1" dirty="0">
                <a:solidFill>
                  <a:srgbClr val="FF0000"/>
                </a:solidFill>
                <a:uFillTx/>
                <a:latin typeface="Lucida Sans Unicode"/>
                <a:ea typeface="DejaVu Sans"/>
              </a:rPr>
              <a:t>CONTATO: 3218-2562</a:t>
            </a:r>
            <a:endParaRPr lang="pt-BR" sz="26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r>
              <a:rPr lang="pt-BR" sz="1400" b="1" strike="noStrike" spc="-1" dirty="0">
                <a:solidFill>
                  <a:srgbClr val="464646"/>
                </a:solidFill>
                <a:latin typeface="Lucida Sans Unicode"/>
                <a:ea typeface="DejaVu Sans"/>
              </a:rPr>
              <a:t> </a:t>
            </a:r>
            <a:endParaRPr lang="pt-BR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pt-BR" sz="26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endParaRPr lang="pt-BR" sz="2600" b="0" strike="noStrike" spc="-1" dirty="0">
              <a:latin typeface="Arial"/>
            </a:endParaRPr>
          </a:p>
        </p:txBody>
      </p:sp>
      <p:sp>
        <p:nvSpPr>
          <p:cNvPr id="7" name="Fluxograma: Processo 6">
            <a:extLst>
              <a:ext uri="{FF2B5EF4-FFF2-40B4-BE49-F238E27FC236}">
                <a16:creationId xmlns="" xmlns:a16="http://schemas.microsoft.com/office/drawing/2014/main" id="{1F01A6DE-FE8D-491F-814F-FE06DBFA4A87}"/>
              </a:ext>
            </a:extLst>
          </p:cNvPr>
          <p:cNvSpPr/>
          <p:nvPr/>
        </p:nvSpPr>
        <p:spPr>
          <a:xfrm>
            <a:off x="3393631" y="3207223"/>
            <a:ext cx="5709425" cy="3623481"/>
          </a:xfrm>
          <a:prstGeom prst="flowChartProcess">
            <a:avLst/>
          </a:prstGeom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1500" b="1" dirty="0" smtClean="0">
                <a:solidFill>
                  <a:schemeClr val="bg1"/>
                </a:solidFill>
              </a:rPr>
              <a:t>Órgãos </a:t>
            </a:r>
            <a:r>
              <a:rPr lang="pt-BR" sz="1500" b="1" dirty="0">
                <a:solidFill>
                  <a:schemeClr val="bg1"/>
                </a:solidFill>
              </a:rPr>
              <a:t>Responsáveis</a:t>
            </a:r>
            <a:r>
              <a:rPr lang="pt-BR" sz="1500" dirty="0" smtClean="0">
                <a:solidFill>
                  <a:schemeClr val="bg1"/>
                </a:solidFill>
              </a:rPr>
              <a:t>:</a:t>
            </a:r>
          </a:p>
          <a:p>
            <a:pPr algn="ctr"/>
            <a:endParaRPr lang="pt-BR" sz="1500" dirty="0">
              <a:solidFill>
                <a:schemeClr val="bg1"/>
              </a:solidFill>
            </a:endParaRPr>
          </a:p>
          <a:p>
            <a:pPr algn="ctr"/>
            <a:r>
              <a:rPr lang="pt-BR" sz="1500" dirty="0">
                <a:solidFill>
                  <a:schemeClr val="bg1"/>
                </a:solidFill>
              </a:rPr>
              <a:t> • </a:t>
            </a:r>
            <a:r>
              <a:rPr lang="pt-BR" sz="1550" dirty="0">
                <a:solidFill>
                  <a:schemeClr val="bg1"/>
                </a:solidFill>
              </a:rPr>
              <a:t>Secretaria Executiva da Governadoria; </a:t>
            </a:r>
          </a:p>
          <a:p>
            <a:pPr algn="ctr"/>
            <a:r>
              <a:rPr lang="pt-BR" sz="1550" dirty="0">
                <a:solidFill>
                  <a:schemeClr val="bg1"/>
                </a:solidFill>
              </a:rPr>
              <a:t>• Secretaria de Parcerias e Investimentos; </a:t>
            </a:r>
          </a:p>
          <a:p>
            <a:pPr algn="ctr"/>
            <a:r>
              <a:rPr lang="pt-BR" sz="1550" dirty="0">
                <a:solidFill>
                  <a:schemeClr val="bg1"/>
                </a:solidFill>
              </a:rPr>
              <a:t>• Casa Civil; </a:t>
            </a:r>
          </a:p>
          <a:p>
            <a:pPr algn="ctr"/>
            <a:r>
              <a:rPr lang="pt-BR" sz="1550" dirty="0">
                <a:solidFill>
                  <a:schemeClr val="bg1"/>
                </a:solidFill>
              </a:rPr>
              <a:t>• Casa Militar; </a:t>
            </a:r>
          </a:p>
          <a:p>
            <a:pPr algn="ctr"/>
            <a:r>
              <a:rPr lang="pt-BR" sz="1550" dirty="0">
                <a:solidFill>
                  <a:schemeClr val="bg1"/>
                </a:solidFill>
              </a:rPr>
              <a:t>• Secretaria da Comunicação; </a:t>
            </a:r>
          </a:p>
          <a:p>
            <a:pPr algn="ctr"/>
            <a:r>
              <a:rPr lang="pt-BR" sz="1550" dirty="0">
                <a:solidFill>
                  <a:schemeClr val="bg1"/>
                </a:solidFill>
              </a:rPr>
              <a:t>• Procuradoria-Geral do Estado; </a:t>
            </a:r>
          </a:p>
          <a:p>
            <a:pPr algn="ctr"/>
            <a:r>
              <a:rPr lang="pt-BR" sz="1550" dirty="0" smtClean="0">
                <a:solidFill>
                  <a:schemeClr val="bg1"/>
                </a:solidFill>
              </a:rPr>
              <a:t>• </a:t>
            </a:r>
            <a:r>
              <a:rPr lang="pt-BR" sz="1550" dirty="0">
                <a:solidFill>
                  <a:schemeClr val="bg1"/>
                </a:solidFill>
              </a:rPr>
              <a:t>Secretaria da Fazenda e Planejamento; </a:t>
            </a:r>
          </a:p>
          <a:p>
            <a:pPr algn="ctr"/>
            <a:r>
              <a:rPr lang="pt-BR" sz="1550" dirty="0">
                <a:solidFill>
                  <a:schemeClr val="bg1"/>
                </a:solidFill>
              </a:rPr>
              <a:t>• Secretaria da Administração; </a:t>
            </a:r>
          </a:p>
          <a:p>
            <a:pPr algn="ctr"/>
            <a:r>
              <a:rPr lang="pt-BR" sz="1550" dirty="0">
                <a:solidFill>
                  <a:schemeClr val="bg1"/>
                </a:solidFill>
              </a:rPr>
              <a:t>• DETRAN; </a:t>
            </a:r>
          </a:p>
          <a:p>
            <a:pPr algn="ctr"/>
            <a:r>
              <a:rPr lang="pt-BR" sz="1550" dirty="0">
                <a:solidFill>
                  <a:schemeClr val="bg1"/>
                </a:solidFill>
              </a:rPr>
              <a:t>• IGEPREV; </a:t>
            </a:r>
          </a:p>
          <a:p>
            <a:pPr algn="ctr"/>
            <a:r>
              <a:rPr lang="pt-BR" sz="1550" dirty="0">
                <a:solidFill>
                  <a:schemeClr val="bg1"/>
                </a:solidFill>
              </a:rPr>
              <a:t>• </a:t>
            </a:r>
            <a:r>
              <a:rPr lang="pt-BR" sz="1550" dirty="0" smtClean="0">
                <a:solidFill>
                  <a:schemeClr val="bg1"/>
                </a:solidFill>
              </a:rPr>
              <a:t>ATI</a:t>
            </a:r>
          </a:p>
          <a:p>
            <a:pPr algn="ctr"/>
            <a:r>
              <a:rPr lang="pt-BR" sz="1550" dirty="0">
                <a:solidFill>
                  <a:schemeClr val="bg1"/>
                </a:solidFill>
              </a:rPr>
              <a:t>• </a:t>
            </a:r>
            <a:r>
              <a:rPr lang="pt-BR" sz="1550" dirty="0" smtClean="0">
                <a:solidFill>
                  <a:schemeClr val="bg1"/>
                </a:solidFill>
              </a:rPr>
              <a:t>JUCETINS</a:t>
            </a:r>
            <a:r>
              <a:rPr lang="pt-BR" sz="1550" dirty="0">
                <a:solidFill>
                  <a:schemeClr val="bg1"/>
                </a:solidFill>
              </a:rPr>
              <a:t>; </a:t>
            </a:r>
            <a:endParaRPr lang="pt-BR" sz="1550" dirty="0" smtClean="0">
              <a:solidFill>
                <a:schemeClr val="bg1"/>
              </a:solidFill>
            </a:endParaRPr>
          </a:p>
          <a:p>
            <a:pPr algn="ctr"/>
            <a:r>
              <a:rPr lang="pt-BR" sz="1550" dirty="0">
                <a:solidFill>
                  <a:schemeClr val="bg1"/>
                </a:solidFill>
              </a:rPr>
              <a:t>• </a:t>
            </a:r>
            <a:r>
              <a:rPr lang="pt-BR" sz="1550" dirty="0" smtClean="0">
                <a:solidFill>
                  <a:schemeClr val="bg1"/>
                </a:solidFill>
              </a:rPr>
              <a:t>AMETO</a:t>
            </a:r>
            <a:endParaRPr lang="pt-BR" sz="1550" dirty="0">
              <a:solidFill>
                <a:schemeClr val="bg1"/>
              </a:solidFill>
            </a:endParaRPr>
          </a:p>
          <a:p>
            <a:pPr algn="ctr"/>
            <a:endParaRPr lang="pt-BR" sz="1500" dirty="0">
              <a:solidFill>
                <a:schemeClr val="tx1"/>
              </a:solidFill>
            </a:endParaRPr>
          </a:p>
        </p:txBody>
      </p:sp>
      <p:sp>
        <p:nvSpPr>
          <p:cNvPr id="8" name="Espaço Reservado para Texto 2">
            <a:extLst>
              <a:ext uri="{FF2B5EF4-FFF2-40B4-BE49-F238E27FC236}">
                <a16:creationId xmlns="" xmlns:a16="http://schemas.microsoft.com/office/drawing/2014/main" id="{EF0348BD-382D-405E-B046-55F1D83148AF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1271203" y="1539312"/>
            <a:ext cx="4204046" cy="2344848"/>
          </a:xfrm>
        </p:spPr>
        <p:txBody>
          <a:bodyPr>
            <a:normAutofit/>
          </a:bodyPr>
          <a:lstStyle/>
          <a:p>
            <a:pPr marL="285750" indent="-285750" algn="l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pt-BR" sz="1700" dirty="0"/>
              <a:t>Wellington Júnior Silveira</a:t>
            </a:r>
          </a:p>
          <a:p>
            <a:pPr marL="285750" indent="-285750" algn="l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pt-BR" sz="1700" dirty="0"/>
              <a:t>Anne Carlos da Silva</a:t>
            </a:r>
          </a:p>
          <a:p>
            <a:pPr marL="285750" indent="-285750" algn="l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pt-BR" sz="1700" dirty="0"/>
              <a:t>Denise Miranda Teixeira</a:t>
            </a:r>
          </a:p>
          <a:p>
            <a:pPr marL="285750" indent="-285750" algn="l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pt-BR" sz="1700" dirty="0"/>
              <a:t>José Roberto Almeida Guimarães</a:t>
            </a:r>
          </a:p>
          <a:p>
            <a:pPr marL="285750" indent="-285750" algn="l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pt-BR" sz="1700" dirty="0" err="1"/>
              <a:t>Lorrane</a:t>
            </a:r>
            <a:r>
              <a:rPr lang="pt-BR" sz="1700" dirty="0"/>
              <a:t> Isidoro </a:t>
            </a:r>
            <a:r>
              <a:rPr lang="pt-BR" sz="1700" dirty="0" err="1"/>
              <a:t>Noleto</a:t>
            </a:r>
            <a:endParaRPr lang="pt-BR" sz="1700" dirty="0"/>
          </a:p>
          <a:p>
            <a:pPr marL="285750" indent="-285750" algn="l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pt-BR" sz="1700" dirty="0"/>
              <a:t>Paulo </a:t>
            </a:r>
            <a:r>
              <a:rPr lang="pt-BR" sz="1700" dirty="0" err="1"/>
              <a:t>Lucin</a:t>
            </a:r>
            <a:r>
              <a:rPr lang="pt-BR" sz="1700" dirty="0"/>
              <a:t> Meurer</a:t>
            </a:r>
          </a:p>
          <a:p>
            <a:pPr marL="285750" indent="-285750" algn="l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pt-BR" sz="1700" dirty="0"/>
              <a:t>Virginia </a:t>
            </a:r>
            <a:r>
              <a:rPr lang="pt-BR" sz="1700" dirty="0" err="1"/>
              <a:t>Dualibe</a:t>
            </a:r>
            <a:r>
              <a:rPr lang="pt-BR" sz="17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1438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0C28824B-295C-4713-88A5-1E62129A9C0E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1371564" y="1641779"/>
            <a:ext cx="4204046" cy="2344848"/>
          </a:xfrm>
        </p:spPr>
        <p:txBody>
          <a:bodyPr>
            <a:normAutofit/>
          </a:bodyPr>
          <a:lstStyle/>
          <a:p>
            <a:pPr marL="285750" indent="-285750" algn="l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pt-BR" sz="1700" dirty="0" err="1">
                <a:latin typeface="+mn-lt"/>
                <a:ea typeface="+mn-ea"/>
                <a:cs typeface="+mn-cs"/>
              </a:rPr>
              <a:t>Valterly</a:t>
            </a:r>
            <a:r>
              <a:rPr lang="pt-BR" sz="1700" dirty="0">
                <a:latin typeface="+mn-lt"/>
                <a:ea typeface="+mn-ea"/>
                <a:cs typeface="+mn-cs"/>
              </a:rPr>
              <a:t> Silva Passos</a:t>
            </a:r>
          </a:p>
          <a:p>
            <a:pPr marL="285750" indent="-285750" algn="l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pt-BR" sz="1700" dirty="0">
                <a:latin typeface="+mn-lt"/>
                <a:ea typeface="+mn-ea"/>
                <a:cs typeface="+mn-cs"/>
              </a:rPr>
              <a:t>Grace Mirian de Oliveira</a:t>
            </a:r>
          </a:p>
          <a:p>
            <a:pPr marL="285750" indent="-285750" algn="l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pt-BR" sz="1700" dirty="0" err="1">
                <a:latin typeface="+mn-lt"/>
                <a:ea typeface="+mn-ea"/>
                <a:cs typeface="+mn-cs"/>
              </a:rPr>
              <a:t>Jalles</a:t>
            </a:r>
            <a:r>
              <a:rPr lang="pt-BR" sz="1700" dirty="0">
                <a:latin typeface="+mn-lt"/>
                <a:ea typeface="+mn-ea"/>
                <a:cs typeface="+mn-cs"/>
              </a:rPr>
              <a:t> Martins Parente</a:t>
            </a:r>
          </a:p>
          <a:p>
            <a:pPr marL="285750" indent="-285750" algn="l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pt-BR" sz="1700" dirty="0" err="1">
                <a:latin typeface="+mn-lt"/>
                <a:ea typeface="+mn-ea"/>
                <a:cs typeface="+mn-cs"/>
              </a:rPr>
              <a:t>Lorrayne</a:t>
            </a:r>
            <a:r>
              <a:rPr lang="pt-BR" sz="1700" dirty="0">
                <a:latin typeface="+mn-lt"/>
                <a:ea typeface="+mn-ea"/>
                <a:cs typeface="+mn-cs"/>
              </a:rPr>
              <a:t> Debora Borges Mendes</a:t>
            </a:r>
          </a:p>
          <a:p>
            <a:pPr marL="285750" indent="-285750" algn="l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pt-BR" sz="1700" dirty="0" err="1">
                <a:latin typeface="+mn-lt"/>
                <a:ea typeface="+mn-ea"/>
                <a:cs typeface="+mn-cs"/>
              </a:rPr>
              <a:t>Rosiane</a:t>
            </a:r>
            <a:r>
              <a:rPr lang="pt-BR" sz="1700" dirty="0">
                <a:latin typeface="+mn-lt"/>
                <a:ea typeface="+mn-ea"/>
                <a:cs typeface="+mn-cs"/>
              </a:rPr>
              <a:t> Xavier Lopes Vasconcelos</a:t>
            </a:r>
          </a:p>
          <a:p>
            <a:pPr marL="285750" indent="-285750" algn="l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pt-BR" sz="1700" dirty="0" err="1">
                <a:latin typeface="+mn-lt"/>
                <a:ea typeface="+mn-ea"/>
                <a:cs typeface="+mn-cs"/>
              </a:rPr>
              <a:t>Wallysson</a:t>
            </a:r>
            <a:r>
              <a:rPr lang="pt-BR" sz="1700" dirty="0">
                <a:latin typeface="+mn-lt"/>
                <a:ea typeface="+mn-ea"/>
                <a:cs typeface="+mn-cs"/>
              </a:rPr>
              <a:t> Queiroz Mendes</a:t>
            </a:r>
          </a:p>
        </p:txBody>
      </p:sp>
      <p:sp>
        <p:nvSpPr>
          <p:cNvPr id="5" name="Título 3">
            <a:extLst>
              <a:ext uri="{FF2B5EF4-FFF2-40B4-BE49-F238E27FC236}">
                <a16:creationId xmlns="" xmlns:a16="http://schemas.microsoft.com/office/drawing/2014/main" id="{9B3AD8BD-CCAC-4DEF-9C7C-850EACF999EC}"/>
              </a:ext>
            </a:extLst>
          </p:cNvPr>
          <p:cNvSpPr txBox="1">
            <a:spLocks/>
          </p:cNvSpPr>
          <p:nvPr/>
        </p:nvSpPr>
        <p:spPr>
          <a:xfrm>
            <a:off x="1271203" y="234494"/>
            <a:ext cx="7404410" cy="479184"/>
          </a:xfrm>
          <a:prstGeom prst="flowChartProcess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>
                <a:solidFill>
                  <a:schemeClr val="tx1"/>
                </a:solidFill>
              </a:rPr>
              <a:t>APRESENTAÇÃO DA EQUIPE - GAPSS</a:t>
            </a:r>
          </a:p>
        </p:txBody>
      </p:sp>
      <p:sp>
        <p:nvSpPr>
          <p:cNvPr id="6" name="CustomShape 3">
            <a:extLst>
              <a:ext uri="{FF2B5EF4-FFF2-40B4-BE49-F238E27FC236}">
                <a16:creationId xmlns="" xmlns:a16="http://schemas.microsoft.com/office/drawing/2014/main" id="{25C7FBA1-9F95-4A51-A003-71EE08B249A4}"/>
              </a:ext>
            </a:extLst>
          </p:cNvPr>
          <p:cNvSpPr/>
          <p:nvPr/>
        </p:nvSpPr>
        <p:spPr>
          <a:xfrm>
            <a:off x="4973408" y="2533971"/>
            <a:ext cx="3992136" cy="6748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normAutofit fontScale="91500" lnSpcReduction="10000"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pt-BR" sz="2600" b="1" u="sng" strike="noStrike" spc="-1" dirty="0">
                <a:solidFill>
                  <a:srgbClr val="FF0000"/>
                </a:solidFill>
                <a:uFillTx/>
                <a:latin typeface="Lucida Sans Unicode"/>
                <a:ea typeface="DejaVu Sans"/>
              </a:rPr>
              <a:t>CONTATO: 3218-2437</a:t>
            </a:r>
            <a:endParaRPr lang="pt-BR" sz="26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r>
              <a:rPr lang="pt-BR" sz="1400" b="1" strike="noStrike" spc="-1" dirty="0">
                <a:solidFill>
                  <a:srgbClr val="464646"/>
                </a:solidFill>
                <a:latin typeface="Lucida Sans Unicode"/>
                <a:ea typeface="DejaVu Sans"/>
              </a:rPr>
              <a:t> </a:t>
            </a:r>
            <a:endParaRPr lang="pt-BR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pt-BR" sz="26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endParaRPr lang="pt-BR" sz="2600" b="0" strike="noStrike" spc="-1" dirty="0">
              <a:latin typeface="Arial"/>
            </a:endParaRPr>
          </a:p>
        </p:txBody>
      </p:sp>
      <p:sp>
        <p:nvSpPr>
          <p:cNvPr id="7" name="Fluxograma: Processo 6">
            <a:extLst>
              <a:ext uri="{FF2B5EF4-FFF2-40B4-BE49-F238E27FC236}">
                <a16:creationId xmlns="" xmlns:a16="http://schemas.microsoft.com/office/drawing/2014/main" id="{1F01A6DE-FE8D-491F-814F-FE06DBFA4A87}"/>
              </a:ext>
            </a:extLst>
          </p:cNvPr>
          <p:cNvSpPr/>
          <p:nvPr/>
        </p:nvSpPr>
        <p:spPr>
          <a:xfrm>
            <a:off x="2955036" y="3863797"/>
            <a:ext cx="6010508" cy="2810262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solidFill>
                  <a:schemeClr val="bg1"/>
                </a:solidFill>
              </a:rPr>
              <a:t>Órgãos </a:t>
            </a:r>
            <a:r>
              <a:rPr lang="pt-BR" sz="2000" dirty="0">
                <a:solidFill>
                  <a:schemeClr val="bg1"/>
                </a:solidFill>
              </a:rPr>
              <a:t>Responsáveis:</a:t>
            </a:r>
          </a:p>
          <a:p>
            <a:pPr algn="ctr"/>
            <a:endParaRPr lang="pt-BR" dirty="0">
              <a:solidFill>
                <a:schemeClr val="bg1"/>
              </a:solidFill>
            </a:endParaRPr>
          </a:p>
          <a:p>
            <a:pPr algn="ctr"/>
            <a:r>
              <a:rPr lang="pt-BR" dirty="0">
                <a:solidFill>
                  <a:schemeClr val="bg1"/>
                </a:solidFill>
              </a:rPr>
              <a:t> • </a:t>
            </a:r>
            <a:r>
              <a:rPr lang="pt-BR" sz="2000" dirty="0">
                <a:solidFill>
                  <a:schemeClr val="bg1"/>
                </a:solidFill>
              </a:rPr>
              <a:t>Secretaria de Cidadania e Justiça;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• Corpo de Bombeiros Militar do Estado do Tocantins;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• Polícia Militar do Estado do Tocantins;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• Secretaria da Segurança Pública;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• Secretaria do Trabalho e Desenvolvimento </a:t>
            </a:r>
            <a:r>
              <a:rPr lang="pt-BR" sz="2000" dirty="0" smtClean="0">
                <a:solidFill>
                  <a:schemeClr val="bg1"/>
                </a:solidFill>
              </a:rPr>
              <a:t>Social.</a:t>
            </a:r>
            <a:r>
              <a:rPr lang="pt-BR" sz="2000" dirty="0" smtClean="0">
                <a:solidFill>
                  <a:schemeClr val="tx1"/>
                </a:solidFill>
              </a:rPr>
              <a:t>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Fluxograma: Processo 8">
            <a:extLst>
              <a:ext uri="{FF2B5EF4-FFF2-40B4-BE49-F238E27FC236}">
                <a16:creationId xmlns="" xmlns:a16="http://schemas.microsoft.com/office/drawing/2014/main" id="{AF61407A-92D8-4F99-AC6F-2EDDA273227D}"/>
              </a:ext>
            </a:extLst>
          </p:cNvPr>
          <p:cNvSpPr/>
          <p:nvPr/>
        </p:nvSpPr>
        <p:spPr>
          <a:xfrm>
            <a:off x="1371565" y="788276"/>
            <a:ext cx="7482504" cy="65342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GERENCIA DE AUDITORIA EM POLITÍCAS </a:t>
            </a:r>
            <a:r>
              <a:rPr lang="pt-BR" dirty="0" smtClean="0">
                <a:solidFill>
                  <a:schemeClr val="tx1"/>
                </a:solidFill>
              </a:rPr>
              <a:t>SOCIAIS E </a:t>
            </a:r>
            <a:r>
              <a:rPr lang="pt-BR" dirty="0">
                <a:solidFill>
                  <a:schemeClr val="tx1"/>
                </a:solidFill>
              </a:rPr>
              <a:t>SEGURANÇA PÚBLICA </a:t>
            </a:r>
          </a:p>
        </p:txBody>
      </p:sp>
    </p:spTree>
    <p:extLst>
      <p:ext uri="{BB962C8B-B14F-4D97-AF65-F5344CB8AC3E}">
        <p14:creationId xmlns:p14="http://schemas.microsoft.com/office/powerpoint/2010/main" val="1437098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0C28824B-295C-4713-88A5-1E62129A9C0E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1371564" y="1641779"/>
            <a:ext cx="4204046" cy="2344848"/>
          </a:xfrm>
        </p:spPr>
        <p:txBody>
          <a:bodyPr>
            <a:normAutofit/>
          </a:bodyPr>
          <a:lstStyle/>
          <a:p>
            <a:pPr marL="285750" indent="-285750" algn="l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pt-BR" sz="1700" dirty="0">
                <a:latin typeface="+mn-lt"/>
                <a:ea typeface="+mn-ea"/>
                <a:cs typeface="+mn-cs"/>
              </a:rPr>
              <a:t>Maria Verônica de C. Silva</a:t>
            </a:r>
          </a:p>
          <a:p>
            <a:pPr marL="285750" indent="-285750" algn="l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pt-BR" sz="1700" dirty="0">
                <a:latin typeface="+mn-lt"/>
                <a:ea typeface="+mn-ea"/>
                <a:cs typeface="+mn-cs"/>
              </a:rPr>
              <a:t>Cleide Gomes</a:t>
            </a:r>
          </a:p>
          <a:p>
            <a:pPr marL="285750" indent="-285750" algn="l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pt-BR" sz="1700" dirty="0">
                <a:latin typeface="+mn-lt"/>
                <a:ea typeface="+mn-ea"/>
                <a:cs typeface="+mn-cs"/>
              </a:rPr>
              <a:t>Cristiane </a:t>
            </a:r>
            <a:r>
              <a:rPr lang="pt-BR" sz="1700" dirty="0" err="1">
                <a:latin typeface="+mn-lt"/>
                <a:ea typeface="+mn-ea"/>
                <a:cs typeface="+mn-cs"/>
              </a:rPr>
              <a:t>Dalastra</a:t>
            </a:r>
            <a:endParaRPr lang="pt-BR" sz="1700" dirty="0">
              <a:latin typeface="+mn-lt"/>
              <a:ea typeface="+mn-ea"/>
              <a:cs typeface="+mn-cs"/>
            </a:endParaRPr>
          </a:p>
          <a:p>
            <a:pPr marL="285750" indent="-285750" algn="l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pt-BR" sz="1700" dirty="0" err="1">
                <a:latin typeface="+mn-lt"/>
                <a:ea typeface="+mn-ea"/>
                <a:cs typeface="+mn-cs"/>
              </a:rPr>
              <a:t>Katianne</a:t>
            </a:r>
            <a:r>
              <a:rPr lang="pt-BR" sz="1700" dirty="0">
                <a:latin typeface="+mn-lt"/>
                <a:ea typeface="+mn-ea"/>
                <a:cs typeface="+mn-cs"/>
              </a:rPr>
              <a:t> Paiva</a:t>
            </a:r>
          </a:p>
          <a:p>
            <a:pPr marL="285750" indent="-285750" algn="l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pt-BR" sz="1700" dirty="0">
                <a:latin typeface="+mn-lt"/>
                <a:ea typeface="+mn-ea"/>
                <a:cs typeface="+mn-cs"/>
              </a:rPr>
              <a:t>Patrícia </a:t>
            </a:r>
            <a:r>
              <a:rPr lang="pt-BR" sz="1700" dirty="0" err="1">
                <a:latin typeface="+mn-lt"/>
                <a:ea typeface="+mn-ea"/>
                <a:cs typeface="+mn-cs"/>
              </a:rPr>
              <a:t>Wiensko</a:t>
            </a:r>
            <a:endParaRPr lang="pt-BR" sz="1700" dirty="0">
              <a:latin typeface="+mn-lt"/>
              <a:ea typeface="+mn-ea"/>
              <a:cs typeface="+mn-cs"/>
            </a:endParaRPr>
          </a:p>
          <a:p>
            <a:pPr marL="285750" indent="-285750" algn="l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pt-BR" sz="1700" dirty="0" err="1">
                <a:latin typeface="+mn-lt"/>
                <a:ea typeface="+mn-ea"/>
                <a:cs typeface="+mn-cs"/>
              </a:rPr>
              <a:t>Sunamita</a:t>
            </a:r>
            <a:r>
              <a:rPr lang="pt-BR" sz="1700" dirty="0">
                <a:latin typeface="+mn-lt"/>
                <a:ea typeface="+mn-ea"/>
                <a:cs typeface="+mn-cs"/>
              </a:rPr>
              <a:t> Freitas Matos</a:t>
            </a:r>
          </a:p>
        </p:txBody>
      </p:sp>
      <p:sp>
        <p:nvSpPr>
          <p:cNvPr id="5" name="Título 3">
            <a:extLst>
              <a:ext uri="{FF2B5EF4-FFF2-40B4-BE49-F238E27FC236}">
                <a16:creationId xmlns="" xmlns:a16="http://schemas.microsoft.com/office/drawing/2014/main" id="{9B3AD8BD-CCAC-4DEF-9C7C-850EACF999EC}"/>
              </a:ext>
            </a:extLst>
          </p:cNvPr>
          <p:cNvSpPr txBox="1">
            <a:spLocks/>
          </p:cNvSpPr>
          <p:nvPr/>
        </p:nvSpPr>
        <p:spPr>
          <a:xfrm>
            <a:off x="1271203" y="234494"/>
            <a:ext cx="7404410" cy="479184"/>
          </a:xfrm>
          <a:prstGeom prst="flowChartProcess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>
                <a:solidFill>
                  <a:schemeClr val="tx1"/>
                </a:solidFill>
              </a:rPr>
              <a:t>APRESENTAÇÃO DA EQUIPE - GEAPES</a:t>
            </a:r>
          </a:p>
        </p:txBody>
      </p:sp>
      <p:sp>
        <p:nvSpPr>
          <p:cNvPr id="6" name="CustomShape 3">
            <a:extLst>
              <a:ext uri="{FF2B5EF4-FFF2-40B4-BE49-F238E27FC236}">
                <a16:creationId xmlns="" xmlns:a16="http://schemas.microsoft.com/office/drawing/2014/main" id="{25C7FBA1-9F95-4A51-A003-71EE08B249A4}"/>
              </a:ext>
            </a:extLst>
          </p:cNvPr>
          <p:cNvSpPr/>
          <p:nvPr/>
        </p:nvSpPr>
        <p:spPr>
          <a:xfrm>
            <a:off x="4973408" y="2533971"/>
            <a:ext cx="3992136" cy="6748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normAutofit fontScale="91500" lnSpcReduction="10000"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pt-BR" sz="2600" b="1" u="sng" strike="noStrike" spc="-1" dirty="0">
                <a:solidFill>
                  <a:srgbClr val="FF0000"/>
                </a:solidFill>
                <a:uFillTx/>
                <a:latin typeface="Lucida Sans Unicode"/>
                <a:ea typeface="DejaVu Sans"/>
              </a:rPr>
              <a:t>CONTATO: 3218-2432</a:t>
            </a:r>
            <a:endParaRPr lang="pt-BR" sz="26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r>
              <a:rPr lang="pt-BR" sz="1400" b="1" strike="noStrike" spc="-1" dirty="0">
                <a:solidFill>
                  <a:srgbClr val="464646"/>
                </a:solidFill>
                <a:latin typeface="Lucida Sans Unicode"/>
                <a:ea typeface="DejaVu Sans"/>
              </a:rPr>
              <a:t> </a:t>
            </a:r>
            <a:endParaRPr lang="pt-BR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pt-BR" sz="26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endParaRPr lang="pt-BR" sz="2600" b="0" strike="noStrike" spc="-1" dirty="0">
              <a:latin typeface="Arial"/>
            </a:endParaRPr>
          </a:p>
        </p:txBody>
      </p:sp>
      <p:sp>
        <p:nvSpPr>
          <p:cNvPr id="7" name="Fluxograma: Processo 6">
            <a:extLst>
              <a:ext uri="{FF2B5EF4-FFF2-40B4-BE49-F238E27FC236}">
                <a16:creationId xmlns="" xmlns:a16="http://schemas.microsoft.com/office/drawing/2014/main" id="{1F01A6DE-FE8D-491F-814F-FE06DBFA4A87}"/>
              </a:ext>
            </a:extLst>
          </p:cNvPr>
          <p:cNvSpPr/>
          <p:nvPr/>
        </p:nvSpPr>
        <p:spPr>
          <a:xfrm>
            <a:off x="2843562" y="3986627"/>
            <a:ext cx="6010508" cy="2810262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Órgãos Responsáveis:</a:t>
            </a:r>
          </a:p>
          <a:p>
            <a:pPr algn="ctr"/>
            <a:endParaRPr lang="pt-BR" dirty="0">
              <a:solidFill>
                <a:schemeClr val="bg1"/>
              </a:solidFill>
            </a:endParaRPr>
          </a:p>
          <a:p>
            <a:pPr algn="ctr"/>
            <a:r>
              <a:rPr lang="pt-BR" dirty="0">
                <a:solidFill>
                  <a:schemeClr val="bg1"/>
                </a:solidFill>
              </a:rPr>
              <a:t> • </a:t>
            </a:r>
            <a:r>
              <a:rPr lang="pt-BR" sz="2000" dirty="0">
                <a:solidFill>
                  <a:schemeClr val="bg1"/>
                </a:solidFill>
              </a:rPr>
              <a:t>Secretaria da Saúde;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• Secretaria da Educação, Juventude e Esportes; 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• UNITINS.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Fluxograma: Processo 7">
            <a:extLst>
              <a:ext uri="{FF2B5EF4-FFF2-40B4-BE49-F238E27FC236}">
                <a16:creationId xmlns="" xmlns:a16="http://schemas.microsoft.com/office/drawing/2014/main" id="{83C8F375-CD17-4122-9390-16450E1FA785}"/>
              </a:ext>
            </a:extLst>
          </p:cNvPr>
          <p:cNvSpPr/>
          <p:nvPr/>
        </p:nvSpPr>
        <p:spPr>
          <a:xfrm>
            <a:off x="1271204" y="884762"/>
            <a:ext cx="7582866" cy="653428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GERENCIA DE AUDITORIA EM POLÍTICAS DE SAÚDE E EDUCAÇÃO</a:t>
            </a:r>
          </a:p>
        </p:txBody>
      </p:sp>
    </p:spTree>
    <p:extLst>
      <p:ext uri="{BB962C8B-B14F-4D97-AF65-F5344CB8AC3E}">
        <p14:creationId xmlns:p14="http://schemas.microsoft.com/office/powerpoint/2010/main" val="2202921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0C28824B-295C-4713-88A5-1E62129A9C0E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1371564" y="1641779"/>
            <a:ext cx="4204046" cy="2344848"/>
          </a:xfrm>
        </p:spPr>
        <p:txBody>
          <a:bodyPr>
            <a:normAutofit/>
          </a:bodyPr>
          <a:lstStyle/>
          <a:p>
            <a:pPr marL="285750" indent="-285750" algn="l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pt-BR" sz="1700" dirty="0" err="1">
                <a:latin typeface="+mn-lt"/>
                <a:ea typeface="+mn-ea"/>
                <a:cs typeface="+mn-cs"/>
              </a:rPr>
              <a:t>Sergivan</a:t>
            </a:r>
            <a:r>
              <a:rPr lang="pt-BR" sz="1700" dirty="0">
                <a:latin typeface="+mn-lt"/>
                <a:ea typeface="+mn-ea"/>
                <a:cs typeface="+mn-cs"/>
              </a:rPr>
              <a:t> Sales de Brito</a:t>
            </a:r>
          </a:p>
          <a:p>
            <a:pPr marL="285750" indent="-285750" algn="l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pt-BR" sz="1700" dirty="0">
                <a:latin typeface="+mn-lt"/>
                <a:ea typeface="+mn-ea"/>
                <a:cs typeface="+mn-cs"/>
              </a:rPr>
              <a:t>Alcimar Araújo </a:t>
            </a:r>
            <a:r>
              <a:rPr lang="pt-BR" sz="1700" dirty="0" err="1">
                <a:latin typeface="+mn-lt"/>
                <a:ea typeface="+mn-ea"/>
                <a:cs typeface="+mn-cs"/>
              </a:rPr>
              <a:t>Milhomem</a:t>
            </a:r>
            <a:endParaRPr lang="pt-BR" sz="1700" dirty="0">
              <a:latin typeface="+mn-lt"/>
              <a:ea typeface="+mn-ea"/>
              <a:cs typeface="+mn-cs"/>
            </a:endParaRPr>
          </a:p>
          <a:p>
            <a:pPr marL="285750" indent="-285750" algn="l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pt-BR" sz="1700" dirty="0">
                <a:latin typeface="+mn-lt"/>
                <a:ea typeface="+mn-ea"/>
                <a:cs typeface="+mn-cs"/>
              </a:rPr>
              <a:t>Matheus Gonçalves Brito</a:t>
            </a:r>
          </a:p>
          <a:p>
            <a:pPr marL="285750" indent="-285750" algn="l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pt-BR" sz="1700" dirty="0">
                <a:latin typeface="+mn-lt"/>
                <a:ea typeface="+mn-ea"/>
                <a:cs typeface="+mn-cs"/>
              </a:rPr>
              <a:t>Maria Alice Vieira </a:t>
            </a:r>
            <a:r>
              <a:rPr lang="pt-BR" sz="1700" dirty="0" err="1">
                <a:latin typeface="+mn-lt"/>
                <a:ea typeface="+mn-ea"/>
                <a:cs typeface="+mn-cs"/>
              </a:rPr>
              <a:t>Labres</a:t>
            </a:r>
            <a:endParaRPr lang="pt-BR" sz="1700" dirty="0">
              <a:latin typeface="+mn-lt"/>
              <a:ea typeface="+mn-ea"/>
              <a:cs typeface="+mn-cs"/>
            </a:endParaRPr>
          </a:p>
          <a:p>
            <a:pPr marL="285750" indent="-285750" algn="l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pt-BR" sz="1700" dirty="0">
                <a:latin typeface="+mn-lt"/>
                <a:ea typeface="+mn-ea"/>
                <a:cs typeface="+mn-cs"/>
              </a:rPr>
              <a:t>Vinícius Albuquerque Leite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t-BR" sz="1800" dirty="0"/>
          </a:p>
        </p:txBody>
      </p:sp>
      <p:sp>
        <p:nvSpPr>
          <p:cNvPr id="5" name="Título 3">
            <a:extLst>
              <a:ext uri="{FF2B5EF4-FFF2-40B4-BE49-F238E27FC236}">
                <a16:creationId xmlns="" xmlns:a16="http://schemas.microsoft.com/office/drawing/2014/main" id="{9B3AD8BD-CCAC-4DEF-9C7C-850EACF999EC}"/>
              </a:ext>
            </a:extLst>
          </p:cNvPr>
          <p:cNvSpPr txBox="1">
            <a:spLocks/>
          </p:cNvSpPr>
          <p:nvPr/>
        </p:nvSpPr>
        <p:spPr>
          <a:xfrm>
            <a:off x="1271203" y="234494"/>
            <a:ext cx="7404410" cy="479184"/>
          </a:xfrm>
          <a:prstGeom prst="flowChartProcess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>
                <a:solidFill>
                  <a:schemeClr val="tx1"/>
                </a:solidFill>
              </a:rPr>
              <a:t>APRESENTAÇÃO DA EQUIPE - GAPIS</a:t>
            </a:r>
          </a:p>
        </p:txBody>
      </p:sp>
      <p:sp>
        <p:nvSpPr>
          <p:cNvPr id="6" name="CustomShape 3">
            <a:extLst>
              <a:ext uri="{FF2B5EF4-FFF2-40B4-BE49-F238E27FC236}">
                <a16:creationId xmlns="" xmlns:a16="http://schemas.microsoft.com/office/drawing/2014/main" id="{25C7FBA1-9F95-4A51-A003-71EE08B249A4}"/>
              </a:ext>
            </a:extLst>
          </p:cNvPr>
          <p:cNvSpPr/>
          <p:nvPr/>
        </p:nvSpPr>
        <p:spPr>
          <a:xfrm>
            <a:off x="4973408" y="2533971"/>
            <a:ext cx="3992136" cy="6748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normAutofit fontScale="91500" lnSpcReduction="10000"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pt-BR" sz="2600" b="1" u="sng" strike="noStrike" spc="-1" dirty="0">
                <a:solidFill>
                  <a:srgbClr val="FF0000"/>
                </a:solidFill>
                <a:uFillTx/>
                <a:latin typeface="Lucida Sans Unicode"/>
                <a:ea typeface="DejaVu Sans"/>
              </a:rPr>
              <a:t>CONTATO: 3218-2566</a:t>
            </a:r>
            <a:endParaRPr lang="pt-BR" sz="26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r>
              <a:rPr lang="pt-BR" sz="1400" b="1" strike="noStrike" spc="-1" dirty="0">
                <a:solidFill>
                  <a:srgbClr val="464646"/>
                </a:solidFill>
                <a:latin typeface="Lucida Sans Unicode"/>
                <a:ea typeface="DejaVu Sans"/>
              </a:rPr>
              <a:t> </a:t>
            </a:r>
            <a:endParaRPr lang="pt-BR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pt-BR" sz="26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endParaRPr lang="pt-BR" sz="2600" b="0" strike="noStrike" spc="-1" dirty="0">
              <a:latin typeface="Arial"/>
            </a:endParaRPr>
          </a:p>
        </p:txBody>
      </p:sp>
      <p:sp>
        <p:nvSpPr>
          <p:cNvPr id="7" name="Fluxograma: Processo 6">
            <a:extLst>
              <a:ext uri="{FF2B5EF4-FFF2-40B4-BE49-F238E27FC236}">
                <a16:creationId xmlns="" xmlns:a16="http://schemas.microsoft.com/office/drawing/2014/main" id="{1F01A6DE-FE8D-491F-814F-FE06DBFA4A87}"/>
              </a:ext>
            </a:extLst>
          </p:cNvPr>
          <p:cNvSpPr/>
          <p:nvPr/>
        </p:nvSpPr>
        <p:spPr>
          <a:xfrm>
            <a:off x="2843562" y="3546088"/>
            <a:ext cx="6010508" cy="3250801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Órgãos Responsáveis:</a:t>
            </a:r>
          </a:p>
          <a:p>
            <a:pPr algn="ctr"/>
            <a:endParaRPr lang="pt-BR" dirty="0">
              <a:solidFill>
                <a:schemeClr val="bg1"/>
              </a:solidFill>
            </a:endParaRPr>
          </a:p>
          <a:p>
            <a:pPr algn="ctr"/>
            <a:r>
              <a:rPr lang="pt-BR" dirty="0">
                <a:solidFill>
                  <a:schemeClr val="bg1"/>
                </a:solidFill>
              </a:rPr>
              <a:t>• Secretaria da Infraestrutura, Cidades e Habitação; </a:t>
            </a:r>
          </a:p>
          <a:p>
            <a:pPr algn="ctr"/>
            <a:r>
              <a:rPr lang="pt-BR" dirty="0">
                <a:solidFill>
                  <a:schemeClr val="bg1"/>
                </a:solidFill>
              </a:rPr>
              <a:t>• Secretaria do Meio Ambiente e Recursos Hídricos; </a:t>
            </a:r>
          </a:p>
          <a:p>
            <a:pPr algn="ctr"/>
            <a:r>
              <a:rPr lang="pt-BR" dirty="0">
                <a:solidFill>
                  <a:schemeClr val="bg1"/>
                </a:solidFill>
              </a:rPr>
              <a:t>• ATS; </a:t>
            </a:r>
          </a:p>
          <a:p>
            <a:pPr algn="ctr"/>
            <a:r>
              <a:rPr lang="pt-BR" dirty="0">
                <a:solidFill>
                  <a:schemeClr val="bg1"/>
                </a:solidFill>
              </a:rPr>
              <a:t>• ATR; </a:t>
            </a:r>
          </a:p>
          <a:p>
            <a:pPr algn="ctr"/>
            <a:r>
              <a:rPr lang="pt-BR" dirty="0">
                <a:solidFill>
                  <a:schemeClr val="bg1"/>
                </a:solidFill>
              </a:rPr>
              <a:t>• AGETO;</a:t>
            </a:r>
          </a:p>
          <a:p>
            <a:pPr algn="ctr"/>
            <a:r>
              <a:rPr lang="pt-BR" dirty="0">
                <a:solidFill>
                  <a:schemeClr val="bg1"/>
                </a:solidFill>
              </a:rPr>
              <a:t>• NATURATINS; </a:t>
            </a:r>
          </a:p>
          <a:p>
            <a:pPr algn="ctr"/>
            <a:r>
              <a:rPr lang="pt-BR" dirty="0">
                <a:solidFill>
                  <a:schemeClr val="bg1"/>
                </a:solidFill>
              </a:rPr>
              <a:t>• ITERTINS.</a:t>
            </a:r>
          </a:p>
        </p:txBody>
      </p:sp>
      <p:sp>
        <p:nvSpPr>
          <p:cNvPr id="8" name="Fluxograma: Processo 7">
            <a:extLst>
              <a:ext uri="{FF2B5EF4-FFF2-40B4-BE49-F238E27FC236}">
                <a16:creationId xmlns="" xmlns:a16="http://schemas.microsoft.com/office/drawing/2014/main" id="{F89F4CFB-7129-421E-AA52-4264D57D6278}"/>
              </a:ext>
            </a:extLst>
          </p:cNvPr>
          <p:cNvSpPr/>
          <p:nvPr/>
        </p:nvSpPr>
        <p:spPr>
          <a:xfrm>
            <a:off x="1271203" y="838102"/>
            <a:ext cx="7404410" cy="653428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GERENCIA DE AUDITORIA EM POLITICAS DE INFRAESTRUTURA E SUSTENTABILIDADE</a:t>
            </a:r>
          </a:p>
        </p:txBody>
      </p:sp>
    </p:spTree>
    <p:extLst>
      <p:ext uri="{BB962C8B-B14F-4D97-AF65-F5344CB8AC3E}">
        <p14:creationId xmlns:p14="http://schemas.microsoft.com/office/powerpoint/2010/main" val="575968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0C28824B-295C-4713-88A5-1E62129A9C0E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1371564" y="1505299"/>
            <a:ext cx="4204046" cy="2344848"/>
          </a:xfrm>
        </p:spPr>
        <p:txBody>
          <a:bodyPr>
            <a:normAutofit/>
          </a:bodyPr>
          <a:lstStyle/>
          <a:p>
            <a:pPr marL="285750" indent="-285750" algn="l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pt-BR" sz="1700" dirty="0">
                <a:latin typeface="+mn-lt"/>
                <a:ea typeface="+mn-ea"/>
                <a:cs typeface="+mn-cs"/>
              </a:rPr>
              <a:t>Sebastião Pereira Neto</a:t>
            </a:r>
          </a:p>
          <a:p>
            <a:pPr marL="285750" indent="-285750" algn="l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pt-BR" sz="1700" dirty="0" err="1">
                <a:latin typeface="+mn-lt"/>
                <a:ea typeface="+mn-ea"/>
                <a:cs typeface="+mn-cs"/>
              </a:rPr>
              <a:t>Adriele</a:t>
            </a:r>
            <a:r>
              <a:rPr lang="pt-BR" sz="1700" dirty="0">
                <a:latin typeface="+mn-lt"/>
                <a:ea typeface="+mn-ea"/>
                <a:cs typeface="+mn-cs"/>
              </a:rPr>
              <a:t> </a:t>
            </a:r>
            <a:r>
              <a:rPr lang="pt-BR" sz="1700" dirty="0" err="1">
                <a:latin typeface="+mn-lt"/>
                <a:ea typeface="+mn-ea"/>
                <a:cs typeface="+mn-cs"/>
              </a:rPr>
              <a:t>Pessôa</a:t>
            </a:r>
            <a:r>
              <a:rPr lang="pt-BR" sz="1700" dirty="0">
                <a:latin typeface="+mn-lt"/>
                <a:ea typeface="+mn-ea"/>
                <a:cs typeface="+mn-cs"/>
              </a:rPr>
              <a:t> </a:t>
            </a:r>
            <a:r>
              <a:rPr lang="pt-BR" sz="1700" dirty="0" smtClean="0">
                <a:latin typeface="+mn-lt"/>
                <a:ea typeface="+mn-ea"/>
                <a:cs typeface="+mn-cs"/>
              </a:rPr>
              <a:t>Motta</a:t>
            </a:r>
          </a:p>
          <a:p>
            <a:pPr marL="285750" indent="-285750" algn="l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pt-BR" sz="1700" dirty="0" err="1" smtClean="0">
                <a:latin typeface="+mn-lt"/>
                <a:ea typeface="+mn-ea"/>
                <a:cs typeface="+mn-cs"/>
              </a:rPr>
              <a:t>Anilton</a:t>
            </a:r>
            <a:r>
              <a:rPr lang="pt-BR" sz="1700" dirty="0" smtClean="0">
                <a:latin typeface="+mn-lt"/>
                <a:ea typeface="+mn-ea"/>
                <a:cs typeface="+mn-cs"/>
              </a:rPr>
              <a:t>  França Lima</a:t>
            </a:r>
            <a:endParaRPr lang="pt-BR" sz="1700" dirty="0">
              <a:latin typeface="+mn-lt"/>
              <a:ea typeface="+mn-ea"/>
              <a:cs typeface="+mn-cs"/>
            </a:endParaRPr>
          </a:p>
          <a:p>
            <a:pPr marL="285750" indent="-285750" algn="l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pt-BR" sz="1700" dirty="0" err="1">
                <a:latin typeface="+mn-lt"/>
                <a:ea typeface="+mn-ea"/>
                <a:cs typeface="+mn-cs"/>
              </a:rPr>
              <a:t>Edvando</a:t>
            </a:r>
            <a:r>
              <a:rPr lang="pt-BR" sz="1700" dirty="0">
                <a:latin typeface="+mn-lt"/>
                <a:ea typeface="+mn-ea"/>
                <a:cs typeface="+mn-cs"/>
              </a:rPr>
              <a:t> de Carvalho </a:t>
            </a:r>
            <a:r>
              <a:rPr lang="pt-BR" sz="1700" dirty="0" err="1">
                <a:latin typeface="+mn-lt"/>
                <a:ea typeface="+mn-ea"/>
                <a:cs typeface="+mn-cs"/>
              </a:rPr>
              <a:t>Milhomem</a:t>
            </a:r>
            <a:endParaRPr lang="pt-BR" sz="1700" dirty="0">
              <a:latin typeface="+mn-lt"/>
              <a:ea typeface="+mn-ea"/>
              <a:cs typeface="+mn-cs"/>
            </a:endParaRPr>
          </a:p>
          <a:p>
            <a:pPr marL="285750" indent="-285750" algn="l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pt-BR" sz="1700" dirty="0">
                <a:latin typeface="+mn-lt"/>
                <a:ea typeface="+mn-ea"/>
                <a:cs typeface="+mn-cs"/>
              </a:rPr>
              <a:t>Eduardo Monteiro Gomes</a:t>
            </a:r>
          </a:p>
          <a:p>
            <a:pPr marL="285750" indent="-285750" algn="l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pt-BR" sz="1700" dirty="0">
                <a:latin typeface="+mn-lt"/>
                <a:ea typeface="+mn-ea"/>
                <a:cs typeface="+mn-cs"/>
              </a:rPr>
              <a:t>Meire Gomes de Oliveira</a:t>
            </a:r>
          </a:p>
          <a:p>
            <a:pPr marL="285750" indent="-285750" algn="l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pt-BR" sz="1700" dirty="0">
                <a:latin typeface="+mn-lt"/>
                <a:ea typeface="+mn-ea"/>
                <a:cs typeface="+mn-cs"/>
              </a:rPr>
              <a:t>Mônica G. da Silva Carneiro</a:t>
            </a:r>
            <a:endParaRPr lang="pt-BR" sz="1800" dirty="0"/>
          </a:p>
        </p:txBody>
      </p:sp>
      <p:sp>
        <p:nvSpPr>
          <p:cNvPr id="5" name="Título 3">
            <a:extLst>
              <a:ext uri="{FF2B5EF4-FFF2-40B4-BE49-F238E27FC236}">
                <a16:creationId xmlns="" xmlns:a16="http://schemas.microsoft.com/office/drawing/2014/main" id="{9B3AD8BD-CCAC-4DEF-9C7C-850EACF999EC}"/>
              </a:ext>
            </a:extLst>
          </p:cNvPr>
          <p:cNvSpPr txBox="1">
            <a:spLocks/>
          </p:cNvSpPr>
          <p:nvPr/>
        </p:nvSpPr>
        <p:spPr>
          <a:xfrm>
            <a:off x="1271203" y="234494"/>
            <a:ext cx="7404410" cy="479184"/>
          </a:xfrm>
          <a:prstGeom prst="flowChartProcess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>
                <a:solidFill>
                  <a:schemeClr val="tx1"/>
                </a:solidFill>
              </a:rPr>
              <a:t>APRESENTAÇÃO DA EQUIPE - GEAPDE</a:t>
            </a:r>
          </a:p>
        </p:txBody>
      </p:sp>
      <p:sp>
        <p:nvSpPr>
          <p:cNvPr id="6" name="CustomShape 3">
            <a:extLst>
              <a:ext uri="{FF2B5EF4-FFF2-40B4-BE49-F238E27FC236}">
                <a16:creationId xmlns="" xmlns:a16="http://schemas.microsoft.com/office/drawing/2014/main" id="{25C7FBA1-9F95-4A51-A003-71EE08B249A4}"/>
              </a:ext>
            </a:extLst>
          </p:cNvPr>
          <p:cNvSpPr/>
          <p:nvPr/>
        </p:nvSpPr>
        <p:spPr>
          <a:xfrm>
            <a:off x="4973408" y="2533971"/>
            <a:ext cx="3992136" cy="6748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normAutofit fontScale="91500" lnSpcReduction="10000"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pt-BR" sz="2600" b="1" u="sng" strike="noStrike" spc="-1" dirty="0">
                <a:solidFill>
                  <a:srgbClr val="FF0000"/>
                </a:solidFill>
                <a:uFillTx/>
                <a:latin typeface="Lucida Sans Unicode"/>
                <a:ea typeface="DejaVu Sans"/>
              </a:rPr>
              <a:t>CONTATO: 3218-2582</a:t>
            </a:r>
            <a:endParaRPr lang="pt-BR" sz="26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r>
              <a:rPr lang="pt-BR" sz="1400" b="1" strike="noStrike" spc="-1" dirty="0">
                <a:solidFill>
                  <a:srgbClr val="464646"/>
                </a:solidFill>
                <a:latin typeface="Lucida Sans Unicode"/>
                <a:ea typeface="DejaVu Sans"/>
              </a:rPr>
              <a:t> </a:t>
            </a:r>
            <a:endParaRPr lang="pt-BR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pt-BR" sz="26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endParaRPr lang="pt-BR" sz="2600" b="0" strike="noStrike" spc="-1" dirty="0">
              <a:latin typeface="Arial"/>
            </a:endParaRPr>
          </a:p>
        </p:txBody>
      </p:sp>
      <p:sp>
        <p:nvSpPr>
          <p:cNvPr id="7" name="Fluxograma: Processo 6">
            <a:extLst>
              <a:ext uri="{FF2B5EF4-FFF2-40B4-BE49-F238E27FC236}">
                <a16:creationId xmlns="" xmlns:a16="http://schemas.microsoft.com/office/drawing/2014/main" id="{1F01A6DE-FE8D-491F-814F-FE06DBFA4A87}"/>
              </a:ext>
            </a:extLst>
          </p:cNvPr>
          <p:cNvSpPr/>
          <p:nvPr/>
        </p:nvSpPr>
        <p:spPr>
          <a:xfrm>
            <a:off x="2843562" y="3782860"/>
            <a:ext cx="6010508" cy="3014029"/>
          </a:xfrm>
          <a:prstGeom prst="flowChartProcess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Órgãos Responsáveis:</a:t>
            </a:r>
          </a:p>
          <a:p>
            <a:pPr algn="ctr"/>
            <a:endParaRPr lang="pt-BR" dirty="0">
              <a:solidFill>
                <a:schemeClr val="bg1"/>
              </a:solidFill>
            </a:endParaRPr>
          </a:p>
          <a:p>
            <a:pPr algn="ctr"/>
            <a:r>
              <a:rPr lang="pt-BR" dirty="0"/>
              <a:t>• Secretaria da Indústria, Comércio e Serviços - SICS; </a:t>
            </a:r>
          </a:p>
          <a:p>
            <a:pPr algn="ctr"/>
            <a:r>
              <a:rPr lang="pt-BR" dirty="0"/>
              <a:t> • Secretaria da Agricultura, Pecuária e Aquicultura-SEAGRO</a:t>
            </a:r>
            <a:r>
              <a:rPr lang="pt-BR" dirty="0" smtClean="0"/>
              <a:t>;</a:t>
            </a:r>
          </a:p>
          <a:p>
            <a:pPr algn="ctr"/>
            <a:r>
              <a:rPr lang="pt-BR" dirty="0">
                <a:solidFill>
                  <a:schemeClr val="bg1"/>
                </a:solidFill>
              </a:rPr>
              <a:t>• Controladoria-Geral do Estado</a:t>
            </a:r>
            <a:r>
              <a:rPr lang="pt-BR" dirty="0" smtClean="0">
                <a:solidFill>
                  <a:schemeClr val="bg1"/>
                </a:solidFill>
              </a:rPr>
              <a:t> - CGE</a:t>
            </a:r>
            <a:endParaRPr lang="pt-BR" dirty="0">
              <a:solidFill>
                <a:schemeClr val="bg1"/>
              </a:solidFill>
            </a:endParaRPr>
          </a:p>
          <a:p>
            <a:pPr algn="ctr"/>
            <a:r>
              <a:rPr lang="pt-BR" dirty="0"/>
              <a:t>• FAPT; </a:t>
            </a:r>
          </a:p>
          <a:p>
            <a:pPr algn="ctr"/>
            <a:r>
              <a:rPr lang="pt-BR" dirty="0" smtClean="0"/>
              <a:t> • </a:t>
            </a:r>
            <a:r>
              <a:rPr lang="pt-BR" dirty="0"/>
              <a:t>ADAPEC; </a:t>
            </a:r>
          </a:p>
          <a:p>
            <a:pPr algn="ctr"/>
            <a:r>
              <a:rPr lang="pt-BR" dirty="0"/>
              <a:t>• RURALTINS;</a:t>
            </a:r>
          </a:p>
          <a:p>
            <a:pPr algn="ctr"/>
            <a:r>
              <a:rPr lang="pt-BR" dirty="0"/>
              <a:t>• ADETUC;</a:t>
            </a:r>
          </a:p>
          <a:p>
            <a:pPr algn="ctr"/>
            <a:r>
              <a:rPr lang="pt-BR" dirty="0"/>
              <a:t> •  AEM.</a:t>
            </a:r>
          </a:p>
        </p:txBody>
      </p:sp>
      <p:sp>
        <p:nvSpPr>
          <p:cNvPr id="9" name="Fluxograma: Processo 8">
            <a:extLst>
              <a:ext uri="{FF2B5EF4-FFF2-40B4-BE49-F238E27FC236}">
                <a16:creationId xmlns="" xmlns:a16="http://schemas.microsoft.com/office/drawing/2014/main" id="{3B6BB93C-A4D0-4AC3-AA0C-EA413FDE2C6D}"/>
              </a:ext>
            </a:extLst>
          </p:cNvPr>
          <p:cNvSpPr/>
          <p:nvPr/>
        </p:nvSpPr>
        <p:spPr>
          <a:xfrm>
            <a:off x="1271203" y="764613"/>
            <a:ext cx="7404410" cy="653428"/>
          </a:xfrm>
          <a:prstGeom prst="flowChartProcess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GERENCIA DE AUDITORIA EM POLITICAS DE DESENVOLVIMENTO ECONÔMICO</a:t>
            </a:r>
          </a:p>
        </p:txBody>
      </p:sp>
    </p:spTree>
    <p:extLst>
      <p:ext uri="{BB962C8B-B14F-4D97-AF65-F5344CB8AC3E}">
        <p14:creationId xmlns:p14="http://schemas.microsoft.com/office/powerpoint/2010/main" val="3646481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457200" y="1570610"/>
            <a:ext cx="8182080" cy="442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3500"/>
          </a:bodyPr>
          <a:lstStyle/>
          <a:p>
            <a:pPr marL="342900" lvl="0" indent="-342900" defTabSz="457200">
              <a:buClr>
                <a:srgbClr val="A53010"/>
              </a:buClr>
              <a:buFont typeface="Wingdings 3" charset="2"/>
              <a:buChar char=""/>
            </a:pPr>
            <a:r>
              <a:rPr lang="en-US" sz="2300" b="1" dirty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INSTRUÇÃO NORMATIVA TCE/TO Nº 002/2013</a:t>
            </a:r>
            <a:endParaRPr lang="pt-BR" sz="23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</a:endParaRPr>
          </a:p>
          <a:p>
            <a:pPr lvl="0" defTabSz="457200">
              <a:buClr>
                <a:srgbClr val="A53010"/>
              </a:buClr>
            </a:pPr>
            <a:r>
              <a:rPr lang="pt-BR" sz="1700" dirty="0">
                <a:latin typeface="Calibri" panose="020F0502020204030204" pitchFamily="34" charset="0"/>
                <a:cs typeface="Arial" panose="020B0604020202020204" pitchFamily="34" charset="0"/>
              </a:rPr>
              <a:t>Estabelece critérios que devem ser observados para apreciação e julgamento das contas anuais de governo e gestão no âmbito deste tribunal de contas</a:t>
            </a:r>
          </a:p>
          <a:p>
            <a:pPr lvl="0" defTabSz="457200">
              <a:buClr>
                <a:srgbClr val="A53010"/>
              </a:buClr>
            </a:pPr>
            <a:r>
              <a:rPr lang="pt-BR" sz="13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https://central3.to.gov.br/arquivo/391644/</a:t>
            </a:r>
            <a:r>
              <a:rPr lang="pt-BR" sz="13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</a:t>
            </a:r>
          </a:p>
          <a:p>
            <a:pPr lvl="0" algn="just">
              <a:spcBef>
                <a:spcPts val="400"/>
              </a:spcBef>
            </a:pPr>
            <a:endParaRPr lang="pt-BR" sz="2500" spc="-1" dirty="0">
              <a:solidFill>
                <a:prstClr val="black"/>
              </a:solidFill>
            </a:endParaRPr>
          </a:p>
          <a:p>
            <a:pPr marL="342900" lvl="0" indent="-342900" defTabSz="457200">
              <a:buClr>
                <a:srgbClr val="A53010"/>
              </a:buClr>
              <a:buFont typeface="Wingdings 3" charset="2"/>
              <a:buChar char=""/>
            </a:pPr>
            <a:r>
              <a:rPr lang="en-US" sz="2100" b="1" dirty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INSTRUÇÃO NORMATIVA TCE Nº 006/2003</a:t>
            </a:r>
            <a:r>
              <a:rPr lang="pt-BR" sz="2100" b="1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</a:p>
          <a:p>
            <a:pPr lvl="0" defTabSz="457200">
              <a:buClr>
                <a:srgbClr val="A53010"/>
              </a:buClr>
            </a:pPr>
            <a:r>
              <a:rPr lang="pt-BR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Regulamenta a prestação de contas anual da Administração Direta e Indireta do Poder Executivo Estadual e dos Poderes Legislativo, Judiciário, Ministério Público e Tribunal de Contas, para os exercícios de 2003 e seguintes</a:t>
            </a: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lvl="0" defTabSz="457200">
              <a:buClr>
                <a:srgbClr val="A53010"/>
              </a:buClr>
            </a:pPr>
            <a:r>
              <a:rPr lang="pt-BR" sz="13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https://central3.to.gov.br/arquivo/391646/</a:t>
            </a:r>
            <a:r>
              <a:rPr lang="pt-BR" sz="13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lang="pt-BR" sz="2700" b="0" strike="noStrike" spc="-1" dirty="0">
              <a:latin typeface="Arial"/>
            </a:endParaRPr>
          </a:p>
          <a:p>
            <a:pPr marL="342900" indent="-342900" defTabSz="457200">
              <a:buClr>
                <a:srgbClr val="A53010"/>
              </a:buClr>
              <a:buFont typeface="Wingdings 3" charset="2"/>
              <a:buChar char=""/>
            </a:pPr>
            <a:r>
              <a:rPr lang="en-US" sz="2300" b="1" dirty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DECRETO ESTADUAL Nº 6.037, DE 28 DE JANEIRO DE 2020</a:t>
            </a:r>
            <a:endParaRPr lang="pt-BR" sz="2300" b="1" dirty="0">
              <a:solidFill>
                <a:prstClr val="black"/>
              </a:solidFill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lvl="0" defTabSz="457200">
              <a:buClr>
                <a:srgbClr val="A53010"/>
              </a:buClr>
            </a:pPr>
            <a:r>
              <a:rPr lang="pt-BR" sz="1700" dirty="0">
                <a:latin typeface="Calibri" panose="020F0502020204030204" pitchFamily="34" charset="0"/>
                <a:cs typeface="Arial" panose="020B0604020202020204" pitchFamily="34" charset="0"/>
              </a:rPr>
              <a:t>Dispõe sobre a prestação de contas anual do Governador do Estado e dos gestores dos órgãos e entidades da Administração Direta e Indireta do Poder Executivo do Estado do Tocantins, e adota outras providências.</a:t>
            </a:r>
          </a:p>
          <a:p>
            <a:pPr lvl="0" defTabSz="457200">
              <a:buClr>
                <a:srgbClr val="A53010"/>
              </a:buClr>
            </a:pPr>
            <a:r>
              <a:rPr lang="pt-BR" sz="13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Arial" panose="020B0604020202020204" pitchFamily="34" charset="0"/>
                <a:hlinkClick r:id="rId4"/>
              </a:rPr>
              <a:t>http://servicos.casacivil.to.gov.br/decretos/decreto/6037</a:t>
            </a:r>
            <a:r>
              <a:rPr lang="pt-BR" sz="13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0" defTabSz="457200">
              <a:buClr>
                <a:srgbClr val="A53010"/>
              </a:buClr>
            </a:pPr>
            <a:endParaRPr lang="pt-BR" sz="21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 defTabSz="457200">
              <a:buClr>
                <a:srgbClr val="A53010"/>
              </a:buClr>
            </a:pPr>
            <a:endParaRPr lang="pt-BR" sz="21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pt-BR" sz="2700" b="0" strike="noStrike" spc="-1" dirty="0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4100" b="1" strike="noStrike" spc="-1" dirty="0">
                <a:solidFill>
                  <a:srgbClr val="464646"/>
                </a:solidFill>
                <a:uFillTx/>
                <a:latin typeface="Lucida Sans Unicode"/>
              </a:rPr>
              <a:t>LEGISLAÇÃO APLICADA</a:t>
            </a:r>
            <a:endParaRPr lang="pt-BR" sz="4100" b="0" strike="noStrike" spc="-1" dirty="0">
              <a:latin typeface="Arial"/>
            </a:endParaRPr>
          </a:p>
        </p:txBody>
      </p:sp>
      <p:pic>
        <p:nvPicPr>
          <p:cNvPr id="141" name="Imagem 140"/>
          <p:cNvPicPr/>
          <p:nvPr/>
        </p:nvPicPr>
        <p:blipFill>
          <a:blip r:embed="rId5"/>
          <a:stretch/>
        </p:blipFill>
        <p:spPr>
          <a:xfrm>
            <a:off x="4752000" y="5835960"/>
            <a:ext cx="4320000" cy="932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356839" y="2206229"/>
            <a:ext cx="8228880" cy="212044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552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t-BR" sz="2700" b="0" strike="noStrike" spc="-1" dirty="0">
                <a:solidFill>
                  <a:srgbClr val="000000"/>
                </a:solidFill>
                <a:latin typeface="Lucida Sans Unicode"/>
              </a:rPr>
              <a:t>Será elaborado pelo </a:t>
            </a:r>
            <a:r>
              <a:rPr lang="pt-BR" sz="2700" b="1" strike="noStrike" spc="-1" dirty="0">
                <a:solidFill>
                  <a:srgbClr val="000000"/>
                </a:solidFill>
                <a:latin typeface="Lucida Sans Unicode"/>
              </a:rPr>
              <a:t>Setor de Planejamento</a:t>
            </a:r>
            <a:r>
              <a:rPr lang="pt-BR" sz="2700" b="0" strike="noStrike" spc="-1" dirty="0">
                <a:solidFill>
                  <a:srgbClr val="000000"/>
                </a:solidFill>
                <a:latin typeface="Lucida Sans Unicode"/>
              </a:rPr>
              <a:t>, que instruirá</a:t>
            </a:r>
            <a:r>
              <a:rPr lang="pt-BR" sz="2700" b="0" strike="noStrike" spc="-1" dirty="0">
                <a:solidFill>
                  <a:srgbClr val="FF0000"/>
                </a:solidFill>
                <a:latin typeface="Lucida Sans Unicode"/>
              </a:rPr>
              <a:t> </a:t>
            </a:r>
            <a:r>
              <a:rPr lang="pt-BR" sz="2700" b="0" strike="noStrike" spc="-1" dirty="0">
                <a:solidFill>
                  <a:srgbClr val="000000"/>
                </a:solidFill>
                <a:latin typeface="Lucida Sans Unicode"/>
              </a:rPr>
              <a:t>todas as peças do processo inclusive o encaminhamento da prestação de contas à CGE.</a:t>
            </a:r>
            <a:endParaRPr lang="pt-BR" sz="2700" b="0" strike="noStrike" spc="-1" dirty="0">
              <a:latin typeface="Arial"/>
            </a:endParaRPr>
          </a:p>
        </p:txBody>
      </p:sp>
      <p:sp>
        <p:nvSpPr>
          <p:cNvPr id="143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4100" b="1" strike="noStrike" spc="-1" dirty="0">
                <a:solidFill>
                  <a:srgbClr val="464646"/>
                </a:solidFill>
                <a:latin typeface="Lucida Sans Unicode"/>
              </a:rPr>
              <a:t>ÍNDICE</a:t>
            </a:r>
            <a:endParaRPr lang="pt-BR" sz="4100" b="0" strike="noStrike" spc="-1" dirty="0">
              <a:latin typeface="Arial"/>
            </a:endParaRPr>
          </a:p>
        </p:txBody>
      </p:sp>
      <p:pic>
        <p:nvPicPr>
          <p:cNvPr id="144" name="Imagem 143"/>
          <p:cNvPicPr/>
          <p:nvPr/>
        </p:nvPicPr>
        <p:blipFill>
          <a:blip r:embed="rId2"/>
          <a:stretch/>
        </p:blipFill>
        <p:spPr>
          <a:xfrm>
            <a:off x="4752000" y="5836320"/>
            <a:ext cx="4320000" cy="932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ralaxe">
  <a:themeElements>
    <a:clrScheme name="Paralaxe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1148</TotalTime>
  <Words>736</Words>
  <Application>Microsoft Office PowerPoint</Application>
  <PresentationFormat>Apresentação na tela (4:3)</PresentationFormat>
  <Paragraphs>147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17</vt:i4>
      </vt:variant>
    </vt:vector>
  </HeadingPairs>
  <TitlesOfParts>
    <vt:vector size="19" baseType="lpstr">
      <vt:lpstr>Office Theme</vt:lpstr>
      <vt:lpstr>Paralaxe</vt:lpstr>
      <vt:lpstr>Apresentação do PowerPoint</vt:lpstr>
      <vt:lpstr>Apresentação do PowerPoint</vt:lpstr>
      <vt:lpstr>GERENCIA DE AUDITORIA EM GOVERNANÇA E GESTÃO ADMINISTRATIVA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Administração Direta</vt:lpstr>
      <vt:lpstr>Administração Indireta</vt:lpstr>
      <vt:lpstr>PEÇAS DO PROCESSO / SETOR RESPONSÁVEIS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PRESTAÇÃO DE CONTAS DOS ORDENADORES DE DESPESAS DO EXERCÍCIO DE 2018</dc:title>
  <dc:subject/>
  <dc:creator>Vinicius Albuquerque Leite</dc:creator>
  <dc:description/>
  <cp:lastModifiedBy>EVA MOREIRA MARTINS SANTOS</cp:lastModifiedBy>
  <cp:revision>86</cp:revision>
  <dcterms:created xsi:type="dcterms:W3CDTF">2018-12-05T11:36:23Z</dcterms:created>
  <dcterms:modified xsi:type="dcterms:W3CDTF">2021-01-12T15:43:32Z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5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64</vt:i4>
  </property>
</Properties>
</file>