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3" r:id="rId2"/>
    <p:sldMasterId id="2147483675" r:id="rId3"/>
  </p:sldMasterIdLst>
  <p:notesMasterIdLst>
    <p:notesMasterId r:id="rId31"/>
  </p:notesMasterIdLst>
  <p:sldIdLst>
    <p:sldId id="499" r:id="rId4"/>
    <p:sldId id="483" r:id="rId5"/>
    <p:sldId id="439" r:id="rId6"/>
    <p:sldId id="484" r:id="rId7"/>
    <p:sldId id="491" r:id="rId8"/>
    <p:sldId id="446" r:id="rId9"/>
    <p:sldId id="432" r:id="rId10"/>
    <p:sldId id="473" r:id="rId11"/>
    <p:sldId id="447" r:id="rId12"/>
    <p:sldId id="435" r:id="rId13"/>
    <p:sldId id="477" r:id="rId14"/>
    <p:sldId id="475" r:id="rId15"/>
    <p:sldId id="438" r:id="rId16"/>
    <p:sldId id="492" r:id="rId17"/>
    <p:sldId id="478" r:id="rId18"/>
    <p:sldId id="501" r:id="rId19"/>
    <p:sldId id="496" r:id="rId20"/>
    <p:sldId id="493" r:id="rId21"/>
    <p:sldId id="462" r:id="rId22"/>
    <p:sldId id="385" r:id="rId23"/>
    <p:sldId id="485" r:id="rId24"/>
    <p:sldId id="486" r:id="rId25"/>
    <p:sldId id="487" r:id="rId26"/>
    <p:sldId id="482" r:id="rId27"/>
    <p:sldId id="488" r:id="rId28"/>
    <p:sldId id="489" r:id="rId29"/>
    <p:sldId id="423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543"/>
    <a:srgbClr val="05075F"/>
    <a:srgbClr val="000099"/>
    <a:srgbClr val="FF66CC"/>
    <a:srgbClr val="FF00FF"/>
    <a:srgbClr val="2BA2FE"/>
    <a:srgbClr val="FFFBFC"/>
    <a:srgbClr val="CE0E1E"/>
    <a:srgbClr val="6E1E39"/>
    <a:srgbClr val="121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3537" autoAdjust="0"/>
  </p:normalViewPr>
  <p:slideViewPr>
    <p:cSldViewPr snapToGrid="0">
      <p:cViewPr>
        <p:scale>
          <a:sx n="60" d="100"/>
          <a:sy n="60" d="100"/>
        </p:scale>
        <p:origin x="1531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443C15-0E50-4C89-B8D2-E2B0F9DE35F7}" type="doc">
      <dgm:prSet loTypeId="urn:microsoft.com/office/officeart/2008/layout/HexagonCluster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20BBA84E-95AB-4100-8AB5-AF8F32CB855B}">
      <dgm:prSet phldrT="[Texto]" custT="1"/>
      <dgm:spPr/>
      <dgm:t>
        <a:bodyPr/>
        <a:lstStyle/>
        <a:p>
          <a:r>
            <a:rPr lang="pt-BR" sz="1800" dirty="0" smtClean="0"/>
            <a:t>Atenção às condições crônicas</a:t>
          </a:r>
          <a:endParaRPr lang="pt-BR" sz="1800" dirty="0"/>
        </a:p>
      </dgm:t>
    </dgm:pt>
    <dgm:pt modelId="{B0B6928D-B12E-44A9-82E8-7246FDF0E928}" type="parTrans" cxnId="{651DC80E-270C-4DC1-8929-E3D7E680395E}">
      <dgm:prSet/>
      <dgm:spPr/>
      <dgm:t>
        <a:bodyPr/>
        <a:lstStyle/>
        <a:p>
          <a:endParaRPr lang="pt-BR"/>
        </a:p>
      </dgm:t>
    </dgm:pt>
    <dgm:pt modelId="{B15C44D2-98AE-4D1A-B7A5-94D4D6EF5559}" type="sibTrans" cxnId="{651DC80E-270C-4DC1-8929-E3D7E680395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  <dgm:t>
        <a:bodyPr/>
        <a:lstStyle/>
        <a:p>
          <a:endParaRPr lang="pt-BR"/>
        </a:p>
      </dgm:t>
    </dgm:pt>
    <dgm:pt modelId="{ED96B3A9-96CA-4E1A-A15F-14853D4B91B6}">
      <dgm:prSet phldrT="[Texto]" custT="1"/>
      <dgm:spPr/>
      <dgm:t>
        <a:bodyPr/>
        <a:lstStyle/>
        <a:p>
          <a:r>
            <a:rPr lang="pt-BR" sz="2000" dirty="0" smtClean="0"/>
            <a:t>Saúde mental</a:t>
          </a:r>
          <a:endParaRPr lang="pt-BR" sz="2000" dirty="0"/>
        </a:p>
      </dgm:t>
    </dgm:pt>
    <dgm:pt modelId="{4CD283B8-FEAC-4775-83B8-04244A88A0BC}" type="parTrans" cxnId="{4C9C90A1-1157-410C-B8E9-F83B7493157D}">
      <dgm:prSet/>
      <dgm:spPr/>
      <dgm:t>
        <a:bodyPr/>
        <a:lstStyle/>
        <a:p>
          <a:endParaRPr lang="pt-BR"/>
        </a:p>
      </dgm:t>
    </dgm:pt>
    <dgm:pt modelId="{7FBE4B7F-50F0-4245-BDA0-046C8C300874}" type="sibTrans" cxnId="{4C9C90A1-1157-410C-B8E9-F83B7493157D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  <dgm:t>
        <a:bodyPr/>
        <a:lstStyle/>
        <a:p>
          <a:endParaRPr lang="pt-BR"/>
        </a:p>
      </dgm:t>
    </dgm:pt>
    <dgm:pt modelId="{ABA8E39E-DEE9-4603-865B-19FC59474E7D}">
      <dgm:prSet phldrT="[Texto]" custT="1"/>
      <dgm:spPr/>
      <dgm:t>
        <a:bodyPr/>
        <a:lstStyle/>
        <a:p>
          <a:r>
            <a:rPr lang="pt-BR" sz="1800" dirty="0" smtClean="0"/>
            <a:t>Covid-19 e </a:t>
          </a:r>
          <a:r>
            <a:rPr lang="pt-BR" sz="1400" dirty="0" smtClean="0"/>
            <a:t>Reabilitação</a:t>
          </a:r>
          <a:endParaRPr lang="pt-BR" sz="1600" dirty="0"/>
        </a:p>
      </dgm:t>
    </dgm:pt>
    <dgm:pt modelId="{F6E6E2DE-BBC9-4A51-BE3B-3317B6C82CC0}" type="parTrans" cxnId="{42F8C6E1-A700-4ED3-B9C2-2CAF6A82B286}">
      <dgm:prSet/>
      <dgm:spPr/>
      <dgm:t>
        <a:bodyPr/>
        <a:lstStyle/>
        <a:p>
          <a:endParaRPr lang="pt-BR"/>
        </a:p>
      </dgm:t>
    </dgm:pt>
    <dgm:pt modelId="{65C6C8B2-2F91-4F56-A91C-ED7369C07AFF}" type="sibTrans" cxnId="{42F8C6E1-A700-4ED3-B9C2-2CAF6A82B28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</dgm:spPr>
      <dgm:t>
        <a:bodyPr/>
        <a:lstStyle/>
        <a:p>
          <a:endParaRPr lang="pt-BR"/>
        </a:p>
      </dgm:t>
    </dgm:pt>
    <dgm:pt modelId="{902F27A1-3922-45F0-80E1-DA0B62A96AAC}">
      <dgm:prSet phldrT="[Texto]" custT="1"/>
      <dgm:spPr/>
      <dgm:t>
        <a:bodyPr/>
        <a:lstStyle/>
        <a:p>
          <a:r>
            <a:rPr lang="pt-BR" sz="1900" dirty="0" smtClean="0"/>
            <a:t>Previne Brasil:</a:t>
          </a:r>
        </a:p>
        <a:p>
          <a:r>
            <a:rPr lang="pt-BR" sz="1400" dirty="0" smtClean="0"/>
            <a:t>Financiamento da APS</a:t>
          </a:r>
          <a:endParaRPr lang="pt-BR" sz="1400" dirty="0"/>
        </a:p>
      </dgm:t>
    </dgm:pt>
    <dgm:pt modelId="{E299188D-A27E-4435-9F96-AA2AE7C51AEB}" type="parTrans" cxnId="{12D428E6-3377-4EAE-82B7-23D7F2300C96}">
      <dgm:prSet/>
      <dgm:spPr/>
      <dgm:t>
        <a:bodyPr/>
        <a:lstStyle/>
        <a:p>
          <a:endParaRPr lang="pt-BR"/>
        </a:p>
      </dgm:t>
    </dgm:pt>
    <dgm:pt modelId="{F4C47ED7-F7E1-4D39-9B50-5B9545AA4573}" type="sibTrans" cxnId="{12D428E6-3377-4EAE-82B7-23D7F2300C96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  <dgm:t>
        <a:bodyPr/>
        <a:lstStyle/>
        <a:p>
          <a:endParaRPr lang="pt-BR"/>
        </a:p>
      </dgm:t>
    </dgm:pt>
    <dgm:pt modelId="{F837152D-3986-47DB-A05B-DF220EA84E63}">
      <dgm:prSet phldrT="[Texto]" custT="1"/>
      <dgm:spPr/>
      <dgm:t>
        <a:bodyPr/>
        <a:lstStyle/>
        <a:p>
          <a:r>
            <a:rPr lang="pt-BR" sz="1800" dirty="0" smtClean="0"/>
            <a:t>Vacina</a:t>
          </a:r>
          <a:endParaRPr lang="pt-BR" sz="1800" dirty="0"/>
        </a:p>
      </dgm:t>
    </dgm:pt>
    <dgm:pt modelId="{E3ACE016-EB2D-4D21-ADBA-93F34EF38483}" type="sibTrans" cxnId="{30B20A5A-AD6F-4AA9-8023-2696ABCA601A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t>
        <a:bodyPr/>
        <a:lstStyle/>
        <a:p>
          <a:endParaRPr lang="pt-BR"/>
        </a:p>
      </dgm:t>
    </dgm:pt>
    <dgm:pt modelId="{7143214D-EA32-46FC-B86C-1369089285B8}" type="parTrans" cxnId="{30B20A5A-AD6F-4AA9-8023-2696ABCA601A}">
      <dgm:prSet/>
      <dgm:spPr/>
      <dgm:t>
        <a:bodyPr/>
        <a:lstStyle/>
        <a:p>
          <a:endParaRPr lang="pt-BR"/>
        </a:p>
      </dgm:t>
    </dgm:pt>
    <dgm:pt modelId="{0189B4F7-005C-4EA1-B8F4-C1767FF065DC}">
      <dgm:prSet phldrT="[Texto]"/>
      <dgm:spPr/>
      <dgm:t>
        <a:bodyPr/>
        <a:lstStyle/>
        <a:p>
          <a:r>
            <a:rPr lang="pt-BR" dirty="0" smtClean="0"/>
            <a:t>Guia Covid-19</a:t>
          </a:r>
          <a:endParaRPr lang="pt-BR" dirty="0"/>
        </a:p>
      </dgm:t>
    </dgm:pt>
    <dgm:pt modelId="{70F4989C-93E8-4B0F-A38E-17A6D3649A39}" type="parTrans" cxnId="{55172ADF-051D-427F-AF7E-B1F2B7C50E2B}">
      <dgm:prSet/>
      <dgm:spPr/>
      <dgm:t>
        <a:bodyPr/>
        <a:lstStyle/>
        <a:p>
          <a:endParaRPr lang="pt-BR"/>
        </a:p>
      </dgm:t>
    </dgm:pt>
    <dgm:pt modelId="{CE42AE7D-032D-4E62-98D8-065138519495}" type="sibTrans" cxnId="{55172ADF-051D-427F-AF7E-B1F2B7C50E2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  <dgm:t>
        <a:bodyPr/>
        <a:lstStyle/>
        <a:p>
          <a:endParaRPr lang="pt-BR"/>
        </a:p>
      </dgm:t>
    </dgm:pt>
    <dgm:pt modelId="{A2CD44FB-C498-4214-AE89-7C46CA7EE9D8}">
      <dgm:prSet phldrT="[Texto]"/>
      <dgm:spPr/>
      <dgm:t>
        <a:bodyPr/>
        <a:lstStyle/>
        <a:p>
          <a:r>
            <a:rPr lang="pt-BR" dirty="0" smtClean="0"/>
            <a:t>PAS 2021</a:t>
          </a:r>
          <a:endParaRPr lang="pt-BR" dirty="0"/>
        </a:p>
      </dgm:t>
    </dgm:pt>
    <dgm:pt modelId="{4DB15FA0-2531-4D67-995D-386736CDED87}" type="parTrans" cxnId="{13FC9B0E-CAAB-46A0-B69D-58538304D497}">
      <dgm:prSet/>
      <dgm:spPr/>
      <dgm:t>
        <a:bodyPr/>
        <a:lstStyle/>
        <a:p>
          <a:endParaRPr lang="pt-BR"/>
        </a:p>
      </dgm:t>
    </dgm:pt>
    <dgm:pt modelId="{49975865-ECFD-48FA-8FDF-77AD25907620}" type="sibTrans" cxnId="{13FC9B0E-CAAB-46A0-B69D-58538304D49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  <dgm:t>
        <a:bodyPr/>
        <a:lstStyle/>
        <a:p>
          <a:endParaRPr lang="pt-BR"/>
        </a:p>
      </dgm:t>
    </dgm:pt>
    <dgm:pt modelId="{F2758699-1B5D-459D-A47E-855F8D7F226B}" type="pres">
      <dgm:prSet presAssocID="{50443C15-0E50-4C89-B8D2-E2B0F9DE35F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EC2960CE-9358-4BDD-95A0-9CDCB8C0D243}" type="pres">
      <dgm:prSet presAssocID="{20BBA84E-95AB-4100-8AB5-AF8F32CB855B}" presName="text1" presStyleCnt="0"/>
      <dgm:spPr/>
    </dgm:pt>
    <dgm:pt modelId="{96E2F6E4-E3EA-46EC-A6AB-FC687674AD3F}" type="pres">
      <dgm:prSet presAssocID="{20BBA84E-95AB-4100-8AB5-AF8F32CB855B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D6709D-CC42-42BD-A38D-5AC1A948ED06}" type="pres">
      <dgm:prSet presAssocID="{20BBA84E-95AB-4100-8AB5-AF8F32CB855B}" presName="textaccent1" presStyleCnt="0"/>
      <dgm:spPr/>
    </dgm:pt>
    <dgm:pt modelId="{FD79A739-4013-4159-B1B9-9A7A379DF7D9}" type="pres">
      <dgm:prSet presAssocID="{20BBA84E-95AB-4100-8AB5-AF8F32CB855B}" presName="accentRepeatNode" presStyleLbl="solidAlignAcc1" presStyleIdx="0" presStyleCnt="14"/>
      <dgm:spPr/>
    </dgm:pt>
    <dgm:pt modelId="{41396832-8D31-4F7A-A360-CA8115570B8D}" type="pres">
      <dgm:prSet presAssocID="{B15C44D2-98AE-4D1A-B7A5-94D4D6EF5559}" presName="image1" presStyleCnt="0"/>
      <dgm:spPr/>
    </dgm:pt>
    <dgm:pt modelId="{B221D787-B367-452A-97E7-4B0C3F84BB14}" type="pres">
      <dgm:prSet presAssocID="{B15C44D2-98AE-4D1A-B7A5-94D4D6EF5559}" presName="imageRepeatNode" presStyleLbl="alignAcc1" presStyleIdx="0" presStyleCnt="7"/>
      <dgm:spPr/>
      <dgm:t>
        <a:bodyPr/>
        <a:lstStyle/>
        <a:p>
          <a:endParaRPr lang="pt-BR"/>
        </a:p>
      </dgm:t>
    </dgm:pt>
    <dgm:pt modelId="{C3521FA9-53CE-497C-9050-221430BCA5D7}" type="pres">
      <dgm:prSet presAssocID="{B15C44D2-98AE-4D1A-B7A5-94D4D6EF5559}" presName="imageaccent1" presStyleCnt="0"/>
      <dgm:spPr/>
    </dgm:pt>
    <dgm:pt modelId="{CC09B5B0-59AC-465D-A2CB-E393929180C2}" type="pres">
      <dgm:prSet presAssocID="{B15C44D2-98AE-4D1A-B7A5-94D4D6EF5559}" presName="accentRepeatNode" presStyleLbl="solidAlignAcc1" presStyleIdx="1" presStyleCnt="14"/>
      <dgm:spPr/>
    </dgm:pt>
    <dgm:pt modelId="{EED44284-A50C-4BB9-84F9-B1E8A4B2DE90}" type="pres">
      <dgm:prSet presAssocID="{ED96B3A9-96CA-4E1A-A15F-14853D4B91B6}" presName="text2" presStyleCnt="0"/>
      <dgm:spPr/>
    </dgm:pt>
    <dgm:pt modelId="{C0EAD1BA-96F0-41F5-9774-D4692717DDD4}" type="pres">
      <dgm:prSet presAssocID="{ED96B3A9-96CA-4E1A-A15F-14853D4B91B6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8B165B-3C1F-412C-8477-2A9DB49232FE}" type="pres">
      <dgm:prSet presAssocID="{ED96B3A9-96CA-4E1A-A15F-14853D4B91B6}" presName="textaccent2" presStyleCnt="0"/>
      <dgm:spPr/>
    </dgm:pt>
    <dgm:pt modelId="{613C5B08-2662-49D3-8906-B006CA87DF27}" type="pres">
      <dgm:prSet presAssocID="{ED96B3A9-96CA-4E1A-A15F-14853D4B91B6}" presName="accentRepeatNode" presStyleLbl="solidAlignAcc1" presStyleIdx="2" presStyleCnt="14"/>
      <dgm:spPr/>
    </dgm:pt>
    <dgm:pt modelId="{012B479E-9176-4BA2-B8F1-9DE340DB8188}" type="pres">
      <dgm:prSet presAssocID="{7FBE4B7F-50F0-4245-BDA0-046C8C300874}" presName="image2" presStyleCnt="0"/>
      <dgm:spPr/>
    </dgm:pt>
    <dgm:pt modelId="{7BB6E572-1A84-42D9-A297-D7A65927B802}" type="pres">
      <dgm:prSet presAssocID="{7FBE4B7F-50F0-4245-BDA0-046C8C300874}" presName="imageRepeatNode" presStyleLbl="alignAcc1" presStyleIdx="1" presStyleCnt="7"/>
      <dgm:spPr/>
      <dgm:t>
        <a:bodyPr/>
        <a:lstStyle/>
        <a:p>
          <a:endParaRPr lang="pt-BR"/>
        </a:p>
      </dgm:t>
    </dgm:pt>
    <dgm:pt modelId="{3819A6F8-952D-40F2-91EA-812702035984}" type="pres">
      <dgm:prSet presAssocID="{7FBE4B7F-50F0-4245-BDA0-046C8C300874}" presName="imageaccent2" presStyleCnt="0"/>
      <dgm:spPr/>
    </dgm:pt>
    <dgm:pt modelId="{DCCD66AE-ED1D-4131-9EC4-F0E0270916AE}" type="pres">
      <dgm:prSet presAssocID="{7FBE4B7F-50F0-4245-BDA0-046C8C300874}" presName="accentRepeatNode" presStyleLbl="solidAlignAcc1" presStyleIdx="3" presStyleCnt="14"/>
      <dgm:spPr/>
    </dgm:pt>
    <dgm:pt modelId="{CD72035A-6778-4823-BB4B-ACD83FB7131B}" type="pres">
      <dgm:prSet presAssocID="{ABA8E39E-DEE9-4603-865B-19FC59474E7D}" presName="text3" presStyleCnt="0"/>
      <dgm:spPr/>
    </dgm:pt>
    <dgm:pt modelId="{7D6E5642-F098-4D62-9965-1515E93449BB}" type="pres">
      <dgm:prSet presAssocID="{ABA8E39E-DEE9-4603-865B-19FC59474E7D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AB143A-4876-407F-B607-FD6EB90A6241}" type="pres">
      <dgm:prSet presAssocID="{ABA8E39E-DEE9-4603-865B-19FC59474E7D}" presName="textaccent3" presStyleCnt="0"/>
      <dgm:spPr/>
    </dgm:pt>
    <dgm:pt modelId="{8FEC81AB-EA7E-4D04-8317-5B9201567FE2}" type="pres">
      <dgm:prSet presAssocID="{ABA8E39E-DEE9-4603-865B-19FC59474E7D}" presName="accentRepeatNode" presStyleLbl="solidAlignAcc1" presStyleIdx="4" presStyleCnt="14"/>
      <dgm:spPr/>
    </dgm:pt>
    <dgm:pt modelId="{85E90DA1-5FF1-4484-8E06-F75AEAD68759}" type="pres">
      <dgm:prSet presAssocID="{65C6C8B2-2F91-4F56-A91C-ED7369C07AFF}" presName="image3" presStyleCnt="0"/>
      <dgm:spPr/>
    </dgm:pt>
    <dgm:pt modelId="{8ABC2344-4DBF-4D28-8F16-A1AF15DA3A95}" type="pres">
      <dgm:prSet presAssocID="{65C6C8B2-2F91-4F56-A91C-ED7369C07AFF}" presName="imageRepeatNode" presStyleLbl="alignAcc1" presStyleIdx="2" presStyleCnt="7"/>
      <dgm:spPr/>
      <dgm:t>
        <a:bodyPr/>
        <a:lstStyle/>
        <a:p>
          <a:endParaRPr lang="pt-BR"/>
        </a:p>
      </dgm:t>
    </dgm:pt>
    <dgm:pt modelId="{3582F1D8-44B4-4954-81E8-4946A54873AB}" type="pres">
      <dgm:prSet presAssocID="{65C6C8B2-2F91-4F56-A91C-ED7369C07AFF}" presName="imageaccent3" presStyleCnt="0"/>
      <dgm:spPr/>
    </dgm:pt>
    <dgm:pt modelId="{F5BEEF02-8393-42B1-9FB3-A0BB6E8BF4F0}" type="pres">
      <dgm:prSet presAssocID="{65C6C8B2-2F91-4F56-A91C-ED7369C07AFF}" presName="accentRepeatNode" presStyleLbl="solidAlignAcc1" presStyleIdx="5" presStyleCnt="14"/>
      <dgm:spPr/>
    </dgm:pt>
    <dgm:pt modelId="{62D537AB-0332-4C15-9E9E-130D6D7E4D13}" type="pres">
      <dgm:prSet presAssocID="{902F27A1-3922-45F0-80E1-DA0B62A96AAC}" presName="text4" presStyleCnt="0"/>
      <dgm:spPr/>
    </dgm:pt>
    <dgm:pt modelId="{E1484095-0663-45F0-90A3-9194D3B220E7}" type="pres">
      <dgm:prSet presAssocID="{902F27A1-3922-45F0-80E1-DA0B62A96AAC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27A29A-BF4F-49D4-899B-81F918AA530B}" type="pres">
      <dgm:prSet presAssocID="{902F27A1-3922-45F0-80E1-DA0B62A96AAC}" presName="textaccent4" presStyleCnt="0"/>
      <dgm:spPr/>
    </dgm:pt>
    <dgm:pt modelId="{27073580-43A5-4B76-877E-ADA2A1763D0F}" type="pres">
      <dgm:prSet presAssocID="{902F27A1-3922-45F0-80E1-DA0B62A96AAC}" presName="accentRepeatNode" presStyleLbl="solidAlignAcc1" presStyleIdx="6" presStyleCnt="14"/>
      <dgm:spPr/>
    </dgm:pt>
    <dgm:pt modelId="{E29F2CA2-F0F6-44FF-8D87-97E6DC5EDF67}" type="pres">
      <dgm:prSet presAssocID="{F4C47ED7-F7E1-4D39-9B50-5B9545AA4573}" presName="image4" presStyleCnt="0"/>
      <dgm:spPr/>
    </dgm:pt>
    <dgm:pt modelId="{6F0066E3-5D05-499C-A24D-1838772806FF}" type="pres">
      <dgm:prSet presAssocID="{F4C47ED7-F7E1-4D39-9B50-5B9545AA4573}" presName="imageRepeatNode" presStyleLbl="alignAcc1" presStyleIdx="3" presStyleCnt="7"/>
      <dgm:spPr/>
      <dgm:t>
        <a:bodyPr/>
        <a:lstStyle/>
        <a:p>
          <a:endParaRPr lang="pt-BR"/>
        </a:p>
      </dgm:t>
    </dgm:pt>
    <dgm:pt modelId="{B8E4EFB9-E4B5-435E-8F44-63E9B56F39A0}" type="pres">
      <dgm:prSet presAssocID="{F4C47ED7-F7E1-4D39-9B50-5B9545AA4573}" presName="imageaccent4" presStyleCnt="0"/>
      <dgm:spPr/>
    </dgm:pt>
    <dgm:pt modelId="{FBC8F5BE-8D21-4A94-8A52-B7636D36AE8E}" type="pres">
      <dgm:prSet presAssocID="{F4C47ED7-F7E1-4D39-9B50-5B9545AA4573}" presName="accentRepeatNode" presStyleLbl="solidAlignAcc1" presStyleIdx="7" presStyleCnt="14"/>
      <dgm:spPr/>
    </dgm:pt>
    <dgm:pt modelId="{1E7E3B6E-1A46-479A-95BF-6165A3A42427}" type="pres">
      <dgm:prSet presAssocID="{F837152D-3986-47DB-A05B-DF220EA84E63}" presName="text5" presStyleCnt="0"/>
      <dgm:spPr/>
    </dgm:pt>
    <dgm:pt modelId="{7C7D42DB-EB12-4F48-8D7C-4C0892FE8D0D}" type="pres">
      <dgm:prSet presAssocID="{F837152D-3986-47DB-A05B-DF220EA84E63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A2A40D-6373-45D4-922B-8EDBE9E9FF11}" type="pres">
      <dgm:prSet presAssocID="{F837152D-3986-47DB-A05B-DF220EA84E63}" presName="textaccent5" presStyleCnt="0"/>
      <dgm:spPr/>
    </dgm:pt>
    <dgm:pt modelId="{0EAF0979-541A-4D48-BC49-83D6F711AE1D}" type="pres">
      <dgm:prSet presAssocID="{F837152D-3986-47DB-A05B-DF220EA84E63}" presName="accentRepeatNode" presStyleLbl="solidAlignAcc1" presStyleIdx="8" presStyleCnt="14"/>
      <dgm:spPr/>
    </dgm:pt>
    <dgm:pt modelId="{C6EB42C2-2D01-4700-AFB2-54CF88C3EC5D}" type="pres">
      <dgm:prSet presAssocID="{E3ACE016-EB2D-4D21-ADBA-93F34EF38483}" presName="image5" presStyleCnt="0"/>
      <dgm:spPr/>
    </dgm:pt>
    <dgm:pt modelId="{225977E2-5011-4355-A930-531F2823ADAE}" type="pres">
      <dgm:prSet presAssocID="{E3ACE016-EB2D-4D21-ADBA-93F34EF38483}" presName="imageRepeatNode" presStyleLbl="alignAcc1" presStyleIdx="4" presStyleCnt="7"/>
      <dgm:spPr/>
      <dgm:t>
        <a:bodyPr/>
        <a:lstStyle/>
        <a:p>
          <a:endParaRPr lang="pt-BR"/>
        </a:p>
      </dgm:t>
    </dgm:pt>
    <dgm:pt modelId="{10B3FBD2-3037-441E-886A-AC5FE6FEF9E1}" type="pres">
      <dgm:prSet presAssocID="{E3ACE016-EB2D-4D21-ADBA-93F34EF38483}" presName="imageaccent5" presStyleCnt="0"/>
      <dgm:spPr/>
    </dgm:pt>
    <dgm:pt modelId="{F223DBC5-B73E-4190-B333-76B2EC143379}" type="pres">
      <dgm:prSet presAssocID="{E3ACE016-EB2D-4D21-ADBA-93F34EF38483}" presName="accentRepeatNode" presStyleLbl="solidAlignAcc1" presStyleIdx="9" presStyleCnt="14"/>
      <dgm:spPr/>
    </dgm:pt>
    <dgm:pt modelId="{A22904EF-D804-4E87-AD72-939A80837B32}" type="pres">
      <dgm:prSet presAssocID="{0189B4F7-005C-4EA1-B8F4-C1767FF065DC}" presName="text6" presStyleCnt="0"/>
      <dgm:spPr/>
    </dgm:pt>
    <dgm:pt modelId="{29ABF097-A250-4124-957F-3DAE07D1C38B}" type="pres">
      <dgm:prSet presAssocID="{0189B4F7-005C-4EA1-B8F4-C1767FF065DC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8AB98-6F2C-424A-B03C-4A526F0A702F}" type="pres">
      <dgm:prSet presAssocID="{0189B4F7-005C-4EA1-B8F4-C1767FF065DC}" presName="textaccent6" presStyleCnt="0"/>
      <dgm:spPr/>
    </dgm:pt>
    <dgm:pt modelId="{6A71162B-B7D7-443F-AC4B-B021C3B64CE8}" type="pres">
      <dgm:prSet presAssocID="{0189B4F7-005C-4EA1-B8F4-C1767FF065DC}" presName="accentRepeatNode" presStyleLbl="solidAlignAcc1" presStyleIdx="10" presStyleCnt="14"/>
      <dgm:spPr/>
    </dgm:pt>
    <dgm:pt modelId="{51E4E185-B5FF-4750-B73B-702B6FA2C649}" type="pres">
      <dgm:prSet presAssocID="{CE42AE7D-032D-4E62-98D8-065138519495}" presName="image6" presStyleCnt="0"/>
      <dgm:spPr/>
    </dgm:pt>
    <dgm:pt modelId="{BB7F2DAD-9534-403A-B627-92ED781342AE}" type="pres">
      <dgm:prSet presAssocID="{CE42AE7D-032D-4E62-98D8-065138519495}" presName="imageRepeatNode" presStyleLbl="alignAcc1" presStyleIdx="5" presStyleCnt="7"/>
      <dgm:spPr/>
      <dgm:t>
        <a:bodyPr/>
        <a:lstStyle/>
        <a:p>
          <a:endParaRPr lang="pt-BR"/>
        </a:p>
      </dgm:t>
    </dgm:pt>
    <dgm:pt modelId="{B464B625-DC78-4951-B4FF-C0E0261FC9D7}" type="pres">
      <dgm:prSet presAssocID="{CE42AE7D-032D-4E62-98D8-065138519495}" presName="imageaccent6" presStyleCnt="0"/>
      <dgm:spPr/>
    </dgm:pt>
    <dgm:pt modelId="{1DA1D76F-4542-4016-B182-B3581D6A6058}" type="pres">
      <dgm:prSet presAssocID="{CE42AE7D-032D-4E62-98D8-065138519495}" presName="accentRepeatNode" presStyleLbl="solidAlignAcc1" presStyleIdx="11" presStyleCnt="14"/>
      <dgm:spPr/>
    </dgm:pt>
    <dgm:pt modelId="{FCE12830-003A-4B15-9D9D-5551CA06FD7D}" type="pres">
      <dgm:prSet presAssocID="{A2CD44FB-C498-4214-AE89-7C46CA7EE9D8}" presName="text7" presStyleCnt="0"/>
      <dgm:spPr/>
    </dgm:pt>
    <dgm:pt modelId="{D20A0D2D-7978-441B-A258-7075942B6C8D}" type="pres">
      <dgm:prSet presAssocID="{A2CD44FB-C498-4214-AE89-7C46CA7EE9D8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683395-1369-4B93-B86F-7C0EE93245A0}" type="pres">
      <dgm:prSet presAssocID="{A2CD44FB-C498-4214-AE89-7C46CA7EE9D8}" presName="textaccent7" presStyleCnt="0"/>
      <dgm:spPr/>
    </dgm:pt>
    <dgm:pt modelId="{D04E3741-4089-404D-BA94-0CD6D1E3836D}" type="pres">
      <dgm:prSet presAssocID="{A2CD44FB-C498-4214-AE89-7C46CA7EE9D8}" presName="accentRepeatNode" presStyleLbl="solidAlignAcc1" presStyleIdx="12" presStyleCnt="14"/>
      <dgm:spPr/>
    </dgm:pt>
    <dgm:pt modelId="{4AE47A2B-FE8A-4266-AF16-FE2ADB85D2BA}" type="pres">
      <dgm:prSet presAssocID="{49975865-ECFD-48FA-8FDF-77AD25907620}" presName="image7" presStyleCnt="0"/>
      <dgm:spPr/>
    </dgm:pt>
    <dgm:pt modelId="{E2AE4027-D4FE-431C-BC8E-98CA41F481C7}" type="pres">
      <dgm:prSet presAssocID="{49975865-ECFD-48FA-8FDF-77AD25907620}" presName="imageRepeatNode" presStyleLbl="alignAcc1" presStyleIdx="6" presStyleCnt="7"/>
      <dgm:spPr/>
      <dgm:t>
        <a:bodyPr/>
        <a:lstStyle/>
        <a:p>
          <a:endParaRPr lang="pt-BR"/>
        </a:p>
      </dgm:t>
    </dgm:pt>
    <dgm:pt modelId="{2D00547B-9D79-41A0-B997-677198BE5671}" type="pres">
      <dgm:prSet presAssocID="{49975865-ECFD-48FA-8FDF-77AD25907620}" presName="imageaccent7" presStyleCnt="0"/>
      <dgm:spPr/>
    </dgm:pt>
    <dgm:pt modelId="{BEC82456-EE04-4E5D-A276-1655165E4C43}" type="pres">
      <dgm:prSet presAssocID="{49975865-ECFD-48FA-8FDF-77AD25907620}" presName="accentRepeatNode" presStyleLbl="solidAlignAcc1" presStyleIdx="13" presStyleCnt="14"/>
      <dgm:spPr/>
    </dgm:pt>
  </dgm:ptLst>
  <dgm:cxnLst>
    <dgm:cxn modelId="{30B20A5A-AD6F-4AA9-8023-2696ABCA601A}" srcId="{50443C15-0E50-4C89-B8D2-E2B0F9DE35F7}" destId="{F837152D-3986-47DB-A05B-DF220EA84E63}" srcOrd="4" destOrd="0" parTransId="{7143214D-EA32-46FC-B86C-1369089285B8}" sibTransId="{E3ACE016-EB2D-4D21-ADBA-93F34EF38483}"/>
    <dgm:cxn modelId="{8A0F7BB6-BA1D-4466-9CE7-4A04B8573287}" type="presOf" srcId="{7FBE4B7F-50F0-4245-BDA0-046C8C300874}" destId="{7BB6E572-1A84-42D9-A297-D7A65927B802}" srcOrd="0" destOrd="0" presId="urn:microsoft.com/office/officeart/2008/layout/HexagonCluster"/>
    <dgm:cxn modelId="{4C9C90A1-1157-410C-B8E9-F83B7493157D}" srcId="{50443C15-0E50-4C89-B8D2-E2B0F9DE35F7}" destId="{ED96B3A9-96CA-4E1A-A15F-14853D4B91B6}" srcOrd="1" destOrd="0" parTransId="{4CD283B8-FEAC-4775-83B8-04244A88A0BC}" sibTransId="{7FBE4B7F-50F0-4245-BDA0-046C8C300874}"/>
    <dgm:cxn modelId="{D77E9355-9674-451C-83A7-5E578A4CBBAF}" type="presOf" srcId="{ABA8E39E-DEE9-4603-865B-19FC59474E7D}" destId="{7D6E5642-F098-4D62-9965-1515E93449BB}" srcOrd="0" destOrd="0" presId="urn:microsoft.com/office/officeart/2008/layout/HexagonCluster"/>
    <dgm:cxn modelId="{13FC9B0E-CAAB-46A0-B69D-58538304D497}" srcId="{50443C15-0E50-4C89-B8D2-E2B0F9DE35F7}" destId="{A2CD44FB-C498-4214-AE89-7C46CA7EE9D8}" srcOrd="6" destOrd="0" parTransId="{4DB15FA0-2531-4D67-995D-386736CDED87}" sibTransId="{49975865-ECFD-48FA-8FDF-77AD25907620}"/>
    <dgm:cxn modelId="{651DC80E-270C-4DC1-8929-E3D7E680395E}" srcId="{50443C15-0E50-4C89-B8D2-E2B0F9DE35F7}" destId="{20BBA84E-95AB-4100-8AB5-AF8F32CB855B}" srcOrd="0" destOrd="0" parTransId="{B0B6928D-B12E-44A9-82E8-7246FDF0E928}" sibTransId="{B15C44D2-98AE-4D1A-B7A5-94D4D6EF5559}"/>
    <dgm:cxn modelId="{12D428E6-3377-4EAE-82B7-23D7F2300C96}" srcId="{50443C15-0E50-4C89-B8D2-E2B0F9DE35F7}" destId="{902F27A1-3922-45F0-80E1-DA0B62A96AAC}" srcOrd="3" destOrd="0" parTransId="{E299188D-A27E-4435-9F96-AA2AE7C51AEB}" sibTransId="{F4C47ED7-F7E1-4D39-9B50-5B9545AA4573}"/>
    <dgm:cxn modelId="{9C2F9193-EBEF-4252-9ABA-AFB375DD0406}" type="presOf" srcId="{E3ACE016-EB2D-4D21-ADBA-93F34EF38483}" destId="{225977E2-5011-4355-A930-531F2823ADAE}" srcOrd="0" destOrd="0" presId="urn:microsoft.com/office/officeart/2008/layout/HexagonCluster"/>
    <dgm:cxn modelId="{AB409312-64EA-48B7-9F74-2A907F18CB0C}" type="presOf" srcId="{902F27A1-3922-45F0-80E1-DA0B62A96AAC}" destId="{E1484095-0663-45F0-90A3-9194D3B220E7}" srcOrd="0" destOrd="0" presId="urn:microsoft.com/office/officeart/2008/layout/HexagonCluster"/>
    <dgm:cxn modelId="{560135B4-E7C6-4923-BA10-D7E46E7A0195}" type="presOf" srcId="{ED96B3A9-96CA-4E1A-A15F-14853D4B91B6}" destId="{C0EAD1BA-96F0-41F5-9774-D4692717DDD4}" srcOrd="0" destOrd="0" presId="urn:microsoft.com/office/officeart/2008/layout/HexagonCluster"/>
    <dgm:cxn modelId="{37D67A61-A31F-4D2D-8529-286C53BFF057}" type="presOf" srcId="{0189B4F7-005C-4EA1-B8F4-C1767FF065DC}" destId="{29ABF097-A250-4124-957F-3DAE07D1C38B}" srcOrd="0" destOrd="0" presId="urn:microsoft.com/office/officeart/2008/layout/HexagonCluster"/>
    <dgm:cxn modelId="{42F8C6E1-A700-4ED3-B9C2-2CAF6A82B286}" srcId="{50443C15-0E50-4C89-B8D2-E2B0F9DE35F7}" destId="{ABA8E39E-DEE9-4603-865B-19FC59474E7D}" srcOrd="2" destOrd="0" parTransId="{F6E6E2DE-BBC9-4A51-BE3B-3317B6C82CC0}" sibTransId="{65C6C8B2-2F91-4F56-A91C-ED7369C07AFF}"/>
    <dgm:cxn modelId="{72747AFC-F5C2-4ABF-BFE1-993E6FE80027}" type="presOf" srcId="{50443C15-0E50-4C89-B8D2-E2B0F9DE35F7}" destId="{F2758699-1B5D-459D-A47E-855F8D7F226B}" srcOrd="0" destOrd="0" presId="urn:microsoft.com/office/officeart/2008/layout/HexagonCluster"/>
    <dgm:cxn modelId="{70F97536-D3AC-4E26-B034-2533B0E673DF}" type="presOf" srcId="{B15C44D2-98AE-4D1A-B7A5-94D4D6EF5559}" destId="{B221D787-B367-452A-97E7-4B0C3F84BB14}" srcOrd="0" destOrd="0" presId="urn:microsoft.com/office/officeart/2008/layout/HexagonCluster"/>
    <dgm:cxn modelId="{1445CB0E-C263-42BE-9876-55DCF9AE70F8}" type="presOf" srcId="{20BBA84E-95AB-4100-8AB5-AF8F32CB855B}" destId="{96E2F6E4-E3EA-46EC-A6AB-FC687674AD3F}" srcOrd="0" destOrd="0" presId="urn:microsoft.com/office/officeart/2008/layout/HexagonCluster"/>
    <dgm:cxn modelId="{09D812C5-3527-4A35-9359-6C6C930C1E0A}" type="presOf" srcId="{CE42AE7D-032D-4E62-98D8-065138519495}" destId="{BB7F2DAD-9534-403A-B627-92ED781342AE}" srcOrd="0" destOrd="0" presId="urn:microsoft.com/office/officeart/2008/layout/HexagonCluster"/>
    <dgm:cxn modelId="{62B9E0A0-8327-4D37-B2CF-64A49CE130EB}" type="presOf" srcId="{49975865-ECFD-48FA-8FDF-77AD25907620}" destId="{E2AE4027-D4FE-431C-BC8E-98CA41F481C7}" srcOrd="0" destOrd="0" presId="urn:microsoft.com/office/officeart/2008/layout/HexagonCluster"/>
    <dgm:cxn modelId="{93AED572-9127-4B0C-A273-4B5781203927}" type="presOf" srcId="{F837152D-3986-47DB-A05B-DF220EA84E63}" destId="{7C7D42DB-EB12-4F48-8D7C-4C0892FE8D0D}" srcOrd="0" destOrd="0" presId="urn:microsoft.com/office/officeart/2008/layout/HexagonCluster"/>
    <dgm:cxn modelId="{55172ADF-051D-427F-AF7E-B1F2B7C50E2B}" srcId="{50443C15-0E50-4C89-B8D2-E2B0F9DE35F7}" destId="{0189B4F7-005C-4EA1-B8F4-C1767FF065DC}" srcOrd="5" destOrd="0" parTransId="{70F4989C-93E8-4B0F-A38E-17A6D3649A39}" sibTransId="{CE42AE7D-032D-4E62-98D8-065138519495}"/>
    <dgm:cxn modelId="{552E7A37-E1CB-4A74-89D1-91E97051CD08}" type="presOf" srcId="{F4C47ED7-F7E1-4D39-9B50-5B9545AA4573}" destId="{6F0066E3-5D05-499C-A24D-1838772806FF}" srcOrd="0" destOrd="0" presId="urn:microsoft.com/office/officeart/2008/layout/HexagonCluster"/>
    <dgm:cxn modelId="{6155605A-C6AE-4EBA-AD7C-33B4688081D9}" type="presOf" srcId="{65C6C8B2-2F91-4F56-A91C-ED7369C07AFF}" destId="{8ABC2344-4DBF-4D28-8F16-A1AF15DA3A95}" srcOrd="0" destOrd="0" presId="urn:microsoft.com/office/officeart/2008/layout/HexagonCluster"/>
    <dgm:cxn modelId="{50E0C9E7-551E-4404-86ED-CE9C43D76CFB}" type="presOf" srcId="{A2CD44FB-C498-4214-AE89-7C46CA7EE9D8}" destId="{D20A0D2D-7978-441B-A258-7075942B6C8D}" srcOrd="0" destOrd="0" presId="urn:microsoft.com/office/officeart/2008/layout/HexagonCluster"/>
    <dgm:cxn modelId="{46460288-2B4D-461B-9E64-46D44D413755}" type="presParOf" srcId="{F2758699-1B5D-459D-A47E-855F8D7F226B}" destId="{EC2960CE-9358-4BDD-95A0-9CDCB8C0D243}" srcOrd="0" destOrd="0" presId="urn:microsoft.com/office/officeart/2008/layout/HexagonCluster"/>
    <dgm:cxn modelId="{CEB35748-D2D5-4D39-BEBF-9104BE418982}" type="presParOf" srcId="{EC2960CE-9358-4BDD-95A0-9CDCB8C0D243}" destId="{96E2F6E4-E3EA-46EC-A6AB-FC687674AD3F}" srcOrd="0" destOrd="0" presId="urn:microsoft.com/office/officeart/2008/layout/HexagonCluster"/>
    <dgm:cxn modelId="{E9A51F3D-7157-497F-A69F-1C8BDDD5F4D4}" type="presParOf" srcId="{F2758699-1B5D-459D-A47E-855F8D7F226B}" destId="{19D6709D-CC42-42BD-A38D-5AC1A948ED06}" srcOrd="1" destOrd="0" presId="urn:microsoft.com/office/officeart/2008/layout/HexagonCluster"/>
    <dgm:cxn modelId="{428DB863-A599-40B4-A923-1732238DA34E}" type="presParOf" srcId="{19D6709D-CC42-42BD-A38D-5AC1A948ED06}" destId="{FD79A739-4013-4159-B1B9-9A7A379DF7D9}" srcOrd="0" destOrd="0" presId="urn:microsoft.com/office/officeart/2008/layout/HexagonCluster"/>
    <dgm:cxn modelId="{6561C3D2-5675-424B-8D57-B360F592986F}" type="presParOf" srcId="{F2758699-1B5D-459D-A47E-855F8D7F226B}" destId="{41396832-8D31-4F7A-A360-CA8115570B8D}" srcOrd="2" destOrd="0" presId="urn:microsoft.com/office/officeart/2008/layout/HexagonCluster"/>
    <dgm:cxn modelId="{7DA6A76C-4AEE-46FE-AD6E-C2BD6C3D81C0}" type="presParOf" srcId="{41396832-8D31-4F7A-A360-CA8115570B8D}" destId="{B221D787-B367-452A-97E7-4B0C3F84BB14}" srcOrd="0" destOrd="0" presId="urn:microsoft.com/office/officeart/2008/layout/HexagonCluster"/>
    <dgm:cxn modelId="{BE799ED5-0CA9-4727-9AF1-A36B42EFDF7E}" type="presParOf" srcId="{F2758699-1B5D-459D-A47E-855F8D7F226B}" destId="{C3521FA9-53CE-497C-9050-221430BCA5D7}" srcOrd="3" destOrd="0" presId="urn:microsoft.com/office/officeart/2008/layout/HexagonCluster"/>
    <dgm:cxn modelId="{CF54313C-B596-4AB6-9CCB-A49E5A1F8C5E}" type="presParOf" srcId="{C3521FA9-53CE-497C-9050-221430BCA5D7}" destId="{CC09B5B0-59AC-465D-A2CB-E393929180C2}" srcOrd="0" destOrd="0" presId="urn:microsoft.com/office/officeart/2008/layout/HexagonCluster"/>
    <dgm:cxn modelId="{90AD5267-CCA0-4CE1-924E-8AA1A8CCD5D0}" type="presParOf" srcId="{F2758699-1B5D-459D-A47E-855F8D7F226B}" destId="{EED44284-A50C-4BB9-84F9-B1E8A4B2DE90}" srcOrd="4" destOrd="0" presId="urn:microsoft.com/office/officeart/2008/layout/HexagonCluster"/>
    <dgm:cxn modelId="{EA162085-B644-478F-A025-CC30CF7EFC83}" type="presParOf" srcId="{EED44284-A50C-4BB9-84F9-B1E8A4B2DE90}" destId="{C0EAD1BA-96F0-41F5-9774-D4692717DDD4}" srcOrd="0" destOrd="0" presId="urn:microsoft.com/office/officeart/2008/layout/HexagonCluster"/>
    <dgm:cxn modelId="{5DA871DA-1CD2-4F71-882A-DA9DBBC564A9}" type="presParOf" srcId="{F2758699-1B5D-459D-A47E-855F8D7F226B}" destId="{D18B165B-3C1F-412C-8477-2A9DB49232FE}" srcOrd="5" destOrd="0" presId="urn:microsoft.com/office/officeart/2008/layout/HexagonCluster"/>
    <dgm:cxn modelId="{13E4B32E-3550-4577-A0F5-AFA1C6FFF649}" type="presParOf" srcId="{D18B165B-3C1F-412C-8477-2A9DB49232FE}" destId="{613C5B08-2662-49D3-8906-B006CA87DF27}" srcOrd="0" destOrd="0" presId="urn:microsoft.com/office/officeart/2008/layout/HexagonCluster"/>
    <dgm:cxn modelId="{E649862D-693B-467D-BB88-C7D45DD7799D}" type="presParOf" srcId="{F2758699-1B5D-459D-A47E-855F8D7F226B}" destId="{012B479E-9176-4BA2-B8F1-9DE340DB8188}" srcOrd="6" destOrd="0" presId="urn:microsoft.com/office/officeart/2008/layout/HexagonCluster"/>
    <dgm:cxn modelId="{F9548EA1-A26E-4A4B-BEC6-FF6551D8F323}" type="presParOf" srcId="{012B479E-9176-4BA2-B8F1-9DE340DB8188}" destId="{7BB6E572-1A84-42D9-A297-D7A65927B802}" srcOrd="0" destOrd="0" presId="urn:microsoft.com/office/officeart/2008/layout/HexagonCluster"/>
    <dgm:cxn modelId="{2086C029-69A8-444B-80FA-2538838DDAFB}" type="presParOf" srcId="{F2758699-1B5D-459D-A47E-855F8D7F226B}" destId="{3819A6F8-952D-40F2-91EA-812702035984}" srcOrd="7" destOrd="0" presId="urn:microsoft.com/office/officeart/2008/layout/HexagonCluster"/>
    <dgm:cxn modelId="{2133B5E5-C6E2-46E9-AF4A-273992698E7E}" type="presParOf" srcId="{3819A6F8-952D-40F2-91EA-812702035984}" destId="{DCCD66AE-ED1D-4131-9EC4-F0E0270916AE}" srcOrd="0" destOrd="0" presId="urn:microsoft.com/office/officeart/2008/layout/HexagonCluster"/>
    <dgm:cxn modelId="{97B32C6B-33E7-4D7C-93B4-7D48ACAA91A9}" type="presParOf" srcId="{F2758699-1B5D-459D-A47E-855F8D7F226B}" destId="{CD72035A-6778-4823-BB4B-ACD83FB7131B}" srcOrd="8" destOrd="0" presId="urn:microsoft.com/office/officeart/2008/layout/HexagonCluster"/>
    <dgm:cxn modelId="{509A426E-9319-4E92-B599-89937DA94F91}" type="presParOf" srcId="{CD72035A-6778-4823-BB4B-ACD83FB7131B}" destId="{7D6E5642-F098-4D62-9965-1515E93449BB}" srcOrd="0" destOrd="0" presId="urn:microsoft.com/office/officeart/2008/layout/HexagonCluster"/>
    <dgm:cxn modelId="{F0884D8A-6D56-4210-875C-D2B5C5DBE261}" type="presParOf" srcId="{F2758699-1B5D-459D-A47E-855F8D7F226B}" destId="{99AB143A-4876-407F-B607-FD6EB90A6241}" srcOrd="9" destOrd="0" presId="urn:microsoft.com/office/officeart/2008/layout/HexagonCluster"/>
    <dgm:cxn modelId="{123D8CD6-97D5-483D-AAA6-4290AF06C903}" type="presParOf" srcId="{99AB143A-4876-407F-B607-FD6EB90A6241}" destId="{8FEC81AB-EA7E-4D04-8317-5B9201567FE2}" srcOrd="0" destOrd="0" presId="urn:microsoft.com/office/officeart/2008/layout/HexagonCluster"/>
    <dgm:cxn modelId="{94D8FBA0-4EF6-412C-BCF9-3F7B79FFBECD}" type="presParOf" srcId="{F2758699-1B5D-459D-A47E-855F8D7F226B}" destId="{85E90DA1-5FF1-4484-8E06-F75AEAD68759}" srcOrd="10" destOrd="0" presId="urn:microsoft.com/office/officeart/2008/layout/HexagonCluster"/>
    <dgm:cxn modelId="{1FA3D768-AB16-4E44-9253-BA8E7D1A16AA}" type="presParOf" srcId="{85E90DA1-5FF1-4484-8E06-F75AEAD68759}" destId="{8ABC2344-4DBF-4D28-8F16-A1AF15DA3A95}" srcOrd="0" destOrd="0" presId="urn:microsoft.com/office/officeart/2008/layout/HexagonCluster"/>
    <dgm:cxn modelId="{AE090894-78C1-4AD5-95A8-2B85C79BFD43}" type="presParOf" srcId="{F2758699-1B5D-459D-A47E-855F8D7F226B}" destId="{3582F1D8-44B4-4954-81E8-4946A54873AB}" srcOrd="11" destOrd="0" presId="urn:microsoft.com/office/officeart/2008/layout/HexagonCluster"/>
    <dgm:cxn modelId="{7D887260-956E-4AE7-9317-95B818F69DE0}" type="presParOf" srcId="{3582F1D8-44B4-4954-81E8-4946A54873AB}" destId="{F5BEEF02-8393-42B1-9FB3-A0BB6E8BF4F0}" srcOrd="0" destOrd="0" presId="urn:microsoft.com/office/officeart/2008/layout/HexagonCluster"/>
    <dgm:cxn modelId="{13781FD6-0591-4CF5-AAEC-E682E981DE67}" type="presParOf" srcId="{F2758699-1B5D-459D-A47E-855F8D7F226B}" destId="{62D537AB-0332-4C15-9E9E-130D6D7E4D13}" srcOrd="12" destOrd="0" presId="urn:microsoft.com/office/officeart/2008/layout/HexagonCluster"/>
    <dgm:cxn modelId="{D5BB9270-31A8-4F8B-956C-F2B1D2C96F86}" type="presParOf" srcId="{62D537AB-0332-4C15-9E9E-130D6D7E4D13}" destId="{E1484095-0663-45F0-90A3-9194D3B220E7}" srcOrd="0" destOrd="0" presId="urn:microsoft.com/office/officeart/2008/layout/HexagonCluster"/>
    <dgm:cxn modelId="{A9E840A1-9CB7-4634-B8BE-0D0434FE933D}" type="presParOf" srcId="{F2758699-1B5D-459D-A47E-855F8D7F226B}" destId="{B327A29A-BF4F-49D4-899B-81F918AA530B}" srcOrd="13" destOrd="0" presId="urn:microsoft.com/office/officeart/2008/layout/HexagonCluster"/>
    <dgm:cxn modelId="{51E4F2A2-AC18-486F-8598-1B68E7996235}" type="presParOf" srcId="{B327A29A-BF4F-49D4-899B-81F918AA530B}" destId="{27073580-43A5-4B76-877E-ADA2A1763D0F}" srcOrd="0" destOrd="0" presId="urn:microsoft.com/office/officeart/2008/layout/HexagonCluster"/>
    <dgm:cxn modelId="{CC70ABAC-B41D-410A-9706-35D14B979742}" type="presParOf" srcId="{F2758699-1B5D-459D-A47E-855F8D7F226B}" destId="{E29F2CA2-F0F6-44FF-8D87-97E6DC5EDF67}" srcOrd="14" destOrd="0" presId="urn:microsoft.com/office/officeart/2008/layout/HexagonCluster"/>
    <dgm:cxn modelId="{DFA1A59C-0230-499C-9129-9EFCEBAC8F9B}" type="presParOf" srcId="{E29F2CA2-F0F6-44FF-8D87-97E6DC5EDF67}" destId="{6F0066E3-5D05-499C-A24D-1838772806FF}" srcOrd="0" destOrd="0" presId="urn:microsoft.com/office/officeart/2008/layout/HexagonCluster"/>
    <dgm:cxn modelId="{DA315634-BF01-4944-ABE4-506DEEB0A144}" type="presParOf" srcId="{F2758699-1B5D-459D-A47E-855F8D7F226B}" destId="{B8E4EFB9-E4B5-435E-8F44-63E9B56F39A0}" srcOrd="15" destOrd="0" presId="urn:microsoft.com/office/officeart/2008/layout/HexagonCluster"/>
    <dgm:cxn modelId="{7A787057-81F0-423B-AA23-E7153C3930F0}" type="presParOf" srcId="{B8E4EFB9-E4B5-435E-8F44-63E9B56F39A0}" destId="{FBC8F5BE-8D21-4A94-8A52-B7636D36AE8E}" srcOrd="0" destOrd="0" presId="urn:microsoft.com/office/officeart/2008/layout/HexagonCluster"/>
    <dgm:cxn modelId="{49514B5A-E45B-4B2E-9F8C-4119864B0468}" type="presParOf" srcId="{F2758699-1B5D-459D-A47E-855F8D7F226B}" destId="{1E7E3B6E-1A46-479A-95BF-6165A3A42427}" srcOrd="16" destOrd="0" presId="urn:microsoft.com/office/officeart/2008/layout/HexagonCluster"/>
    <dgm:cxn modelId="{FD7CC4E5-D33E-4851-AD36-6FB8DC6609E4}" type="presParOf" srcId="{1E7E3B6E-1A46-479A-95BF-6165A3A42427}" destId="{7C7D42DB-EB12-4F48-8D7C-4C0892FE8D0D}" srcOrd="0" destOrd="0" presId="urn:microsoft.com/office/officeart/2008/layout/HexagonCluster"/>
    <dgm:cxn modelId="{6CE715E7-48AC-495B-8B2B-51BB0ED5A272}" type="presParOf" srcId="{F2758699-1B5D-459D-A47E-855F8D7F226B}" destId="{8FA2A40D-6373-45D4-922B-8EDBE9E9FF11}" srcOrd="17" destOrd="0" presId="urn:microsoft.com/office/officeart/2008/layout/HexagonCluster"/>
    <dgm:cxn modelId="{869A4D07-A942-4174-A0A6-11E965C2CC07}" type="presParOf" srcId="{8FA2A40D-6373-45D4-922B-8EDBE9E9FF11}" destId="{0EAF0979-541A-4D48-BC49-83D6F711AE1D}" srcOrd="0" destOrd="0" presId="urn:microsoft.com/office/officeart/2008/layout/HexagonCluster"/>
    <dgm:cxn modelId="{A2E0FCE7-FBD8-4C99-8396-3F27DC382FFA}" type="presParOf" srcId="{F2758699-1B5D-459D-A47E-855F8D7F226B}" destId="{C6EB42C2-2D01-4700-AFB2-54CF88C3EC5D}" srcOrd="18" destOrd="0" presId="urn:microsoft.com/office/officeart/2008/layout/HexagonCluster"/>
    <dgm:cxn modelId="{B9A9FC9F-509E-43E6-9231-30E0F6649D31}" type="presParOf" srcId="{C6EB42C2-2D01-4700-AFB2-54CF88C3EC5D}" destId="{225977E2-5011-4355-A930-531F2823ADAE}" srcOrd="0" destOrd="0" presId="urn:microsoft.com/office/officeart/2008/layout/HexagonCluster"/>
    <dgm:cxn modelId="{0FDCD438-72DA-4B02-B48E-085C88751F8D}" type="presParOf" srcId="{F2758699-1B5D-459D-A47E-855F8D7F226B}" destId="{10B3FBD2-3037-441E-886A-AC5FE6FEF9E1}" srcOrd="19" destOrd="0" presId="urn:microsoft.com/office/officeart/2008/layout/HexagonCluster"/>
    <dgm:cxn modelId="{1A84060B-3D85-4892-A3E4-7476B56CC8F5}" type="presParOf" srcId="{10B3FBD2-3037-441E-886A-AC5FE6FEF9E1}" destId="{F223DBC5-B73E-4190-B333-76B2EC143379}" srcOrd="0" destOrd="0" presId="urn:microsoft.com/office/officeart/2008/layout/HexagonCluster"/>
    <dgm:cxn modelId="{F48BB229-2C5E-49F7-9C2B-B2BFE4EE2F27}" type="presParOf" srcId="{F2758699-1B5D-459D-A47E-855F8D7F226B}" destId="{A22904EF-D804-4E87-AD72-939A80837B32}" srcOrd="20" destOrd="0" presId="urn:microsoft.com/office/officeart/2008/layout/HexagonCluster"/>
    <dgm:cxn modelId="{AA6788D0-B840-477C-B5C2-97712B87ADF5}" type="presParOf" srcId="{A22904EF-D804-4E87-AD72-939A80837B32}" destId="{29ABF097-A250-4124-957F-3DAE07D1C38B}" srcOrd="0" destOrd="0" presId="urn:microsoft.com/office/officeart/2008/layout/HexagonCluster"/>
    <dgm:cxn modelId="{075CCEC2-0EFF-4660-B0CC-494A3FED685A}" type="presParOf" srcId="{F2758699-1B5D-459D-A47E-855F8D7F226B}" destId="{63C8AB98-6F2C-424A-B03C-4A526F0A702F}" srcOrd="21" destOrd="0" presId="urn:microsoft.com/office/officeart/2008/layout/HexagonCluster"/>
    <dgm:cxn modelId="{5E355A66-6393-450B-988D-1015AC7623B5}" type="presParOf" srcId="{63C8AB98-6F2C-424A-B03C-4A526F0A702F}" destId="{6A71162B-B7D7-443F-AC4B-B021C3B64CE8}" srcOrd="0" destOrd="0" presId="urn:microsoft.com/office/officeart/2008/layout/HexagonCluster"/>
    <dgm:cxn modelId="{A53399B8-CF39-4A81-9011-31E1E0D67CB2}" type="presParOf" srcId="{F2758699-1B5D-459D-A47E-855F8D7F226B}" destId="{51E4E185-B5FF-4750-B73B-702B6FA2C649}" srcOrd="22" destOrd="0" presId="urn:microsoft.com/office/officeart/2008/layout/HexagonCluster"/>
    <dgm:cxn modelId="{164F9223-8D7D-4CB1-86B8-A238CFB46E41}" type="presParOf" srcId="{51E4E185-B5FF-4750-B73B-702B6FA2C649}" destId="{BB7F2DAD-9534-403A-B627-92ED781342AE}" srcOrd="0" destOrd="0" presId="urn:microsoft.com/office/officeart/2008/layout/HexagonCluster"/>
    <dgm:cxn modelId="{1B41AAFE-CF08-4EDF-859C-01ECD0BC0E9E}" type="presParOf" srcId="{F2758699-1B5D-459D-A47E-855F8D7F226B}" destId="{B464B625-DC78-4951-B4FF-C0E0261FC9D7}" srcOrd="23" destOrd="0" presId="urn:microsoft.com/office/officeart/2008/layout/HexagonCluster"/>
    <dgm:cxn modelId="{B262EACC-3DF1-454A-B25C-8AD8CACC0180}" type="presParOf" srcId="{B464B625-DC78-4951-B4FF-C0E0261FC9D7}" destId="{1DA1D76F-4542-4016-B182-B3581D6A6058}" srcOrd="0" destOrd="0" presId="urn:microsoft.com/office/officeart/2008/layout/HexagonCluster"/>
    <dgm:cxn modelId="{FF5B947E-4BCF-4696-B95D-91EF8E1C34D2}" type="presParOf" srcId="{F2758699-1B5D-459D-A47E-855F8D7F226B}" destId="{FCE12830-003A-4B15-9D9D-5551CA06FD7D}" srcOrd="24" destOrd="0" presId="urn:microsoft.com/office/officeart/2008/layout/HexagonCluster"/>
    <dgm:cxn modelId="{981BE938-DB8C-4444-9A01-2BFF578963BE}" type="presParOf" srcId="{FCE12830-003A-4B15-9D9D-5551CA06FD7D}" destId="{D20A0D2D-7978-441B-A258-7075942B6C8D}" srcOrd="0" destOrd="0" presId="urn:microsoft.com/office/officeart/2008/layout/HexagonCluster"/>
    <dgm:cxn modelId="{1519B042-5BBB-4010-AF79-1F26DFF19C02}" type="presParOf" srcId="{F2758699-1B5D-459D-A47E-855F8D7F226B}" destId="{EE683395-1369-4B93-B86F-7C0EE93245A0}" srcOrd="25" destOrd="0" presId="urn:microsoft.com/office/officeart/2008/layout/HexagonCluster"/>
    <dgm:cxn modelId="{7BE5F543-3C01-4C67-8627-70352FA1282C}" type="presParOf" srcId="{EE683395-1369-4B93-B86F-7C0EE93245A0}" destId="{D04E3741-4089-404D-BA94-0CD6D1E3836D}" srcOrd="0" destOrd="0" presId="urn:microsoft.com/office/officeart/2008/layout/HexagonCluster"/>
    <dgm:cxn modelId="{E708D99C-FEF7-44E1-A57B-07B7262B1EC3}" type="presParOf" srcId="{F2758699-1B5D-459D-A47E-855F8D7F226B}" destId="{4AE47A2B-FE8A-4266-AF16-FE2ADB85D2BA}" srcOrd="26" destOrd="0" presId="urn:microsoft.com/office/officeart/2008/layout/HexagonCluster"/>
    <dgm:cxn modelId="{D3E0390E-6220-4C73-A92F-91920553AC2A}" type="presParOf" srcId="{4AE47A2B-FE8A-4266-AF16-FE2ADB85D2BA}" destId="{E2AE4027-D4FE-431C-BC8E-98CA41F481C7}" srcOrd="0" destOrd="0" presId="urn:microsoft.com/office/officeart/2008/layout/HexagonCluster"/>
    <dgm:cxn modelId="{0201675A-E5E2-4FE5-BC11-BDF15AD48978}" type="presParOf" srcId="{F2758699-1B5D-459D-A47E-855F8D7F226B}" destId="{2D00547B-9D79-41A0-B997-677198BE5671}" srcOrd="27" destOrd="0" presId="urn:microsoft.com/office/officeart/2008/layout/HexagonCluster"/>
    <dgm:cxn modelId="{1C3BAC38-1AF9-4D56-AA01-381E2D94AC96}" type="presParOf" srcId="{2D00547B-9D79-41A0-B997-677198BE5671}" destId="{BEC82456-EE04-4E5D-A276-1655165E4C4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2F6E4-E3EA-46EC-A6AB-FC687674AD3F}">
      <dsp:nvSpPr>
        <dsp:cNvPr id="0" name=""/>
        <dsp:cNvSpPr/>
      </dsp:nvSpPr>
      <dsp:spPr>
        <a:xfrm>
          <a:off x="1723620" y="1963413"/>
          <a:ext cx="1376191" cy="118170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Atenção às condições crônicas</a:t>
          </a:r>
          <a:endParaRPr lang="pt-BR" sz="1800" kern="1200" dirty="0"/>
        </a:p>
      </dsp:txBody>
      <dsp:txXfrm>
        <a:off x="1723620" y="1963413"/>
        <a:ext cx="1376191" cy="1181700"/>
      </dsp:txXfrm>
    </dsp:sp>
    <dsp:sp modelId="{FD79A739-4013-4159-B1B9-9A7A379DF7D9}">
      <dsp:nvSpPr>
        <dsp:cNvPr id="0" name=""/>
        <dsp:cNvSpPr/>
      </dsp:nvSpPr>
      <dsp:spPr>
        <a:xfrm>
          <a:off x="1756456" y="2491682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1D787-B367-452A-97E7-4B0C3F84BB14}">
      <dsp:nvSpPr>
        <dsp:cNvPr id="0" name=""/>
        <dsp:cNvSpPr/>
      </dsp:nvSpPr>
      <dsp:spPr>
        <a:xfrm>
          <a:off x="539336" y="1309981"/>
          <a:ext cx="1376191" cy="11817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9B5B0-59AC-465D-A2CB-E393929180C2}">
      <dsp:nvSpPr>
        <dsp:cNvPr id="0" name=""/>
        <dsp:cNvSpPr/>
      </dsp:nvSpPr>
      <dsp:spPr>
        <a:xfrm>
          <a:off x="1482093" y="2334894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08508"/>
              <a:satOff val="7692"/>
              <a:lumOff val="-11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AD1BA-96F0-41F5-9774-D4692717DDD4}">
      <dsp:nvSpPr>
        <dsp:cNvPr id="0" name=""/>
        <dsp:cNvSpPr/>
      </dsp:nvSpPr>
      <dsp:spPr>
        <a:xfrm>
          <a:off x="2907903" y="1306418"/>
          <a:ext cx="1376191" cy="118170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451767"/>
                <a:satOff val="16667"/>
                <a:lumOff val="-2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451767"/>
                <a:satOff val="16667"/>
                <a:lumOff val="-2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451767"/>
                <a:satOff val="16667"/>
                <a:lumOff val="-2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451767"/>
              <a:satOff val="16667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Saúde mental</a:t>
          </a:r>
          <a:endParaRPr lang="pt-BR" sz="2000" kern="1200" dirty="0"/>
        </a:p>
      </dsp:txBody>
      <dsp:txXfrm>
        <a:off x="2907903" y="1306418"/>
        <a:ext cx="1376191" cy="1181700"/>
      </dsp:txXfrm>
    </dsp:sp>
    <dsp:sp modelId="{613C5B08-2662-49D3-8906-B006CA87DF27}">
      <dsp:nvSpPr>
        <dsp:cNvPr id="0" name=""/>
        <dsp:cNvSpPr/>
      </dsp:nvSpPr>
      <dsp:spPr>
        <a:xfrm>
          <a:off x="3855038" y="2328658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417015"/>
              <a:satOff val="15385"/>
              <a:lumOff val="-22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6E572-1A84-42D9-A297-D7A65927B802}">
      <dsp:nvSpPr>
        <dsp:cNvPr id="0" name=""/>
        <dsp:cNvSpPr/>
      </dsp:nvSpPr>
      <dsp:spPr>
        <a:xfrm>
          <a:off x="4091457" y="1960741"/>
          <a:ext cx="1376191" cy="11817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6350" cap="flat" cmpd="sng" algn="ctr">
          <a:solidFill>
            <a:schemeClr val="accent3">
              <a:hueOff val="451767"/>
              <a:satOff val="16667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D66AE-ED1D-4131-9EC4-F0E0270916AE}">
      <dsp:nvSpPr>
        <dsp:cNvPr id="0" name=""/>
        <dsp:cNvSpPr/>
      </dsp:nvSpPr>
      <dsp:spPr>
        <a:xfrm>
          <a:off x="4125022" y="2486782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625523"/>
              <a:satOff val="23077"/>
              <a:lumOff val="-33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5642-F098-4D62-9965-1515E93449BB}">
      <dsp:nvSpPr>
        <dsp:cNvPr id="0" name=""/>
        <dsp:cNvSpPr/>
      </dsp:nvSpPr>
      <dsp:spPr>
        <a:xfrm>
          <a:off x="1723620" y="656995"/>
          <a:ext cx="1376191" cy="118170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Covid-19 e </a:t>
          </a:r>
          <a:r>
            <a:rPr lang="pt-BR" sz="1400" kern="1200" dirty="0" smtClean="0"/>
            <a:t>Reabilitação</a:t>
          </a:r>
          <a:endParaRPr lang="pt-BR" sz="1600" kern="1200" dirty="0"/>
        </a:p>
      </dsp:txBody>
      <dsp:txXfrm>
        <a:off x="1723620" y="656995"/>
        <a:ext cx="1376191" cy="1181700"/>
      </dsp:txXfrm>
    </dsp:sp>
    <dsp:sp modelId="{8FEC81AB-EA7E-4D04-8317-5B9201567FE2}">
      <dsp:nvSpPr>
        <dsp:cNvPr id="0" name=""/>
        <dsp:cNvSpPr/>
      </dsp:nvSpPr>
      <dsp:spPr>
        <a:xfrm>
          <a:off x="2660539" y="673030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834031"/>
              <a:satOff val="30769"/>
              <a:lumOff val="-45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C2344-4DBF-4D28-8F16-A1AF15DA3A95}">
      <dsp:nvSpPr>
        <dsp:cNvPr id="0" name=""/>
        <dsp:cNvSpPr/>
      </dsp:nvSpPr>
      <dsp:spPr>
        <a:xfrm>
          <a:off x="2907903" y="0"/>
          <a:ext cx="1376191" cy="11817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EEF02-8393-42B1-9FB3-A0BB6E8BF4F0}">
      <dsp:nvSpPr>
        <dsp:cNvPr id="0" name=""/>
        <dsp:cNvSpPr/>
      </dsp:nvSpPr>
      <dsp:spPr>
        <a:xfrm>
          <a:off x="2946576" y="523369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042538"/>
              <a:satOff val="38462"/>
              <a:lumOff val="-56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84095-0663-45F0-90A3-9194D3B220E7}">
      <dsp:nvSpPr>
        <dsp:cNvPr id="0" name=""/>
        <dsp:cNvSpPr/>
      </dsp:nvSpPr>
      <dsp:spPr>
        <a:xfrm>
          <a:off x="4091457" y="654322"/>
          <a:ext cx="1376191" cy="118170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Previne Brasil: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Financiamento da APS</a:t>
          </a:r>
          <a:endParaRPr lang="pt-BR" sz="1400" kern="1200" dirty="0"/>
        </a:p>
      </dsp:txBody>
      <dsp:txXfrm>
        <a:off x="4091457" y="654322"/>
        <a:ext cx="1376191" cy="1181700"/>
      </dsp:txXfrm>
    </dsp:sp>
    <dsp:sp modelId="{27073580-43A5-4B76-877E-ADA2A1763D0F}">
      <dsp:nvSpPr>
        <dsp:cNvPr id="0" name=""/>
        <dsp:cNvSpPr/>
      </dsp:nvSpPr>
      <dsp:spPr>
        <a:xfrm>
          <a:off x="5282307" y="1178137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251046"/>
              <a:satOff val="46154"/>
              <a:lumOff val="-67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066E3-5D05-499C-A24D-1838772806FF}">
      <dsp:nvSpPr>
        <dsp:cNvPr id="0" name=""/>
        <dsp:cNvSpPr/>
      </dsp:nvSpPr>
      <dsp:spPr>
        <a:xfrm>
          <a:off x="5275740" y="1318890"/>
          <a:ext cx="1376191" cy="11817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8F5BE-8D21-4A94-8A52-B7636D36AE8E}">
      <dsp:nvSpPr>
        <dsp:cNvPr id="0" name=""/>
        <dsp:cNvSpPr/>
      </dsp:nvSpPr>
      <dsp:spPr>
        <a:xfrm>
          <a:off x="5544265" y="1339824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459553"/>
              <a:satOff val="53846"/>
              <a:lumOff val="-791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D42DB-EB12-4F48-8D7C-4C0892FE8D0D}">
      <dsp:nvSpPr>
        <dsp:cNvPr id="0" name=""/>
        <dsp:cNvSpPr/>
      </dsp:nvSpPr>
      <dsp:spPr>
        <a:xfrm>
          <a:off x="5275740" y="12471"/>
          <a:ext cx="1376191" cy="118170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Vacina</a:t>
          </a:r>
          <a:endParaRPr lang="pt-BR" sz="1800" kern="1200" dirty="0"/>
        </a:p>
      </dsp:txBody>
      <dsp:txXfrm>
        <a:off x="5275740" y="12471"/>
        <a:ext cx="1376191" cy="1181700"/>
      </dsp:txXfrm>
    </dsp:sp>
    <dsp:sp modelId="{0EAF0979-541A-4D48-BC49-83D6F711AE1D}">
      <dsp:nvSpPr>
        <dsp:cNvPr id="0" name=""/>
        <dsp:cNvSpPr/>
      </dsp:nvSpPr>
      <dsp:spPr>
        <a:xfrm>
          <a:off x="6466591" y="542076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668061"/>
              <a:satOff val="61538"/>
              <a:lumOff val="-905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977E2-5011-4355-A930-531F2823ADAE}">
      <dsp:nvSpPr>
        <dsp:cNvPr id="0" name=""/>
        <dsp:cNvSpPr/>
      </dsp:nvSpPr>
      <dsp:spPr>
        <a:xfrm>
          <a:off x="6460024" y="671694"/>
          <a:ext cx="1376191" cy="11817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3DBC5-B73E-4190-B333-76B2EC143379}">
      <dsp:nvSpPr>
        <dsp:cNvPr id="0" name=""/>
        <dsp:cNvSpPr/>
      </dsp:nvSpPr>
      <dsp:spPr>
        <a:xfrm>
          <a:off x="6734386" y="697973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876569"/>
              <a:satOff val="69231"/>
              <a:lumOff val="-101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BF097-A250-4124-957F-3DAE07D1C38B}">
      <dsp:nvSpPr>
        <dsp:cNvPr id="0" name=""/>
        <dsp:cNvSpPr/>
      </dsp:nvSpPr>
      <dsp:spPr>
        <a:xfrm>
          <a:off x="6460024" y="1975885"/>
          <a:ext cx="1376191" cy="118170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258833"/>
                <a:satOff val="83333"/>
                <a:lumOff val="-122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258833"/>
                <a:satOff val="83333"/>
                <a:lumOff val="-122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258833"/>
                <a:satOff val="83333"/>
                <a:lumOff val="-122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258833"/>
              <a:satOff val="83333"/>
              <a:lumOff val="-122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Guia Covid-19</a:t>
          </a:r>
          <a:endParaRPr lang="pt-BR" sz="2000" kern="1200" dirty="0"/>
        </a:p>
      </dsp:txBody>
      <dsp:txXfrm>
        <a:off x="6460024" y="1975885"/>
        <a:ext cx="1376191" cy="1181700"/>
      </dsp:txXfrm>
    </dsp:sp>
    <dsp:sp modelId="{6A71162B-B7D7-443F-AC4B-B021C3B64CE8}">
      <dsp:nvSpPr>
        <dsp:cNvPr id="0" name=""/>
        <dsp:cNvSpPr/>
      </dsp:nvSpPr>
      <dsp:spPr>
        <a:xfrm>
          <a:off x="6732927" y="3011042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085076"/>
              <a:satOff val="76923"/>
              <a:lumOff val="-113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2DAD-9534-403A-B627-92ED781342AE}">
      <dsp:nvSpPr>
        <dsp:cNvPr id="0" name=""/>
        <dsp:cNvSpPr/>
      </dsp:nvSpPr>
      <dsp:spPr>
        <a:xfrm>
          <a:off x="5275740" y="2623081"/>
          <a:ext cx="1376191" cy="11817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6350" cap="flat" cmpd="sng" algn="ctr">
          <a:solidFill>
            <a:schemeClr val="accent3">
              <a:hueOff val="2258833"/>
              <a:satOff val="83333"/>
              <a:lumOff val="-122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1D76F-4542-4016-B182-B3581D6A6058}">
      <dsp:nvSpPr>
        <dsp:cNvPr id="0" name=""/>
        <dsp:cNvSpPr/>
      </dsp:nvSpPr>
      <dsp:spPr>
        <a:xfrm>
          <a:off x="6477536" y="3141550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293584"/>
              <a:satOff val="84615"/>
              <a:lumOff val="-124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A0D2D-7978-441B-A258-7075942B6C8D}">
      <dsp:nvSpPr>
        <dsp:cNvPr id="0" name=""/>
        <dsp:cNvSpPr/>
      </dsp:nvSpPr>
      <dsp:spPr>
        <a:xfrm>
          <a:off x="2906444" y="2615509"/>
          <a:ext cx="1376191" cy="118170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PAS 2021</a:t>
          </a:r>
          <a:endParaRPr lang="pt-BR" sz="2000" kern="1200" dirty="0"/>
        </a:p>
      </dsp:txBody>
      <dsp:txXfrm>
        <a:off x="2906444" y="2615509"/>
        <a:ext cx="1376191" cy="1181700"/>
      </dsp:txXfrm>
    </dsp:sp>
    <dsp:sp modelId="{D04E3741-4089-404D-BA94-0CD6D1E3836D}">
      <dsp:nvSpPr>
        <dsp:cNvPr id="0" name=""/>
        <dsp:cNvSpPr/>
      </dsp:nvSpPr>
      <dsp:spPr>
        <a:xfrm>
          <a:off x="2945847" y="3139323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502091"/>
              <a:satOff val="92308"/>
              <a:lumOff val="-1357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E4027-D4FE-431C-BC8E-98CA41F481C7}">
      <dsp:nvSpPr>
        <dsp:cNvPr id="0" name=""/>
        <dsp:cNvSpPr/>
      </dsp:nvSpPr>
      <dsp:spPr>
        <a:xfrm>
          <a:off x="1722890" y="3272504"/>
          <a:ext cx="1376191" cy="11817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82456-EE04-4E5D-A276-1655165E4C43}">
      <dsp:nvSpPr>
        <dsp:cNvPr id="0" name=""/>
        <dsp:cNvSpPr/>
      </dsp:nvSpPr>
      <dsp:spPr>
        <a:xfrm>
          <a:off x="2659079" y="3288984"/>
          <a:ext cx="160531" cy="1385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095A2-3F75-4AB6-A212-4683327D9F6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82E9B-5FFA-4D42-9C9E-08FA20968D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85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2E9B-5FFA-4D42-9C9E-08FA20968D3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94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2E9B-5FFA-4D42-9C9E-08FA20968D36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79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2E9B-5FFA-4D42-9C9E-08FA20968D36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888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2E9B-5FFA-4D42-9C9E-08FA20968D36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5298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2E9B-5FFA-4D42-9C9E-08FA20968D36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648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2E9B-5FFA-4D42-9C9E-08FA20968D36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274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2E9B-5FFA-4D42-9C9E-08FA20968D36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73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214190" y="6356350"/>
            <a:ext cx="7341705" cy="501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PRIMÁRIA À SAÚDE - TOCANTINS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308"/>
          <a:stretch/>
        </p:blipFill>
        <p:spPr>
          <a:xfrm>
            <a:off x="11205167" y="6172430"/>
            <a:ext cx="986833" cy="6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4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07836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93750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Picture 2" descr="C:\Users\Planejamento\Pictures\SVS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44"/>
          <a:stretch/>
        </p:blipFill>
        <p:spPr bwMode="auto">
          <a:xfrm>
            <a:off x="-95537" y="1"/>
            <a:ext cx="5800301" cy="6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205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 userDrawn="1"/>
        </p:nvSpPr>
        <p:spPr>
          <a:xfrm>
            <a:off x="-402956" y="1"/>
            <a:ext cx="152207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2713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519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57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78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561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177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53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308"/>
          <a:stretch/>
        </p:blipFill>
        <p:spPr>
          <a:xfrm>
            <a:off x="8706678" y="0"/>
            <a:ext cx="3485322" cy="24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88339"/>
      </p:ext>
    </p:extLst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56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476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155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561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04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B8D7-90E4-4785-9EFB-B369DCA7BDA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BA5D-6C47-442F-AA3C-0D908B124E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0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110728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2482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014499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Retângulo de cantos arredondados 5"/>
          <p:cNvSpPr/>
          <p:nvPr userDrawn="1"/>
        </p:nvSpPr>
        <p:spPr>
          <a:xfrm>
            <a:off x="4214190" y="6356350"/>
            <a:ext cx="7341705" cy="501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PRIMÁRIA À SAÚDE - TOCANTINS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308"/>
          <a:stretch/>
        </p:blipFill>
        <p:spPr>
          <a:xfrm>
            <a:off x="11205167" y="6172430"/>
            <a:ext cx="986833" cy="6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838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63451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171552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397595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hyperlink" Target="https://saude.to.gov.br/etsus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801FA-6611-45B7-8356-AD3C4C1850BA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4266D-EBA7-4B95-A809-8225FE97B5F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576" y="0"/>
            <a:ext cx="743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A50DB-18DF-467E-8726-A24963312118}" type="datetimeFigureOut">
              <a:rPr lang="pt-BR" smtClean="0"/>
              <a:pPr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B2AEF-DE86-4C90-9599-FC98AB05950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0" y="0"/>
            <a:ext cx="9136062" cy="5143499"/>
          </a:xfrm>
          <a:custGeom>
            <a:avLst/>
            <a:gdLst>
              <a:gd name="T0" fmla="*/ 6385 w 16000"/>
              <a:gd name="T1" fmla="*/ 0 h 9000"/>
              <a:gd name="T2" fmla="*/ 0 w 16000"/>
              <a:gd name="T3" fmla="*/ 4216 h 9000"/>
              <a:gd name="T4" fmla="*/ 0 w 16000"/>
              <a:gd name="T5" fmla="*/ 9000 h 9000"/>
              <a:gd name="T6" fmla="*/ 6929 w 16000"/>
              <a:gd name="T7" fmla="*/ 9000 h 9000"/>
              <a:gd name="T8" fmla="*/ 16000 w 16000"/>
              <a:gd name="T9" fmla="*/ 3010 h 9000"/>
              <a:gd name="T10" fmla="*/ 16000 w 16000"/>
              <a:gd name="T11" fmla="*/ 0 h 9000"/>
              <a:gd name="T12" fmla="*/ 6385 w 16000"/>
              <a:gd name="T13" fmla="*/ 0 h 9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000" h="9000">
                <a:moveTo>
                  <a:pt x="6385" y="0"/>
                </a:moveTo>
                <a:lnTo>
                  <a:pt x="0" y="4216"/>
                </a:lnTo>
                <a:lnTo>
                  <a:pt x="0" y="9000"/>
                </a:lnTo>
                <a:lnTo>
                  <a:pt x="6929" y="9000"/>
                </a:lnTo>
                <a:lnTo>
                  <a:pt x="16000" y="3010"/>
                </a:lnTo>
                <a:lnTo>
                  <a:pt x="16000" y="0"/>
                </a:lnTo>
                <a:lnTo>
                  <a:pt x="6385" y="0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Freeform 43">
            <a:hlinkClick r:id="rId13" tooltip="Site da Etsus"/>
          </p:cNvPr>
          <p:cNvSpPr>
            <a:spLocks noChangeAspect="1" noEditPoints="1"/>
          </p:cNvSpPr>
          <p:nvPr userDrawn="1"/>
        </p:nvSpPr>
        <p:spPr bwMode="auto">
          <a:xfrm>
            <a:off x="467544" y="447822"/>
            <a:ext cx="864000" cy="320617"/>
          </a:xfrm>
          <a:custGeom>
            <a:avLst/>
            <a:gdLst>
              <a:gd name="T0" fmla="*/ 1668 w 3457"/>
              <a:gd name="T1" fmla="*/ 682 h 1284"/>
              <a:gd name="T2" fmla="*/ 1940 w 3457"/>
              <a:gd name="T3" fmla="*/ 444 h 1284"/>
              <a:gd name="T4" fmla="*/ 1864 w 3457"/>
              <a:gd name="T5" fmla="*/ 59 h 1284"/>
              <a:gd name="T6" fmla="*/ 3227 w 3457"/>
              <a:gd name="T7" fmla="*/ 657 h 1284"/>
              <a:gd name="T8" fmla="*/ 3457 w 3457"/>
              <a:gd name="T9" fmla="*/ 563 h 1284"/>
              <a:gd name="T10" fmla="*/ 3435 w 3457"/>
              <a:gd name="T11" fmla="*/ 242 h 1284"/>
              <a:gd name="T12" fmla="*/ 2569 w 3457"/>
              <a:gd name="T13" fmla="*/ 816 h 1284"/>
              <a:gd name="T14" fmla="*/ 2287 w 3457"/>
              <a:gd name="T15" fmla="*/ 511 h 1284"/>
              <a:gd name="T16" fmla="*/ 541 w 3457"/>
              <a:gd name="T17" fmla="*/ 317 h 1284"/>
              <a:gd name="T18" fmla="*/ 1071 w 3457"/>
              <a:gd name="T19" fmla="*/ 828 h 1284"/>
              <a:gd name="T20" fmla="*/ 2960 w 3457"/>
              <a:gd name="T21" fmla="*/ 1159 h 1284"/>
              <a:gd name="T22" fmla="*/ 2949 w 3457"/>
              <a:gd name="T23" fmla="*/ 1203 h 1284"/>
              <a:gd name="T24" fmla="*/ 3047 w 3457"/>
              <a:gd name="T25" fmla="*/ 1159 h 1284"/>
              <a:gd name="T26" fmla="*/ 3040 w 3457"/>
              <a:gd name="T27" fmla="*/ 1054 h 1284"/>
              <a:gd name="T28" fmla="*/ 3427 w 3457"/>
              <a:gd name="T29" fmla="*/ 1199 h 1284"/>
              <a:gd name="T30" fmla="*/ 3312 w 3457"/>
              <a:gd name="T31" fmla="*/ 1248 h 1284"/>
              <a:gd name="T32" fmla="*/ 3334 w 3457"/>
              <a:gd name="T33" fmla="*/ 1106 h 1284"/>
              <a:gd name="T34" fmla="*/ 2644 w 3457"/>
              <a:gd name="T35" fmla="*/ 1132 h 1284"/>
              <a:gd name="T36" fmla="*/ 2645 w 3457"/>
              <a:gd name="T37" fmla="*/ 1280 h 1284"/>
              <a:gd name="T38" fmla="*/ 132 w 3457"/>
              <a:gd name="T39" fmla="*/ 1174 h 1284"/>
              <a:gd name="T40" fmla="*/ 622 w 3457"/>
              <a:gd name="T41" fmla="*/ 1048 h 1284"/>
              <a:gd name="T42" fmla="*/ 869 w 3457"/>
              <a:gd name="T43" fmla="*/ 1048 h 1284"/>
              <a:gd name="T44" fmla="*/ 3192 w 3457"/>
              <a:gd name="T45" fmla="*/ 1284 h 1284"/>
              <a:gd name="T46" fmla="*/ 3145 w 3457"/>
              <a:gd name="T47" fmla="*/ 1228 h 1284"/>
              <a:gd name="T48" fmla="*/ 1609 w 3457"/>
              <a:gd name="T49" fmla="*/ 1230 h 1284"/>
              <a:gd name="T50" fmla="*/ 1632 w 3457"/>
              <a:gd name="T51" fmla="*/ 1135 h 1284"/>
              <a:gd name="T52" fmla="*/ 177 w 3457"/>
              <a:gd name="T53" fmla="*/ 1181 h 1284"/>
              <a:gd name="T54" fmla="*/ 167 w 3457"/>
              <a:gd name="T55" fmla="*/ 1230 h 1284"/>
              <a:gd name="T56" fmla="*/ 198 w 3457"/>
              <a:gd name="T57" fmla="*/ 1164 h 1284"/>
              <a:gd name="T58" fmla="*/ 369 w 3457"/>
              <a:gd name="T59" fmla="*/ 1109 h 1284"/>
              <a:gd name="T60" fmla="*/ 369 w 3457"/>
              <a:gd name="T61" fmla="*/ 1261 h 1284"/>
              <a:gd name="T62" fmla="*/ 505 w 3457"/>
              <a:gd name="T63" fmla="*/ 1109 h 1284"/>
              <a:gd name="T64" fmla="*/ 1073 w 3457"/>
              <a:gd name="T65" fmla="*/ 1109 h 1284"/>
              <a:gd name="T66" fmla="*/ 1223 w 3457"/>
              <a:gd name="T67" fmla="*/ 1109 h 1284"/>
              <a:gd name="T68" fmla="*/ 1223 w 3457"/>
              <a:gd name="T69" fmla="*/ 1261 h 1284"/>
              <a:gd name="T70" fmla="*/ 1520 w 3457"/>
              <a:gd name="T71" fmla="*/ 1109 h 1284"/>
              <a:gd name="T72" fmla="*/ 1542 w 3457"/>
              <a:gd name="T73" fmla="*/ 1153 h 1284"/>
              <a:gd name="T74" fmla="*/ 1762 w 3457"/>
              <a:gd name="T75" fmla="*/ 1137 h 1284"/>
              <a:gd name="T76" fmla="*/ 1831 w 3457"/>
              <a:gd name="T77" fmla="*/ 1178 h 1284"/>
              <a:gd name="T78" fmla="*/ 1882 w 3457"/>
              <a:gd name="T79" fmla="*/ 1197 h 1284"/>
              <a:gd name="T80" fmla="*/ 2012 w 3457"/>
              <a:gd name="T81" fmla="*/ 1204 h 1284"/>
              <a:gd name="T82" fmla="*/ 2065 w 3457"/>
              <a:gd name="T83" fmla="*/ 1189 h 1284"/>
              <a:gd name="T84" fmla="*/ 2146 w 3457"/>
              <a:gd name="T85" fmla="*/ 1130 h 1284"/>
              <a:gd name="T86" fmla="*/ 2243 w 3457"/>
              <a:gd name="T87" fmla="*/ 1210 h 1284"/>
              <a:gd name="T88" fmla="*/ 2272 w 3457"/>
              <a:gd name="T89" fmla="*/ 1277 h 1284"/>
              <a:gd name="T90" fmla="*/ 2241 w 3457"/>
              <a:gd name="T91" fmla="*/ 1132 h 1284"/>
              <a:gd name="T92" fmla="*/ 2338 w 3457"/>
              <a:gd name="T93" fmla="*/ 1262 h 1284"/>
              <a:gd name="T94" fmla="*/ 2449 w 3457"/>
              <a:gd name="T95" fmla="*/ 1196 h 1284"/>
              <a:gd name="T96" fmla="*/ 2828 w 3457"/>
              <a:gd name="T97" fmla="*/ 1195 h 1284"/>
              <a:gd name="T98" fmla="*/ 742 w 3457"/>
              <a:gd name="T99" fmla="*/ 1142 h 1284"/>
              <a:gd name="T100" fmla="*/ 725 w 3457"/>
              <a:gd name="T101" fmla="*/ 1279 h 1284"/>
              <a:gd name="T102" fmla="*/ 747 w 3457"/>
              <a:gd name="T103" fmla="*/ 1115 h 1284"/>
              <a:gd name="T104" fmla="*/ 1392 w 3457"/>
              <a:gd name="T105" fmla="*/ 1167 h 1284"/>
              <a:gd name="T106" fmla="*/ 1395 w 3457"/>
              <a:gd name="T107" fmla="*/ 1259 h 1284"/>
              <a:gd name="T108" fmla="*/ 1679 w 3457"/>
              <a:gd name="T109" fmla="*/ 1113 h 1284"/>
              <a:gd name="T110" fmla="*/ 474 w 3457"/>
              <a:gd name="T111" fmla="*/ 1246 h 1284"/>
              <a:gd name="T112" fmla="*/ 1031 w 3457"/>
              <a:gd name="T113" fmla="*/ 1196 h 1284"/>
              <a:gd name="T114" fmla="*/ 2416 w 3457"/>
              <a:gd name="T115" fmla="*/ 1149 h 1284"/>
              <a:gd name="T116" fmla="*/ 2582 w 3457"/>
              <a:gd name="T117" fmla="*/ 1246 h 1284"/>
              <a:gd name="T118" fmla="*/ 2720 w 3457"/>
              <a:gd name="T119" fmla="*/ 1196 h 1284"/>
              <a:gd name="T120" fmla="*/ 680 w 3457"/>
              <a:gd name="T121" fmla="*/ 1222 h 1284"/>
              <a:gd name="T122" fmla="*/ 1321 w 3457"/>
              <a:gd name="T123" fmla="*/ 1234 h 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57" h="1284">
                <a:moveTo>
                  <a:pt x="1663" y="0"/>
                </a:moveTo>
                <a:cubicBezTo>
                  <a:pt x="1591" y="0"/>
                  <a:pt x="1535" y="11"/>
                  <a:pt x="1493" y="33"/>
                </a:cubicBezTo>
                <a:cubicBezTo>
                  <a:pt x="1453" y="54"/>
                  <a:pt x="1422" y="84"/>
                  <a:pt x="1402" y="121"/>
                </a:cubicBezTo>
                <a:cubicBezTo>
                  <a:pt x="1382" y="158"/>
                  <a:pt x="1372" y="197"/>
                  <a:pt x="1372" y="238"/>
                </a:cubicBezTo>
                <a:cubicBezTo>
                  <a:pt x="1372" y="302"/>
                  <a:pt x="1392" y="354"/>
                  <a:pt x="1431" y="395"/>
                </a:cubicBezTo>
                <a:cubicBezTo>
                  <a:pt x="1470" y="437"/>
                  <a:pt x="1537" y="470"/>
                  <a:pt x="1630" y="495"/>
                </a:cubicBezTo>
                <a:cubicBezTo>
                  <a:pt x="1686" y="509"/>
                  <a:pt x="1723" y="525"/>
                  <a:pt x="1738" y="541"/>
                </a:cubicBezTo>
                <a:cubicBezTo>
                  <a:pt x="1754" y="558"/>
                  <a:pt x="1762" y="577"/>
                  <a:pt x="1762" y="598"/>
                </a:cubicBezTo>
                <a:cubicBezTo>
                  <a:pt x="1762" y="620"/>
                  <a:pt x="1754" y="640"/>
                  <a:pt x="1737" y="657"/>
                </a:cubicBezTo>
                <a:cubicBezTo>
                  <a:pt x="1721" y="674"/>
                  <a:pt x="1697" y="682"/>
                  <a:pt x="1668" y="682"/>
                </a:cubicBezTo>
                <a:cubicBezTo>
                  <a:pt x="1627" y="682"/>
                  <a:pt x="1595" y="665"/>
                  <a:pt x="1574" y="632"/>
                </a:cubicBezTo>
                <a:cubicBezTo>
                  <a:pt x="1561" y="612"/>
                  <a:pt x="1551" y="583"/>
                  <a:pt x="1547" y="544"/>
                </a:cubicBezTo>
                <a:lnTo>
                  <a:pt x="1346" y="559"/>
                </a:lnTo>
                <a:lnTo>
                  <a:pt x="1346" y="559"/>
                </a:lnTo>
                <a:cubicBezTo>
                  <a:pt x="1352" y="641"/>
                  <a:pt x="1377" y="709"/>
                  <a:pt x="1422" y="762"/>
                </a:cubicBezTo>
                <a:cubicBezTo>
                  <a:pt x="1466" y="815"/>
                  <a:pt x="1547" y="842"/>
                  <a:pt x="1664" y="842"/>
                </a:cubicBezTo>
                <a:cubicBezTo>
                  <a:pt x="1730" y="842"/>
                  <a:pt x="1785" y="831"/>
                  <a:pt x="1828" y="809"/>
                </a:cubicBezTo>
                <a:cubicBezTo>
                  <a:pt x="1872" y="786"/>
                  <a:pt x="1906" y="752"/>
                  <a:pt x="1930" y="708"/>
                </a:cubicBezTo>
                <a:cubicBezTo>
                  <a:pt x="1955" y="664"/>
                  <a:pt x="1967" y="616"/>
                  <a:pt x="1967" y="563"/>
                </a:cubicBezTo>
                <a:cubicBezTo>
                  <a:pt x="1967" y="519"/>
                  <a:pt x="1958" y="479"/>
                  <a:pt x="1940" y="444"/>
                </a:cubicBezTo>
                <a:cubicBezTo>
                  <a:pt x="1922" y="407"/>
                  <a:pt x="1893" y="377"/>
                  <a:pt x="1853" y="353"/>
                </a:cubicBezTo>
                <a:cubicBezTo>
                  <a:pt x="1813" y="329"/>
                  <a:pt x="1747" y="305"/>
                  <a:pt x="1654" y="281"/>
                </a:cubicBezTo>
                <a:cubicBezTo>
                  <a:pt x="1617" y="272"/>
                  <a:pt x="1593" y="262"/>
                  <a:pt x="1583" y="251"/>
                </a:cubicBezTo>
                <a:cubicBezTo>
                  <a:pt x="1572" y="241"/>
                  <a:pt x="1568" y="229"/>
                  <a:pt x="1568" y="216"/>
                </a:cubicBezTo>
                <a:cubicBezTo>
                  <a:pt x="1568" y="198"/>
                  <a:pt x="1573" y="183"/>
                  <a:pt x="1586" y="171"/>
                </a:cubicBezTo>
                <a:cubicBezTo>
                  <a:pt x="1598" y="158"/>
                  <a:pt x="1617" y="151"/>
                  <a:pt x="1642" y="151"/>
                </a:cubicBezTo>
                <a:cubicBezTo>
                  <a:pt x="1671" y="151"/>
                  <a:pt x="1694" y="160"/>
                  <a:pt x="1711" y="178"/>
                </a:cubicBezTo>
                <a:cubicBezTo>
                  <a:pt x="1728" y="194"/>
                  <a:pt x="1740" y="220"/>
                  <a:pt x="1745" y="256"/>
                </a:cubicBezTo>
                <a:lnTo>
                  <a:pt x="1945" y="242"/>
                </a:lnTo>
                <a:cubicBezTo>
                  <a:pt x="1937" y="159"/>
                  <a:pt x="1910" y="98"/>
                  <a:pt x="1864" y="59"/>
                </a:cubicBezTo>
                <a:cubicBezTo>
                  <a:pt x="1818" y="20"/>
                  <a:pt x="1751" y="0"/>
                  <a:pt x="1663" y="0"/>
                </a:cubicBezTo>
                <a:close/>
                <a:moveTo>
                  <a:pt x="3153" y="0"/>
                </a:moveTo>
                <a:cubicBezTo>
                  <a:pt x="3081" y="0"/>
                  <a:pt x="3024" y="11"/>
                  <a:pt x="2983" y="33"/>
                </a:cubicBezTo>
                <a:cubicBezTo>
                  <a:pt x="2942" y="54"/>
                  <a:pt x="2912" y="84"/>
                  <a:pt x="2892" y="121"/>
                </a:cubicBezTo>
                <a:cubicBezTo>
                  <a:pt x="2872" y="158"/>
                  <a:pt x="2862" y="197"/>
                  <a:pt x="2862" y="238"/>
                </a:cubicBezTo>
                <a:cubicBezTo>
                  <a:pt x="2862" y="302"/>
                  <a:pt x="2881" y="354"/>
                  <a:pt x="2921" y="395"/>
                </a:cubicBezTo>
                <a:cubicBezTo>
                  <a:pt x="2960" y="437"/>
                  <a:pt x="3026" y="470"/>
                  <a:pt x="3119" y="495"/>
                </a:cubicBezTo>
                <a:cubicBezTo>
                  <a:pt x="3176" y="509"/>
                  <a:pt x="3212" y="525"/>
                  <a:pt x="3228" y="541"/>
                </a:cubicBezTo>
                <a:cubicBezTo>
                  <a:pt x="3244" y="558"/>
                  <a:pt x="3252" y="577"/>
                  <a:pt x="3252" y="598"/>
                </a:cubicBezTo>
                <a:cubicBezTo>
                  <a:pt x="3252" y="620"/>
                  <a:pt x="3243" y="640"/>
                  <a:pt x="3227" y="657"/>
                </a:cubicBezTo>
                <a:cubicBezTo>
                  <a:pt x="3210" y="674"/>
                  <a:pt x="3187" y="682"/>
                  <a:pt x="3158" y="682"/>
                </a:cubicBezTo>
                <a:cubicBezTo>
                  <a:pt x="3117" y="682"/>
                  <a:pt x="3085" y="665"/>
                  <a:pt x="3064" y="632"/>
                </a:cubicBezTo>
                <a:cubicBezTo>
                  <a:pt x="3050" y="612"/>
                  <a:pt x="3041" y="583"/>
                  <a:pt x="3037" y="544"/>
                </a:cubicBezTo>
                <a:lnTo>
                  <a:pt x="2836" y="559"/>
                </a:lnTo>
                <a:lnTo>
                  <a:pt x="2836" y="559"/>
                </a:lnTo>
                <a:cubicBezTo>
                  <a:pt x="2842" y="641"/>
                  <a:pt x="2867" y="709"/>
                  <a:pt x="2911" y="762"/>
                </a:cubicBezTo>
                <a:cubicBezTo>
                  <a:pt x="2956" y="815"/>
                  <a:pt x="3037" y="842"/>
                  <a:pt x="3154" y="842"/>
                </a:cubicBezTo>
                <a:cubicBezTo>
                  <a:pt x="3220" y="842"/>
                  <a:pt x="3274" y="831"/>
                  <a:pt x="3318" y="809"/>
                </a:cubicBezTo>
                <a:cubicBezTo>
                  <a:pt x="3362" y="786"/>
                  <a:pt x="3396" y="752"/>
                  <a:pt x="3420" y="708"/>
                </a:cubicBezTo>
                <a:cubicBezTo>
                  <a:pt x="3445" y="664"/>
                  <a:pt x="3457" y="616"/>
                  <a:pt x="3457" y="563"/>
                </a:cubicBezTo>
                <a:cubicBezTo>
                  <a:pt x="3457" y="519"/>
                  <a:pt x="3448" y="479"/>
                  <a:pt x="3429" y="444"/>
                </a:cubicBezTo>
                <a:cubicBezTo>
                  <a:pt x="3412" y="407"/>
                  <a:pt x="3383" y="377"/>
                  <a:pt x="3343" y="353"/>
                </a:cubicBezTo>
                <a:cubicBezTo>
                  <a:pt x="3303" y="329"/>
                  <a:pt x="3237" y="305"/>
                  <a:pt x="3144" y="281"/>
                </a:cubicBezTo>
                <a:cubicBezTo>
                  <a:pt x="3106" y="272"/>
                  <a:pt x="3083" y="262"/>
                  <a:pt x="3073" y="251"/>
                </a:cubicBezTo>
                <a:cubicBezTo>
                  <a:pt x="3062" y="241"/>
                  <a:pt x="3057" y="229"/>
                  <a:pt x="3057" y="216"/>
                </a:cubicBezTo>
                <a:cubicBezTo>
                  <a:pt x="3057" y="198"/>
                  <a:pt x="3063" y="183"/>
                  <a:pt x="3075" y="171"/>
                </a:cubicBezTo>
                <a:cubicBezTo>
                  <a:pt x="3088" y="158"/>
                  <a:pt x="3107" y="151"/>
                  <a:pt x="3132" y="151"/>
                </a:cubicBezTo>
                <a:cubicBezTo>
                  <a:pt x="3161" y="151"/>
                  <a:pt x="3184" y="160"/>
                  <a:pt x="3201" y="178"/>
                </a:cubicBezTo>
                <a:cubicBezTo>
                  <a:pt x="3218" y="194"/>
                  <a:pt x="3230" y="220"/>
                  <a:pt x="3235" y="256"/>
                </a:cubicBezTo>
                <a:lnTo>
                  <a:pt x="3435" y="242"/>
                </a:lnTo>
                <a:cubicBezTo>
                  <a:pt x="3427" y="159"/>
                  <a:pt x="3399" y="98"/>
                  <a:pt x="3354" y="59"/>
                </a:cubicBezTo>
                <a:cubicBezTo>
                  <a:pt x="3307" y="20"/>
                  <a:pt x="3241" y="0"/>
                  <a:pt x="3153" y="0"/>
                </a:cubicBezTo>
                <a:close/>
                <a:moveTo>
                  <a:pt x="2075" y="14"/>
                </a:moveTo>
                <a:lnTo>
                  <a:pt x="2075" y="500"/>
                </a:lnTo>
                <a:cubicBezTo>
                  <a:pt x="2075" y="540"/>
                  <a:pt x="2081" y="585"/>
                  <a:pt x="2094" y="636"/>
                </a:cubicBezTo>
                <a:cubicBezTo>
                  <a:pt x="2102" y="669"/>
                  <a:pt x="2117" y="701"/>
                  <a:pt x="2139" y="732"/>
                </a:cubicBezTo>
                <a:cubicBezTo>
                  <a:pt x="2161" y="762"/>
                  <a:pt x="2186" y="785"/>
                  <a:pt x="2212" y="802"/>
                </a:cubicBezTo>
                <a:cubicBezTo>
                  <a:pt x="2239" y="818"/>
                  <a:pt x="2272" y="828"/>
                  <a:pt x="2312" y="834"/>
                </a:cubicBezTo>
                <a:cubicBezTo>
                  <a:pt x="2351" y="839"/>
                  <a:pt x="2387" y="842"/>
                  <a:pt x="2421" y="842"/>
                </a:cubicBezTo>
                <a:cubicBezTo>
                  <a:pt x="2478" y="842"/>
                  <a:pt x="2528" y="833"/>
                  <a:pt x="2569" y="816"/>
                </a:cubicBezTo>
                <a:cubicBezTo>
                  <a:pt x="2599" y="803"/>
                  <a:pt x="2627" y="780"/>
                  <a:pt x="2653" y="748"/>
                </a:cubicBezTo>
                <a:cubicBezTo>
                  <a:pt x="2681" y="716"/>
                  <a:pt x="2700" y="679"/>
                  <a:pt x="2713" y="636"/>
                </a:cubicBezTo>
                <a:cubicBezTo>
                  <a:pt x="2725" y="593"/>
                  <a:pt x="2732" y="548"/>
                  <a:pt x="2732" y="500"/>
                </a:cubicBezTo>
                <a:lnTo>
                  <a:pt x="2732" y="14"/>
                </a:lnTo>
                <a:lnTo>
                  <a:pt x="2521" y="14"/>
                </a:lnTo>
                <a:lnTo>
                  <a:pt x="2521" y="511"/>
                </a:lnTo>
                <a:cubicBezTo>
                  <a:pt x="2521" y="556"/>
                  <a:pt x="2510" y="591"/>
                  <a:pt x="2489" y="616"/>
                </a:cubicBezTo>
                <a:cubicBezTo>
                  <a:pt x="2469" y="641"/>
                  <a:pt x="2440" y="653"/>
                  <a:pt x="2404" y="653"/>
                </a:cubicBezTo>
                <a:cubicBezTo>
                  <a:pt x="2367" y="653"/>
                  <a:pt x="2338" y="641"/>
                  <a:pt x="2317" y="616"/>
                </a:cubicBezTo>
                <a:cubicBezTo>
                  <a:pt x="2297" y="590"/>
                  <a:pt x="2287" y="555"/>
                  <a:pt x="2287" y="511"/>
                </a:cubicBezTo>
                <a:lnTo>
                  <a:pt x="2287" y="14"/>
                </a:lnTo>
                <a:lnTo>
                  <a:pt x="2075" y="14"/>
                </a:lnTo>
                <a:close/>
                <a:moveTo>
                  <a:pt x="0" y="14"/>
                </a:moveTo>
                <a:lnTo>
                  <a:pt x="0" y="828"/>
                </a:lnTo>
                <a:lnTo>
                  <a:pt x="577" y="828"/>
                </a:lnTo>
                <a:lnTo>
                  <a:pt x="577" y="643"/>
                </a:lnTo>
                <a:lnTo>
                  <a:pt x="212" y="643"/>
                </a:lnTo>
                <a:lnTo>
                  <a:pt x="212" y="484"/>
                </a:lnTo>
                <a:lnTo>
                  <a:pt x="541" y="484"/>
                </a:lnTo>
                <a:lnTo>
                  <a:pt x="541" y="317"/>
                </a:lnTo>
                <a:lnTo>
                  <a:pt x="212" y="317"/>
                </a:lnTo>
                <a:lnTo>
                  <a:pt x="212" y="189"/>
                </a:lnTo>
                <a:lnTo>
                  <a:pt x="568" y="189"/>
                </a:lnTo>
                <a:lnTo>
                  <a:pt x="568" y="14"/>
                </a:lnTo>
                <a:lnTo>
                  <a:pt x="0" y="14"/>
                </a:lnTo>
                <a:close/>
                <a:moveTo>
                  <a:pt x="643" y="14"/>
                </a:moveTo>
                <a:lnTo>
                  <a:pt x="643" y="215"/>
                </a:lnTo>
                <a:lnTo>
                  <a:pt x="860" y="215"/>
                </a:lnTo>
                <a:lnTo>
                  <a:pt x="860" y="828"/>
                </a:lnTo>
                <a:lnTo>
                  <a:pt x="1071" y="828"/>
                </a:lnTo>
                <a:lnTo>
                  <a:pt x="1071" y="215"/>
                </a:lnTo>
                <a:lnTo>
                  <a:pt x="1287" y="215"/>
                </a:lnTo>
                <a:lnTo>
                  <a:pt x="1287" y="14"/>
                </a:lnTo>
                <a:lnTo>
                  <a:pt x="643" y="14"/>
                </a:lnTo>
                <a:close/>
                <a:moveTo>
                  <a:pt x="3002" y="1046"/>
                </a:moveTo>
                <a:cubicBezTo>
                  <a:pt x="2989" y="1046"/>
                  <a:pt x="2977" y="1048"/>
                  <a:pt x="2966" y="1054"/>
                </a:cubicBezTo>
                <a:cubicBezTo>
                  <a:pt x="2955" y="1059"/>
                  <a:pt x="2947" y="1066"/>
                  <a:pt x="2941" y="1076"/>
                </a:cubicBezTo>
                <a:cubicBezTo>
                  <a:pt x="2936" y="1086"/>
                  <a:pt x="2933" y="1097"/>
                  <a:pt x="2933" y="1109"/>
                </a:cubicBezTo>
                <a:cubicBezTo>
                  <a:pt x="2933" y="1119"/>
                  <a:pt x="2935" y="1129"/>
                  <a:pt x="2940" y="1138"/>
                </a:cubicBezTo>
                <a:cubicBezTo>
                  <a:pt x="2944" y="1146"/>
                  <a:pt x="2951" y="1153"/>
                  <a:pt x="2960" y="1159"/>
                </a:cubicBezTo>
                <a:cubicBezTo>
                  <a:pt x="2968" y="1164"/>
                  <a:pt x="2980" y="1168"/>
                  <a:pt x="2998" y="1174"/>
                </a:cubicBezTo>
                <a:cubicBezTo>
                  <a:pt x="3016" y="1179"/>
                  <a:pt x="3028" y="1182"/>
                  <a:pt x="3033" y="1185"/>
                </a:cubicBezTo>
                <a:cubicBezTo>
                  <a:pt x="3041" y="1189"/>
                  <a:pt x="3046" y="1193"/>
                  <a:pt x="3050" y="1199"/>
                </a:cubicBezTo>
                <a:cubicBezTo>
                  <a:pt x="3053" y="1204"/>
                  <a:pt x="3055" y="1211"/>
                  <a:pt x="3055" y="1218"/>
                </a:cubicBezTo>
                <a:cubicBezTo>
                  <a:pt x="3055" y="1224"/>
                  <a:pt x="3053" y="1231"/>
                  <a:pt x="3050" y="1237"/>
                </a:cubicBezTo>
                <a:cubicBezTo>
                  <a:pt x="3046" y="1243"/>
                  <a:pt x="3041" y="1248"/>
                  <a:pt x="3033" y="1251"/>
                </a:cubicBezTo>
                <a:cubicBezTo>
                  <a:pt x="3026" y="1255"/>
                  <a:pt x="3017" y="1257"/>
                  <a:pt x="3007" y="1257"/>
                </a:cubicBezTo>
                <a:cubicBezTo>
                  <a:pt x="2996" y="1257"/>
                  <a:pt x="2986" y="1254"/>
                  <a:pt x="2977" y="1250"/>
                </a:cubicBezTo>
                <a:cubicBezTo>
                  <a:pt x="2969" y="1245"/>
                  <a:pt x="2962" y="1239"/>
                  <a:pt x="2958" y="1232"/>
                </a:cubicBezTo>
                <a:cubicBezTo>
                  <a:pt x="2954" y="1224"/>
                  <a:pt x="2951" y="1215"/>
                  <a:pt x="2949" y="1203"/>
                </a:cubicBezTo>
                <a:lnTo>
                  <a:pt x="2926" y="1206"/>
                </a:lnTo>
                <a:lnTo>
                  <a:pt x="2926" y="1206"/>
                </a:lnTo>
                <a:cubicBezTo>
                  <a:pt x="2926" y="1221"/>
                  <a:pt x="2929" y="1236"/>
                  <a:pt x="2936" y="1248"/>
                </a:cubicBezTo>
                <a:cubicBezTo>
                  <a:pt x="2943" y="1260"/>
                  <a:pt x="2952" y="1270"/>
                  <a:pt x="2964" y="1276"/>
                </a:cubicBezTo>
                <a:cubicBezTo>
                  <a:pt x="2976" y="1281"/>
                  <a:pt x="2991" y="1284"/>
                  <a:pt x="3009" y="1284"/>
                </a:cubicBezTo>
                <a:cubicBezTo>
                  <a:pt x="3022" y="1284"/>
                  <a:pt x="3035" y="1281"/>
                  <a:pt x="3046" y="1276"/>
                </a:cubicBezTo>
                <a:cubicBezTo>
                  <a:pt x="3057" y="1270"/>
                  <a:pt x="3065" y="1261"/>
                  <a:pt x="3071" y="1250"/>
                </a:cubicBezTo>
                <a:cubicBezTo>
                  <a:pt x="3077" y="1239"/>
                  <a:pt x="3080" y="1227"/>
                  <a:pt x="3080" y="1215"/>
                </a:cubicBezTo>
                <a:cubicBezTo>
                  <a:pt x="3080" y="1202"/>
                  <a:pt x="3077" y="1191"/>
                  <a:pt x="3072" y="1182"/>
                </a:cubicBezTo>
                <a:cubicBezTo>
                  <a:pt x="3066" y="1173"/>
                  <a:pt x="3058" y="1165"/>
                  <a:pt x="3047" y="1159"/>
                </a:cubicBezTo>
                <a:cubicBezTo>
                  <a:pt x="3039" y="1154"/>
                  <a:pt x="3025" y="1149"/>
                  <a:pt x="3004" y="1144"/>
                </a:cubicBezTo>
                <a:cubicBezTo>
                  <a:pt x="2983" y="1138"/>
                  <a:pt x="2970" y="1133"/>
                  <a:pt x="2966" y="1127"/>
                </a:cubicBezTo>
                <a:cubicBezTo>
                  <a:pt x="2960" y="1122"/>
                  <a:pt x="2958" y="1115"/>
                  <a:pt x="2958" y="1106"/>
                </a:cubicBezTo>
                <a:cubicBezTo>
                  <a:pt x="2958" y="1097"/>
                  <a:pt x="2961" y="1090"/>
                  <a:pt x="2969" y="1083"/>
                </a:cubicBezTo>
                <a:cubicBezTo>
                  <a:pt x="2976" y="1076"/>
                  <a:pt x="2987" y="1072"/>
                  <a:pt x="3003" y="1072"/>
                </a:cubicBezTo>
                <a:cubicBezTo>
                  <a:pt x="3017" y="1072"/>
                  <a:pt x="3028" y="1076"/>
                  <a:pt x="3036" y="1083"/>
                </a:cubicBezTo>
                <a:cubicBezTo>
                  <a:pt x="3044" y="1091"/>
                  <a:pt x="3049" y="1102"/>
                  <a:pt x="3050" y="1116"/>
                </a:cubicBezTo>
                <a:lnTo>
                  <a:pt x="3075" y="1115"/>
                </a:lnTo>
                <a:cubicBezTo>
                  <a:pt x="3074" y="1101"/>
                  <a:pt x="3071" y="1089"/>
                  <a:pt x="3065" y="1079"/>
                </a:cubicBezTo>
                <a:cubicBezTo>
                  <a:pt x="3060" y="1068"/>
                  <a:pt x="3051" y="1059"/>
                  <a:pt x="3040" y="1054"/>
                </a:cubicBezTo>
                <a:cubicBezTo>
                  <a:pt x="3029" y="1048"/>
                  <a:pt x="3016" y="1046"/>
                  <a:pt x="3002" y="1046"/>
                </a:cubicBezTo>
                <a:close/>
                <a:moveTo>
                  <a:pt x="3378" y="1046"/>
                </a:moveTo>
                <a:cubicBezTo>
                  <a:pt x="3365" y="1046"/>
                  <a:pt x="3354" y="1048"/>
                  <a:pt x="3343" y="1054"/>
                </a:cubicBezTo>
                <a:cubicBezTo>
                  <a:pt x="3332" y="1059"/>
                  <a:pt x="3323" y="1066"/>
                  <a:pt x="3318" y="1076"/>
                </a:cubicBezTo>
                <a:cubicBezTo>
                  <a:pt x="3312" y="1086"/>
                  <a:pt x="3310" y="1097"/>
                  <a:pt x="3310" y="1109"/>
                </a:cubicBezTo>
                <a:cubicBezTo>
                  <a:pt x="3310" y="1119"/>
                  <a:pt x="3312" y="1129"/>
                  <a:pt x="3316" y="1138"/>
                </a:cubicBezTo>
                <a:cubicBezTo>
                  <a:pt x="3321" y="1146"/>
                  <a:pt x="3328" y="1153"/>
                  <a:pt x="3337" y="1159"/>
                </a:cubicBezTo>
                <a:cubicBezTo>
                  <a:pt x="3344" y="1164"/>
                  <a:pt x="3357" y="1168"/>
                  <a:pt x="3374" y="1174"/>
                </a:cubicBezTo>
                <a:cubicBezTo>
                  <a:pt x="3393" y="1179"/>
                  <a:pt x="3405" y="1182"/>
                  <a:pt x="3410" y="1185"/>
                </a:cubicBezTo>
                <a:cubicBezTo>
                  <a:pt x="3417" y="1189"/>
                  <a:pt x="3423" y="1193"/>
                  <a:pt x="3427" y="1199"/>
                </a:cubicBezTo>
                <a:cubicBezTo>
                  <a:pt x="3430" y="1204"/>
                  <a:pt x="3432" y="1211"/>
                  <a:pt x="3432" y="1218"/>
                </a:cubicBezTo>
                <a:cubicBezTo>
                  <a:pt x="3432" y="1224"/>
                  <a:pt x="3430" y="1231"/>
                  <a:pt x="3427" y="1237"/>
                </a:cubicBezTo>
                <a:cubicBezTo>
                  <a:pt x="3423" y="1243"/>
                  <a:pt x="3417" y="1248"/>
                  <a:pt x="3410" y="1251"/>
                </a:cubicBezTo>
                <a:cubicBezTo>
                  <a:pt x="3403" y="1255"/>
                  <a:pt x="3394" y="1257"/>
                  <a:pt x="3384" y="1257"/>
                </a:cubicBezTo>
                <a:cubicBezTo>
                  <a:pt x="3373" y="1257"/>
                  <a:pt x="3363" y="1254"/>
                  <a:pt x="3354" y="1250"/>
                </a:cubicBezTo>
                <a:cubicBezTo>
                  <a:pt x="3345" y="1245"/>
                  <a:pt x="3339" y="1239"/>
                  <a:pt x="3334" y="1232"/>
                </a:cubicBezTo>
                <a:cubicBezTo>
                  <a:pt x="3331" y="1224"/>
                  <a:pt x="3328" y="1215"/>
                  <a:pt x="3326" y="1203"/>
                </a:cubicBezTo>
                <a:lnTo>
                  <a:pt x="3303" y="1206"/>
                </a:lnTo>
                <a:lnTo>
                  <a:pt x="3303" y="1206"/>
                </a:lnTo>
                <a:cubicBezTo>
                  <a:pt x="3303" y="1221"/>
                  <a:pt x="3306" y="1236"/>
                  <a:pt x="3312" y="1248"/>
                </a:cubicBezTo>
                <a:cubicBezTo>
                  <a:pt x="3320" y="1260"/>
                  <a:pt x="3329" y="1270"/>
                  <a:pt x="3341" y="1276"/>
                </a:cubicBezTo>
                <a:cubicBezTo>
                  <a:pt x="3353" y="1281"/>
                  <a:pt x="3368" y="1284"/>
                  <a:pt x="3385" y="1284"/>
                </a:cubicBezTo>
                <a:cubicBezTo>
                  <a:pt x="3399" y="1284"/>
                  <a:pt x="3412" y="1281"/>
                  <a:pt x="3423" y="1276"/>
                </a:cubicBezTo>
                <a:cubicBezTo>
                  <a:pt x="3434" y="1270"/>
                  <a:pt x="3442" y="1261"/>
                  <a:pt x="3447" y="1250"/>
                </a:cubicBezTo>
                <a:cubicBezTo>
                  <a:pt x="3454" y="1239"/>
                  <a:pt x="3457" y="1227"/>
                  <a:pt x="3457" y="1215"/>
                </a:cubicBezTo>
                <a:cubicBezTo>
                  <a:pt x="3457" y="1202"/>
                  <a:pt x="3454" y="1191"/>
                  <a:pt x="3449" y="1182"/>
                </a:cubicBezTo>
                <a:cubicBezTo>
                  <a:pt x="3443" y="1173"/>
                  <a:pt x="3435" y="1165"/>
                  <a:pt x="3424" y="1159"/>
                </a:cubicBezTo>
                <a:cubicBezTo>
                  <a:pt x="3416" y="1154"/>
                  <a:pt x="3402" y="1149"/>
                  <a:pt x="3381" y="1144"/>
                </a:cubicBezTo>
                <a:cubicBezTo>
                  <a:pt x="3360" y="1138"/>
                  <a:pt x="3347" y="1133"/>
                  <a:pt x="3343" y="1127"/>
                </a:cubicBezTo>
                <a:cubicBezTo>
                  <a:pt x="3337" y="1122"/>
                  <a:pt x="3334" y="1115"/>
                  <a:pt x="3334" y="1106"/>
                </a:cubicBezTo>
                <a:cubicBezTo>
                  <a:pt x="3334" y="1097"/>
                  <a:pt x="3338" y="1090"/>
                  <a:pt x="3345" y="1083"/>
                </a:cubicBezTo>
                <a:cubicBezTo>
                  <a:pt x="3353" y="1076"/>
                  <a:pt x="3364" y="1072"/>
                  <a:pt x="3380" y="1072"/>
                </a:cubicBezTo>
                <a:cubicBezTo>
                  <a:pt x="3394" y="1072"/>
                  <a:pt x="3405" y="1076"/>
                  <a:pt x="3413" y="1083"/>
                </a:cubicBezTo>
                <a:cubicBezTo>
                  <a:pt x="3421" y="1091"/>
                  <a:pt x="3426" y="1102"/>
                  <a:pt x="3427" y="1116"/>
                </a:cubicBezTo>
                <a:lnTo>
                  <a:pt x="3451" y="1115"/>
                </a:lnTo>
                <a:cubicBezTo>
                  <a:pt x="3450" y="1101"/>
                  <a:pt x="3447" y="1089"/>
                  <a:pt x="3442" y="1079"/>
                </a:cubicBezTo>
                <a:cubicBezTo>
                  <a:pt x="3436" y="1068"/>
                  <a:pt x="3428" y="1059"/>
                  <a:pt x="3417" y="1054"/>
                </a:cubicBezTo>
                <a:cubicBezTo>
                  <a:pt x="3406" y="1048"/>
                  <a:pt x="3393" y="1046"/>
                  <a:pt x="3378" y="1046"/>
                </a:cubicBezTo>
                <a:close/>
                <a:moveTo>
                  <a:pt x="2644" y="1048"/>
                </a:moveTo>
                <a:lnTo>
                  <a:pt x="2644" y="1132"/>
                </a:lnTo>
                <a:cubicBezTo>
                  <a:pt x="2640" y="1125"/>
                  <a:pt x="2634" y="1120"/>
                  <a:pt x="2627" y="1116"/>
                </a:cubicBezTo>
                <a:cubicBezTo>
                  <a:pt x="2621" y="1112"/>
                  <a:pt x="2613" y="1109"/>
                  <a:pt x="2605" y="1109"/>
                </a:cubicBezTo>
                <a:cubicBezTo>
                  <a:pt x="2593" y="1109"/>
                  <a:pt x="2582" y="1113"/>
                  <a:pt x="2573" y="1120"/>
                </a:cubicBezTo>
                <a:cubicBezTo>
                  <a:pt x="2564" y="1128"/>
                  <a:pt x="2557" y="1138"/>
                  <a:pt x="2553" y="1152"/>
                </a:cubicBezTo>
                <a:cubicBezTo>
                  <a:pt x="2548" y="1165"/>
                  <a:pt x="2546" y="1179"/>
                  <a:pt x="2546" y="1196"/>
                </a:cubicBezTo>
                <a:cubicBezTo>
                  <a:pt x="2546" y="1213"/>
                  <a:pt x="2548" y="1229"/>
                  <a:pt x="2553" y="1243"/>
                </a:cubicBezTo>
                <a:cubicBezTo>
                  <a:pt x="2558" y="1256"/>
                  <a:pt x="2565" y="1266"/>
                  <a:pt x="2575" y="1273"/>
                </a:cubicBezTo>
                <a:cubicBezTo>
                  <a:pt x="2584" y="1280"/>
                  <a:pt x="2594" y="1284"/>
                  <a:pt x="2606" y="1284"/>
                </a:cubicBezTo>
                <a:cubicBezTo>
                  <a:pt x="2624" y="1284"/>
                  <a:pt x="2637" y="1276"/>
                  <a:pt x="2645" y="1259"/>
                </a:cubicBezTo>
                <a:lnTo>
                  <a:pt x="2645" y="1280"/>
                </a:lnTo>
                <a:lnTo>
                  <a:pt x="2667" y="1280"/>
                </a:lnTo>
                <a:lnTo>
                  <a:pt x="2667" y="1048"/>
                </a:lnTo>
                <a:lnTo>
                  <a:pt x="2644" y="1048"/>
                </a:lnTo>
                <a:close/>
                <a:moveTo>
                  <a:pt x="0" y="1048"/>
                </a:moveTo>
                <a:lnTo>
                  <a:pt x="0" y="1280"/>
                </a:lnTo>
                <a:lnTo>
                  <a:pt x="145" y="1280"/>
                </a:lnTo>
                <a:lnTo>
                  <a:pt x="145" y="1252"/>
                </a:lnTo>
                <a:lnTo>
                  <a:pt x="25" y="1252"/>
                </a:lnTo>
                <a:lnTo>
                  <a:pt x="25" y="1174"/>
                </a:lnTo>
                <a:lnTo>
                  <a:pt x="132" y="1174"/>
                </a:lnTo>
                <a:lnTo>
                  <a:pt x="132" y="1148"/>
                </a:lnTo>
                <a:lnTo>
                  <a:pt x="25" y="1148"/>
                </a:lnTo>
                <a:lnTo>
                  <a:pt x="25" y="1076"/>
                </a:lnTo>
                <a:lnTo>
                  <a:pt x="140" y="1076"/>
                </a:lnTo>
                <a:lnTo>
                  <a:pt x="140" y="1048"/>
                </a:lnTo>
                <a:lnTo>
                  <a:pt x="0" y="1048"/>
                </a:lnTo>
                <a:close/>
                <a:moveTo>
                  <a:pt x="599" y="1048"/>
                </a:moveTo>
                <a:lnTo>
                  <a:pt x="599" y="1280"/>
                </a:lnTo>
                <a:lnTo>
                  <a:pt x="622" y="1280"/>
                </a:lnTo>
                <a:lnTo>
                  <a:pt x="622" y="1048"/>
                </a:lnTo>
                <a:lnTo>
                  <a:pt x="599" y="1048"/>
                </a:lnTo>
                <a:close/>
                <a:moveTo>
                  <a:pt x="869" y="1048"/>
                </a:moveTo>
                <a:lnTo>
                  <a:pt x="869" y="1076"/>
                </a:lnTo>
                <a:lnTo>
                  <a:pt x="933" y="1076"/>
                </a:lnTo>
                <a:lnTo>
                  <a:pt x="933" y="1280"/>
                </a:lnTo>
                <a:lnTo>
                  <a:pt x="959" y="1280"/>
                </a:lnTo>
                <a:lnTo>
                  <a:pt x="959" y="1076"/>
                </a:lnTo>
                <a:lnTo>
                  <a:pt x="1022" y="1076"/>
                </a:lnTo>
                <a:lnTo>
                  <a:pt x="1022" y="1048"/>
                </a:lnTo>
                <a:lnTo>
                  <a:pt x="869" y="1048"/>
                </a:lnTo>
                <a:close/>
                <a:moveTo>
                  <a:pt x="1679" y="1048"/>
                </a:moveTo>
                <a:lnTo>
                  <a:pt x="1679" y="1082"/>
                </a:lnTo>
                <a:lnTo>
                  <a:pt x="1703" y="1082"/>
                </a:lnTo>
                <a:lnTo>
                  <a:pt x="1703" y="1048"/>
                </a:lnTo>
                <a:lnTo>
                  <a:pt x="1679" y="1048"/>
                </a:lnTo>
                <a:close/>
                <a:moveTo>
                  <a:pt x="3115" y="1048"/>
                </a:moveTo>
                <a:lnTo>
                  <a:pt x="3115" y="1182"/>
                </a:lnTo>
                <a:cubicBezTo>
                  <a:pt x="3115" y="1207"/>
                  <a:pt x="3117" y="1227"/>
                  <a:pt x="3122" y="1241"/>
                </a:cubicBezTo>
                <a:cubicBezTo>
                  <a:pt x="3127" y="1255"/>
                  <a:pt x="3136" y="1266"/>
                  <a:pt x="3147" y="1273"/>
                </a:cubicBezTo>
                <a:cubicBezTo>
                  <a:pt x="3158" y="1280"/>
                  <a:pt x="3174" y="1284"/>
                  <a:pt x="3192" y="1284"/>
                </a:cubicBezTo>
                <a:cubicBezTo>
                  <a:pt x="3211" y="1284"/>
                  <a:pt x="3227" y="1280"/>
                  <a:pt x="3238" y="1272"/>
                </a:cubicBezTo>
                <a:cubicBezTo>
                  <a:pt x="3249" y="1263"/>
                  <a:pt x="3257" y="1252"/>
                  <a:pt x="3261" y="1239"/>
                </a:cubicBezTo>
                <a:cubicBezTo>
                  <a:pt x="3265" y="1225"/>
                  <a:pt x="3268" y="1206"/>
                  <a:pt x="3268" y="1182"/>
                </a:cubicBezTo>
                <a:lnTo>
                  <a:pt x="3268" y="1048"/>
                </a:lnTo>
                <a:lnTo>
                  <a:pt x="3243" y="1048"/>
                </a:lnTo>
                <a:lnTo>
                  <a:pt x="3243" y="1182"/>
                </a:lnTo>
                <a:cubicBezTo>
                  <a:pt x="3243" y="1212"/>
                  <a:pt x="3239" y="1231"/>
                  <a:pt x="3231" y="1241"/>
                </a:cubicBezTo>
                <a:cubicBezTo>
                  <a:pt x="3222" y="1252"/>
                  <a:pt x="3209" y="1257"/>
                  <a:pt x="3191" y="1257"/>
                </a:cubicBezTo>
                <a:cubicBezTo>
                  <a:pt x="3180" y="1257"/>
                  <a:pt x="3170" y="1254"/>
                  <a:pt x="3162" y="1250"/>
                </a:cubicBezTo>
                <a:cubicBezTo>
                  <a:pt x="3154" y="1244"/>
                  <a:pt x="3149" y="1237"/>
                  <a:pt x="3145" y="1228"/>
                </a:cubicBezTo>
                <a:cubicBezTo>
                  <a:pt x="3142" y="1218"/>
                  <a:pt x="3141" y="1202"/>
                  <a:pt x="3141" y="1182"/>
                </a:cubicBezTo>
                <a:lnTo>
                  <a:pt x="3141" y="1048"/>
                </a:lnTo>
                <a:lnTo>
                  <a:pt x="3115" y="1048"/>
                </a:lnTo>
                <a:close/>
                <a:moveTo>
                  <a:pt x="1632" y="1054"/>
                </a:moveTo>
                <a:lnTo>
                  <a:pt x="1609" y="1072"/>
                </a:lnTo>
                <a:lnTo>
                  <a:pt x="1609" y="1113"/>
                </a:lnTo>
                <a:lnTo>
                  <a:pt x="1591" y="1113"/>
                </a:lnTo>
                <a:lnTo>
                  <a:pt x="1591" y="1135"/>
                </a:lnTo>
                <a:lnTo>
                  <a:pt x="1609" y="1135"/>
                </a:lnTo>
                <a:lnTo>
                  <a:pt x="1609" y="1230"/>
                </a:lnTo>
                <a:cubicBezTo>
                  <a:pt x="1609" y="1248"/>
                  <a:pt x="1609" y="1259"/>
                  <a:pt x="1611" y="1265"/>
                </a:cubicBezTo>
                <a:cubicBezTo>
                  <a:pt x="1613" y="1270"/>
                  <a:pt x="1616" y="1275"/>
                  <a:pt x="1621" y="1279"/>
                </a:cubicBezTo>
                <a:cubicBezTo>
                  <a:pt x="1627" y="1281"/>
                  <a:pt x="1633" y="1283"/>
                  <a:pt x="1642" y="1283"/>
                </a:cubicBezTo>
                <a:cubicBezTo>
                  <a:pt x="1647" y="1283"/>
                  <a:pt x="1653" y="1282"/>
                  <a:pt x="1660" y="1280"/>
                </a:cubicBezTo>
                <a:lnTo>
                  <a:pt x="1657" y="1255"/>
                </a:lnTo>
                <a:lnTo>
                  <a:pt x="1646" y="1255"/>
                </a:lnTo>
                <a:cubicBezTo>
                  <a:pt x="1642" y="1255"/>
                  <a:pt x="1639" y="1255"/>
                  <a:pt x="1638" y="1254"/>
                </a:cubicBezTo>
                <a:cubicBezTo>
                  <a:pt x="1635" y="1252"/>
                  <a:pt x="1634" y="1250"/>
                  <a:pt x="1633" y="1248"/>
                </a:cubicBezTo>
                <a:cubicBezTo>
                  <a:pt x="1632" y="1246"/>
                  <a:pt x="1632" y="1241"/>
                  <a:pt x="1632" y="1233"/>
                </a:cubicBezTo>
                <a:lnTo>
                  <a:pt x="1632" y="1135"/>
                </a:lnTo>
                <a:lnTo>
                  <a:pt x="1657" y="1135"/>
                </a:lnTo>
                <a:lnTo>
                  <a:pt x="1657" y="1113"/>
                </a:lnTo>
                <a:lnTo>
                  <a:pt x="1632" y="1113"/>
                </a:lnTo>
                <a:lnTo>
                  <a:pt x="1632" y="1054"/>
                </a:lnTo>
                <a:close/>
                <a:moveTo>
                  <a:pt x="224" y="1109"/>
                </a:moveTo>
                <a:cubicBezTo>
                  <a:pt x="216" y="1109"/>
                  <a:pt x="209" y="1110"/>
                  <a:pt x="203" y="1113"/>
                </a:cubicBezTo>
                <a:cubicBezTo>
                  <a:pt x="197" y="1115"/>
                  <a:pt x="191" y="1117"/>
                  <a:pt x="188" y="1120"/>
                </a:cubicBezTo>
                <a:cubicBezTo>
                  <a:pt x="182" y="1125"/>
                  <a:pt x="178" y="1130"/>
                  <a:pt x="176" y="1137"/>
                </a:cubicBezTo>
                <a:cubicBezTo>
                  <a:pt x="173" y="1143"/>
                  <a:pt x="171" y="1150"/>
                  <a:pt x="171" y="1157"/>
                </a:cubicBezTo>
                <a:cubicBezTo>
                  <a:pt x="171" y="1166"/>
                  <a:pt x="173" y="1173"/>
                  <a:pt x="177" y="1181"/>
                </a:cubicBezTo>
                <a:cubicBezTo>
                  <a:pt x="180" y="1187"/>
                  <a:pt x="186" y="1192"/>
                  <a:pt x="192" y="1196"/>
                </a:cubicBezTo>
                <a:cubicBezTo>
                  <a:pt x="198" y="1200"/>
                  <a:pt x="210" y="1204"/>
                  <a:pt x="228" y="1210"/>
                </a:cubicBezTo>
                <a:cubicBezTo>
                  <a:pt x="241" y="1213"/>
                  <a:pt x="249" y="1217"/>
                  <a:pt x="253" y="1219"/>
                </a:cubicBezTo>
                <a:cubicBezTo>
                  <a:pt x="257" y="1223"/>
                  <a:pt x="260" y="1228"/>
                  <a:pt x="260" y="1235"/>
                </a:cubicBezTo>
                <a:cubicBezTo>
                  <a:pt x="260" y="1241"/>
                  <a:pt x="257" y="1247"/>
                  <a:pt x="251" y="1252"/>
                </a:cubicBezTo>
                <a:cubicBezTo>
                  <a:pt x="247" y="1258"/>
                  <a:pt x="239" y="1261"/>
                  <a:pt x="228" y="1261"/>
                </a:cubicBezTo>
                <a:cubicBezTo>
                  <a:pt x="217" y="1261"/>
                  <a:pt x="208" y="1258"/>
                  <a:pt x="202" y="1252"/>
                </a:cubicBezTo>
                <a:cubicBezTo>
                  <a:pt x="196" y="1246"/>
                  <a:pt x="192" y="1237"/>
                  <a:pt x="191" y="1226"/>
                </a:cubicBezTo>
                <a:lnTo>
                  <a:pt x="167" y="1230"/>
                </a:lnTo>
                <a:lnTo>
                  <a:pt x="167" y="1230"/>
                </a:lnTo>
                <a:cubicBezTo>
                  <a:pt x="170" y="1248"/>
                  <a:pt x="176" y="1261"/>
                  <a:pt x="185" y="1270"/>
                </a:cubicBezTo>
                <a:cubicBezTo>
                  <a:pt x="195" y="1280"/>
                  <a:pt x="209" y="1284"/>
                  <a:pt x="228" y="1284"/>
                </a:cubicBezTo>
                <a:cubicBezTo>
                  <a:pt x="239" y="1284"/>
                  <a:pt x="249" y="1282"/>
                  <a:pt x="257" y="1277"/>
                </a:cubicBezTo>
                <a:cubicBezTo>
                  <a:pt x="266" y="1273"/>
                  <a:pt x="273" y="1266"/>
                  <a:pt x="278" y="1258"/>
                </a:cubicBezTo>
                <a:cubicBezTo>
                  <a:pt x="282" y="1250"/>
                  <a:pt x="284" y="1241"/>
                  <a:pt x="284" y="1230"/>
                </a:cubicBezTo>
                <a:cubicBezTo>
                  <a:pt x="284" y="1221"/>
                  <a:pt x="282" y="1213"/>
                  <a:pt x="279" y="1207"/>
                </a:cubicBezTo>
                <a:cubicBezTo>
                  <a:pt x="275" y="1201"/>
                  <a:pt x="270" y="1196"/>
                  <a:pt x="262" y="1192"/>
                </a:cubicBezTo>
                <a:cubicBezTo>
                  <a:pt x="256" y="1188"/>
                  <a:pt x="244" y="1184"/>
                  <a:pt x="228" y="1178"/>
                </a:cubicBezTo>
                <a:cubicBezTo>
                  <a:pt x="216" y="1175"/>
                  <a:pt x="209" y="1172"/>
                  <a:pt x="206" y="1171"/>
                </a:cubicBezTo>
                <a:cubicBezTo>
                  <a:pt x="202" y="1169"/>
                  <a:pt x="199" y="1167"/>
                  <a:pt x="198" y="1164"/>
                </a:cubicBezTo>
                <a:cubicBezTo>
                  <a:pt x="196" y="1161"/>
                  <a:pt x="195" y="1157"/>
                  <a:pt x="195" y="1153"/>
                </a:cubicBezTo>
                <a:cubicBezTo>
                  <a:pt x="195" y="1148"/>
                  <a:pt x="197" y="1143"/>
                  <a:pt x="202" y="1139"/>
                </a:cubicBezTo>
                <a:cubicBezTo>
                  <a:pt x="206" y="1135"/>
                  <a:pt x="214" y="1132"/>
                  <a:pt x="225" y="1132"/>
                </a:cubicBezTo>
                <a:cubicBezTo>
                  <a:pt x="234" y="1132"/>
                  <a:pt x="241" y="1135"/>
                  <a:pt x="246" y="1139"/>
                </a:cubicBezTo>
                <a:cubicBezTo>
                  <a:pt x="251" y="1144"/>
                  <a:pt x="254" y="1151"/>
                  <a:pt x="256" y="1160"/>
                </a:cubicBezTo>
                <a:lnTo>
                  <a:pt x="279" y="1156"/>
                </a:lnTo>
                <a:cubicBezTo>
                  <a:pt x="277" y="1145"/>
                  <a:pt x="274" y="1136"/>
                  <a:pt x="271" y="1130"/>
                </a:cubicBezTo>
                <a:cubicBezTo>
                  <a:pt x="267" y="1124"/>
                  <a:pt x="261" y="1118"/>
                  <a:pt x="253" y="1115"/>
                </a:cubicBezTo>
                <a:cubicBezTo>
                  <a:pt x="244" y="1111"/>
                  <a:pt x="235" y="1109"/>
                  <a:pt x="224" y="1109"/>
                </a:cubicBezTo>
                <a:close/>
                <a:moveTo>
                  <a:pt x="369" y="1109"/>
                </a:moveTo>
                <a:cubicBezTo>
                  <a:pt x="357" y="1109"/>
                  <a:pt x="346" y="1113"/>
                  <a:pt x="336" y="1120"/>
                </a:cubicBezTo>
                <a:cubicBezTo>
                  <a:pt x="325" y="1127"/>
                  <a:pt x="318" y="1137"/>
                  <a:pt x="312" y="1150"/>
                </a:cubicBezTo>
                <a:cubicBezTo>
                  <a:pt x="308" y="1164"/>
                  <a:pt x="305" y="1179"/>
                  <a:pt x="305" y="1197"/>
                </a:cubicBezTo>
                <a:cubicBezTo>
                  <a:pt x="305" y="1225"/>
                  <a:pt x="311" y="1246"/>
                  <a:pt x="322" y="1262"/>
                </a:cubicBezTo>
                <a:cubicBezTo>
                  <a:pt x="334" y="1277"/>
                  <a:pt x="350" y="1284"/>
                  <a:pt x="369" y="1284"/>
                </a:cubicBezTo>
                <a:cubicBezTo>
                  <a:pt x="384" y="1284"/>
                  <a:pt x="397" y="1279"/>
                  <a:pt x="407" y="1268"/>
                </a:cubicBezTo>
                <a:cubicBezTo>
                  <a:pt x="418" y="1257"/>
                  <a:pt x="425" y="1241"/>
                  <a:pt x="428" y="1222"/>
                </a:cubicBezTo>
                <a:lnTo>
                  <a:pt x="405" y="1219"/>
                </a:lnTo>
                <a:cubicBezTo>
                  <a:pt x="403" y="1233"/>
                  <a:pt x="398" y="1244"/>
                  <a:pt x="392" y="1251"/>
                </a:cubicBezTo>
                <a:cubicBezTo>
                  <a:pt x="386" y="1258"/>
                  <a:pt x="378" y="1261"/>
                  <a:pt x="369" y="1261"/>
                </a:cubicBezTo>
                <a:cubicBezTo>
                  <a:pt x="357" y="1261"/>
                  <a:pt x="347" y="1256"/>
                  <a:pt x="340" y="1246"/>
                </a:cubicBezTo>
                <a:cubicBezTo>
                  <a:pt x="332" y="1235"/>
                  <a:pt x="329" y="1219"/>
                  <a:pt x="329" y="1196"/>
                </a:cubicBezTo>
                <a:cubicBezTo>
                  <a:pt x="329" y="1174"/>
                  <a:pt x="332" y="1158"/>
                  <a:pt x="340" y="1148"/>
                </a:cubicBezTo>
                <a:cubicBezTo>
                  <a:pt x="348" y="1138"/>
                  <a:pt x="358" y="1132"/>
                  <a:pt x="370" y="1132"/>
                </a:cubicBezTo>
                <a:cubicBezTo>
                  <a:pt x="378" y="1132"/>
                  <a:pt x="385" y="1135"/>
                  <a:pt x="391" y="1141"/>
                </a:cubicBezTo>
                <a:cubicBezTo>
                  <a:pt x="396" y="1146"/>
                  <a:pt x="400" y="1155"/>
                  <a:pt x="402" y="1166"/>
                </a:cubicBezTo>
                <a:lnTo>
                  <a:pt x="425" y="1161"/>
                </a:lnTo>
                <a:cubicBezTo>
                  <a:pt x="423" y="1145"/>
                  <a:pt x="416" y="1132"/>
                  <a:pt x="406" y="1123"/>
                </a:cubicBezTo>
                <a:cubicBezTo>
                  <a:pt x="397" y="1114"/>
                  <a:pt x="384" y="1109"/>
                  <a:pt x="369" y="1109"/>
                </a:cubicBezTo>
                <a:close/>
                <a:moveTo>
                  <a:pt x="505" y="1109"/>
                </a:moveTo>
                <a:cubicBezTo>
                  <a:pt x="487" y="1109"/>
                  <a:pt x="472" y="1115"/>
                  <a:pt x="460" y="1127"/>
                </a:cubicBezTo>
                <a:cubicBezTo>
                  <a:pt x="447" y="1143"/>
                  <a:pt x="440" y="1166"/>
                  <a:pt x="440" y="1196"/>
                </a:cubicBezTo>
                <a:cubicBezTo>
                  <a:pt x="440" y="1224"/>
                  <a:pt x="446" y="1247"/>
                  <a:pt x="458" y="1262"/>
                </a:cubicBezTo>
                <a:cubicBezTo>
                  <a:pt x="469" y="1277"/>
                  <a:pt x="485" y="1284"/>
                  <a:pt x="505" y="1284"/>
                </a:cubicBezTo>
                <a:cubicBezTo>
                  <a:pt x="517" y="1284"/>
                  <a:pt x="529" y="1281"/>
                  <a:pt x="539" y="1274"/>
                </a:cubicBezTo>
                <a:cubicBezTo>
                  <a:pt x="549" y="1267"/>
                  <a:pt x="557" y="1258"/>
                  <a:pt x="562" y="1246"/>
                </a:cubicBezTo>
                <a:cubicBezTo>
                  <a:pt x="568" y="1233"/>
                  <a:pt x="571" y="1216"/>
                  <a:pt x="571" y="1195"/>
                </a:cubicBezTo>
                <a:cubicBezTo>
                  <a:pt x="571" y="1168"/>
                  <a:pt x="565" y="1147"/>
                  <a:pt x="553" y="1132"/>
                </a:cubicBezTo>
                <a:cubicBezTo>
                  <a:pt x="541" y="1117"/>
                  <a:pt x="525" y="1109"/>
                  <a:pt x="505" y="1109"/>
                </a:cubicBezTo>
                <a:close/>
                <a:moveTo>
                  <a:pt x="1073" y="1109"/>
                </a:moveTo>
                <a:cubicBezTo>
                  <a:pt x="1055" y="1109"/>
                  <a:pt x="1040" y="1115"/>
                  <a:pt x="1029" y="1127"/>
                </a:cubicBezTo>
                <a:cubicBezTo>
                  <a:pt x="1015" y="1143"/>
                  <a:pt x="1008" y="1166"/>
                  <a:pt x="1008" y="1196"/>
                </a:cubicBezTo>
                <a:cubicBezTo>
                  <a:pt x="1008" y="1224"/>
                  <a:pt x="1014" y="1247"/>
                  <a:pt x="1026" y="1262"/>
                </a:cubicBezTo>
                <a:cubicBezTo>
                  <a:pt x="1037" y="1277"/>
                  <a:pt x="1053" y="1284"/>
                  <a:pt x="1073" y="1284"/>
                </a:cubicBezTo>
                <a:cubicBezTo>
                  <a:pt x="1085" y="1284"/>
                  <a:pt x="1097" y="1281"/>
                  <a:pt x="1107" y="1274"/>
                </a:cubicBezTo>
                <a:cubicBezTo>
                  <a:pt x="1117" y="1267"/>
                  <a:pt x="1125" y="1258"/>
                  <a:pt x="1130" y="1246"/>
                </a:cubicBezTo>
                <a:cubicBezTo>
                  <a:pt x="1136" y="1233"/>
                  <a:pt x="1139" y="1216"/>
                  <a:pt x="1139" y="1195"/>
                </a:cubicBezTo>
                <a:cubicBezTo>
                  <a:pt x="1139" y="1168"/>
                  <a:pt x="1133" y="1147"/>
                  <a:pt x="1121" y="1132"/>
                </a:cubicBezTo>
                <a:cubicBezTo>
                  <a:pt x="1109" y="1117"/>
                  <a:pt x="1093" y="1109"/>
                  <a:pt x="1073" y="1109"/>
                </a:cubicBezTo>
                <a:close/>
                <a:moveTo>
                  <a:pt x="1223" y="1109"/>
                </a:moveTo>
                <a:cubicBezTo>
                  <a:pt x="1211" y="1109"/>
                  <a:pt x="1200" y="1113"/>
                  <a:pt x="1190" y="1120"/>
                </a:cubicBezTo>
                <a:cubicBezTo>
                  <a:pt x="1180" y="1127"/>
                  <a:pt x="1172" y="1137"/>
                  <a:pt x="1167" y="1150"/>
                </a:cubicBezTo>
                <a:cubicBezTo>
                  <a:pt x="1162" y="1164"/>
                  <a:pt x="1160" y="1179"/>
                  <a:pt x="1160" y="1197"/>
                </a:cubicBezTo>
                <a:cubicBezTo>
                  <a:pt x="1160" y="1225"/>
                  <a:pt x="1166" y="1246"/>
                  <a:pt x="1177" y="1262"/>
                </a:cubicBezTo>
                <a:cubicBezTo>
                  <a:pt x="1188" y="1277"/>
                  <a:pt x="1204" y="1284"/>
                  <a:pt x="1223" y="1284"/>
                </a:cubicBezTo>
                <a:cubicBezTo>
                  <a:pt x="1239" y="1284"/>
                  <a:pt x="1252" y="1279"/>
                  <a:pt x="1262" y="1268"/>
                </a:cubicBezTo>
                <a:cubicBezTo>
                  <a:pt x="1273" y="1257"/>
                  <a:pt x="1280" y="1241"/>
                  <a:pt x="1283" y="1222"/>
                </a:cubicBezTo>
                <a:lnTo>
                  <a:pt x="1259" y="1219"/>
                </a:lnTo>
                <a:cubicBezTo>
                  <a:pt x="1257" y="1233"/>
                  <a:pt x="1253" y="1244"/>
                  <a:pt x="1247" y="1251"/>
                </a:cubicBezTo>
                <a:cubicBezTo>
                  <a:pt x="1240" y="1258"/>
                  <a:pt x="1232" y="1261"/>
                  <a:pt x="1223" y="1261"/>
                </a:cubicBezTo>
                <a:cubicBezTo>
                  <a:pt x="1211" y="1261"/>
                  <a:pt x="1202" y="1256"/>
                  <a:pt x="1194" y="1246"/>
                </a:cubicBezTo>
                <a:cubicBezTo>
                  <a:pt x="1187" y="1235"/>
                  <a:pt x="1183" y="1219"/>
                  <a:pt x="1183" y="1196"/>
                </a:cubicBezTo>
                <a:cubicBezTo>
                  <a:pt x="1183" y="1174"/>
                  <a:pt x="1187" y="1158"/>
                  <a:pt x="1194" y="1148"/>
                </a:cubicBezTo>
                <a:cubicBezTo>
                  <a:pt x="1203" y="1138"/>
                  <a:pt x="1213" y="1132"/>
                  <a:pt x="1225" y="1132"/>
                </a:cubicBezTo>
                <a:cubicBezTo>
                  <a:pt x="1233" y="1132"/>
                  <a:pt x="1240" y="1135"/>
                  <a:pt x="1245" y="1141"/>
                </a:cubicBezTo>
                <a:cubicBezTo>
                  <a:pt x="1251" y="1146"/>
                  <a:pt x="1254" y="1155"/>
                  <a:pt x="1257" y="1166"/>
                </a:cubicBezTo>
                <a:lnTo>
                  <a:pt x="1280" y="1161"/>
                </a:lnTo>
                <a:cubicBezTo>
                  <a:pt x="1277" y="1145"/>
                  <a:pt x="1271" y="1132"/>
                  <a:pt x="1261" y="1123"/>
                </a:cubicBezTo>
                <a:cubicBezTo>
                  <a:pt x="1251" y="1114"/>
                  <a:pt x="1239" y="1109"/>
                  <a:pt x="1223" y="1109"/>
                </a:cubicBezTo>
                <a:close/>
                <a:moveTo>
                  <a:pt x="1520" y="1109"/>
                </a:moveTo>
                <a:cubicBezTo>
                  <a:pt x="1500" y="1109"/>
                  <a:pt x="1486" y="1118"/>
                  <a:pt x="1476" y="1137"/>
                </a:cubicBezTo>
                <a:lnTo>
                  <a:pt x="1476" y="1113"/>
                </a:lnTo>
                <a:lnTo>
                  <a:pt x="1454" y="1113"/>
                </a:lnTo>
                <a:lnTo>
                  <a:pt x="1454" y="1280"/>
                </a:lnTo>
                <a:lnTo>
                  <a:pt x="1477" y="1280"/>
                </a:lnTo>
                <a:lnTo>
                  <a:pt x="1477" y="1189"/>
                </a:lnTo>
                <a:cubicBezTo>
                  <a:pt x="1477" y="1167"/>
                  <a:pt x="1480" y="1153"/>
                  <a:pt x="1488" y="1145"/>
                </a:cubicBezTo>
                <a:cubicBezTo>
                  <a:pt x="1495" y="1138"/>
                  <a:pt x="1504" y="1134"/>
                  <a:pt x="1514" y="1134"/>
                </a:cubicBezTo>
                <a:cubicBezTo>
                  <a:pt x="1520" y="1134"/>
                  <a:pt x="1526" y="1136"/>
                  <a:pt x="1531" y="1140"/>
                </a:cubicBezTo>
                <a:cubicBezTo>
                  <a:pt x="1536" y="1142"/>
                  <a:pt x="1540" y="1147"/>
                  <a:pt x="1542" y="1153"/>
                </a:cubicBezTo>
                <a:cubicBezTo>
                  <a:pt x="1543" y="1159"/>
                  <a:pt x="1544" y="1167"/>
                  <a:pt x="1544" y="1178"/>
                </a:cubicBezTo>
                <a:lnTo>
                  <a:pt x="1544" y="1280"/>
                </a:lnTo>
                <a:lnTo>
                  <a:pt x="1568" y="1280"/>
                </a:lnTo>
                <a:lnTo>
                  <a:pt x="1568" y="1177"/>
                </a:lnTo>
                <a:cubicBezTo>
                  <a:pt x="1568" y="1164"/>
                  <a:pt x="1567" y="1155"/>
                  <a:pt x="1567" y="1149"/>
                </a:cubicBezTo>
                <a:cubicBezTo>
                  <a:pt x="1565" y="1142"/>
                  <a:pt x="1562" y="1135"/>
                  <a:pt x="1558" y="1130"/>
                </a:cubicBezTo>
                <a:cubicBezTo>
                  <a:pt x="1556" y="1124"/>
                  <a:pt x="1550" y="1118"/>
                  <a:pt x="1543" y="1115"/>
                </a:cubicBezTo>
                <a:cubicBezTo>
                  <a:pt x="1536" y="1111"/>
                  <a:pt x="1528" y="1109"/>
                  <a:pt x="1520" y="1109"/>
                </a:cubicBezTo>
                <a:close/>
                <a:moveTo>
                  <a:pt x="1806" y="1109"/>
                </a:moveTo>
                <a:cubicBezTo>
                  <a:pt x="1787" y="1109"/>
                  <a:pt x="1772" y="1118"/>
                  <a:pt x="1762" y="1137"/>
                </a:cubicBezTo>
                <a:lnTo>
                  <a:pt x="1762" y="1113"/>
                </a:lnTo>
                <a:lnTo>
                  <a:pt x="1740" y="1113"/>
                </a:lnTo>
                <a:lnTo>
                  <a:pt x="1740" y="1280"/>
                </a:lnTo>
                <a:lnTo>
                  <a:pt x="1763" y="1280"/>
                </a:lnTo>
                <a:lnTo>
                  <a:pt x="1763" y="1189"/>
                </a:lnTo>
                <a:cubicBezTo>
                  <a:pt x="1763" y="1167"/>
                  <a:pt x="1767" y="1153"/>
                  <a:pt x="1774" y="1145"/>
                </a:cubicBezTo>
                <a:cubicBezTo>
                  <a:pt x="1782" y="1138"/>
                  <a:pt x="1790" y="1134"/>
                  <a:pt x="1800" y="1134"/>
                </a:cubicBezTo>
                <a:cubicBezTo>
                  <a:pt x="1807" y="1134"/>
                  <a:pt x="1812" y="1136"/>
                  <a:pt x="1817" y="1140"/>
                </a:cubicBezTo>
                <a:cubicBezTo>
                  <a:pt x="1822" y="1142"/>
                  <a:pt x="1826" y="1147"/>
                  <a:pt x="1828" y="1153"/>
                </a:cubicBezTo>
                <a:cubicBezTo>
                  <a:pt x="1830" y="1159"/>
                  <a:pt x="1831" y="1167"/>
                  <a:pt x="1831" y="1178"/>
                </a:cubicBezTo>
                <a:lnTo>
                  <a:pt x="1831" y="1280"/>
                </a:lnTo>
                <a:lnTo>
                  <a:pt x="1854" y="1280"/>
                </a:lnTo>
                <a:lnTo>
                  <a:pt x="1854" y="1177"/>
                </a:lnTo>
                <a:cubicBezTo>
                  <a:pt x="1854" y="1164"/>
                  <a:pt x="1853" y="1155"/>
                  <a:pt x="1853" y="1149"/>
                </a:cubicBezTo>
                <a:cubicBezTo>
                  <a:pt x="1851" y="1142"/>
                  <a:pt x="1848" y="1135"/>
                  <a:pt x="1845" y="1130"/>
                </a:cubicBezTo>
                <a:cubicBezTo>
                  <a:pt x="1842" y="1124"/>
                  <a:pt x="1837" y="1118"/>
                  <a:pt x="1829" y="1115"/>
                </a:cubicBezTo>
                <a:cubicBezTo>
                  <a:pt x="1822" y="1111"/>
                  <a:pt x="1814" y="1109"/>
                  <a:pt x="1806" y="1109"/>
                </a:cubicBezTo>
                <a:close/>
                <a:moveTo>
                  <a:pt x="1949" y="1109"/>
                </a:moveTo>
                <a:cubicBezTo>
                  <a:pt x="1929" y="1109"/>
                  <a:pt x="1913" y="1117"/>
                  <a:pt x="1900" y="1132"/>
                </a:cubicBezTo>
                <a:cubicBezTo>
                  <a:pt x="1888" y="1148"/>
                  <a:pt x="1882" y="1170"/>
                  <a:pt x="1882" y="1197"/>
                </a:cubicBezTo>
                <a:cubicBezTo>
                  <a:pt x="1882" y="1225"/>
                  <a:pt x="1888" y="1246"/>
                  <a:pt x="1900" y="1262"/>
                </a:cubicBezTo>
                <a:cubicBezTo>
                  <a:pt x="1912" y="1277"/>
                  <a:pt x="1929" y="1284"/>
                  <a:pt x="1950" y="1284"/>
                </a:cubicBezTo>
                <a:cubicBezTo>
                  <a:pt x="1966" y="1284"/>
                  <a:pt x="1980" y="1280"/>
                  <a:pt x="1990" y="1270"/>
                </a:cubicBezTo>
                <a:cubicBezTo>
                  <a:pt x="2001" y="1260"/>
                  <a:pt x="2008" y="1247"/>
                  <a:pt x="2012" y="1230"/>
                </a:cubicBezTo>
                <a:lnTo>
                  <a:pt x="1987" y="1226"/>
                </a:lnTo>
                <a:cubicBezTo>
                  <a:pt x="1983" y="1238"/>
                  <a:pt x="1978" y="1247"/>
                  <a:pt x="1972" y="1252"/>
                </a:cubicBezTo>
                <a:cubicBezTo>
                  <a:pt x="1966" y="1258"/>
                  <a:pt x="1959" y="1261"/>
                  <a:pt x="1950" y="1261"/>
                </a:cubicBezTo>
                <a:cubicBezTo>
                  <a:pt x="1938" y="1261"/>
                  <a:pt x="1928" y="1256"/>
                  <a:pt x="1920" y="1247"/>
                </a:cubicBezTo>
                <a:cubicBezTo>
                  <a:pt x="1912" y="1237"/>
                  <a:pt x="1908" y="1223"/>
                  <a:pt x="1907" y="1204"/>
                </a:cubicBezTo>
                <a:lnTo>
                  <a:pt x="2012" y="1204"/>
                </a:lnTo>
                <a:lnTo>
                  <a:pt x="2012" y="1196"/>
                </a:lnTo>
                <a:cubicBezTo>
                  <a:pt x="2012" y="1168"/>
                  <a:pt x="2006" y="1147"/>
                  <a:pt x="1994" y="1132"/>
                </a:cubicBezTo>
                <a:cubicBezTo>
                  <a:pt x="1982" y="1117"/>
                  <a:pt x="1967" y="1109"/>
                  <a:pt x="1949" y="1109"/>
                </a:cubicBezTo>
                <a:close/>
                <a:moveTo>
                  <a:pt x="2108" y="1109"/>
                </a:moveTo>
                <a:cubicBezTo>
                  <a:pt x="2088" y="1109"/>
                  <a:pt x="2074" y="1118"/>
                  <a:pt x="2064" y="1137"/>
                </a:cubicBezTo>
                <a:lnTo>
                  <a:pt x="2064" y="1113"/>
                </a:lnTo>
                <a:lnTo>
                  <a:pt x="2042" y="1113"/>
                </a:lnTo>
                <a:lnTo>
                  <a:pt x="2042" y="1280"/>
                </a:lnTo>
                <a:lnTo>
                  <a:pt x="2065" y="1280"/>
                </a:lnTo>
                <a:lnTo>
                  <a:pt x="2065" y="1189"/>
                </a:lnTo>
                <a:cubicBezTo>
                  <a:pt x="2065" y="1167"/>
                  <a:pt x="2068" y="1153"/>
                  <a:pt x="2076" y="1145"/>
                </a:cubicBezTo>
                <a:cubicBezTo>
                  <a:pt x="2083" y="1138"/>
                  <a:pt x="2092" y="1134"/>
                  <a:pt x="2102" y="1134"/>
                </a:cubicBezTo>
                <a:cubicBezTo>
                  <a:pt x="2108" y="1134"/>
                  <a:pt x="2114" y="1136"/>
                  <a:pt x="2119" y="1140"/>
                </a:cubicBezTo>
                <a:cubicBezTo>
                  <a:pt x="2124" y="1142"/>
                  <a:pt x="2128" y="1147"/>
                  <a:pt x="2130" y="1153"/>
                </a:cubicBezTo>
                <a:cubicBezTo>
                  <a:pt x="2131" y="1159"/>
                  <a:pt x="2132" y="1167"/>
                  <a:pt x="2132" y="1178"/>
                </a:cubicBezTo>
                <a:lnTo>
                  <a:pt x="2132" y="1280"/>
                </a:lnTo>
                <a:lnTo>
                  <a:pt x="2156" y="1280"/>
                </a:lnTo>
                <a:lnTo>
                  <a:pt x="2156" y="1177"/>
                </a:lnTo>
                <a:cubicBezTo>
                  <a:pt x="2156" y="1164"/>
                  <a:pt x="2155" y="1155"/>
                  <a:pt x="2155" y="1149"/>
                </a:cubicBezTo>
                <a:cubicBezTo>
                  <a:pt x="2153" y="1142"/>
                  <a:pt x="2150" y="1135"/>
                  <a:pt x="2146" y="1130"/>
                </a:cubicBezTo>
                <a:cubicBezTo>
                  <a:pt x="2144" y="1124"/>
                  <a:pt x="2138" y="1118"/>
                  <a:pt x="2131" y="1115"/>
                </a:cubicBezTo>
                <a:cubicBezTo>
                  <a:pt x="2124" y="1111"/>
                  <a:pt x="2116" y="1109"/>
                  <a:pt x="2108" y="1109"/>
                </a:cubicBezTo>
                <a:close/>
                <a:moveTo>
                  <a:pt x="2239" y="1109"/>
                </a:moveTo>
                <a:cubicBezTo>
                  <a:pt x="2232" y="1109"/>
                  <a:pt x="2225" y="1110"/>
                  <a:pt x="2219" y="1113"/>
                </a:cubicBezTo>
                <a:cubicBezTo>
                  <a:pt x="2212" y="1115"/>
                  <a:pt x="2207" y="1117"/>
                  <a:pt x="2203" y="1120"/>
                </a:cubicBezTo>
                <a:cubicBezTo>
                  <a:pt x="2198" y="1125"/>
                  <a:pt x="2194" y="1130"/>
                  <a:pt x="2191" y="1137"/>
                </a:cubicBezTo>
                <a:cubicBezTo>
                  <a:pt x="2188" y="1143"/>
                  <a:pt x="2187" y="1150"/>
                  <a:pt x="2187" y="1157"/>
                </a:cubicBezTo>
                <a:cubicBezTo>
                  <a:pt x="2187" y="1166"/>
                  <a:pt x="2189" y="1173"/>
                  <a:pt x="2192" y="1181"/>
                </a:cubicBezTo>
                <a:cubicBezTo>
                  <a:pt x="2196" y="1187"/>
                  <a:pt x="2201" y="1192"/>
                  <a:pt x="2208" y="1196"/>
                </a:cubicBezTo>
                <a:cubicBezTo>
                  <a:pt x="2214" y="1200"/>
                  <a:pt x="2226" y="1204"/>
                  <a:pt x="2243" y="1210"/>
                </a:cubicBezTo>
                <a:cubicBezTo>
                  <a:pt x="2256" y="1213"/>
                  <a:pt x="2264" y="1217"/>
                  <a:pt x="2268" y="1219"/>
                </a:cubicBezTo>
                <a:cubicBezTo>
                  <a:pt x="2273" y="1223"/>
                  <a:pt x="2275" y="1228"/>
                  <a:pt x="2275" y="1235"/>
                </a:cubicBezTo>
                <a:cubicBezTo>
                  <a:pt x="2275" y="1241"/>
                  <a:pt x="2272" y="1247"/>
                  <a:pt x="2267" y="1252"/>
                </a:cubicBezTo>
                <a:cubicBezTo>
                  <a:pt x="2262" y="1258"/>
                  <a:pt x="2254" y="1261"/>
                  <a:pt x="2243" y="1261"/>
                </a:cubicBezTo>
                <a:cubicBezTo>
                  <a:pt x="2232" y="1261"/>
                  <a:pt x="2223" y="1258"/>
                  <a:pt x="2217" y="1252"/>
                </a:cubicBezTo>
                <a:cubicBezTo>
                  <a:pt x="2212" y="1246"/>
                  <a:pt x="2208" y="1237"/>
                  <a:pt x="2206" y="1226"/>
                </a:cubicBezTo>
                <a:lnTo>
                  <a:pt x="2183" y="1230"/>
                </a:lnTo>
                <a:cubicBezTo>
                  <a:pt x="2186" y="1248"/>
                  <a:pt x="2191" y="1261"/>
                  <a:pt x="2201" y="1270"/>
                </a:cubicBezTo>
                <a:cubicBezTo>
                  <a:pt x="2211" y="1280"/>
                  <a:pt x="2225" y="1284"/>
                  <a:pt x="2243" y="1284"/>
                </a:cubicBezTo>
                <a:cubicBezTo>
                  <a:pt x="2254" y="1284"/>
                  <a:pt x="2264" y="1282"/>
                  <a:pt x="2272" y="1277"/>
                </a:cubicBezTo>
                <a:cubicBezTo>
                  <a:pt x="2281" y="1273"/>
                  <a:pt x="2288" y="1266"/>
                  <a:pt x="2293" y="1258"/>
                </a:cubicBezTo>
                <a:cubicBezTo>
                  <a:pt x="2297" y="1250"/>
                  <a:pt x="2300" y="1241"/>
                  <a:pt x="2300" y="1230"/>
                </a:cubicBezTo>
                <a:cubicBezTo>
                  <a:pt x="2300" y="1221"/>
                  <a:pt x="2298" y="1213"/>
                  <a:pt x="2294" y="1207"/>
                </a:cubicBezTo>
                <a:cubicBezTo>
                  <a:pt x="2291" y="1201"/>
                  <a:pt x="2285" y="1196"/>
                  <a:pt x="2278" y="1192"/>
                </a:cubicBezTo>
                <a:cubicBezTo>
                  <a:pt x="2271" y="1188"/>
                  <a:pt x="2260" y="1184"/>
                  <a:pt x="2243" y="1178"/>
                </a:cubicBezTo>
                <a:cubicBezTo>
                  <a:pt x="2231" y="1175"/>
                  <a:pt x="2224" y="1172"/>
                  <a:pt x="2221" y="1171"/>
                </a:cubicBezTo>
                <a:cubicBezTo>
                  <a:pt x="2218" y="1169"/>
                  <a:pt x="2215" y="1167"/>
                  <a:pt x="2213" y="1164"/>
                </a:cubicBezTo>
                <a:cubicBezTo>
                  <a:pt x="2211" y="1161"/>
                  <a:pt x="2210" y="1157"/>
                  <a:pt x="2210" y="1153"/>
                </a:cubicBezTo>
                <a:cubicBezTo>
                  <a:pt x="2210" y="1148"/>
                  <a:pt x="2212" y="1143"/>
                  <a:pt x="2217" y="1139"/>
                </a:cubicBezTo>
                <a:cubicBezTo>
                  <a:pt x="2222" y="1135"/>
                  <a:pt x="2230" y="1132"/>
                  <a:pt x="2241" y="1132"/>
                </a:cubicBezTo>
                <a:cubicBezTo>
                  <a:pt x="2250" y="1132"/>
                  <a:pt x="2256" y="1135"/>
                  <a:pt x="2261" y="1139"/>
                </a:cubicBezTo>
                <a:cubicBezTo>
                  <a:pt x="2267" y="1144"/>
                  <a:pt x="2270" y="1151"/>
                  <a:pt x="2271" y="1160"/>
                </a:cubicBezTo>
                <a:lnTo>
                  <a:pt x="2294" y="1156"/>
                </a:lnTo>
                <a:cubicBezTo>
                  <a:pt x="2292" y="1145"/>
                  <a:pt x="2290" y="1136"/>
                  <a:pt x="2286" y="1130"/>
                </a:cubicBezTo>
                <a:cubicBezTo>
                  <a:pt x="2282" y="1124"/>
                  <a:pt x="2277" y="1118"/>
                  <a:pt x="2268" y="1115"/>
                </a:cubicBezTo>
                <a:cubicBezTo>
                  <a:pt x="2260" y="1111"/>
                  <a:pt x="2250" y="1109"/>
                  <a:pt x="2239" y="1109"/>
                </a:cubicBezTo>
                <a:close/>
                <a:moveTo>
                  <a:pt x="2386" y="1109"/>
                </a:moveTo>
                <a:cubicBezTo>
                  <a:pt x="2367" y="1109"/>
                  <a:pt x="2351" y="1117"/>
                  <a:pt x="2338" y="1132"/>
                </a:cubicBezTo>
                <a:cubicBezTo>
                  <a:pt x="2326" y="1148"/>
                  <a:pt x="2320" y="1170"/>
                  <a:pt x="2320" y="1197"/>
                </a:cubicBezTo>
                <a:cubicBezTo>
                  <a:pt x="2320" y="1225"/>
                  <a:pt x="2326" y="1246"/>
                  <a:pt x="2338" y="1262"/>
                </a:cubicBezTo>
                <a:cubicBezTo>
                  <a:pt x="2350" y="1277"/>
                  <a:pt x="2366" y="1284"/>
                  <a:pt x="2387" y="1284"/>
                </a:cubicBezTo>
                <a:cubicBezTo>
                  <a:pt x="2404" y="1284"/>
                  <a:pt x="2417" y="1280"/>
                  <a:pt x="2427" y="1270"/>
                </a:cubicBezTo>
                <a:cubicBezTo>
                  <a:pt x="2438" y="1260"/>
                  <a:pt x="2446" y="1247"/>
                  <a:pt x="2449" y="1230"/>
                </a:cubicBezTo>
                <a:lnTo>
                  <a:pt x="2425" y="1226"/>
                </a:lnTo>
                <a:cubicBezTo>
                  <a:pt x="2421" y="1238"/>
                  <a:pt x="2416" y="1247"/>
                  <a:pt x="2409" y="1252"/>
                </a:cubicBezTo>
                <a:cubicBezTo>
                  <a:pt x="2404" y="1258"/>
                  <a:pt x="2396" y="1261"/>
                  <a:pt x="2387" y="1261"/>
                </a:cubicBezTo>
                <a:cubicBezTo>
                  <a:pt x="2375" y="1261"/>
                  <a:pt x="2365" y="1256"/>
                  <a:pt x="2357" y="1247"/>
                </a:cubicBezTo>
                <a:cubicBezTo>
                  <a:pt x="2350" y="1237"/>
                  <a:pt x="2345" y="1223"/>
                  <a:pt x="2345" y="1204"/>
                </a:cubicBezTo>
                <a:lnTo>
                  <a:pt x="2449" y="1204"/>
                </a:lnTo>
                <a:lnTo>
                  <a:pt x="2449" y="1196"/>
                </a:lnTo>
                <a:cubicBezTo>
                  <a:pt x="2449" y="1168"/>
                  <a:pt x="2443" y="1147"/>
                  <a:pt x="2432" y="1132"/>
                </a:cubicBezTo>
                <a:cubicBezTo>
                  <a:pt x="2419" y="1117"/>
                  <a:pt x="2404" y="1109"/>
                  <a:pt x="2386" y="1109"/>
                </a:cubicBezTo>
                <a:close/>
                <a:moveTo>
                  <a:pt x="2762" y="1109"/>
                </a:moveTo>
                <a:cubicBezTo>
                  <a:pt x="2744" y="1109"/>
                  <a:pt x="2729" y="1115"/>
                  <a:pt x="2717" y="1127"/>
                </a:cubicBezTo>
                <a:cubicBezTo>
                  <a:pt x="2704" y="1143"/>
                  <a:pt x="2697" y="1166"/>
                  <a:pt x="2697" y="1196"/>
                </a:cubicBezTo>
                <a:cubicBezTo>
                  <a:pt x="2697" y="1224"/>
                  <a:pt x="2703" y="1247"/>
                  <a:pt x="2715" y="1262"/>
                </a:cubicBezTo>
                <a:cubicBezTo>
                  <a:pt x="2726" y="1277"/>
                  <a:pt x="2742" y="1284"/>
                  <a:pt x="2762" y="1284"/>
                </a:cubicBezTo>
                <a:cubicBezTo>
                  <a:pt x="2774" y="1284"/>
                  <a:pt x="2786" y="1281"/>
                  <a:pt x="2796" y="1274"/>
                </a:cubicBezTo>
                <a:cubicBezTo>
                  <a:pt x="2806" y="1267"/>
                  <a:pt x="2814" y="1258"/>
                  <a:pt x="2819" y="1246"/>
                </a:cubicBezTo>
                <a:cubicBezTo>
                  <a:pt x="2825" y="1233"/>
                  <a:pt x="2828" y="1216"/>
                  <a:pt x="2828" y="1195"/>
                </a:cubicBezTo>
                <a:cubicBezTo>
                  <a:pt x="2828" y="1168"/>
                  <a:pt x="2821" y="1147"/>
                  <a:pt x="2810" y="1132"/>
                </a:cubicBezTo>
                <a:cubicBezTo>
                  <a:pt x="2798" y="1117"/>
                  <a:pt x="2781" y="1109"/>
                  <a:pt x="2762" y="1109"/>
                </a:cubicBezTo>
                <a:close/>
                <a:moveTo>
                  <a:pt x="718" y="1109"/>
                </a:moveTo>
                <a:cubicBezTo>
                  <a:pt x="706" y="1109"/>
                  <a:pt x="696" y="1111"/>
                  <a:pt x="687" y="1115"/>
                </a:cubicBezTo>
                <a:cubicBezTo>
                  <a:pt x="677" y="1118"/>
                  <a:pt x="670" y="1124"/>
                  <a:pt x="665" y="1131"/>
                </a:cubicBezTo>
                <a:cubicBezTo>
                  <a:pt x="660" y="1139"/>
                  <a:pt x="657" y="1148"/>
                  <a:pt x="655" y="1160"/>
                </a:cubicBezTo>
                <a:lnTo>
                  <a:pt x="679" y="1164"/>
                </a:lnTo>
                <a:cubicBezTo>
                  <a:pt x="681" y="1153"/>
                  <a:pt x="685" y="1144"/>
                  <a:pt x="690" y="1140"/>
                </a:cubicBezTo>
                <a:cubicBezTo>
                  <a:pt x="695" y="1135"/>
                  <a:pt x="704" y="1133"/>
                  <a:pt x="716" y="1133"/>
                </a:cubicBezTo>
                <a:cubicBezTo>
                  <a:pt x="727" y="1133"/>
                  <a:pt x="736" y="1136"/>
                  <a:pt x="742" y="1142"/>
                </a:cubicBezTo>
                <a:cubicBezTo>
                  <a:pt x="746" y="1147"/>
                  <a:pt x="749" y="1155"/>
                  <a:pt x="749" y="1167"/>
                </a:cubicBezTo>
                <a:lnTo>
                  <a:pt x="749" y="1174"/>
                </a:lnTo>
                <a:cubicBezTo>
                  <a:pt x="739" y="1178"/>
                  <a:pt x="725" y="1181"/>
                  <a:pt x="706" y="1184"/>
                </a:cubicBezTo>
                <a:cubicBezTo>
                  <a:pt x="697" y="1186"/>
                  <a:pt x="690" y="1187"/>
                  <a:pt x="685" y="1188"/>
                </a:cubicBezTo>
                <a:cubicBezTo>
                  <a:pt x="679" y="1190"/>
                  <a:pt x="673" y="1193"/>
                  <a:pt x="668" y="1197"/>
                </a:cubicBezTo>
                <a:cubicBezTo>
                  <a:pt x="663" y="1201"/>
                  <a:pt x="659" y="1207"/>
                  <a:pt x="655" y="1214"/>
                </a:cubicBezTo>
                <a:cubicBezTo>
                  <a:pt x="652" y="1220"/>
                  <a:pt x="651" y="1228"/>
                  <a:pt x="651" y="1236"/>
                </a:cubicBezTo>
                <a:cubicBezTo>
                  <a:pt x="651" y="1250"/>
                  <a:pt x="655" y="1261"/>
                  <a:pt x="663" y="1270"/>
                </a:cubicBezTo>
                <a:cubicBezTo>
                  <a:pt x="672" y="1280"/>
                  <a:pt x="683" y="1284"/>
                  <a:pt x="699" y="1284"/>
                </a:cubicBezTo>
                <a:cubicBezTo>
                  <a:pt x="708" y="1284"/>
                  <a:pt x="717" y="1282"/>
                  <a:pt x="725" y="1279"/>
                </a:cubicBezTo>
                <a:cubicBezTo>
                  <a:pt x="734" y="1275"/>
                  <a:pt x="742" y="1269"/>
                  <a:pt x="752" y="1259"/>
                </a:cubicBezTo>
                <a:lnTo>
                  <a:pt x="752" y="1259"/>
                </a:lnTo>
                <a:cubicBezTo>
                  <a:pt x="752" y="1268"/>
                  <a:pt x="753" y="1274"/>
                  <a:pt x="756" y="1280"/>
                </a:cubicBezTo>
                <a:lnTo>
                  <a:pt x="780" y="1280"/>
                </a:lnTo>
                <a:cubicBezTo>
                  <a:pt x="778" y="1274"/>
                  <a:pt x="776" y="1267"/>
                  <a:pt x="775" y="1261"/>
                </a:cubicBezTo>
                <a:cubicBezTo>
                  <a:pt x="774" y="1254"/>
                  <a:pt x="774" y="1237"/>
                  <a:pt x="774" y="1210"/>
                </a:cubicBezTo>
                <a:lnTo>
                  <a:pt x="774" y="1173"/>
                </a:lnTo>
                <a:cubicBezTo>
                  <a:pt x="774" y="1160"/>
                  <a:pt x="773" y="1151"/>
                  <a:pt x="772" y="1146"/>
                </a:cubicBezTo>
                <a:cubicBezTo>
                  <a:pt x="770" y="1138"/>
                  <a:pt x="767" y="1132"/>
                  <a:pt x="764" y="1127"/>
                </a:cubicBezTo>
                <a:cubicBezTo>
                  <a:pt x="761" y="1122"/>
                  <a:pt x="756" y="1117"/>
                  <a:pt x="747" y="1115"/>
                </a:cubicBezTo>
                <a:cubicBezTo>
                  <a:pt x="740" y="1111"/>
                  <a:pt x="730" y="1109"/>
                  <a:pt x="718" y="1109"/>
                </a:cubicBezTo>
                <a:close/>
                <a:moveTo>
                  <a:pt x="1362" y="1109"/>
                </a:moveTo>
                <a:cubicBezTo>
                  <a:pt x="1350" y="1109"/>
                  <a:pt x="1339" y="1111"/>
                  <a:pt x="1330" y="1115"/>
                </a:cubicBezTo>
                <a:cubicBezTo>
                  <a:pt x="1321" y="1118"/>
                  <a:pt x="1314" y="1124"/>
                  <a:pt x="1308" y="1131"/>
                </a:cubicBezTo>
                <a:cubicBezTo>
                  <a:pt x="1303" y="1139"/>
                  <a:pt x="1300" y="1148"/>
                  <a:pt x="1299" y="1160"/>
                </a:cubicBezTo>
                <a:lnTo>
                  <a:pt x="1322" y="1164"/>
                </a:lnTo>
                <a:cubicBezTo>
                  <a:pt x="1325" y="1153"/>
                  <a:pt x="1328" y="1144"/>
                  <a:pt x="1333" y="1140"/>
                </a:cubicBezTo>
                <a:cubicBezTo>
                  <a:pt x="1339" y="1135"/>
                  <a:pt x="1347" y="1133"/>
                  <a:pt x="1359" y="1133"/>
                </a:cubicBezTo>
                <a:cubicBezTo>
                  <a:pt x="1371" y="1133"/>
                  <a:pt x="1380" y="1136"/>
                  <a:pt x="1385" y="1142"/>
                </a:cubicBezTo>
                <a:cubicBezTo>
                  <a:pt x="1390" y="1147"/>
                  <a:pt x="1392" y="1155"/>
                  <a:pt x="1392" y="1167"/>
                </a:cubicBezTo>
                <a:lnTo>
                  <a:pt x="1392" y="1174"/>
                </a:lnTo>
                <a:cubicBezTo>
                  <a:pt x="1383" y="1178"/>
                  <a:pt x="1369" y="1181"/>
                  <a:pt x="1350" y="1184"/>
                </a:cubicBezTo>
                <a:cubicBezTo>
                  <a:pt x="1340" y="1186"/>
                  <a:pt x="1333" y="1187"/>
                  <a:pt x="1329" y="1188"/>
                </a:cubicBezTo>
                <a:cubicBezTo>
                  <a:pt x="1322" y="1190"/>
                  <a:pt x="1316" y="1193"/>
                  <a:pt x="1311" y="1197"/>
                </a:cubicBezTo>
                <a:cubicBezTo>
                  <a:pt x="1306" y="1201"/>
                  <a:pt x="1302" y="1207"/>
                  <a:pt x="1299" y="1214"/>
                </a:cubicBezTo>
                <a:cubicBezTo>
                  <a:pt x="1296" y="1220"/>
                  <a:pt x="1294" y="1228"/>
                  <a:pt x="1294" y="1236"/>
                </a:cubicBezTo>
                <a:cubicBezTo>
                  <a:pt x="1294" y="1250"/>
                  <a:pt x="1299" y="1261"/>
                  <a:pt x="1307" y="1270"/>
                </a:cubicBezTo>
                <a:cubicBezTo>
                  <a:pt x="1315" y="1280"/>
                  <a:pt x="1327" y="1284"/>
                  <a:pt x="1343" y="1284"/>
                </a:cubicBezTo>
                <a:cubicBezTo>
                  <a:pt x="1352" y="1284"/>
                  <a:pt x="1361" y="1282"/>
                  <a:pt x="1369" y="1279"/>
                </a:cubicBezTo>
                <a:cubicBezTo>
                  <a:pt x="1377" y="1275"/>
                  <a:pt x="1386" y="1269"/>
                  <a:pt x="1395" y="1259"/>
                </a:cubicBezTo>
                <a:cubicBezTo>
                  <a:pt x="1395" y="1268"/>
                  <a:pt x="1396" y="1274"/>
                  <a:pt x="1399" y="1280"/>
                </a:cubicBezTo>
                <a:lnTo>
                  <a:pt x="1424" y="1280"/>
                </a:lnTo>
                <a:cubicBezTo>
                  <a:pt x="1421" y="1274"/>
                  <a:pt x="1419" y="1267"/>
                  <a:pt x="1418" y="1261"/>
                </a:cubicBezTo>
                <a:cubicBezTo>
                  <a:pt x="1417" y="1254"/>
                  <a:pt x="1417" y="1237"/>
                  <a:pt x="1417" y="1210"/>
                </a:cubicBezTo>
                <a:lnTo>
                  <a:pt x="1417" y="1173"/>
                </a:lnTo>
                <a:cubicBezTo>
                  <a:pt x="1417" y="1160"/>
                  <a:pt x="1416" y="1151"/>
                  <a:pt x="1416" y="1146"/>
                </a:cubicBezTo>
                <a:cubicBezTo>
                  <a:pt x="1414" y="1138"/>
                  <a:pt x="1411" y="1132"/>
                  <a:pt x="1407" y="1127"/>
                </a:cubicBezTo>
                <a:cubicBezTo>
                  <a:pt x="1405" y="1122"/>
                  <a:pt x="1399" y="1117"/>
                  <a:pt x="1391" y="1115"/>
                </a:cubicBezTo>
                <a:cubicBezTo>
                  <a:pt x="1383" y="1111"/>
                  <a:pt x="1374" y="1109"/>
                  <a:pt x="1362" y="1109"/>
                </a:cubicBezTo>
                <a:close/>
                <a:moveTo>
                  <a:pt x="1679" y="1113"/>
                </a:moveTo>
                <a:lnTo>
                  <a:pt x="1679" y="1280"/>
                </a:lnTo>
                <a:lnTo>
                  <a:pt x="1703" y="1280"/>
                </a:lnTo>
                <a:lnTo>
                  <a:pt x="1703" y="1113"/>
                </a:lnTo>
                <a:lnTo>
                  <a:pt x="1679" y="1113"/>
                </a:lnTo>
                <a:close/>
                <a:moveTo>
                  <a:pt x="505" y="1132"/>
                </a:moveTo>
                <a:cubicBezTo>
                  <a:pt x="516" y="1132"/>
                  <a:pt x="526" y="1138"/>
                  <a:pt x="533" y="1149"/>
                </a:cubicBezTo>
                <a:cubicBezTo>
                  <a:pt x="542" y="1159"/>
                  <a:pt x="546" y="1175"/>
                  <a:pt x="546" y="1196"/>
                </a:cubicBezTo>
                <a:cubicBezTo>
                  <a:pt x="546" y="1218"/>
                  <a:pt x="542" y="1235"/>
                  <a:pt x="533" y="1246"/>
                </a:cubicBezTo>
                <a:cubicBezTo>
                  <a:pt x="526" y="1256"/>
                  <a:pt x="516" y="1261"/>
                  <a:pt x="505" y="1261"/>
                </a:cubicBezTo>
                <a:cubicBezTo>
                  <a:pt x="492" y="1261"/>
                  <a:pt x="482" y="1256"/>
                  <a:pt x="474" y="1246"/>
                </a:cubicBezTo>
                <a:cubicBezTo>
                  <a:pt x="467" y="1235"/>
                  <a:pt x="463" y="1218"/>
                  <a:pt x="463" y="1196"/>
                </a:cubicBezTo>
                <a:cubicBezTo>
                  <a:pt x="463" y="1175"/>
                  <a:pt x="467" y="1159"/>
                  <a:pt x="474" y="1149"/>
                </a:cubicBezTo>
                <a:cubicBezTo>
                  <a:pt x="482" y="1138"/>
                  <a:pt x="492" y="1132"/>
                  <a:pt x="505" y="1132"/>
                </a:cubicBezTo>
                <a:close/>
                <a:moveTo>
                  <a:pt x="1073" y="1132"/>
                </a:moveTo>
                <a:cubicBezTo>
                  <a:pt x="1084" y="1132"/>
                  <a:pt x="1094" y="1138"/>
                  <a:pt x="1102" y="1149"/>
                </a:cubicBezTo>
                <a:cubicBezTo>
                  <a:pt x="1110" y="1159"/>
                  <a:pt x="1114" y="1175"/>
                  <a:pt x="1114" y="1196"/>
                </a:cubicBezTo>
                <a:cubicBezTo>
                  <a:pt x="1114" y="1218"/>
                  <a:pt x="1110" y="1235"/>
                  <a:pt x="1102" y="1246"/>
                </a:cubicBezTo>
                <a:cubicBezTo>
                  <a:pt x="1094" y="1256"/>
                  <a:pt x="1084" y="1261"/>
                  <a:pt x="1073" y="1261"/>
                </a:cubicBezTo>
                <a:cubicBezTo>
                  <a:pt x="1061" y="1261"/>
                  <a:pt x="1051" y="1256"/>
                  <a:pt x="1042" y="1246"/>
                </a:cubicBezTo>
                <a:cubicBezTo>
                  <a:pt x="1035" y="1235"/>
                  <a:pt x="1031" y="1218"/>
                  <a:pt x="1031" y="1196"/>
                </a:cubicBezTo>
                <a:cubicBezTo>
                  <a:pt x="1031" y="1175"/>
                  <a:pt x="1035" y="1159"/>
                  <a:pt x="1042" y="1149"/>
                </a:cubicBezTo>
                <a:cubicBezTo>
                  <a:pt x="1051" y="1138"/>
                  <a:pt x="1061" y="1132"/>
                  <a:pt x="1073" y="1132"/>
                </a:cubicBezTo>
                <a:close/>
                <a:moveTo>
                  <a:pt x="1949" y="1132"/>
                </a:moveTo>
                <a:cubicBezTo>
                  <a:pt x="1960" y="1132"/>
                  <a:pt x="1971" y="1138"/>
                  <a:pt x="1979" y="1149"/>
                </a:cubicBezTo>
                <a:cubicBezTo>
                  <a:pt x="1983" y="1156"/>
                  <a:pt x="1986" y="1166"/>
                  <a:pt x="1987" y="1181"/>
                </a:cubicBezTo>
                <a:lnTo>
                  <a:pt x="1909" y="1181"/>
                </a:lnTo>
                <a:cubicBezTo>
                  <a:pt x="1909" y="1166"/>
                  <a:pt x="1913" y="1155"/>
                  <a:pt x="1921" y="1146"/>
                </a:cubicBezTo>
                <a:cubicBezTo>
                  <a:pt x="1928" y="1137"/>
                  <a:pt x="1938" y="1132"/>
                  <a:pt x="1949" y="1132"/>
                </a:cubicBezTo>
                <a:close/>
                <a:moveTo>
                  <a:pt x="2386" y="1132"/>
                </a:moveTo>
                <a:cubicBezTo>
                  <a:pt x="2398" y="1132"/>
                  <a:pt x="2408" y="1138"/>
                  <a:pt x="2416" y="1149"/>
                </a:cubicBezTo>
                <a:cubicBezTo>
                  <a:pt x="2421" y="1156"/>
                  <a:pt x="2424" y="1166"/>
                  <a:pt x="2425" y="1181"/>
                </a:cubicBezTo>
                <a:lnTo>
                  <a:pt x="2346" y="1181"/>
                </a:lnTo>
                <a:cubicBezTo>
                  <a:pt x="2347" y="1166"/>
                  <a:pt x="2351" y="1155"/>
                  <a:pt x="2359" y="1146"/>
                </a:cubicBezTo>
                <a:cubicBezTo>
                  <a:pt x="2366" y="1137"/>
                  <a:pt x="2375" y="1132"/>
                  <a:pt x="2386" y="1132"/>
                </a:cubicBezTo>
                <a:close/>
                <a:moveTo>
                  <a:pt x="2608" y="1132"/>
                </a:moveTo>
                <a:cubicBezTo>
                  <a:pt x="2618" y="1132"/>
                  <a:pt x="2627" y="1138"/>
                  <a:pt x="2634" y="1149"/>
                </a:cubicBezTo>
                <a:cubicBezTo>
                  <a:pt x="2642" y="1159"/>
                  <a:pt x="2646" y="1176"/>
                  <a:pt x="2646" y="1199"/>
                </a:cubicBezTo>
                <a:cubicBezTo>
                  <a:pt x="2646" y="1220"/>
                  <a:pt x="2643" y="1235"/>
                  <a:pt x="2635" y="1246"/>
                </a:cubicBezTo>
                <a:cubicBezTo>
                  <a:pt x="2628" y="1256"/>
                  <a:pt x="2619" y="1261"/>
                  <a:pt x="2608" y="1261"/>
                </a:cubicBezTo>
                <a:cubicBezTo>
                  <a:pt x="2598" y="1261"/>
                  <a:pt x="2589" y="1256"/>
                  <a:pt x="2582" y="1246"/>
                </a:cubicBezTo>
                <a:cubicBezTo>
                  <a:pt x="2574" y="1235"/>
                  <a:pt x="2571" y="1218"/>
                  <a:pt x="2571" y="1196"/>
                </a:cubicBezTo>
                <a:cubicBezTo>
                  <a:pt x="2571" y="1174"/>
                  <a:pt x="2574" y="1158"/>
                  <a:pt x="2580" y="1148"/>
                </a:cubicBezTo>
                <a:cubicBezTo>
                  <a:pt x="2588" y="1138"/>
                  <a:pt x="2597" y="1132"/>
                  <a:pt x="2608" y="1132"/>
                </a:cubicBezTo>
                <a:close/>
                <a:moveTo>
                  <a:pt x="2762" y="1132"/>
                </a:moveTo>
                <a:cubicBezTo>
                  <a:pt x="2773" y="1132"/>
                  <a:pt x="2783" y="1138"/>
                  <a:pt x="2790" y="1149"/>
                </a:cubicBezTo>
                <a:cubicBezTo>
                  <a:pt x="2799" y="1159"/>
                  <a:pt x="2803" y="1175"/>
                  <a:pt x="2803" y="1196"/>
                </a:cubicBezTo>
                <a:cubicBezTo>
                  <a:pt x="2803" y="1218"/>
                  <a:pt x="2799" y="1235"/>
                  <a:pt x="2790" y="1246"/>
                </a:cubicBezTo>
                <a:cubicBezTo>
                  <a:pt x="2783" y="1256"/>
                  <a:pt x="2773" y="1261"/>
                  <a:pt x="2762" y="1261"/>
                </a:cubicBezTo>
                <a:cubicBezTo>
                  <a:pt x="2749" y="1261"/>
                  <a:pt x="2739" y="1256"/>
                  <a:pt x="2731" y="1246"/>
                </a:cubicBezTo>
                <a:cubicBezTo>
                  <a:pt x="2724" y="1235"/>
                  <a:pt x="2720" y="1218"/>
                  <a:pt x="2720" y="1196"/>
                </a:cubicBezTo>
                <a:cubicBezTo>
                  <a:pt x="2720" y="1175"/>
                  <a:pt x="2724" y="1159"/>
                  <a:pt x="2731" y="1149"/>
                </a:cubicBezTo>
                <a:cubicBezTo>
                  <a:pt x="2739" y="1138"/>
                  <a:pt x="2749" y="1132"/>
                  <a:pt x="2762" y="1132"/>
                </a:cubicBezTo>
                <a:close/>
                <a:moveTo>
                  <a:pt x="749" y="1196"/>
                </a:moveTo>
                <a:lnTo>
                  <a:pt x="749" y="1207"/>
                </a:lnTo>
                <a:cubicBezTo>
                  <a:pt x="749" y="1219"/>
                  <a:pt x="747" y="1228"/>
                  <a:pt x="745" y="1234"/>
                </a:cubicBezTo>
                <a:cubicBezTo>
                  <a:pt x="742" y="1243"/>
                  <a:pt x="737" y="1250"/>
                  <a:pt x="729" y="1255"/>
                </a:cubicBezTo>
                <a:cubicBezTo>
                  <a:pt x="722" y="1260"/>
                  <a:pt x="714" y="1262"/>
                  <a:pt x="705" y="1262"/>
                </a:cubicBezTo>
                <a:cubicBezTo>
                  <a:pt x="695" y="1262"/>
                  <a:pt x="688" y="1260"/>
                  <a:pt x="684" y="1255"/>
                </a:cubicBezTo>
                <a:cubicBezTo>
                  <a:pt x="679" y="1250"/>
                  <a:pt x="677" y="1243"/>
                  <a:pt x="677" y="1234"/>
                </a:cubicBezTo>
                <a:cubicBezTo>
                  <a:pt x="677" y="1230"/>
                  <a:pt x="678" y="1226"/>
                  <a:pt x="680" y="1222"/>
                </a:cubicBezTo>
                <a:cubicBezTo>
                  <a:pt x="682" y="1218"/>
                  <a:pt x="684" y="1214"/>
                  <a:pt x="688" y="1212"/>
                </a:cubicBezTo>
                <a:cubicBezTo>
                  <a:pt x="693" y="1211"/>
                  <a:pt x="700" y="1209"/>
                  <a:pt x="710" y="1207"/>
                </a:cubicBezTo>
                <a:cubicBezTo>
                  <a:pt x="727" y="1204"/>
                  <a:pt x="741" y="1201"/>
                  <a:pt x="749" y="1196"/>
                </a:cubicBezTo>
                <a:close/>
                <a:moveTo>
                  <a:pt x="1392" y="1196"/>
                </a:moveTo>
                <a:lnTo>
                  <a:pt x="1392" y="1207"/>
                </a:lnTo>
                <a:cubicBezTo>
                  <a:pt x="1392" y="1219"/>
                  <a:pt x="1391" y="1228"/>
                  <a:pt x="1388" y="1234"/>
                </a:cubicBezTo>
                <a:cubicBezTo>
                  <a:pt x="1385" y="1243"/>
                  <a:pt x="1380" y="1250"/>
                  <a:pt x="1373" y="1255"/>
                </a:cubicBezTo>
                <a:cubicBezTo>
                  <a:pt x="1365" y="1260"/>
                  <a:pt x="1357" y="1262"/>
                  <a:pt x="1348" y="1262"/>
                </a:cubicBezTo>
                <a:cubicBezTo>
                  <a:pt x="1339" y="1262"/>
                  <a:pt x="1332" y="1260"/>
                  <a:pt x="1327" y="1255"/>
                </a:cubicBezTo>
                <a:cubicBezTo>
                  <a:pt x="1323" y="1250"/>
                  <a:pt x="1321" y="1243"/>
                  <a:pt x="1321" y="1234"/>
                </a:cubicBezTo>
                <a:cubicBezTo>
                  <a:pt x="1321" y="1230"/>
                  <a:pt x="1321" y="1226"/>
                  <a:pt x="1323" y="1222"/>
                </a:cubicBezTo>
                <a:cubicBezTo>
                  <a:pt x="1325" y="1218"/>
                  <a:pt x="1328" y="1214"/>
                  <a:pt x="1332" y="1212"/>
                </a:cubicBezTo>
                <a:cubicBezTo>
                  <a:pt x="1336" y="1211"/>
                  <a:pt x="1343" y="1209"/>
                  <a:pt x="1354" y="1207"/>
                </a:cubicBezTo>
                <a:cubicBezTo>
                  <a:pt x="1371" y="1204"/>
                  <a:pt x="1384" y="1201"/>
                  <a:pt x="1392" y="1196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18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27DB8D7-90E4-4785-9EFB-B369DCA7BDA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04/02/2021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94BA5D-6C47-442F-AA3C-0D908B124E1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5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integra.saude.to.gov.br/covid19/InformacoesEpidemiologica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integra.saude.to.gov.br/covid19/InformacoesEpidemiologica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.saude.to.gov.br/covid19/InformacoesEpidemiologica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integra.saude.to.gov.br/covid19/InformacoesEpidemiologica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integra.saude.to.gov.br/covid19/InformacoesEpidemiologicas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in.gov.br/en/web/dou/-/portaria-n-430-de-19-de-marco-de-2020-24902783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59.jpeg"/><Relationship Id="rId21" Type="http://schemas.openxmlformats.org/officeDocument/2006/relationships/image" Target="../media/image76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jpe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19" Type="http://schemas.openxmlformats.org/officeDocument/2006/relationships/hyperlink" Target="http://www.telessaude.uft.edu.br/bbb/entrar-sala/736" TargetMode="External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hyperlink" Target="https://www.youtube.com/channel/UC-noeYEPkk1THwvtmspTUeQ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image" Target="../media/image9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dapsaude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integra.saude.to.gov.br/covid19/InformacoesEpidemiologicas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034333" y="1678916"/>
            <a:ext cx="9938479" cy="2089987"/>
          </a:xfrm>
          <a:prstGeom prst="roundRect">
            <a:avLst/>
          </a:prstGeom>
          <a:noFill/>
          <a:ln w="31750" cmpd="sng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080" indent="12700" algn="ctr">
              <a:lnSpc>
                <a:spcPct val="100000"/>
              </a:lnSpc>
              <a:spcBef>
                <a:spcPts val="95"/>
              </a:spcBef>
            </a:pPr>
            <a:r>
              <a:rPr lang="pt-BR" sz="5400" b="1" spc="-1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Calibri"/>
              </a:rPr>
              <a:t>Cenário da Covid-19 no Tocantins</a:t>
            </a:r>
            <a:endParaRPr lang="pt-BR" sz="5400" b="1" spc="-1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2011" y="0"/>
            <a:ext cx="4651761" cy="137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1F8618E-24C0-4D61-99CB-5FD85E78B7FE}"/>
              </a:ext>
            </a:extLst>
          </p:cNvPr>
          <p:cNvSpPr txBox="1"/>
          <p:nvPr/>
        </p:nvSpPr>
        <p:spPr>
          <a:xfrm>
            <a:off x="2445510" y="4088205"/>
            <a:ext cx="77547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Márcia Valéria Ribeiro de Queiroz Santana</a:t>
            </a:r>
          </a:p>
          <a:p>
            <a:pPr>
              <a:defRPr/>
            </a:pPr>
            <a:r>
              <a:rPr lang="pt-BR" sz="2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Gerente de Áreas Estratégicas para os Cuidados Primários – DAP/SPAS/SES-TO</a:t>
            </a:r>
            <a:endParaRPr lang="pt-BR" sz="26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97" y="4018401"/>
            <a:ext cx="17526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9777685" y="243064"/>
            <a:ext cx="2887281" cy="857451"/>
            <a:chOff x="9430838" y="258833"/>
            <a:chExt cx="2887281" cy="857451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3C751B96-097B-4BC7-8BED-FFDA90362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316" b="49523"/>
            <a:stretch>
              <a:fillRect/>
            </a:stretch>
          </p:blipFill>
          <p:spPr>
            <a:xfrm>
              <a:off x="9430838" y="258833"/>
              <a:ext cx="1368541" cy="687098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10689016" y="346843"/>
              <a:ext cx="1629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dirty="0" smtClean="0">
                  <a:solidFill>
                    <a:schemeClr val="bg1"/>
                  </a:solidFill>
                  <a:latin typeface="LilyUPC" pitchFamily="34" charset="-34"/>
                  <a:cs typeface="LilyUPC" pitchFamily="34" charset="-34"/>
                </a:rPr>
                <a:t>2021</a:t>
              </a:r>
              <a:endParaRPr lang="pt-BR" dirty="0">
                <a:solidFill>
                  <a:schemeClr val="bg1"/>
                </a:solidFill>
                <a:latin typeface="LilyUPC" pitchFamily="34" charset="-34"/>
                <a:cs typeface="LilyUPC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3919" y="6416298"/>
            <a:ext cx="1081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integra.saude.to.gov.br/covid19/InformacoesEpidemiologicas</a:t>
            </a:r>
            <a:r>
              <a:rPr lang="pt-BR" dirty="0" smtClean="0"/>
              <a:t>. Acesso em: </a:t>
            </a:r>
            <a:r>
              <a:rPr lang="pt-BR" dirty="0" smtClean="0"/>
              <a:t>04/02/2021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Elipse 2"/>
          <p:cNvSpPr/>
          <p:nvPr/>
        </p:nvSpPr>
        <p:spPr>
          <a:xfrm>
            <a:off x="1707502" y="1502229"/>
            <a:ext cx="942392" cy="46653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Elipse 6"/>
          <p:cNvSpPr/>
          <p:nvPr/>
        </p:nvSpPr>
        <p:spPr>
          <a:xfrm>
            <a:off x="7128588" y="1436914"/>
            <a:ext cx="1129005" cy="53184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8" y="449394"/>
            <a:ext cx="11322171" cy="44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414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43919" y="6416298"/>
            <a:ext cx="1081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integra.saude.to.gov.br/covid19/InformacoesEpidemiologicas</a:t>
            </a:r>
            <a:r>
              <a:rPr lang="pt-BR" dirty="0" smtClean="0"/>
              <a:t>. Acesso em: </a:t>
            </a:r>
            <a:r>
              <a:rPr lang="pt-BR" dirty="0" smtClean="0"/>
              <a:t>04/02/2021</a:t>
            </a:r>
            <a:r>
              <a:rPr lang="pt-BR" dirty="0"/>
              <a:t>.</a:t>
            </a:r>
          </a:p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1" y="0"/>
            <a:ext cx="11019475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5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76577" y="6336775"/>
            <a:ext cx="1081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>
                <a:hlinkClick r:id="rId3"/>
              </a:rPr>
              <a:t>http://</a:t>
            </a:r>
            <a:r>
              <a:rPr lang="pt-BR" dirty="0" smtClean="0">
                <a:hlinkClick r:id="rId3"/>
              </a:rPr>
              <a:t>integra.saude.to.gov.br/covid19/InformacoesEpidemiologicas</a:t>
            </a:r>
            <a:r>
              <a:rPr lang="pt-BR" dirty="0" smtClean="0"/>
              <a:t>. Acesso em: </a:t>
            </a:r>
            <a:r>
              <a:rPr lang="pt-BR" dirty="0" smtClean="0"/>
              <a:t>04/02/2021</a:t>
            </a:r>
            <a:r>
              <a:rPr lang="pt-BR" dirty="0"/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77" y="653867"/>
            <a:ext cx="10802473" cy="421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5510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20119" y="6238805"/>
            <a:ext cx="1081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integra.saude.to.gov.br/covid19/InformacoesEpidemiologicas</a:t>
            </a:r>
            <a:r>
              <a:rPr lang="pt-BR" dirty="0" smtClean="0"/>
              <a:t>. Acesso em: </a:t>
            </a:r>
            <a:r>
              <a:rPr lang="pt-BR" dirty="0" smtClean="0"/>
              <a:t>04/02/2021</a:t>
            </a:r>
            <a:r>
              <a:rPr lang="pt-BR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19" y="660222"/>
            <a:ext cx="5597239" cy="2933878"/>
          </a:xfrm>
          <a:prstGeom prst="rect">
            <a:avLst/>
          </a:prstGeom>
        </p:spPr>
      </p:pic>
      <p:sp>
        <p:nvSpPr>
          <p:cNvPr id="9" name="Chave Esquerda 8"/>
          <p:cNvSpPr/>
          <p:nvPr/>
        </p:nvSpPr>
        <p:spPr>
          <a:xfrm rot="16200000">
            <a:off x="2799439" y="2659736"/>
            <a:ext cx="352867" cy="176986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458" y="660222"/>
            <a:ext cx="5745301" cy="2933878"/>
          </a:xfrm>
          <a:prstGeom prst="rect">
            <a:avLst/>
          </a:prstGeom>
        </p:spPr>
      </p:pic>
      <p:sp>
        <p:nvSpPr>
          <p:cNvPr id="10" name="Chave Esquerda 9"/>
          <p:cNvSpPr/>
          <p:nvPr/>
        </p:nvSpPr>
        <p:spPr>
          <a:xfrm rot="16200000">
            <a:off x="10933338" y="2556141"/>
            <a:ext cx="307910" cy="167680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2390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80682" y="3176"/>
            <a:ext cx="12365038" cy="6948488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24000">
                <a:srgbClr val="0070C0"/>
              </a:gs>
              <a:gs pos="41000">
                <a:schemeClr val="accent5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0636AF4F-AE45-41A9-B38B-AF3B5B505675}"/>
              </a:ext>
            </a:extLst>
          </p:cNvPr>
          <p:cNvCxnSpPr/>
          <p:nvPr/>
        </p:nvCxnSpPr>
        <p:spPr>
          <a:xfrm flipV="1">
            <a:off x="11070291" y="1757363"/>
            <a:ext cx="0" cy="51006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2"/>
          <p:cNvSpPr txBox="1">
            <a:spLocks/>
          </p:cNvSpPr>
          <p:nvPr/>
        </p:nvSpPr>
        <p:spPr>
          <a:xfrm>
            <a:off x="0" y="2825039"/>
            <a:ext cx="10652234" cy="102174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Covid-19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Cuidado na APS</a:t>
            </a:r>
            <a:endParaRPr kumimoji="0" lang="pt-BR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102962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03D848-3213-4EB3-860E-D4F26EE641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2628" y="1474333"/>
            <a:ext cx="10918372" cy="5122409"/>
          </a:xfrm>
          <a:ln>
            <a:solidFill>
              <a:srgbClr val="2BA2FE"/>
            </a:solidFill>
          </a:ln>
        </p:spPr>
        <p:txBody>
          <a:bodyPr>
            <a:normAutofit fontScale="92500"/>
          </a:bodyPr>
          <a:lstStyle/>
          <a:p>
            <a:pPr lvl="0" algn="just" fontAlgn="base">
              <a:buClr>
                <a:srgbClr val="0070C0"/>
              </a:buClr>
            </a:pPr>
            <a:r>
              <a:rPr lang="pt-B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Vigilância no território </a:t>
            </a:r>
            <a:r>
              <a:rPr lang="pt-BR" sz="3200" dirty="0"/>
              <a:t>- </a:t>
            </a:r>
            <a:r>
              <a:rPr lang="pt-BR" sz="3200" dirty="0" smtClean="0"/>
              <a:t>identificação </a:t>
            </a:r>
            <a:r>
              <a:rPr lang="pt-BR" sz="3200" dirty="0"/>
              <a:t>de casos novos, rastreamento de contatos e monitoramento das pessoas e seus </a:t>
            </a:r>
            <a:r>
              <a:rPr lang="pt-BR" sz="3200" dirty="0" smtClean="0"/>
              <a:t>contatos </a:t>
            </a:r>
            <a:r>
              <a:rPr lang="pt-BR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pt-BR" sz="3200" b="1" dirty="0" smtClean="0"/>
          </a:p>
          <a:p>
            <a:pPr marL="0" lvl="0" indent="0" algn="just" fontAlgn="base">
              <a:buClr>
                <a:srgbClr val="0070C0"/>
              </a:buClr>
              <a:buNone/>
            </a:pPr>
            <a:r>
              <a:rPr lang="pt-BR" sz="3200" b="1" dirty="0" smtClean="0"/>
              <a:t>Coordenação do cuidado/Orientação familiar e comunitária/competência cultural;</a:t>
            </a:r>
          </a:p>
          <a:p>
            <a:pPr marL="0" lvl="0" indent="0" algn="just" fontAlgn="base">
              <a:buClr>
                <a:srgbClr val="0070C0"/>
              </a:buClr>
              <a:buNone/>
            </a:pPr>
            <a:endParaRPr lang="pt-BR" sz="3200" dirty="0"/>
          </a:p>
          <a:p>
            <a:pPr lvl="0" algn="just" fontAlgn="base">
              <a:buClr>
                <a:srgbClr val="0070C0"/>
              </a:buClr>
            </a:pPr>
            <a:r>
              <a:rPr lang="pt-B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Acesso, acolhimento &amp; monitoramento </a:t>
            </a:r>
            <a:r>
              <a:rPr lang="pt-BR" sz="3200" dirty="0" smtClean="0"/>
              <a:t>– espaço adequado; fluxo; protocolos; uso de EPIs; diagnóstico (testagem); cuidado </a:t>
            </a:r>
            <a:r>
              <a:rPr lang="pt-BR" sz="3200" dirty="0"/>
              <a:t>clínico dos pacientes com sintomas </a:t>
            </a:r>
            <a:r>
              <a:rPr lang="pt-BR" sz="3200" dirty="0" smtClean="0"/>
              <a:t>leves; encaminhamento correto, seguro  e oportuno dos casos moderados e graves (transporte e regulação) </a:t>
            </a:r>
            <a:r>
              <a:rPr lang="pt-BR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pt-BR" sz="3200" b="1" dirty="0" smtClean="0"/>
          </a:p>
          <a:p>
            <a:pPr lvl="0" algn="just" fontAlgn="base">
              <a:buClr>
                <a:srgbClr val="0070C0"/>
              </a:buClr>
              <a:buNone/>
            </a:pPr>
            <a:r>
              <a:rPr lang="pt-BR" sz="3200" b="1" dirty="0" smtClean="0">
                <a:sym typeface="Wingdings" panose="05000000000000000000" pitchFamily="2" charset="2"/>
              </a:rPr>
              <a:t>Coordenação e longitudinalidade do cuidado</a:t>
            </a:r>
            <a:r>
              <a:rPr lang="pt-BR" sz="3200" b="1" dirty="0" smtClean="0"/>
              <a:t>;</a:t>
            </a:r>
          </a:p>
          <a:p>
            <a:pPr lvl="0" algn="just" fontAlgn="base">
              <a:buClr>
                <a:srgbClr val="0070C0"/>
              </a:buClr>
              <a:buNone/>
            </a:pPr>
            <a:endParaRPr lang="pt-BR" sz="3200" dirty="0" smtClean="0"/>
          </a:p>
          <a:p>
            <a:pPr lvl="0" algn="just" fontAlgn="base">
              <a:buClr>
                <a:srgbClr val="0070C0"/>
              </a:buClr>
            </a:pPr>
            <a:endParaRPr lang="pt-BR" sz="3200" dirty="0" smtClean="0"/>
          </a:p>
          <a:p>
            <a:pPr marL="0" lvl="0" indent="0" algn="just" fontAlgn="base">
              <a:buClr>
                <a:srgbClr val="0070C0"/>
              </a:buClr>
              <a:buNone/>
            </a:pPr>
            <a:endParaRPr lang="pt-BR" sz="3200" dirty="0"/>
          </a:p>
          <a:p>
            <a:pPr marL="0" lvl="0" indent="0" fontAlgn="base">
              <a:buClr>
                <a:srgbClr val="0070C0"/>
              </a:buClr>
              <a:buNone/>
            </a:pPr>
            <a:endParaRPr lang="pt-BR" sz="1800" dirty="0"/>
          </a:p>
        </p:txBody>
      </p:sp>
      <p:sp>
        <p:nvSpPr>
          <p:cNvPr id="8" name="Retângulo de cantos arredondados 12"/>
          <p:cNvSpPr/>
          <p:nvPr/>
        </p:nvSpPr>
        <p:spPr>
          <a:xfrm>
            <a:off x="807166" y="141514"/>
            <a:ext cx="9837955" cy="11647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080" indent="12700" algn="ctr">
              <a:lnSpc>
                <a:spcPct val="100000"/>
              </a:lnSpc>
              <a:spcBef>
                <a:spcPts val="95"/>
              </a:spcBef>
            </a:pP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Covid-19 - 81% </a:t>
            </a:r>
            <a:r>
              <a:rPr lang="pt-BR" sz="3200" b="1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dos casos </a:t>
            </a: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são leves e podem </a:t>
            </a:r>
            <a:r>
              <a:rPr lang="pt-BR" sz="3200" b="1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ser </a:t>
            </a: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atendidos/resolvidos na APS</a:t>
            </a:r>
            <a:endParaRPr lang="pt-BR" sz="3200" b="1" spc="-15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96" y="141514"/>
            <a:ext cx="677358" cy="70976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43" y="455406"/>
            <a:ext cx="677358" cy="70976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42" y="862375"/>
            <a:ext cx="677358" cy="70976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1800">
            <a:off x="8787877" y="3327439"/>
            <a:ext cx="2246469" cy="29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3919" y="6462792"/>
            <a:ext cx="1081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integra.saude.to.gov.br/covid19/InformacoesEpidemiologicas</a:t>
            </a:r>
            <a:r>
              <a:rPr lang="pt-BR" dirty="0" smtClean="0"/>
              <a:t>. Acesso em: </a:t>
            </a:r>
            <a:r>
              <a:rPr lang="pt-BR" dirty="0" smtClean="0"/>
              <a:t>04/02/2021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399" y="30185"/>
            <a:ext cx="12598400" cy="643260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0" y="3429001"/>
            <a:ext cx="2565400" cy="99678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32398" y="2366701"/>
            <a:ext cx="2500604" cy="97000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388420" y="2043535"/>
            <a:ext cx="2623988" cy="6463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Importância do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Monitoramento dos casos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2925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03D848-3213-4EB3-860E-D4F26EE641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2628" y="1474333"/>
            <a:ext cx="10918372" cy="5122409"/>
          </a:xfrm>
          <a:ln>
            <a:solidFill>
              <a:srgbClr val="2BA2FE"/>
            </a:solidFill>
          </a:ln>
        </p:spPr>
        <p:txBody>
          <a:bodyPr>
            <a:normAutofit/>
          </a:bodyPr>
          <a:lstStyle/>
          <a:p>
            <a:pPr algn="just" fontAlgn="base">
              <a:buClr>
                <a:srgbClr val="0070C0"/>
              </a:buClr>
            </a:pPr>
            <a:r>
              <a:rPr lang="pt-B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Grupos vulneráveis e de risco  </a:t>
            </a:r>
            <a:r>
              <a:rPr lang="pt-BR" sz="3200" dirty="0" smtClean="0"/>
              <a:t>– atenção, busca ativa e suporte aos grupos vulneráveis e grupos de risco para a Covid-19;</a:t>
            </a:r>
          </a:p>
          <a:p>
            <a:pPr lvl="0" algn="just" fontAlgn="base">
              <a:buClr>
                <a:srgbClr val="0070C0"/>
              </a:buClr>
            </a:pPr>
            <a:endParaRPr lang="pt-BR" sz="3200" dirty="0" smtClean="0"/>
          </a:p>
          <a:p>
            <a:pPr marL="0" indent="0" algn="just" fontAlgn="base">
              <a:buClr>
                <a:srgbClr val="0070C0"/>
              </a:buClr>
              <a:buNone/>
            </a:pPr>
            <a:r>
              <a:rPr lang="pt-B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&amp; Prevenção </a:t>
            </a:r>
            <a:r>
              <a:rPr lang="pt-BR" sz="3200" dirty="0" smtClean="0"/>
              <a:t>– informações sobre prevenção e cuidados na pandemia: </a:t>
            </a:r>
            <a:r>
              <a:rPr lang="pt-BR" sz="3200" b="1" dirty="0" smtClean="0"/>
              <a:t>Regras de Ouro</a:t>
            </a:r>
            <a:r>
              <a:rPr lang="pt-BR" sz="3200" dirty="0" smtClean="0"/>
              <a:t>; Revisão do Plano de Contingência; Comitês intersetoriais; Plano de Retomada; Plano de Vacinação;</a:t>
            </a:r>
          </a:p>
          <a:p>
            <a:pPr marL="0" lvl="0" indent="0" algn="just" fontAlgn="base">
              <a:buClr>
                <a:srgbClr val="0070C0"/>
              </a:buClr>
              <a:buNone/>
            </a:pPr>
            <a:endParaRPr lang="pt-BR" sz="3200" dirty="0"/>
          </a:p>
          <a:p>
            <a:pPr marL="0" lvl="0" indent="0" fontAlgn="base">
              <a:buClr>
                <a:srgbClr val="0070C0"/>
              </a:buClr>
              <a:buNone/>
            </a:pPr>
            <a:endParaRPr lang="pt-BR" sz="1800" dirty="0"/>
          </a:p>
        </p:txBody>
      </p:sp>
      <p:sp>
        <p:nvSpPr>
          <p:cNvPr id="8" name="Retângulo de cantos arredondados 12"/>
          <p:cNvSpPr/>
          <p:nvPr/>
        </p:nvSpPr>
        <p:spPr>
          <a:xfrm>
            <a:off x="807166" y="141514"/>
            <a:ext cx="9837955" cy="11647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080" indent="12700" algn="ctr">
              <a:lnSpc>
                <a:spcPct val="100000"/>
              </a:lnSpc>
              <a:spcBef>
                <a:spcPts val="95"/>
              </a:spcBef>
            </a:pP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Covid-19 - 81% </a:t>
            </a:r>
            <a:r>
              <a:rPr lang="pt-BR" sz="3200" b="1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dos casos </a:t>
            </a: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são leves e podem </a:t>
            </a:r>
            <a:r>
              <a:rPr lang="pt-BR" sz="3200" b="1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ser </a:t>
            </a: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atendidos/resolvidos na APS</a:t>
            </a:r>
            <a:endParaRPr lang="pt-BR" sz="3200" b="1" spc="-15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96" y="141514"/>
            <a:ext cx="677358" cy="70976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43" y="455406"/>
            <a:ext cx="677358" cy="70976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42" y="862375"/>
            <a:ext cx="677358" cy="709767"/>
          </a:xfrm>
          <a:prstGeom prst="rect">
            <a:avLst/>
          </a:prstGeom>
        </p:spPr>
      </p:pic>
      <p:pic>
        <p:nvPicPr>
          <p:cNvPr id="7" name="Imagem 6" descr="megafon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65410" y="4495800"/>
            <a:ext cx="1725473" cy="2114550"/>
          </a:xfrm>
          <a:prstGeom prst="rect">
            <a:avLst/>
          </a:prstGeom>
        </p:spPr>
      </p:pic>
      <p:pic>
        <p:nvPicPr>
          <p:cNvPr id="9" name="Imagem 8" descr="gif-marketing-digital-para-evento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2691" y="4611859"/>
            <a:ext cx="2839802" cy="1774876"/>
          </a:xfrm>
          <a:prstGeom prst="rect">
            <a:avLst/>
          </a:prstGeom>
        </p:spPr>
      </p:pic>
      <p:pic>
        <p:nvPicPr>
          <p:cNvPr id="13" name="Imagem 12" descr="vacin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42529" y="3166923"/>
            <a:ext cx="1787403" cy="317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03D848-3213-4EB3-860E-D4F26EE641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2628" y="1474333"/>
            <a:ext cx="10804072" cy="5122409"/>
          </a:xfrm>
          <a:ln>
            <a:solidFill>
              <a:srgbClr val="2BA2FE"/>
            </a:solidFill>
          </a:ln>
        </p:spPr>
        <p:txBody>
          <a:bodyPr>
            <a:normAutofit fontScale="92500" lnSpcReduction="10000"/>
          </a:bodyPr>
          <a:lstStyle/>
          <a:p>
            <a:pPr marL="0" lvl="0" indent="0" fontAlgn="base">
              <a:buClr>
                <a:srgbClr val="0070C0"/>
              </a:buClr>
              <a:buNone/>
            </a:pPr>
            <a:endParaRPr lang="pt-BR" sz="1800" dirty="0"/>
          </a:p>
          <a:p>
            <a:pPr lvl="0" algn="just" fontAlgn="base">
              <a:buClr>
                <a:srgbClr val="0070C0"/>
              </a:buClr>
            </a:pPr>
            <a:r>
              <a:rPr lang="pt-B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Atendimento -</a:t>
            </a:r>
            <a:r>
              <a:rPr lang="pt-BR" sz="3200" dirty="0" smtClean="0"/>
              <a:t>– continuação das atividades típicas e de rotina das UBS  - ex.: atendimento à gestante; arboviroses... </a:t>
            </a:r>
          </a:p>
          <a:p>
            <a:pPr lvl="0" algn="just" fontAlgn="base">
              <a:buClr>
                <a:srgbClr val="0070C0"/>
              </a:buClr>
            </a:pPr>
            <a:r>
              <a:rPr lang="pt-B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e reorganização da rede </a:t>
            </a:r>
          </a:p>
          <a:p>
            <a:pPr lvl="0" algn="just" fontAlgn="base">
              <a:buClr>
                <a:srgbClr val="0070C0"/>
              </a:buClr>
              <a:buFont typeface="Wingdings" pitchFamily="2" charset="2"/>
              <a:buChar char="ü"/>
            </a:pPr>
            <a:r>
              <a:rPr lang="pt-BR" dirty="0" smtClean="0"/>
              <a:t>Programa Saúde na Hora Emergencial - </a:t>
            </a:r>
            <a:r>
              <a:rPr lang="pt-BR" dirty="0" smtClean="0">
                <a:hlinkClick r:id="rId2"/>
              </a:rPr>
              <a:t>Portaria GM/MS nº 430, de 19/03/2020</a:t>
            </a:r>
            <a:r>
              <a:rPr lang="pt-BR" dirty="0" smtClean="0"/>
              <a:t> </a:t>
            </a:r>
            <a:r>
              <a:rPr lang="pt-BR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pt-BR" dirty="0" smtClean="0">
                <a:sym typeface="Wingdings" pitchFamily="2" charset="2"/>
              </a:rPr>
              <a:t> </a:t>
            </a:r>
            <a:r>
              <a:rPr lang="pt-BR" dirty="0" smtClean="0"/>
              <a:t>incentivos financeiros ao funcionamento em horário estendido das USF ou UBS, não necessitando de adesão pelos municípios, somente a informação de atendimentos em horários estendidos. </a:t>
            </a:r>
          </a:p>
          <a:p>
            <a:pPr lvl="0" algn="just" fontAlgn="base">
              <a:buClr>
                <a:srgbClr val="0070C0"/>
              </a:buClr>
              <a:buFont typeface="Wingdings" pitchFamily="2" charset="2"/>
              <a:buChar char="ü"/>
            </a:pPr>
            <a:r>
              <a:rPr lang="pt-BR" dirty="0" smtClean="0"/>
              <a:t>Centros de Atendimento para Enfrentamento à Covid-19 -  Portaria GM/MS nº 1.445, de 29/05/2020 </a:t>
            </a:r>
            <a:r>
              <a:rPr lang="pt-BR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pt-BR" dirty="0" smtClean="0">
                <a:sym typeface="Wingdings" pitchFamily="2" charset="2"/>
              </a:rPr>
              <a:t> </a:t>
            </a:r>
            <a:r>
              <a:rPr lang="pt-BR" dirty="0" smtClean="0"/>
              <a:t>financiamento para implantação de unidades estratégicas Covid-19 </a:t>
            </a:r>
            <a:r>
              <a:rPr lang="pt-BR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pt-BR" dirty="0" smtClean="0">
                <a:sym typeface="Wingdings" pitchFamily="2" charset="2"/>
              </a:rPr>
              <a:t> </a:t>
            </a:r>
            <a:r>
              <a:rPr lang="pt-BR" dirty="0" smtClean="0"/>
              <a:t>inicialmente com vigência nas competências financeiras de maio a setembro/2020 </a:t>
            </a:r>
            <a:r>
              <a:rPr lang="pt-BR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pt-BR" dirty="0" smtClean="0">
                <a:sym typeface="Wingdings" pitchFamily="2" charset="2"/>
              </a:rPr>
              <a:t> </a:t>
            </a:r>
            <a:r>
              <a:rPr lang="pt-BR" dirty="0" smtClean="0"/>
              <a:t> prorrogação para competência de novembro/2020.</a:t>
            </a:r>
          </a:p>
          <a:p>
            <a:pPr lvl="0" algn="just" fontAlgn="base">
              <a:buClr>
                <a:srgbClr val="0070C0"/>
              </a:buClr>
              <a:buNone/>
            </a:pPr>
            <a:endParaRPr lang="pt-BR" sz="3200" dirty="0" smtClean="0"/>
          </a:p>
          <a:p>
            <a:pPr marL="0" lvl="0" indent="0" algn="just" fontAlgn="base">
              <a:buClr>
                <a:srgbClr val="0070C0"/>
              </a:buClr>
              <a:buNone/>
            </a:pPr>
            <a:endParaRPr lang="pt-BR" sz="3200" dirty="0"/>
          </a:p>
          <a:p>
            <a:pPr lvl="0" algn="just" fontAlgn="base">
              <a:buClr>
                <a:srgbClr val="0070C0"/>
              </a:buClr>
              <a:buNone/>
            </a:pPr>
            <a:endParaRPr lang="pt-BR" sz="3200" dirty="0"/>
          </a:p>
        </p:txBody>
      </p:sp>
      <p:sp>
        <p:nvSpPr>
          <p:cNvPr id="8" name="Retângulo de cantos arredondados 12"/>
          <p:cNvSpPr/>
          <p:nvPr/>
        </p:nvSpPr>
        <p:spPr>
          <a:xfrm>
            <a:off x="807166" y="141514"/>
            <a:ext cx="9837955" cy="11647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080" indent="12700" algn="ctr">
              <a:lnSpc>
                <a:spcPct val="100000"/>
              </a:lnSpc>
              <a:spcBef>
                <a:spcPts val="95"/>
              </a:spcBef>
            </a:pP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Covid-19 - 81% </a:t>
            </a:r>
            <a:r>
              <a:rPr lang="pt-BR" sz="3200" b="1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dos casos </a:t>
            </a: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são leves e podem </a:t>
            </a:r>
            <a:r>
              <a:rPr lang="pt-BR" sz="3200" b="1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ser </a:t>
            </a: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atendidos/resolvidos </a:t>
            </a:r>
            <a:r>
              <a:rPr lang="pt-BR" sz="3200" b="1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na </a:t>
            </a:r>
            <a:r>
              <a:rPr lang="pt-BR" sz="3200" b="1" spc="-1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APS</a:t>
            </a:r>
            <a:endParaRPr lang="pt-BR" sz="3200" b="1" spc="-15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96" y="141514"/>
            <a:ext cx="677358" cy="70976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43" y="455406"/>
            <a:ext cx="677358" cy="70976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42" y="862375"/>
            <a:ext cx="677358" cy="709767"/>
          </a:xfrm>
          <a:prstGeom prst="rect">
            <a:avLst/>
          </a:prstGeom>
        </p:spPr>
      </p:pic>
      <p:pic>
        <p:nvPicPr>
          <p:cNvPr id="7" name="Imagem 6" descr="aed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7501" y="2204760"/>
            <a:ext cx="1390449" cy="84324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693226" y="1710047"/>
            <a:ext cx="18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13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20178"/>
              </p:ext>
            </p:extLst>
          </p:nvPr>
        </p:nvGraphicFramePr>
        <p:xfrm>
          <a:off x="3326776" y="3514230"/>
          <a:ext cx="5550725" cy="3082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Calibri Light"/>
                          <a:ea typeface="Calibri"/>
                          <a:cs typeface="Calibri Light"/>
                        </a:rPr>
                        <a:t>PORTARIA </a:t>
                      </a:r>
                      <a:endParaRPr lang="pt-BR" sz="1600" b="1" dirty="0" smtClean="0">
                        <a:solidFill>
                          <a:schemeClr val="bg1"/>
                        </a:solidFill>
                        <a:latin typeface="Calibri Light"/>
                        <a:ea typeface="Calibri"/>
                        <a:cs typeface="Calibri Light"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bg1"/>
                          </a:solidFill>
                          <a:latin typeface="Calibri Light"/>
                          <a:ea typeface="Calibri"/>
                          <a:cs typeface="Calibri Light"/>
                        </a:rPr>
                        <a:t>GM/MS/nº</a:t>
                      </a:r>
                      <a:endParaRPr lang="pt-BR" sz="1600" dirty="0">
                        <a:solidFill>
                          <a:schemeClr val="bg1"/>
                        </a:solidFill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Calibri Light"/>
                          <a:ea typeface="Calibri"/>
                          <a:cs typeface="Calibri Light"/>
                        </a:rPr>
                        <a:t>DATA</a:t>
                      </a:r>
                      <a:endParaRPr lang="pt-BR" sz="1600" dirty="0">
                        <a:solidFill>
                          <a:schemeClr val="bg1"/>
                        </a:solidFill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Calibri Light"/>
                          <a:ea typeface="Calibri"/>
                          <a:cs typeface="Calibri Light"/>
                        </a:rPr>
                        <a:t>MUNICÍPIOS</a:t>
                      </a:r>
                      <a:endParaRPr lang="pt-BR" sz="1600" dirty="0">
                        <a:solidFill>
                          <a:schemeClr val="bg1"/>
                        </a:solidFill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Calibri Light"/>
                          <a:ea typeface="Calibri"/>
                          <a:cs typeface="Calibri Light"/>
                        </a:rPr>
                        <a:t>1.579</a:t>
                      </a:r>
                      <a:endParaRPr lang="pt-BR" sz="1600" b="1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latin typeface="Calibri Light"/>
                          <a:ea typeface="Calibri"/>
                          <a:cs typeface="Calibri Light"/>
                        </a:rPr>
                        <a:t>19/06/ </a:t>
                      </a:r>
                      <a:r>
                        <a:rPr lang="pt-BR" sz="1600" b="1" dirty="0">
                          <a:latin typeface="Calibri Light"/>
                          <a:ea typeface="Calibri"/>
                          <a:cs typeface="Calibri Light"/>
                        </a:rPr>
                        <a:t>2020</a:t>
                      </a:r>
                      <a:endParaRPr lang="pt-BR" sz="1600" b="1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Piraquê, Sítio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Novo do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TO, Carrasco</a:t>
                      </a:r>
                      <a:r>
                        <a:rPr lang="pt-BR" sz="1600" b="1" u="none" strike="noStrike" baseline="0" dirty="0" smtClean="0">
                          <a:latin typeface="Calibri Light"/>
                          <a:ea typeface="Calibri"/>
                          <a:cs typeface="Calibri Light"/>
                        </a:rPr>
                        <a:t>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Bonito, Cariri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do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TO, Xambioá, Maurilândia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do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TO, Lagoa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da Confusão</a:t>
                      </a:r>
                      <a:endParaRPr lang="pt-BR" sz="1600" b="1" u="none" strike="noStrike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Calibri Light"/>
                          <a:ea typeface="Calibri"/>
                          <a:cs typeface="Calibri Light"/>
                        </a:rPr>
                        <a:t>1.975</a:t>
                      </a:r>
                      <a:endParaRPr lang="pt-BR" sz="1600" b="1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latin typeface="Calibri Light"/>
                          <a:ea typeface="Calibri"/>
                          <a:cs typeface="Calibri Light"/>
                        </a:rPr>
                        <a:t>06/08/2020</a:t>
                      </a:r>
                      <a:endParaRPr lang="pt-BR" sz="1600" b="1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Araguatins, Lagoa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do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TO, Nova Olinda, Peixe, Palmas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(Tipo 2)</a:t>
                      </a:r>
                      <a:endParaRPr lang="pt-BR" sz="1600" b="1" u="none" strike="noStrike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Calibri Light"/>
                          <a:ea typeface="Calibri"/>
                          <a:cs typeface="Calibri Light"/>
                        </a:rPr>
                        <a:t>2.071</a:t>
                      </a:r>
                      <a:endParaRPr lang="pt-BR" sz="1600" b="1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latin typeface="Calibri Light"/>
                          <a:ea typeface="Calibri"/>
                          <a:cs typeface="Calibri Light"/>
                        </a:rPr>
                        <a:t>11/08/2020</a:t>
                      </a:r>
                      <a:endParaRPr lang="pt-BR" sz="1600" b="1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Fortaleza do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Tabocão, Paraíso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do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TO,  São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Miguel do </a:t>
                      </a:r>
                      <a:r>
                        <a:rPr lang="pt-BR" sz="1600" b="1" u="none" strike="noStrike" dirty="0" smtClean="0">
                          <a:latin typeface="Calibri Light"/>
                          <a:ea typeface="Calibri"/>
                          <a:cs typeface="Calibri Light"/>
                        </a:rPr>
                        <a:t>TO, São </a:t>
                      </a:r>
                      <a:r>
                        <a:rPr lang="pt-BR" sz="1600" b="1" u="none" strike="noStrike" dirty="0">
                          <a:latin typeface="Calibri Light"/>
                          <a:ea typeface="Calibri"/>
                          <a:cs typeface="Calibri Light"/>
                        </a:rPr>
                        <a:t>Valério</a:t>
                      </a:r>
                      <a:endParaRPr lang="pt-BR" sz="1600" b="1" u="none" strike="noStrike" dirty="0">
                        <a:latin typeface="Calibri Light"/>
                        <a:ea typeface="Calibri"/>
                        <a:cs typeface="Calibri"/>
                      </a:endParaRPr>
                    </a:p>
                  </a:txBody>
                  <a:tcPr marL="61464" marR="61464" marT="61464" marB="6146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9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 explicativo em forma de nuvem 8"/>
          <p:cNvSpPr/>
          <p:nvPr/>
        </p:nvSpPr>
        <p:spPr>
          <a:xfrm>
            <a:off x="7046359" y="203200"/>
            <a:ext cx="4984774" cy="1793887"/>
          </a:xfrm>
          <a:prstGeom prst="cloudCallout">
            <a:avLst>
              <a:gd name="adj1" fmla="val -2697"/>
              <a:gd name="adj2" fmla="val 100073"/>
            </a:avLst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fizemos em 2020?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73537" y="203200"/>
            <a:ext cx="49953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70C0"/>
                </a:solidFill>
              </a:rPr>
              <a:t>Gestão Estadual da APS</a:t>
            </a:r>
            <a:endParaRPr lang="pt-BR" sz="3600" b="1" dirty="0">
              <a:solidFill>
                <a:srgbClr val="0070C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81" y="3313641"/>
            <a:ext cx="5434089" cy="287799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243341" y="1844687"/>
            <a:ext cx="3301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Áreas Técnicas da SES - 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Vigilância: CIEVS, Lacen, SVO;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Regulação;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Atenção Especializada;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Assistência Farmacêutica;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SUHP;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SGAE;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err="1" smtClean="0"/>
              <a:t>Etsus</a:t>
            </a:r>
            <a:r>
              <a:rPr lang="pt-BR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Regulação do Trabalho.</a:t>
            </a:r>
          </a:p>
          <a:p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6" y="1018728"/>
            <a:ext cx="1791659" cy="117090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281441" y="4526720"/>
            <a:ext cx="2882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Cosems – 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Presidente;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Apoiadores.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228220" y="5659600"/>
            <a:ext cx="288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Conass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Apoiador - Wagner.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592626" y="4583870"/>
            <a:ext cx="1697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UFT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Telessaúde.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630726" y="5103674"/>
            <a:ext cx="2882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 smtClean="0"/>
          </a:p>
          <a:p>
            <a:r>
              <a:rPr lang="pt-BR" b="1" dirty="0" smtClean="0"/>
              <a:t>MS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Superintendência 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Apoiadoras Projeto Força Tarefa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Apoiadora 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636668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3378" y="384175"/>
            <a:ext cx="8122855" cy="1325563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por falar em Covid-19... </a:t>
            </a:r>
            <a:b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 tudo, as regras de ouro!</a:t>
            </a:r>
            <a:endParaRPr lang="pt-B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85" y="4339431"/>
            <a:ext cx="3635965" cy="20452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586038"/>
            <a:ext cx="2500489" cy="26421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76" y="2090738"/>
            <a:ext cx="3894364" cy="22717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64" y="800100"/>
            <a:ext cx="1914525" cy="14097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174" y="1114425"/>
            <a:ext cx="1876425" cy="1876425"/>
          </a:xfrm>
          <a:prstGeom prst="rect">
            <a:avLst/>
          </a:prstGeom>
        </p:spPr>
      </p:pic>
      <p:pic>
        <p:nvPicPr>
          <p:cNvPr id="10" name="Imagem 9" descr="megafon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974190" cy="2419350"/>
          </a:xfrm>
          <a:prstGeom prst="rect">
            <a:avLst/>
          </a:prstGeom>
        </p:spPr>
      </p:pic>
      <p:pic>
        <p:nvPicPr>
          <p:cNvPr id="11" name="Imagem 10" descr="distanciament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90062" y="3457575"/>
            <a:ext cx="34447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3618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laudecysoares\Pictures\Capa-Qual-meu-Objetivo.png"/>
          <p:cNvPicPr>
            <a:picLocks noChangeAspect="1" noChangeArrowheads="1"/>
          </p:cNvPicPr>
          <p:nvPr/>
        </p:nvPicPr>
        <p:blipFill rotWithShape="1">
          <a:blip r:embed="rId3" cstate="print"/>
          <a:srcRect l="6715" r="19446"/>
          <a:stretch/>
        </p:blipFill>
        <p:spPr bwMode="auto">
          <a:xfrm flipH="1">
            <a:off x="1064523" y="1260488"/>
            <a:ext cx="2388359" cy="2127858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727419" y="3415548"/>
            <a:ext cx="341916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3600" b="1" spc="-4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Ações da DAP no enfrentamento à Covid-19</a:t>
            </a:r>
            <a:endParaRPr lang="pt-BR" sz="3600" b="1" spc="-4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7" name="Semicírculos 6"/>
          <p:cNvSpPr/>
          <p:nvPr/>
        </p:nvSpPr>
        <p:spPr>
          <a:xfrm>
            <a:off x="-4250617" y="-1058927"/>
            <a:ext cx="8989499" cy="8989499"/>
          </a:xfrm>
          <a:prstGeom prst="blockArc">
            <a:avLst>
              <a:gd name="adj1" fmla="val 18900000"/>
              <a:gd name="adj2" fmla="val 2700000"/>
              <a:gd name="adj3" fmla="val 240"/>
            </a:avLst>
          </a:prstGeom>
        </p:spPr>
        <p:style>
          <a:lnRef idx="2">
            <a:schemeClr val="accent6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Grupo 23"/>
          <p:cNvGrpSpPr/>
          <p:nvPr/>
        </p:nvGrpSpPr>
        <p:grpSpPr>
          <a:xfrm>
            <a:off x="3397953" y="255364"/>
            <a:ext cx="8567469" cy="914752"/>
            <a:chOff x="3397953" y="255364"/>
            <a:chExt cx="8567469" cy="914752"/>
          </a:xfrm>
        </p:grpSpPr>
        <p:sp>
          <p:nvSpPr>
            <p:cNvPr id="9" name="Forma livre 8"/>
            <p:cNvSpPr/>
            <p:nvPr/>
          </p:nvSpPr>
          <p:spPr>
            <a:xfrm>
              <a:off x="3837535" y="255364"/>
              <a:ext cx="8127887" cy="914752"/>
            </a:xfrm>
            <a:custGeom>
              <a:avLst/>
              <a:gdLst>
                <a:gd name="connsiteX0" fmla="*/ 0 w 8127887"/>
                <a:gd name="connsiteY0" fmla="*/ 0 h 914752"/>
                <a:gd name="connsiteX1" fmla="*/ 8127887 w 8127887"/>
                <a:gd name="connsiteY1" fmla="*/ 0 h 914752"/>
                <a:gd name="connsiteX2" fmla="*/ 8127887 w 8127887"/>
                <a:gd name="connsiteY2" fmla="*/ 914752 h 914752"/>
                <a:gd name="connsiteX3" fmla="*/ 0 w 8127887"/>
                <a:gd name="connsiteY3" fmla="*/ 914752 h 914752"/>
                <a:gd name="connsiteX4" fmla="*/ 0 w 8127887"/>
                <a:gd name="connsiteY4" fmla="*/ 0 h 91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7887" h="914752">
                  <a:moveTo>
                    <a:pt x="0" y="0"/>
                  </a:moveTo>
                  <a:lnTo>
                    <a:pt x="8127887" y="0"/>
                  </a:lnTo>
                  <a:lnTo>
                    <a:pt x="8127887" y="914752"/>
                  </a:lnTo>
                  <a:lnTo>
                    <a:pt x="0" y="9147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269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600" b="1" kern="1200" spc="-5" dirty="0" smtClean="0">
                  <a:latin typeface="+mn-lt"/>
                  <a:cs typeface="Calibri"/>
                </a:rPr>
                <a:t>Assessorias individualizadas</a:t>
              </a:r>
            </a:p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400" kern="1200" spc="-5" dirty="0" smtClean="0">
                  <a:latin typeface="+mn-lt"/>
                  <a:cs typeface="Calibri"/>
                </a:rPr>
                <a:t>Presencial, telefone, </a:t>
              </a:r>
              <a:r>
                <a:rPr lang="en-US" sz="2400" i="1" kern="1200" spc="-5" noProof="0" dirty="0" smtClean="0">
                  <a:latin typeface="+mn-lt"/>
                  <a:cs typeface="Calibri"/>
                </a:rPr>
                <a:t>e-mail,</a:t>
              </a:r>
              <a:r>
                <a:rPr lang="pt-BR" sz="2400" kern="1200" spc="-5" dirty="0" smtClean="0">
                  <a:latin typeface="+mn-lt"/>
                  <a:cs typeface="Calibri"/>
                </a:rPr>
                <a:t> WhatsApp e Teleconsultoria</a:t>
              </a:r>
              <a:endParaRPr lang="pt-BR" sz="2400" kern="1200" dirty="0">
                <a:latin typeface="+mn-lt"/>
              </a:endParaRPr>
            </a:p>
          </p:txBody>
        </p:sp>
        <p:sp>
          <p:nvSpPr>
            <p:cNvPr id="10" name="Elipse 9"/>
            <p:cNvSpPr/>
            <p:nvPr/>
          </p:nvSpPr>
          <p:spPr>
            <a:xfrm>
              <a:off x="3397953" y="273195"/>
              <a:ext cx="879164" cy="879164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3" name="Picture 2" descr="C:\Users\Planejamento\Desktop\assessoria técnica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1" t="3701" r="10848" b="24565"/>
            <a:stretch/>
          </p:blipFill>
          <p:spPr bwMode="auto">
            <a:xfrm>
              <a:off x="3595523" y="423079"/>
              <a:ext cx="577960" cy="568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o 24"/>
          <p:cNvGrpSpPr/>
          <p:nvPr/>
        </p:nvGrpSpPr>
        <p:grpSpPr>
          <a:xfrm>
            <a:off x="3976491" y="1264064"/>
            <a:ext cx="7988931" cy="1179592"/>
            <a:chOff x="3976491" y="1264064"/>
            <a:chExt cx="7988931" cy="1179592"/>
          </a:xfrm>
        </p:grpSpPr>
        <p:sp>
          <p:nvSpPr>
            <p:cNvPr id="11" name="Forma livre 10"/>
            <p:cNvSpPr/>
            <p:nvPr/>
          </p:nvSpPr>
          <p:spPr>
            <a:xfrm>
              <a:off x="4416073" y="1264064"/>
              <a:ext cx="7549349" cy="1179592"/>
            </a:xfrm>
            <a:custGeom>
              <a:avLst/>
              <a:gdLst>
                <a:gd name="connsiteX0" fmla="*/ 0 w 7549349"/>
                <a:gd name="connsiteY0" fmla="*/ 0 h 1179592"/>
                <a:gd name="connsiteX1" fmla="*/ 7549349 w 7549349"/>
                <a:gd name="connsiteY1" fmla="*/ 0 h 1179592"/>
                <a:gd name="connsiteX2" fmla="*/ 7549349 w 7549349"/>
                <a:gd name="connsiteY2" fmla="*/ 1179592 h 1179592"/>
                <a:gd name="connsiteX3" fmla="*/ 0 w 7549349"/>
                <a:gd name="connsiteY3" fmla="*/ 1179592 h 1179592"/>
                <a:gd name="connsiteX4" fmla="*/ 0 w 7549349"/>
                <a:gd name="connsiteY4" fmla="*/ 0 h 117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9349" h="1179592">
                  <a:moveTo>
                    <a:pt x="0" y="0"/>
                  </a:moveTo>
                  <a:lnTo>
                    <a:pt x="7549349" y="0"/>
                  </a:lnTo>
                  <a:lnTo>
                    <a:pt x="7549349" y="1179592"/>
                  </a:lnTo>
                  <a:lnTo>
                    <a:pt x="0" y="11795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269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600" b="1" kern="1200" dirty="0" smtClean="0">
                  <a:latin typeface="+mn-lt"/>
                </a:rPr>
                <a:t>Emissão de Notas Técnicas orientadoras e Divulgação dos documentos oficiais</a:t>
              </a:r>
            </a:p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400" kern="1200" dirty="0" smtClean="0">
                  <a:latin typeface="+mn-lt"/>
                </a:rPr>
                <a:t>Em articulação com as demais áreas da SES-TO</a:t>
              </a:r>
              <a:endParaRPr lang="pt-BR" sz="2400" kern="1200" dirty="0">
                <a:latin typeface="+mn-lt"/>
              </a:endParaRPr>
            </a:p>
          </p:txBody>
        </p:sp>
        <p:sp>
          <p:nvSpPr>
            <p:cNvPr id="12" name="Elipse 11"/>
            <p:cNvSpPr/>
            <p:nvPr/>
          </p:nvSpPr>
          <p:spPr>
            <a:xfrm>
              <a:off x="3976491" y="1414278"/>
              <a:ext cx="879164" cy="879164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5124" name="Picture 4" descr="C:\Users\Planejamento\Desktop\nota 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8931" y="1624083"/>
              <a:ext cx="478219" cy="463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o 25"/>
          <p:cNvGrpSpPr/>
          <p:nvPr/>
        </p:nvGrpSpPr>
        <p:grpSpPr>
          <a:xfrm>
            <a:off x="4241042" y="2595249"/>
            <a:ext cx="7724380" cy="909923"/>
            <a:chOff x="4241042" y="2595249"/>
            <a:chExt cx="7724380" cy="909923"/>
          </a:xfrm>
        </p:grpSpPr>
        <p:sp>
          <p:nvSpPr>
            <p:cNvPr id="14" name="Forma livre 13"/>
            <p:cNvSpPr/>
            <p:nvPr/>
          </p:nvSpPr>
          <p:spPr>
            <a:xfrm>
              <a:off x="4680624" y="2596110"/>
              <a:ext cx="7284798" cy="909062"/>
            </a:xfrm>
            <a:custGeom>
              <a:avLst/>
              <a:gdLst>
                <a:gd name="connsiteX0" fmla="*/ 0 w 7284798"/>
                <a:gd name="connsiteY0" fmla="*/ 0 h 909062"/>
                <a:gd name="connsiteX1" fmla="*/ 7284798 w 7284798"/>
                <a:gd name="connsiteY1" fmla="*/ 0 h 909062"/>
                <a:gd name="connsiteX2" fmla="*/ 7284798 w 7284798"/>
                <a:gd name="connsiteY2" fmla="*/ 909062 h 909062"/>
                <a:gd name="connsiteX3" fmla="*/ 0 w 7284798"/>
                <a:gd name="connsiteY3" fmla="*/ 909062 h 909062"/>
                <a:gd name="connsiteX4" fmla="*/ 0 w 7284798"/>
                <a:gd name="connsiteY4" fmla="*/ 0 h 90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4798" h="909062">
                  <a:moveTo>
                    <a:pt x="0" y="0"/>
                  </a:moveTo>
                  <a:lnTo>
                    <a:pt x="7284798" y="0"/>
                  </a:lnTo>
                  <a:lnTo>
                    <a:pt x="7284798" y="909062"/>
                  </a:lnTo>
                  <a:lnTo>
                    <a:pt x="0" y="9090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269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600" b="1" kern="1200" spc="-5" dirty="0" smtClean="0">
                  <a:latin typeface="+mn-lt"/>
                  <a:cs typeface="Calibri"/>
                </a:rPr>
                <a:t>Educação Permanente em Saúde</a:t>
              </a:r>
            </a:p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400" b="0" kern="1200" spc="-5" dirty="0" smtClean="0">
                  <a:latin typeface="+mn-lt"/>
                  <a:cs typeface="Calibri"/>
                </a:rPr>
                <a:t>Webconferências por meio do Telessaúde da UFT</a:t>
              </a:r>
              <a:endParaRPr lang="pt-BR" sz="2400" b="0" kern="1200" dirty="0">
                <a:latin typeface="+mn-lt"/>
              </a:endParaRPr>
            </a:p>
          </p:txBody>
        </p:sp>
        <p:sp>
          <p:nvSpPr>
            <p:cNvPr id="16" name="Elipse 15"/>
            <p:cNvSpPr/>
            <p:nvPr/>
          </p:nvSpPr>
          <p:spPr>
            <a:xfrm>
              <a:off x="4241042" y="2595249"/>
              <a:ext cx="879164" cy="879164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5127" name="Picture 7" descr="C:\Users\Planejamento\Desktop\Videoconference-entrar-300x30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828" y="2804991"/>
              <a:ext cx="573044" cy="555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o 26"/>
          <p:cNvGrpSpPr/>
          <p:nvPr/>
        </p:nvGrpSpPr>
        <p:grpSpPr>
          <a:xfrm>
            <a:off x="4272569" y="3628334"/>
            <a:ext cx="7692853" cy="935758"/>
            <a:chOff x="4272569" y="3628334"/>
            <a:chExt cx="7692853" cy="935758"/>
          </a:xfrm>
        </p:grpSpPr>
        <p:sp>
          <p:nvSpPr>
            <p:cNvPr id="17" name="Forma livre 16"/>
            <p:cNvSpPr/>
            <p:nvPr/>
          </p:nvSpPr>
          <p:spPr>
            <a:xfrm>
              <a:off x="4680624" y="3628334"/>
              <a:ext cx="7284798" cy="909062"/>
            </a:xfrm>
            <a:custGeom>
              <a:avLst/>
              <a:gdLst>
                <a:gd name="connsiteX0" fmla="*/ 0 w 7284798"/>
                <a:gd name="connsiteY0" fmla="*/ 0 h 909062"/>
                <a:gd name="connsiteX1" fmla="*/ 7284798 w 7284798"/>
                <a:gd name="connsiteY1" fmla="*/ 0 h 909062"/>
                <a:gd name="connsiteX2" fmla="*/ 7284798 w 7284798"/>
                <a:gd name="connsiteY2" fmla="*/ 909062 h 909062"/>
                <a:gd name="connsiteX3" fmla="*/ 0 w 7284798"/>
                <a:gd name="connsiteY3" fmla="*/ 909062 h 909062"/>
                <a:gd name="connsiteX4" fmla="*/ 0 w 7284798"/>
                <a:gd name="connsiteY4" fmla="*/ 0 h 90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4798" h="909062">
                  <a:moveTo>
                    <a:pt x="0" y="0"/>
                  </a:moveTo>
                  <a:lnTo>
                    <a:pt x="7284798" y="0"/>
                  </a:lnTo>
                  <a:lnTo>
                    <a:pt x="7284798" y="909062"/>
                  </a:lnTo>
                  <a:lnTo>
                    <a:pt x="0" y="9090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269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600" b="1" kern="1200" dirty="0" smtClean="0">
                  <a:latin typeface="+mn-lt"/>
                </a:rPr>
                <a:t>Assessorias regionalizadas</a:t>
              </a:r>
            </a:p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400" b="0" kern="1200" dirty="0" smtClean="0">
                  <a:latin typeface="+mn-lt"/>
                </a:rPr>
                <a:t>Reuniões </a:t>
              </a:r>
              <a:r>
                <a:rPr lang="pt-BR" sz="2400" b="0" i="1" kern="1200" dirty="0" smtClean="0">
                  <a:latin typeface="+mn-lt"/>
                </a:rPr>
                <a:t>on-line</a:t>
              </a:r>
              <a:r>
                <a:rPr lang="pt-BR" sz="2400" b="0" kern="1200" dirty="0" smtClean="0">
                  <a:latin typeface="+mn-lt"/>
                </a:rPr>
                <a:t>, por meio do </a:t>
              </a:r>
              <a:r>
                <a:rPr lang="en-US" sz="2400" b="0" i="1" kern="1200" noProof="0" dirty="0" smtClean="0">
                  <a:latin typeface="+mn-lt"/>
                </a:rPr>
                <a:t>Google Meet e Zoom</a:t>
              </a:r>
              <a:endParaRPr lang="en-US" sz="2400" b="0" i="1" kern="1200" noProof="0" dirty="0">
                <a:latin typeface="+mn-lt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4272569" y="3684928"/>
              <a:ext cx="879164" cy="879164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5131" name="Picture 11" descr="C:\Users\Planejamento\Desktop\mee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207" y="3775992"/>
              <a:ext cx="772286" cy="748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o 28"/>
          <p:cNvGrpSpPr/>
          <p:nvPr/>
        </p:nvGrpSpPr>
        <p:grpSpPr>
          <a:xfrm>
            <a:off x="3397953" y="5714932"/>
            <a:ext cx="8567469" cy="879164"/>
            <a:chOff x="3397953" y="5714932"/>
            <a:chExt cx="8567469" cy="879164"/>
          </a:xfrm>
        </p:grpSpPr>
        <p:sp>
          <p:nvSpPr>
            <p:cNvPr id="22" name="Forma livre 21"/>
            <p:cNvSpPr/>
            <p:nvPr/>
          </p:nvSpPr>
          <p:spPr>
            <a:xfrm>
              <a:off x="3837535" y="5730827"/>
              <a:ext cx="8127887" cy="847373"/>
            </a:xfrm>
            <a:custGeom>
              <a:avLst/>
              <a:gdLst>
                <a:gd name="connsiteX0" fmla="*/ 0 w 8127887"/>
                <a:gd name="connsiteY0" fmla="*/ 0 h 847373"/>
                <a:gd name="connsiteX1" fmla="*/ 8127887 w 8127887"/>
                <a:gd name="connsiteY1" fmla="*/ 0 h 847373"/>
                <a:gd name="connsiteX2" fmla="*/ 8127887 w 8127887"/>
                <a:gd name="connsiteY2" fmla="*/ 847373 h 847373"/>
                <a:gd name="connsiteX3" fmla="*/ 0 w 8127887"/>
                <a:gd name="connsiteY3" fmla="*/ 847373 h 847373"/>
                <a:gd name="connsiteX4" fmla="*/ 0 w 8127887"/>
                <a:gd name="connsiteY4" fmla="*/ 0 h 84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7887" h="847373">
                  <a:moveTo>
                    <a:pt x="0" y="0"/>
                  </a:moveTo>
                  <a:lnTo>
                    <a:pt x="8127887" y="0"/>
                  </a:lnTo>
                  <a:lnTo>
                    <a:pt x="8127887" y="847373"/>
                  </a:lnTo>
                  <a:lnTo>
                    <a:pt x="0" y="84737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269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500" b="1" kern="1200" dirty="0" smtClean="0">
                  <a:solidFill>
                    <a:schemeClr val="tx1"/>
                  </a:solidFill>
                  <a:latin typeface="+mn-lt"/>
                </a:rPr>
                <a:t>Implantação do Guia Orientador</a:t>
              </a:r>
            </a:p>
            <a:p>
              <a:pPr lvl="0" algn="l" defTabSz="11112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2400" b="0" kern="1200" dirty="0" smtClean="0">
                  <a:solidFill>
                    <a:schemeClr val="tx1"/>
                  </a:solidFill>
                  <a:latin typeface="+mn-lt"/>
                </a:rPr>
                <a:t>Para o enfrentamento da pandemia da Covid-19 na RAS (TO) </a:t>
              </a:r>
            </a:p>
          </p:txBody>
        </p:sp>
        <p:sp>
          <p:nvSpPr>
            <p:cNvPr id="23" name="Elipse 22"/>
            <p:cNvSpPr/>
            <p:nvPr/>
          </p:nvSpPr>
          <p:spPr>
            <a:xfrm>
              <a:off x="3397953" y="5714932"/>
              <a:ext cx="879164" cy="879164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</a:schemeClr>
            </a:solidFill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028" name="Picture 4" descr="C:\Users\Planejamento\Desktop\image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907" y="5884921"/>
              <a:ext cx="662976" cy="50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o 29"/>
          <p:cNvGrpSpPr/>
          <p:nvPr/>
        </p:nvGrpSpPr>
        <p:grpSpPr>
          <a:xfrm>
            <a:off x="3976491" y="4666395"/>
            <a:ext cx="7988931" cy="909062"/>
            <a:chOff x="3976491" y="4666395"/>
            <a:chExt cx="7988931" cy="909062"/>
          </a:xfrm>
        </p:grpSpPr>
        <p:sp>
          <p:nvSpPr>
            <p:cNvPr id="20" name="Forma livre 19"/>
            <p:cNvSpPr/>
            <p:nvPr/>
          </p:nvSpPr>
          <p:spPr>
            <a:xfrm>
              <a:off x="4416073" y="4666395"/>
              <a:ext cx="7549349" cy="909062"/>
            </a:xfrm>
            <a:custGeom>
              <a:avLst/>
              <a:gdLst>
                <a:gd name="connsiteX0" fmla="*/ 0 w 7549349"/>
                <a:gd name="connsiteY0" fmla="*/ 0 h 909062"/>
                <a:gd name="connsiteX1" fmla="*/ 7549349 w 7549349"/>
                <a:gd name="connsiteY1" fmla="*/ 0 h 909062"/>
                <a:gd name="connsiteX2" fmla="*/ 7549349 w 7549349"/>
                <a:gd name="connsiteY2" fmla="*/ 909062 h 909062"/>
                <a:gd name="connsiteX3" fmla="*/ 0 w 7549349"/>
                <a:gd name="connsiteY3" fmla="*/ 909062 h 909062"/>
                <a:gd name="connsiteX4" fmla="*/ 0 w 7549349"/>
                <a:gd name="connsiteY4" fmla="*/ 0 h 90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9349" h="909062">
                  <a:moveTo>
                    <a:pt x="0" y="0"/>
                  </a:moveTo>
                  <a:lnTo>
                    <a:pt x="7549349" y="0"/>
                  </a:lnTo>
                  <a:lnTo>
                    <a:pt x="7549349" y="909062"/>
                  </a:lnTo>
                  <a:lnTo>
                    <a:pt x="0" y="9090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269" tIns="66040" rIns="66040" bIns="66040" numCol="1" spcCol="1270" anchor="ctr" anchorCtr="0">
              <a:noAutofit/>
            </a:bodyPr>
            <a:lstStyle/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PT" sz="2600" b="1" kern="1200" dirty="0" smtClean="0"/>
                <a:t>Planos Municipais de Contingência</a:t>
              </a:r>
            </a:p>
            <a:p>
              <a:pPr lvl="0" algn="l" defTabSz="11557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PT" sz="2500" kern="1200" dirty="0" smtClean="0"/>
                <a:t>Análise e proposição de sugestões para qualificação</a:t>
              </a:r>
              <a:endParaRPr lang="pt-BR" sz="2500" kern="1200" dirty="0">
                <a:latin typeface="+mn-lt"/>
              </a:endParaRPr>
            </a:p>
          </p:txBody>
        </p:sp>
        <p:pic>
          <p:nvPicPr>
            <p:cNvPr id="5125" name="Picture 5" descr="C:\Users\Planejamento\Desktop\check l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898" y="4844954"/>
              <a:ext cx="576799" cy="558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Elipse 20"/>
            <p:cNvSpPr/>
            <p:nvPr/>
          </p:nvSpPr>
          <p:spPr>
            <a:xfrm>
              <a:off x="3976491" y="4674680"/>
              <a:ext cx="879164" cy="879164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5126" name="Picture 6" descr="C:\Users\Planejamento\Desktop\f7d19e11011fb8ddfe0d533909dc8ace---cone-de-acampamento-de-lupa-by-vexels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430" y="4695318"/>
              <a:ext cx="861286" cy="83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38100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879022" y="375358"/>
            <a:ext cx="6664777" cy="58920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</a:rPr>
              <a:t>Assessorias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PRINCIPAIS PAUTAS APONTADAS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Dificuldades com a população no distanciamento social e isolamento domiciliar;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Organização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da agenda na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UBS X Covid-19;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Notificações de casos suspeitos e confirmados;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Manejo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de corpos e biossegurança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Testagens;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Novo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sistema de regulação para leitos de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</a:rPr>
              <a:t>Covid-19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7" y="1763486"/>
            <a:ext cx="4455884" cy="33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806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Planejamento\Downloads\vi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63" y="450080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lanejamento\Downloads\acs e 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71" y="450080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lanejamento\Downloads\comunicaçã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43" y="450080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lanejamento\Downloads\testes rápidos 2ª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448297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Planejamento\Downloads\Saúde na Ho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233" y="25098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Planejamento\Downloads\e-SI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12" y="25098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Planejamento\Downloads\saúde buc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63" y="25098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Planejamento\Downloads\27 de abri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43" y="53673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Planejamento\Downloads\pré-nat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63" y="5305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Planejamento\Downloads\testes rápidos 1ª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43" y="25098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Planejamento\Downloads\28 de abri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71" y="5305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Planejamento\Downloads\vulnerávei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164" y="5305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Planejamento\Downloads\óbito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233" y="5305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Planejamento\Downloads\aleitamento e R$ rC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25098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C:\Users\Planejamento\Downloads\WhatsApp Image 2020-06-07 at 15.25.22(1).jpe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53673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Planejamento\Downloads\menta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71" y="250985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Planejamento\Downloads\WhatsApp Image 2020-06-24 at 08.54.16.jpe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164" y="450080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233" y="4500808"/>
            <a:ext cx="1800000" cy="18000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0" y="5011341"/>
            <a:ext cx="11963400" cy="1846659"/>
          </a:xfrm>
          <a:prstGeom prst="rect">
            <a:avLst/>
          </a:prstGeom>
          <a:solidFill>
            <a:srgbClr val="FFFBFC"/>
          </a:solidFill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rgbClr val="2BA2FE"/>
                </a:solidFill>
                <a:hlinkClick r:id="rId22"/>
              </a:rPr>
              <a:t>https://www.youtube.com/channel/UC-noeYEPkk1THwvtmspTUeQ</a:t>
            </a:r>
            <a:r>
              <a:rPr lang="pt-BR" sz="4800" b="1" dirty="0" smtClean="0">
                <a:solidFill>
                  <a:srgbClr val="2BA2FE"/>
                </a:solidFill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31776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6550" r="14444" b="-2321"/>
          <a:stretch/>
        </p:blipFill>
        <p:spPr>
          <a:xfrm>
            <a:off x="2961605" y="108846"/>
            <a:ext cx="2944678" cy="319881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>
          <a:xfrm>
            <a:off x="9128216" y="3558209"/>
            <a:ext cx="2867471" cy="307553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" y="4089797"/>
            <a:ext cx="2695996" cy="26959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-2305" r="737" b="9795"/>
          <a:stretch/>
        </p:blipFill>
        <p:spPr>
          <a:xfrm>
            <a:off x="9128216" y="1"/>
            <a:ext cx="2867471" cy="35582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88" y="2417736"/>
            <a:ext cx="2901941" cy="43471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" y="88072"/>
            <a:ext cx="2695996" cy="19249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88" y="108846"/>
            <a:ext cx="2901941" cy="220040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" y="2096599"/>
            <a:ext cx="2695996" cy="192511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74" y="3743032"/>
            <a:ext cx="2873434" cy="28734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76" y="172490"/>
            <a:ext cx="6358939" cy="63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1543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33" y="2938191"/>
            <a:ext cx="4177054" cy="3170673"/>
          </a:xfrm>
          <a:prstGeom prst="rect">
            <a:avLst/>
          </a:prstGeom>
        </p:spPr>
      </p:pic>
      <p:sp>
        <p:nvSpPr>
          <p:cNvPr id="8" name="Texto explicativo em forma de nuvem 8"/>
          <p:cNvSpPr/>
          <p:nvPr/>
        </p:nvSpPr>
        <p:spPr>
          <a:xfrm>
            <a:off x="7641771" y="427573"/>
            <a:ext cx="4218404" cy="1923742"/>
          </a:xfrm>
          <a:prstGeom prst="cloudCallout">
            <a:avLst>
              <a:gd name="adj1" fmla="val 3388"/>
              <a:gd name="adj2" fmla="val 86459"/>
            </a:avLst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faremos em 2021?</a:t>
            </a:r>
            <a:endParaRPr lang="pt-B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086249191"/>
              </p:ext>
            </p:extLst>
          </p:nvPr>
        </p:nvGraphicFramePr>
        <p:xfrm>
          <a:off x="-502119" y="1654659"/>
          <a:ext cx="8375552" cy="4454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/>
          <p:cNvSpPr>
            <a:spLocks noGrp="1"/>
          </p:cNvSpPr>
          <p:nvPr>
            <p:ph type="title" idx="4294967295"/>
          </p:nvPr>
        </p:nvSpPr>
        <p:spPr>
          <a:xfrm>
            <a:off x="1001188" y="294965"/>
            <a:ext cx="4942414" cy="1094479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>
              <a:tabLst>
                <a:tab pos="7269163" algn="l"/>
              </a:tabLst>
            </a:pPr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Covid-19</a:t>
            </a:r>
            <a:b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Agenda DAP 2021</a:t>
            </a:r>
            <a:endParaRPr lang="pt-B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8" cstate="print"/>
          <a:srcRect r="1619" b="1695"/>
          <a:stretch/>
        </p:blipFill>
        <p:spPr>
          <a:xfrm rot="413436">
            <a:off x="4049757" y="4213857"/>
            <a:ext cx="1586084" cy="2233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50880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505700" y="1885950"/>
            <a:ext cx="2349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pt-BR" sz="2400" dirty="0" smtClean="0"/>
              <a:t>Tecnologia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002236" y="3447058"/>
            <a:ext cx="3051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pt-BR" sz="2400" dirty="0" smtClean="0"/>
              <a:t>Acúmulo de materiais técnicos</a:t>
            </a:r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83236" y="5169791"/>
            <a:ext cx="273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pt-BR" sz="2400" dirty="0" smtClean="0"/>
              <a:t>Emparelhamento de agendas</a:t>
            </a:r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865020" y="1503579"/>
            <a:ext cx="5276850" cy="3847207"/>
          </a:xfrm>
          <a:prstGeom prst="rect">
            <a:avLst/>
          </a:prstGeom>
          <a:noFill/>
          <a:ln>
            <a:solidFill>
              <a:srgbClr val="2BA2FE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</a:pPr>
            <a:endParaRPr lang="pt-BR" sz="2000" dirty="0" smtClean="0"/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Manual de manejo da Covid-19 na APS;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pt-BR" sz="2800" dirty="0" smtClean="0"/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Implantação do Guia Orientador;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pt-BR" sz="2800" dirty="0" smtClean="0"/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pt-BR" sz="2800" dirty="0" smtClean="0"/>
              <a:t>Assessorias individualizadas e regionalizadas. (</a:t>
            </a:r>
            <a:r>
              <a:rPr lang="pt-BR" sz="2800" i="1" dirty="0" smtClean="0"/>
              <a:t>No 1º </a:t>
            </a:r>
            <a:r>
              <a:rPr lang="pt-BR" sz="2800" i="1" dirty="0" smtClean="0"/>
              <a:t>quadrimestre </a:t>
            </a:r>
            <a:r>
              <a:rPr lang="pt-BR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pt-BR" sz="2800" i="1" dirty="0" smtClean="0">
                <a:sym typeface="Wingdings" panose="05000000000000000000" pitchFamily="2" charset="2"/>
              </a:rPr>
              <a:t> </a:t>
            </a:r>
            <a:r>
              <a:rPr lang="pt-BR" sz="2800" i="1" dirty="0" smtClean="0"/>
              <a:t> remotas</a:t>
            </a:r>
            <a:r>
              <a:rPr lang="pt-BR" sz="2800" dirty="0" smtClean="0"/>
              <a:t>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992" y="1398659"/>
            <a:ext cx="1393371" cy="13933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82099" y="552450"/>
            <a:ext cx="27331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Iniciativas</a:t>
            </a:r>
            <a:endParaRPr lang="pt-B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725277" y="495300"/>
            <a:ext cx="23501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Desafios</a:t>
            </a:r>
            <a:endParaRPr lang="pt-BR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897" y="4583323"/>
            <a:ext cx="1586194" cy="158619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42" y="2861370"/>
            <a:ext cx="1715180" cy="13411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46" y="5346441"/>
            <a:ext cx="3055774" cy="12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987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17052"/>
            <a:ext cx="5236029" cy="919389"/>
          </a:xfrm>
        </p:spPr>
        <p:txBody>
          <a:bodyPr>
            <a:normAutofit/>
          </a:bodyPr>
          <a:lstStyle/>
          <a:p>
            <a:r>
              <a:rPr lang="pt-BR" sz="4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mais importante... </a:t>
            </a:r>
            <a:endParaRPr lang="pt-B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1611086"/>
            <a:ext cx="4746172" cy="48441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02086" y="2830286"/>
            <a:ext cx="5562599" cy="230832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Juntos somos </a:t>
            </a:r>
          </a:p>
          <a:p>
            <a:pPr algn="ctr"/>
            <a:r>
              <a:rPr lang="pt-BR" sz="72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mais fortes!</a:t>
            </a:r>
            <a:endParaRPr lang="pt-BR" sz="72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044499" y="653553"/>
            <a:ext cx="7077771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Termos o mesmo propósito.</a:t>
            </a:r>
            <a:endParaRPr lang="pt-BR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83354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obrigada gif anim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660071" y="3758072"/>
            <a:ext cx="90786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ulmer BT" panose="02020606070506090303" pitchFamily="18" charset="0"/>
                <a:cs typeface="Calibri Light" panose="020F0302020204030204" pitchFamily="34" charset="0"/>
              </a:rPr>
              <a:t>Márcia Valéria Ribeiro de Queiroz Santana</a:t>
            </a:r>
          </a:p>
          <a:p>
            <a:pPr algn="ctr"/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Gerente de Áreas Estratégicas para os Cuidados Primários</a:t>
            </a:r>
          </a:p>
          <a:p>
            <a:pPr algn="ctr"/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Diretoria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de Atenção Primária</a:t>
            </a:r>
          </a:p>
          <a:p>
            <a:pPr algn="ctr"/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Superintendência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de Políticas de Atenção à Saúde</a:t>
            </a:r>
          </a:p>
          <a:p>
            <a:pPr algn="ctr"/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63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. 3218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2732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pt-B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  <a:hlinkClick r:id="rId3"/>
              </a:rPr>
              <a:t>gaetoc@gmail.com</a:t>
            </a:r>
            <a:r>
              <a:rPr lang="pt-B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endParaRPr lang="pt-BR" sz="2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9" name="Picture 2" descr="C:\Users\Planejamento\Downloads\Logo S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39" y="189592"/>
            <a:ext cx="4248150" cy="19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695700" y="2346669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Grata!</a:t>
            </a:r>
            <a:endParaRPr lang="pt-BR" sz="8800" b="1" dirty="0"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4685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993156" y="268426"/>
            <a:ext cx="10287554" cy="175432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rgbClr val="0070C0"/>
                </a:solidFill>
              </a:rPr>
              <a:t>Como a </a:t>
            </a:r>
            <a:r>
              <a:rPr lang="pt-BR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</a:t>
            </a:r>
            <a:r>
              <a:rPr lang="pt-BR" sz="5400" dirty="0" smtClean="0">
                <a:solidFill>
                  <a:srgbClr val="0070C0"/>
                </a:solidFill>
              </a:rPr>
              <a:t> evoluiu </a:t>
            </a:r>
          </a:p>
          <a:p>
            <a:pPr algn="ctr"/>
            <a:r>
              <a:rPr lang="pt-BR" sz="5400" dirty="0" smtClean="0">
                <a:solidFill>
                  <a:srgbClr val="0070C0"/>
                </a:solidFill>
              </a:rPr>
              <a:t>no Estado do </a:t>
            </a:r>
            <a:r>
              <a:rPr lang="pt-BR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Tocantins</a:t>
            </a:r>
            <a:r>
              <a:rPr lang="pt-BR" sz="5400" dirty="0" smtClean="0">
                <a:solidFill>
                  <a:srgbClr val="0070C0"/>
                </a:solidFill>
              </a:rPr>
              <a:t>?</a:t>
            </a:r>
            <a:endParaRPr lang="pt-BR" sz="5400" dirty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6" y="2125295"/>
            <a:ext cx="7476931" cy="444345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70" y="2953277"/>
            <a:ext cx="853423" cy="48849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11" y="4463145"/>
            <a:ext cx="1160103" cy="58005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74" y="4355184"/>
            <a:ext cx="656597" cy="68801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49" y="4398288"/>
            <a:ext cx="615462" cy="6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66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1126067"/>
            <a:ext cx="4232932" cy="528002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46" y="2633133"/>
            <a:ext cx="5787543" cy="385233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443133" y="1024467"/>
            <a:ext cx="668867" cy="81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892800" y="1126067"/>
            <a:ext cx="56515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70C0"/>
                </a:solidFill>
              </a:rPr>
              <a:t>Medo, Insegurança, Enfrentamento, Desafio, Experiência, Aprendizagem, Esperança, ... </a:t>
            </a:r>
            <a:endParaRPr lang="pt-B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518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80682" y="3176"/>
            <a:ext cx="12365038" cy="6948488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24000">
                <a:srgbClr val="0070C0"/>
              </a:gs>
              <a:gs pos="41000">
                <a:schemeClr val="accent5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0636AF4F-AE45-41A9-B38B-AF3B5B505675}"/>
              </a:ext>
            </a:extLst>
          </p:cNvPr>
          <p:cNvCxnSpPr/>
          <p:nvPr/>
        </p:nvCxnSpPr>
        <p:spPr>
          <a:xfrm flipV="1">
            <a:off x="11070291" y="1757363"/>
            <a:ext cx="0" cy="51006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2"/>
          <p:cNvSpPr txBox="1">
            <a:spLocks/>
          </p:cNvSpPr>
          <p:nvPr/>
        </p:nvSpPr>
        <p:spPr>
          <a:xfrm>
            <a:off x="0" y="2825039"/>
            <a:ext cx="10652234" cy="102174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Covid-19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Cenário Epidemiológico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102962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016" y="232676"/>
            <a:ext cx="6343650" cy="20288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6458" y="1208867"/>
            <a:ext cx="9196415" cy="40295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016" y="3223647"/>
            <a:ext cx="8639175" cy="34385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9309" y="1580827"/>
            <a:ext cx="9212691" cy="52771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75" y="61912"/>
            <a:ext cx="2040845" cy="11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002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1234193" y="3471092"/>
            <a:ext cx="2178179" cy="3355638"/>
            <a:chOff x="9472556" y="78144"/>
            <a:chExt cx="2178179" cy="3355638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3" cstate="print"/>
            <a:srcRect t="841"/>
            <a:stretch/>
          </p:blipFill>
          <p:spPr>
            <a:xfrm>
              <a:off x="9472556" y="78144"/>
              <a:ext cx="2178179" cy="3355638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9472556" y="78144"/>
              <a:ext cx="895030" cy="213360"/>
            </a:xfrm>
            <a:prstGeom prst="rect">
              <a:avLst/>
            </a:prstGeom>
            <a:solidFill>
              <a:srgbClr val="C8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7424" y="100886"/>
            <a:ext cx="2273710" cy="337389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5277" y="49691"/>
            <a:ext cx="2246338" cy="33840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/>
          <a:srcRect l="3843" r="6441"/>
          <a:stretch/>
        </p:blipFill>
        <p:spPr>
          <a:xfrm>
            <a:off x="6841394" y="60643"/>
            <a:ext cx="2196722" cy="3373892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>
          <a:xfrm>
            <a:off x="836909" y="159642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18/04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solidFill>
                  <a:schemeClr val="tx1"/>
                </a:solidFill>
              </a:rPr>
              <a:t>33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616410" y="97650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18/05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solidFill>
                  <a:schemeClr val="tx1"/>
                </a:solidFill>
              </a:rPr>
              <a:t>1.496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6299759" y="113148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18/06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7.774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887992" y="3533652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18/07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17.209</a:t>
            </a:r>
            <a:endParaRPr lang="pt-BR" sz="1600" b="1" dirty="0">
              <a:solidFill>
                <a:schemeClr val="tx1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37905" y="3493201"/>
            <a:ext cx="2273710" cy="3311420"/>
          </a:xfrm>
          <a:prstGeom prst="rect">
            <a:avLst/>
          </a:prstGeom>
        </p:spPr>
      </p:pic>
      <p:sp>
        <p:nvSpPr>
          <p:cNvPr id="18" name="Retângulo de cantos arredondados 17"/>
          <p:cNvSpPr/>
          <p:nvPr/>
        </p:nvSpPr>
        <p:spPr>
          <a:xfrm>
            <a:off x="3654183" y="3569459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18/08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solidFill>
                  <a:schemeClr val="tx1"/>
                </a:solidFill>
              </a:rPr>
              <a:t>38.845</a:t>
            </a:r>
            <a:endParaRPr lang="pt-BR" sz="1600" b="1" dirty="0">
              <a:solidFill>
                <a:schemeClr val="tx1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 cstate="print"/>
          <a:srcRect t="5062" b="719"/>
          <a:stretch/>
        </p:blipFill>
        <p:spPr>
          <a:xfrm>
            <a:off x="6841394" y="3554384"/>
            <a:ext cx="2246338" cy="3310555"/>
          </a:xfrm>
          <a:prstGeom prst="rect">
            <a:avLst/>
          </a:prstGeom>
        </p:spPr>
      </p:pic>
      <p:sp>
        <p:nvSpPr>
          <p:cNvPr id="21" name="Retângulo de cantos arredondados 20"/>
          <p:cNvSpPr/>
          <p:nvPr/>
        </p:nvSpPr>
        <p:spPr>
          <a:xfrm>
            <a:off x="6407920" y="3587870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18/09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solidFill>
                  <a:schemeClr val="tx1"/>
                </a:solidFill>
              </a:rPr>
              <a:t>62.498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30996" y="60643"/>
            <a:ext cx="650293" cy="6662158"/>
          </a:xfrm>
          <a:prstGeom prst="round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</a:rPr>
              <a:t>EVOLUÇÃO DOS CASOS DE COVID-19, </a:t>
            </a:r>
          </a:p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TOCANTINS, ABR A SET 2020.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6" y="940692"/>
            <a:ext cx="677358" cy="709767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33" y="488175"/>
            <a:ext cx="677358" cy="709767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45" y="1590829"/>
            <a:ext cx="677358" cy="7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6130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 cstate="print"/>
          <a:srcRect t="724" r="10345" b="6498"/>
          <a:stretch/>
        </p:blipFill>
        <p:spPr>
          <a:xfrm>
            <a:off x="1621993" y="198827"/>
            <a:ext cx="2196722" cy="3277749"/>
          </a:xfrm>
          <a:prstGeom prst="rect">
            <a:avLst/>
          </a:prstGeom>
        </p:spPr>
      </p:pic>
      <p:sp>
        <p:nvSpPr>
          <p:cNvPr id="23" name="Retângulo de cantos arredondados 22"/>
          <p:cNvSpPr/>
          <p:nvPr/>
        </p:nvSpPr>
        <p:spPr>
          <a:xfrm>
            <a:off x="1335873" y="292133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18/10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>
                <a:solidFill>
                  <a:schemeClr val="tx1"/>
                </a:solidFill>
              </a:rPr>
              <a:t>72.594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 cstate="print"/>
          <a:srcRect b="3685"/>
          <a:stretch/>
        </p:blipFill>
        <p:spPr>
          <a:xfrm>
            <a:off x="4974271" y="198827"/>
            <a:ext cx="2178179" cy="3202877"/>
          </a:xfrm>
          <a:prstGeom prst="rect">
            <a:avLst/>
          </a:prstGeom>
        </p:spPr>
      </p:pic>
      <p:sp>
        <p:nvSpPr>
          <p:cNvPr id="25" name="Retângulo de cantos arredondados 24"/>
          <p:cNvSpPr/>
          <p:nvPr/>
        </p:nvSpPr>
        <p:spPr>
          <a:xfrm>
            <a:off x="4422331" y="292133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18/11 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>
                <a:solidFill>
                  <a:schemeClr val="tx1"/>
                </a:solidFill>
              </a:rPr>
              <a:t>78.618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30996" y="60643"/>
            <a:ext cx="650293" cy="6662158"/>
          </a:xfrm>
          <a:prstGeom prst="round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</a:rPr>
              <a:t>EVOLUÇÃO DOS CASOS DE COVID-19, </a:t>
            </a:r>
          </a:p>
          <a:p>
            <a:pPr algn="ct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TOCANTINS, OUT 2020 a JAN/2021.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9682" y="292132"/>
            <a:ext cx="2267338" cy="3071733"/>
          </a:xfrm>
          <a:prstGeom prst="rect">
            <a:avLst/>
          </a:prstGeom>
        </p:spPr>
      </p:pic>
      <p:sp>
        <p:nvSpPr>
          <p:cNvPr id="30" name="Retângulo de cantos arredondados 24"/>
          <p:cNvSpPr/>
          <p:nvPr/>
        </p:nvSpPr>
        <p:spPr>
          <a:xfrm>
            <a:off x="7374101" y="292133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18/12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solidFill>
                  <a:schemeClr val="tx1"/>
                </a:solidFill>
              </a:rPr>
              <a:t>86.971</a:t>
            </a:r>
            <a:endParaRPr lang="pt-BR" sz="1600" b="1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055" y="3778445"/>
            <a:ext cx="2178179" cy="3003241"/>
          </a:xfrm>
          <a:prstGeom prst="rect">
            <a:avLst/>
          </a:prstGeom>
        </p:spPr>
      </p:pic>
      <p:sp>
        <p:nvSpPr>
          <p:cNvPr id="31" name="Retângulo de cantos arredondados 24"/>
          <p:cNvSpPr/>
          <p:nvPr/>
        </p:nvSpPr>
        <p:spPr>
          <a:xfrm>
            <a:off x="3030992" y="3750227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18/01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solidFill>
                  <a:schemeClr val="tx1"/>
                </a:solidFill>
              </a:rPr>
              <a:t>96.589</a:t>
            </a:r>
            <a:endParaRPr lang="pt-BR" sz="1600" b="1" dirty="0">
              <a:solidFill>
                <a:schemeClr val="tx1"/>
              </a:solidFill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57" y="5774958"/>
            <a:ext cx="677358" cy="709767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73" y="1127934"/>
            <a:ext cx="677358" cy="709767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76" y="4925181"/>
            <a:ext cx="677358" cy="70976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9682" y="3485734"/>
            <a:ext cx="2267338" cy="3461166"/>
          </a:xfrm>
          <a:prstGeom prst="rect">
            <a:avLst/>
          </a:prstGeom>
        </p:spPr>
      </p:pic>
      <p:sp>
        <p:nvSpPr>
          <p:cNvPr id="18" name="Retângulo de cantos arredondados 24"/>
          <p:cNvSpPr/>
          <p:nvPr/>
        </p:nvSpPr>
        <p:spPr>
          <a:xfrm>
            <a:off x="7672293" y="3479579"/>
            <a:ext cx="1037414" cy="781050"/>
          </a:xfrm>
          <a:prstGeom prst="roundRect">
            <a:avLst/>
          </a:prstGeom>
          <a:solidFill>
            <a:srgbClr val="E3F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04/02</a:t>
            </a:r>
            <a:r>
              <a:rPr lang="pt-B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solidFill>
                  <a:schemeClr val="tx1"/>
                </a:solidFill>
              </a:rPr>
              <a:t>103.616</a:t>
            </a:r>
            <a:endParaRPr lang="pt-B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6019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0" grpId="0" animBg="1"/>
      <p:bldP spid="31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3919" y="6462792"/>
            <a:ext cx="1081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Fonte</a:t>
            </a:r>
            <a:r>
              <a:rPr lang="pt-BR" dirty="0"/>
              <a:t>: </a:t>
            </a:r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integra.saude.to.gov.br/covid19/InformacoesEpidemiologicas</a:t>
            </a:r>
            <a:r>
              <a:rPr lang="pt-BR" dirty="0" smtClean="0"/>
              <a:t>. Acesso em: </a:t>
            </a:r>
            <a:r>
              <a:rPr lang="pt-BR" dirty="0" smtClean="0"/>
              <a:t>04/02/2021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399" y="30185"/>
            <a:ext cx="12598400" cy="64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6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13000"/>
          </a:schemeClr>
        </a:solidFill>
      </a:spPr>
      <a:bodyPr rtlCol="0" anchor="ctr"/>
      <a:lstStyle>
        <a:defPPr algn="ctr">
          <a:defRPr dirty="0">
            <a:solidFill>
              <a:schemeClr val="accent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10515</TotalTime>
  <Words>858</Words>
  <Application>Microsoft Office PowerPoint</Application>
  <PresentationFormat>Widescreen</PresentationFormat>
  <Paragraphs>151</Paragraphs>
  <Slides>27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Bulmer BT</vt:lpstr>
      <vt:lpstr>Calibri</vt:lpstr>
      <vt:lpstr>Calibri Light</vt:lpstr>
      <vt:lpstr>LilyUPC</vt:lpstr>
      <vt:lpstr>Monotype Corsiva</vt:lpstr>
      <vt:lpstr>Wingdings</vt:lpstr>
      <vt:lpstr>Tema do Office</vt:lpstr>
      <vt:lpstr>Personalizar design</vt:lpstr>
      <vt:lpstr>1_Tema do Office</vt:lpstr>
      <vt:lpstr>Apresentação do PowerPoint</vt:lpstr>
      <vt:lpstr>E por falar em Covid-19...  Antes de tudo, as regras de ouro!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Covid-19 Agenda DAP 2021</vt:lpstr>
      <vt:lpstr>Apresentação do PowerPoint</vt:lpstr>
      <vt:lpstr>O mais importante...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Laudecy Alves do Carmo Soares</dc:creator>
  <cp:lastModifiedBy>Márcia Valéria</cp:lastModifiedBy>
  <cp:revision>1254</cp:revision>
  <dcterms:created xsi:type="dcterms:W3CDTF">2019-05-01T20:21:08Z</dcterms:created>
  <dcterms:modified xsi:type="dcterms:W3CDTF">2021-02-04T16:15:30Z</dcterms:modified>
</cp:coreProperties>
</file>